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8229600" cx="14630400"/>
  <p:notesSz cx="8229600" cy="14630400"/>
  <p:embeddedFontLst>
    <p:embeddedFont>
      <p:font typeface="Inter"/>
      <p:regular r:id="rId24"/>
      <p:bold r:id="rId25"/>
      <p:italic r:id="rId26"/>
      <p:boldItalic r:id="rId27"/>
    </p:embeddedFont>
    <p:embeddedFont>
      <p:font typeface="Petron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Inter-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italic.fntdata"/><Relationship Id="rId25" Type="http://schemas.openxmlformats.org/officeDocument/2006/relationships/font" Target="fonts/Inter-bold.fntdata"/><Relationship Id="rId28" Type="http://schemas.openxmlformats.org/officeDocument/2006/relationships/font" Target="fonts/Petrona-regular.fntdata"/><Relationship Id="rId27" Type="http://schemas.openxmlformats.org/officeDocument/2006/relationships/font" Target="fonts/Inter-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etron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etrona-boldItalic.fntdata"/><Relationship Id="rId30" Type="http://schemas.openxmlformats.org/officeDocument/2006/relationships/font" Target="fonts/Petron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pic>
        <p:nvPicPr>
          <p:cNvPr descr="preencoded.png" id="11" name="Google Shape;11;p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2" name="Google Shape;12;p2"/>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6" name="Shape 46"/>
        <p:cNvGrpSpPr/>
        <p:nvPr/>
      </p:nvGrpSpPr>
      <p:grpSpPr>
        <a:xfrm>
          <a:off x="0" y="0"/>
          <a:ext cx="0" cy="0"/>
          <a:chOff x="0" y="0"/>
          <a:chExt cx="0" cy="0"/>
        </a:xfrm>
      </p:grpSpPr>
      <p:pic>
        <p:nvPicPr>
          <p:cNvPr descr="preencoded.png" id="47" name="Google Shape;47;p11"/>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8" name="Google Shape;48;p11"/>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master">
  <p:cSld name="Slide 11 master">
    <p:spTree>
      <p:nvGrpSpPr>
        <p:cNvPr id="50" name="Shape 50"/>
        <p:cNvGrpSpPr/>
        <p:nvPr/>
      </p:nvGrpSpPr>
      <p:grpSpPr>
        <a:xfrm>
          <a:off x="0" y="0"/>
          <a:ext cx="0" cy="0"/>
          <a:chOff x="0" y="0"/>
          <a:chExt cx="0" cy="0"/>
        </a:xfrm>
      </p:grpSpPr>
      <p:pic>
        <p:nvPicPr>
          <p:cNvPr descr="preencoded.png" id="51" name="Google Shape;51;p1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52" name="Google Shape;52;p12"/>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3" name="Google Shape;53;p1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2 master">
  <p:cSld name="Slide 12 master">
    <p:spTree>
      <p:nvGrpSpPr>
        <p:cNvPr id="54" name="Shape 54"/>
        <p:cNvGrpSpPr/>
        <p:nvPr/>
      </p:nvGrpSpPr>
      <p:grpSpPr>
        <a:xfrm>
          <a:off x="0" y="0"/>
          <a:ext cx="0" cy="0"/>
          <a:chOff x="0" y="0"/>
          <a:chExt cx="0" cy="0"/>
        </a:xfrm>
      </p:grpSpPr>
      <p:pic>
        <p:nvPicPr>
          <p:cNvPr descr="preencoded.png" id="55" name="Google Shape;55;p1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56" name="Google Shape;56;p13"/>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7" name="Google Shape;57;p1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3 master">
  <p:cSld name="Slide 13 master">
    <p:spTree>
      <p:nvGrpSpPr>
        <p:cNvPr id="58" name="Shape 58"/>
        <p:cNvGrpSpPr/>
        <p:nvPr/>
      </p:nvGrpSpPr>
      <p:grpSpPr>
        <a:xfrm>
          <a:off x="0" y="0"/>
          <a:ext cx="0" cy="0"/>
          <a:chOff x="0" y="0"/>
          <a:chExt cx="0" cy="0"/>
        </a:xfrm>
      </p:grpSpPr>
      <p:pic>
        <p:nvPicPr>
          <p:cNvPr descr="preencoded.png" id="59" name="Google Shape;59;p1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60" name="Google Shape;60;p14"/>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1" name="Google Shape;61;p1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4 master">
  <p:cSld name="Slide 14 master">
    <p:spTree>
      <p:nvGrpSpPr>
        <p:cNvPr id="62" name="Shape 62"/>
        <p:cNvGrpSpPr/>
        <p:nvPr/>
      </p:nvGrpSpPr>
      <p:grpSpPr>
        <a:xfrm>
          <a:off x="0" y="0"/>
          <a:ext cx="0" cy="0"/>
          <a:chOff x="0" y="0"/>
          <a:chExt cx="0" cy="0"/>
        </a:xfrm>
      </p:grpSpPr>
      <p:pic>
        <p:nvPicPr>
          <p:cNvPr descr="preencoded.png" id="63" name="Google Shape;63;p1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64" name="Google Shape;64;p15"/>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5" name="Google Shape;65;p1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5 master">
  <p:cSld name="Slide 15 master">
    <p:spTree>
      <p:nvGrpSpPr>
        <p:cNvPr id="66" name="Shape 66"/>
        <p:cNvGrpSpPr/>
        <p:nvPr/>
      </p:nvGrpSpPr>
      <p:grpSpPr>
        <a:xfrm>
          <a:off x="0" y="0"/>
          <a:ext cx="0" cy="0"/>
          <a:chOff x="0" y="0"/>
          <a:chExt cx="0" cy="0"/>
        </a:xfrm>
      </p:grpSpPr>
      <p:pic>
        <p:nvPicPr>
          <p:cNvPr descr="preencoded.png" id="67" name="Google Shape;67;p1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68" name="Google Shape;68;p16"/>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9" name="Google Shape;69;p1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6 master">
  <p:cSld name="Slide 16 master">
    <p:spTree>
      <p:nvGrpSpPr>
        <p:cNvPr id="70" name="Shape 70"/>
        <p:cNvGrpSpPr/>
        <p:nvPr/>
      </p:nvGrpSpPr>
      <p:grpSpPr>
        <a:xfrm>
          <a:off x="0" y="0"/>
          <a:ext cx="0" cy="0"/>
          <a:chOff x="0" y="0"/>
          <a:chExt cx="0" cy="0"/>
        </a:xfrm>
      </p:grpSpPr>
      <p:pic>
        <p:nvPicPr>
          <p:cNvPr descr="preencoded.png" id="71" name="Google Shape;71;p1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72" name="Google Shape;72;p17"/>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3" name="Google Shape;73;p1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7 master">
  <p:cSld name="Slide 17 master">
    <p:spTree>
      <p:nvGrpSpPr>
        <p:cNvPr id="74" name="Shape 74"/>
        <p:cNvGrpSpPr/>
        <p:nvPr/>
      </p:nvGrpSpPr>
      <p:grpSpPr>
        <a:xfrm>
          <a:off x="0" y="0"/>
          <a:ext cx="0" cy="0"/>
          <a:chOff x="0" y="0"/>
          <a:chExt cx="0" cy="0"/>
        </a:xfrm>
      </p:grpSpPr>
      <p:pic>
        <p:nvPicPr>
          <p:cNvPr descr="preencoded.png" id="75" name="Google Shape;75;p1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76" name="Google Shape;76;p18"/>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7" name="Google Shape;77;p1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8 master">
  <p:cSld name="Slide 18 master">
    <p:spTree>
      <p:nvGrpSpPr>
        <p:cNvPr id="78" name="Shape 78"/>
        <p:cNvGrpSpPr/>
        <p:nvPr/>
      </p:nvGrpSpPr>
      <p:grpSpPr>
        <a:xfrm>
          <a:off x="0" y="0"/>
          <a:ext cx="0" cy="0"/>
          <a:chOff x="0" y="0"/>
          <a:chExt cx="0" cy="0"/>
        </a:xfrm>
      </p:grpSpPr>
      <p:pic>
        <p:nvPicPr>
          <p:cNvPr descr="preencoded.png" id="79" name="Google Shape;79;p1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80" name="Google Shape;80;p19"/>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1" name="Google Shape;81;p1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9 master">
  <p:cSld name="Slide 19 master">
    <p:spTree>
      <p:nvGrpSpPr>
        <p:cNvPr id="82" name="Shape 82"/>
        <p:cNvGrpSpPr/>
        <p:nvPr/>
      </p:nvGrpSpPr>
      <p:grpSpPr>
        <a:xfrm>
          <a:off x="0" y="0"/>
          <a:ext cx="0" cy="0"/>
          <a:chOff x="0" y="0"/>
          <a:chExt cx="0" cy="0"/>
        </a:xfrm>
      </p:grpSpPr>
      <p:pic>
        <p:nvPicPr>
          <p:cNvPr descr="preencoded.png" id="83" name="Google Shape;83;p20"/>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84" name="Google Shape;84;p20"/>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5" name="Google Shape;85;p20">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pic>
        <p:nvPicPr>
          <p:cNvPr descr="preencoded.png" id="15" name="Google Shape;15;p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6" name="Google Shape;16;p3"/>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86" name="Shape 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pic>
        <p:nvPicPr>
          <p:cNvPr descr="preencoded.png" id="19" name="Google Shape;19;p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0" name="Google Shape;20;p4"/>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pic>
        <p:nvPicPr>
          <p:cNvPr descr="preencoded.png" id="23" name="Google Shape;23;p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4" name="Google Shape;24;p5"/>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pic>
        <p:nvPicPr>
          <p:cNvPr descr="preencoded.png" id="27" name="Google Shape;27;p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8" name="Google Shape;28;p6"/>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pic>
        <p:nvPicPr>
          <p:cNvPr descr="preencoded.png" id="31" name="Google Shape;31;p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2" name="Google Shape;32;p7"/>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pic>
        <p:nvPicPr>
          <p:cNvPr descr="preencoded.png" id="35" name="Google Shape;35;p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6" name="Google Shape;36;p8"/>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pic>
        <p:nvPicPr>
          <p:cNvPr descr="preencoded.png" id="39" name="Google Shape;39;p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0" name="Google Shape;40;p9"/>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pic>
        <p:nvPicPr>
          <p:cNvPr descr="preencoded.png" id="43" name="Google Shape;43;p10"/>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4" name="Google Shape;44;p10"/>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2"/>
          <p:cNvSpPr/>
          <p:nvPr/>
        </p:nvSpPr>
        <p:spPr>
          <a:xfrm>
            <a:off x="793790" y="3145274"/>
            <a:ext cx="13042821" cy="453509"/>
          </a:xfrm>
          <a:prstGeom prst="rect">
            <a:avLst/>
          </a:prstGeom>
          <a:noFill/>
          <a:ln>
            <a:noFill/>
          </a:ln>
        </p:spPr>
        <p:txBody>
          <a:bodyPr anchorCtr="0" anchor="t" bIns="0" lIns="0" spcFirstLastPara="1" rIns="0" wrap="square" tIns="0">
            <a:noAutofit/>
          </a:bodyPr>
          <a:lstStyle/>
          <a:p>
            <a:pPr indent="0" lvl="0" marL="0" marR="0" rtl="0" algn="l">
              <a:lnSpc>
                <a:spcPct val="161363"/>
              </a:lnSpc>
              <a:spcBef>
                <a:spcPts val="0"/>
              </a:spcBef>
              <a:spcAft>
                <a:spcPts val="0"/>
              </a:spcAft>
              <a:buClr>
                <a:srgbClr val="272525"/>
              </a:buClr>
              <a:buSzPts val="2200"/>
              <a:buFont typeface="Inter"/>
              <a:buNone/>
            </a:pPr>
            <a:r>
              <a:rPr b="0" i="0" lang="en-US" sz="2200" u="none" cap="none" strike="noStrike">
                <a:solidFill>
                  <a:srgbClr val="272525"/>
                </a:solidFill>
                <a:latin typeface="Inter"/>
                <a:ea typeface="Inter"/>
                <a:cs typeface="Inter"/>
                <a:sym typeface="Inter"/>
              </a:rPr>
              <a:t>AI-Powered Website Trust Evaluation Tools for Modern Cybersecurity</a:t>
            </a:r>
            <a:endParaRPr b="0" i="0" sz="2200" u="none" cap="none" strike="noStrike"/>
          </a:p>
        </p:txBody>
      </p:sp>
      <p:sp>
        <p:nvSpPr>
          <p:cNvPr id="93" name="Google Shape;93;p22"/>
          <p:cNvSpPr/>
          <p:nvPr/>
        </p:nvSpPr>
        <p:spPr>
          <a:xfrm>
            <a:off x="793790" y="3853934"/>
            <a:ext cx="13042821" cy="453509"/>
          </a:xfrm>
          <a:prstGeom prst="rect">
            <a:avLst/>
          </a:prstGeom>
          <a:noFill/>
          <a:ln>
            <a:noFill/>
          </a:ln>
        </p:spPr>
        <p:txBody>
          <a:bodyPr anchorCtr="0" anchor="t" bIns="0" lIns="0" spcFirstLastPara="1" rIns="0" wrap="square" tIns="0">
            <a:noAutofit/>
          </a:bodyPr>
          <a:lstStyle/>
          <a:p>
            <a:pPr indent="0" lvl="0" marL="0" marR="0" rtl="0" algn="l">
              <a:lnSpc>
                <a:spcPct val="161363"/>
              </a:lnSpc>
              <a:spcBef>
                <a:spcPts val="0"/>
              </a:spcBef>
              <a:spcAft>
                <a:spcPts val="0"/>
              </a:spcAft>
              <a:buSzPts val="2200"/>
              <a:buFont typeface="Arial"/>
              <a:buNone/>
            </a:pPr>
            <a:r>
              <a:t/>
            </a:r>
            <a:endParaRPr b="0" i="0" sz="2200" u="none" cap="none" strike="noStrike"/>
          </a:p>
        </p:txBody>
      </p:sp>
      <p:sp>
        <p:nvSpPr>
          <p:cNvPr id="94" name="Google Shape;94;p22"/>
          <p:cNvSpPr/>
          <p:nvPr/>
        </p:nvSpPr>
        <p:spPr>
          <a:xfrm>
            <a:off x="793790" y="4562594"/>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1" lang="en-US" sz="1750" u="none" cap="none" strike="noStrike">
                <a:solidFill>
                  <a:srgbClr val="272525"/>
                </a:solidFill>
                <a:latin typeface="Inter"/>
                <a:ea typeface="Inter"/>
                <a:cs typeface="Inter"/>
                <a:sym typeface="Inter"/>
              </a:rPr>
              <a:t>Developed under the Cybersecurity Internship Program – Digisuraksha Parhari Foundation</a:t>
            </a:r>
            <a:br>
              <a:rPr b="0" i="0" lang="en-US" sz="1750" u="none" cap="none" strike="noStrike">
                <a:solidFill>
                  <a:srgbClr val="272525"/>
                </a:solidFill>
                <a:latin typeface="Inter"/>
                <a:ea typeface="Inter"/>
                <a:cs typeface="Inter"/>
                <a:sym typeface="Inter"/>
              </a:rPr>
            </a:br>
            <a:r>
              <a:rPr b="1" i="0" lang="en-US" sz="1750" u="none" cap="none" strike="noStrike">
                <a:solidFill>
                  <a:srgbClr val="272525"/>
                </a:solidFill>
                <a:latin typeface="Inter"/>
                <a:ea typeface="Inter"/>
                <a:cs typeface="Inter"/>
                <a:sym typeface="Inter"/>
              </a:rPr>
              <a:t>Presented by:</a:t>
            </a:r>
            <a:r>
              <a:rPr b="0" i="0" lang="en-US" sz="1750" u="none" cap="none" strike="noStrike">
                <a:solidFill>
                  <a:srgbClr val="272525"/>
                </a:solidFill>
                <a:latin typeface="Inter"/>
                <a:ea typeface="Inter"/>
                <a:cs typeface="Inter"/>
                <a:sym typeface="Inter"/>
              </a:rPr>
              <a:t> Saurabh Adivrekar &amp; Ananya Shetty</a:t>
            </a:r>
            <a:endParaRPr b="0" i="0" sz="175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p:nvPr/>
        </p:nvSpPr>
        <p:spPr>
          <a:xfrm>
            <a:off x="793790" y="1896308"/>
            <a:ext cx="8284131" cy="1488519"/>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WHOIS Lookup &amp; Malware Scanner</a:t>
            </a:r>
            <a:endParaRPr b="0" i="0" sz="4650" u="none" cap="none" strike="noStrike"/>
          </a:p>
        </p:txBody>
      </p:sp>
      <p:sp>
        <p:nvSpPr>
          <p:cNvPr id="169" name="Google Shape;169;p31"/>
          <p:cNvSpPr/>
          <p:nvPr/>
        </p:nvSpPr>
        <p:spPr>
          <a:xfrm>
            <a:off x="793790" y="3611642"/>
            <a:ext cx="8284131"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Transparency is a key component of trust. The </a:t>
            </a:r>
            <a:r>
              <a:rPr b="1" i="0" lang="en-US" sz="1750" u="none" cap="none" strike="noStrike">
                <a:solidFill>
                  <a:srgbClr val="272525"/>
                </a:solidFill>
                <a:latin typeface="Inter"/>
                <a:ea typeface="Inter"/>
                <a:cs typeface="Inter"/>
                <a:sym typeface="Inter"/>
              </a:rPr>
              <a:t>WHOIS Lookup</a:t>
            </a:r>
            <a:r>
              <a:rPr b="0" i="0" lang="en-US" sz="1750" u="none" cap="none" strike="noStrike">
                <a:solidFill>
                  <a:srgbClr val="272525"/>
                </a:solidFill>
                <a:latin typeface="Inter"/>
                <a:ea typeface="Inter"/>
                <a:cs typeface="Inter"/>
                <a:sym typeface="Inter"/>
              </a:rPr>
              <a:t> tool reveals the domain’s ownership details, registrar information, and sometimes even the location of the registrant. Domains with hidden or masked WHOIS data are more suspicious.</a:t>
            </a:r>
            <a:endParaRPr b="0" i="0" sz="1750" u="none" cap="none" strike="noStrike"/>
          </a:p>
        </p:txBody>
      </p:sp>
      <p:sp>
        <p:nvSpPr>
          <p:cNvPr id="170" name="Google Shape;170;p31"/>
          <p:cNvSpPr/>
          <p:nvPr/>
        </p:nvSpPr>
        <p:spPr>
          <a:xfrm>
            <a:off x="793790" y="5267325"/>
            <a:ext cx="828413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 </a:t>
            </a:r>
            <a:r>
              <a:rPr b="1" i="0" lang="en-US" sz="1750" u="none" cap="none" strike="noStrike">
                <a:solidFill>
                  <a:srgbClr val="272525"/>
                </a:solidFill>
                <a:latin typeface="Inter"/>
                <a:ea typeface="Inter"/>
                <a:cs typeface="Inter"/>
                <a:sym typeface="Inter"/>
              </a:rPr>
              <a:t>Malware Scanner</a:t>
            </a:r>
            <a:r>
              <a:rPr b="0" i="0" lang="en-US" sz="1750" u="none" cap="none" strike="noStrike">
                <a:solidFill>
                  <a:srgbClr val="272525"/>
                </a:solidFill>
                <a:latin typeface="Inter"/>
                <a:ea typeface="Inter"/>
                <a:cs typeface="Inter"/>
                <a:sym typeface="Inter"/>
              </a:rPr>
              <a:t>, integrated with the VirusTotal API, checks if the URL is linked to any known malware, trojans, or virus distributions. If blacklisted by major antivirus engines, the site is flagged as dangerous.</a:t>
            </a:r>
            <a:endParaRPr b="0" i="0" sz="1750" u="none" cap="none" strike="noStrike"/>
          </a:p>
        </p:txBody>
      </p:sp>
      <p:pic>
        <p:nvPicPr>
          <p:cNvPr descr="preencoded.png" id="171" name="Google Shape;171;p31"/>
          <p:cNvPicPr preferRelativeResize="0"/>
          <p:nvPr/>
        </p:nvPicPr>
        <p:blipFill rotWithShape="1">
          <a:blip r:embed="rId3">
            <a:alphaModFix/>
          </a:blip>
          <a:srcRect b="0" l="0" r="0" t="0"/>
          <a:stretch/>
        </p:blipFill>
        <p:spPr>
          <a:xfrm>
            <a:off x="9638943" y="3015972"/>
            <a:ext cx="4205168" cy="21975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p:nvPr/>
        </p:nvSpPr>
        <p:spPr>
          <a:xfrm>
            <a:off x="793790" y="2481024"/>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Implementation</a:t>
            </a:r>
            <a:endParaRPr b="0" i="0" sz="4650" u="none" cap="none" strike="noStrike"/>
          </a:p>
        </p:txBody>
      </p:sp>
      <p:sp>
        <p:nvSpPr>
          <p:cNvPr id="178" name="Google Shape;178;p32"/>
          <p:cNvSpPr/>
          <p:nvPr/>
        </p:nvSpPr>
        <p:spPr>
          <a:xfrm>
            <a:off x="793790" y="3678912"/>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 entire platform was developed using Python (Flask) for the backend, along with HTML, CSS, and JavaScript for the frontend. Integration with multiple APIs enabled real-time scanning and data collection. The phishing detector was trained using the Scikit-learn library.</a:t>
            </a:r>
            <a:endParaRPr b="0" i="0" sz="1750" u="none" cap="none" strike="noStrike"/>
          </a:p>
        </p:txBody>
      </p:sp>
      <p:sp>
        <p:nvSpPr>
          <p:cNvPr id="179" name="Google Shape;179;p32"/>
          <p:cNvSpPr/>
          <p:nvPr/>
        </p:nvSpPr>
        <p:spPr>
          <a:xfrm>
            <a:off x="793790" y="5022771"/>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Performance optimization was a key focus. Each tool was designed to return results in under 2 seconds, allowing for a smooth user experience.</a:t>
            </a:r>
            <a:endParaRPr b="0" i="0" sz="175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p:nvPr/>
        </p:nvSpPr>
        <p:spPr>
          <a:xfrm>
            <a:off x="704255" y="554950"/>
            <a:ext cx="5282327" cy="660321"/>
          </a:xfrm>
          <a:prstGeom prst="rect">
            <a:avLst/>
          </a:prstGeom>
          <a:noFill/>
          <a:ln>
            <a:noFill/>
          </a:ln>
        </p:spPr>
        <p:txBody>
          <a:bodyPr anchorCtr="0" anchor="t" bIns="0" lIns="0" spcFirstLastPara="1" rIns="0" wrap="square" tIns="0">
            <a:noAutofit/>
          </a:bodyPr>
          <a:lstStyle/>
          <a:p>
            <a:pPr indent="0" lvl="0" marL="0" marR="0" rtl="0" algn="l">
              <a:lnSpc>
                <a:spcPct val="124096"/>
              </a:lnSpc>
              <a:spcBef>
                <a:spcPts val="0"/>
              </a:spcBef>
              <a:spcAft>
                <a:spcPts val="0"/>
              </a:spcAft>
              <a:buClr>
                <a:srgbClr val="000000"/>
              </a:buClr>
              <a:buSzPts val="4150"/>
              <a:buFont typeface="Petrona"/>
              <a:buNone/>
            </a:pPr>
            <a:r>
              <a:rPr b="1" i="0" lang="en-US" sz="4150" u="none" cap="none" strike="noStrike">
                <a:solidFill>
                  <a:srgbClr val="000000"/>
                </a:solidFill>
                <a:latin typeface="Petrona"/>
                <a:ea typeface="Petrona"/>
                <a:cs typeface="Petrona"/>
                <a:sym typeface="Petrona"/>
              </a:rPr>
              <a:t>Demo Screenshots</a:t>
            </a:r>
            <a:endParaRPr b="0" i="0" sz="4150" u="none" cap="none" strike="noStrike"/>
          </a:p>
        </p:txBody>
      </p:sp>
      <p:pic>
        <p:nvPicPr>
          <p:cNvPr descr="preencoded.png" id="186" name="Google Shape;186;p33"/>
          <p:cNvPicPr preferRelativeResize="0"/>
          <p:nvPr/>
        </p:nvPicPr>
        <p:blipFill rotWithShape="1">
          <a:blip r:embed="rId3">
            <a:alphaModFix/>
          </a:blip>
          <a:srcRect b="0" l="0" r="0" t="0"/>
          <a:stretch/>
        </p:blipFill>
        <p:spPr>
          <a:xfrm>
            <a:off x="704255" y="1617702"/>
            <a:ext cx="8814911" cy="5508665"/>
          </a:xfrm>
          <a:prstGeom prst="rect">
            <a:avLst/>
          </a:prstGeom>
          <a:noFill/>
          <a:ln>
            <a:noFill/>
          </a:ln>
        </p:spPr>
      </p:pic>
      <p:sp>
        <p:nvSpPr>
          <p:cNvPr id="187" name="Google Shape;187;p33"/>
          <p:cNvSpPr/>
          <p:nvPr/>
        </p:nvSpPr>
        <p:spPr>
          <a:xfrm>
            <a:off x="704255" y="7352705"/>
            <a:ext cx="13221891" cy="321945"/>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SzPts val="1550"/>
              <a:buFont typeface="Arial"/>
              <a:buNone/>
            </a:pPr>
            <a:r>
              <a:t/>
            </a:r>
            <a:endParaRPr b="0" i="0" sz="155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preencoded.png" id="193" name="Google Shape;193;p34"/>
          <p:cNvPicPr preferRelativeResize="0"/>
          <p:nvPr/>
        </p:nvPicPr>
        <p:blipFill rotWithShape="1">
          <a:blip r:embed="rId3">
            <a:alphaModFix/>
          </a:blip>
          <a:srcRect b="0" l="0" r="0" t="0"/>
          <a:stretch/>
        </p:blipFill>
        <p:spPr>
          <a:xfrm>
            <a:off x="793790" y="701040"/>
            <a:ext cx="9935051" cy="6209347"/>
          </a:xfrm>
          <a:prstGeom prst="rect">
            <a:avLst/>
          </a:prstGeom>
          <a:noFill/>
          <a:ln>
            <a:noFill/>
          </a:ln>
        </p:spPr>
      </p:pic>
      <p:sp>
        <p:nvSpPr>
          <p:cNvPr id="194" name="Google Shape;194;p34"/>
          <p:cNvSpPr/>
          <p:nvPr/>
        </p:nvSpPr>
        <p:spPr>
          <a:xfrm>
            <a:off x="793790" y="7165538"/>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SzPts val="1750"/>
              <a:buFont typeface="Arial"/>
              <a:buNone/>
            </a:pPr>
            <a:r>
              <a:t/>
            </a:r>
            <a:endParaRPr b="0" i="0" sz="1750" u="none" cap="none" strike="no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preencoded.png" id="200" name="Google Shape;200;p35"/>
          <p:cNvPicPr preferRelativeResize="0"/>
          <p:nvPr/>
        </p:nvPicPr>
        <p:blipFill rotWithShape="1">
          <a:blip r:embed="rId3">
            <a:alphaModFix/>
          </a:blip>
          <a:srcRect b="0" l="0" r="0" t="0"/>
          <a:stretch/>
        </p:blipFill>
        <p:spPr>
          <a:xfrm>
            <a:off x="764858" y="601266"/>
            <a:ext cx="9571673" cy="5982295"/>
          </a:xfrm>
          <a:prstGeom prst="rect">
            <a:avLst/>
          </a:prstGeom>
          <a:noFill/>
          <a:ln>
            <a:noFill/>
          </a:ln>
        </p:spPr>
      </p:pic>
      <p:sp>
        <p:nvSpPr>
          <p:cNvPr id="201" name="Google Shape;201;p35"/>
          <p:cNvSpPr/>
          <p:nvPr/>
        </p:nvSpPr>
        <p:spPr>
          <a:xfrm>
            <a:off x="764858" y="6911340"/>
            <a:ext cx="5736431" cy="716994"/>
          </a:xfrm>
          <a:prstGeom prst="rect">
            <a:avLst/>
          </a:prstGeom>
          <a:noFill/>
          <a:ln>
            <a:noFill/>
          </a:ln>
        </p:spPr>
        <p:txBody>
          <a:bodyPr anchorCtr="0" anchor="t" bIns="0" lIns="0" spcFirstLastPara="1" rIns="0" wrap="square" tIns="0">
            <a:noAutofit/>
          </a:bodyPr>
          <a:lstStyle/>
          <a:p>
            <a:pPr indent="0" lvl="0" marL="0" marR="0" rtl="0" algn="l">
              <a:lnSpc>
                <a:spcPct val="124444"/>
              </a:lnSpc>
              <a:spcBef>
                <a:spcPts val="0"/>
              </a:spcBef>
              <a:spcAft>
                <a:spcPts val="0"/>
              </a:spcAft>
              <a:buSzPts val="4500"/>
              <a:buFont typeface="Arial"/>
              <a:buNone/>
            </a:pPr>
            <a:r>
              <a:t/>
            </a:r>
            <a:endParaRPr b="0" i="0" sz="4500" u="none" cap="none" strike="noStrike"/>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preencoded.png" id="207" name="Google Shape;207;p36"/>
          <p:cNvPicPr preferRelativeResize="0"/>
          <p:nvPr/>
        </p:nvPicPr>
        <p:blipFill rotWithShape="1">
          <a:blip r:embed="rId3">
            <a:alphaModFix/>
          </a:blip>
          <a:srcRect b="0" l="0" r="0" t="0"/>
          <a:stretch/>
        </p:blipFill>
        <p:spPr>
          <a:xfrm>
            <a:off x="764858" y="601266"/>
            <a:ext cx="9571673" cy="5982295"/>
          </a:xfrm>
          <a:prstGeom prst="rect">
            <a:avLst/>
          </a:prstGeom>
          <a:noFill/>
          <a:ln>
            <a:noFill/>
          </a:ln>
        </p:spPr>
      </p:pic>
      <p:sp>
        <p:nvSpPr>
          <p:cNvPr id="208" name="Google Shape;208;p36"/>
          <p:cNvSpPr/>
          <p:nvPr/>
        </p:nvSpPr>
        <p:spPr>
          <a:xfrm>
            <a:off x="764858" y="6911340"/>
            <a:ext cx="5736431" cy="716994"/>
          </a:xfrm>
          <a:prstGeom prst="rect">
            <a:avLst/>
          </a:prstGeom>
          <a:noFill/>
          <a:ln>
            <a:noFill/>
          </a:ln>
        </p:spPr>
        <p:txBody>
          <a:bodyPr anchorCtr="0" anchor="t" bIns="0" lIns="0" spcFirstLastPara="1" rIns="0" wrap="square" tIns="0">
            <a:noAutofit/>
          </a:bodyPr>
          <a:lstStyle/>
          <a:p>
            <a:pPr indent="0" lvl="0" marL="0" marR="0" rtl="0" algn="l">
              <a:lnSpc>
                <a:spcPct val="124444"/>
              </a:lnSpc>
              <a:spcBef>
                <a:spcPts val="0"/>
              </a:spcBef>
              <a:spcAft>
                <a:spcPts val="0"/>
              </a:spcAft>
              <a:buSzPts val="4500"/>
              <a:buFont typeface="Arial"/>
              <a:buNone/>
            </a:pPr>
            <a:r>
              <a:t/>
            </a:r>
            <a:endParaRPr b="0" i="0" sz="4500" u="none" cap="none" strike="noStrik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p:nvPr/>
        </p:nvSpPr>
        <p:spPr>
          <a:xfrm>
            <a:off x="793790" y="2362081"/>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Real-World Use Cases</a:t>
            </a:r>
            <a:endParaRPr b="0" i="0" sz="4650" u="none" cap="none" strike="noStrike"/>
          </a:p>
        </p:txBody>
      </p:sp>
      <p:sp>
        <p:nvSpPr>
          <p:cNvPr id="215" name="Google Shape;215;p37"/>
          <p:cNvSpPr/>
          <p:nvPr/>
        </p:nvSpPr>
        <p:spPr>
          <a:xfrm>
            <a:off x="793790" y="3559969"/>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This tool is designed for both technical and non-technical users. It is particularly useful in the following contexts:</a:t>
            </a:r>
            <a:endParaRPr b="0" i="0" sz="1750" u="none" cap="none" strike="noStrike"/>
          </a:p>
        </p:txBody>
      </p:sp>
      <p:sp>
        <p:nvSpPr>
          <p:cNvPr id="216" name="Google Shape;216;p37"/>
          <p:cNvSpPr/>
          <p:nvPr/>
        </p:nvSpPr>
        <p:spPr>
          <a:xfrm>
            <a:off x="793790" y="4178022"/>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1" i="0" lang="en-US" sz="1750" u="none" cap="none" strike="noStrike">
                <a:solidFill>
                  <a:srgbClr val="272525"/>
                </a:solidFill>
                <a:latin typeface="Inter"/>
                <a:ea typeface="Inter"/>
                <a:cs typeface="Inter"/>
                <a:sym typeface="Inter"/>
              </a:rPr>
              <a:t>Small businesses</a:t>
            </a:r>
            <a:r>
              <a:rPr b="0" i="0" lang="en-US" sz="1750" u="none" cap="none" strike="noStrike">
                <a:solidFill>
                  <a:srgbClr val="272525"/>
                </a:solidFill>
                <a:latin typeface="Inter"/>
                <a:ea typeface="Inter"/>
                <a:cs typeface="Inter"/>
                <a:sym typeface="Inter"/>
              </a:rPr>
              <a:t> can verify vendor websites before making payments.</a:t>
            </a:r>
            <a:endParaRPr b="0" i="0" sz="1750" u="none" cap="none" strike="noStrike"/>
          </a:p>
        </p:txBody>
      </p:sp>
      <p:sp>
        <p:nvSpPr>
          <p:cNvPr id="217" name="Google Shape;217;p37"/>
          <p:cNvSpPr/>
          <p:nvPr/>
        </p:nvSpPr>
        <p:spPr>
          <a:xfrm>
            <a:off x="793790" y="4620220"/>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1" i="0" lang="en-US" sz="1750" u="none" cap="none" strike="noStrike">
                <a:solidFill>
                  <a:srgbClr val="272525"/>
                </a:solidFill>
                <a:latin typeface="Inter"/>
                <a:ea typeface="Inter"/>
                <a:cs typeface="Inter"/>
                <a:sym typeface="Inter"/>
              </a:rPr>
              <a:t>Journalists</a:t>
            </a:r>
            <a:r>
              <a:rPr b="0" i="0" lang="en-US" sz="1750" u="none" cap="none" strike="noStrike">
                <a:solidFill>
                  <a:srgbClr val="272525"/>
                </a:solidFill>
                <a:latin typeface="Inter"/>
                <a:ea typeface="Inter"/>
                <a:cs typeface="Inter"/>
                <a:sym typeface="Inter"/>
              </a:rPr>
              <a:t> and </a:t>
            </a:r>
            <a:r>
              <a:rPr b="1" i="0" lang="en-US" sz="1750" u="none" cap="none" strike="noStrike">
                <a:solidFill>
                  <a:srgbClr val="272525"/>
                </a:solidFill>
                <a:latin typeface="Inter"/>
                <a:ea typeface="Inter"/>
                <a:cs typeface="Inter"/>
                <a:sym typeface="Inter"/>
              </a:rPr>
              <a:t>activists</a:t>
            </a:r>
            <a:r>
              <a:rPr b="0" i="0" lang="en-US" sz="1750" u="none" cap="none" strike="noStrike">
                <a:solidFill>
                  <a:srgbClr val="272525"/>
                </a:solidFill>
                <a:latin typeface="Inter"/>
                <a:ea typeface="Inter"/>
                <a:cs typeface="Inter"/>
                <a:sym typeface="Inter"/>
              </a:rPr>
              <a:t> can check the authenticity of sources.</a:t>
            </a:r>
            <a:endParaRPr b="0" i="0" sz="1750" u="none" cap="none" strike="noStrike"/>
          </a:p>
        </p:txBody>
      </p:sp>
      <p:sp>
        <p:nvSpPr>
          <p:cNvPr id="218" name="Google Shape;218;p37"/>
          <p:cNvSpPr/>
          <p:nvPr/>
        </p:nvSpPr>
        <p:spPr>
          <a:xfrm>
            <a:off x="793790" y="5062418"/>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1" i="0" lang="en-US" sz="1750" u="none" cap="none" strike="noStrike">
                <a:solidFill>
                  <a:srgbClr val="272525"/>
                </a:solidFill>
                <a:latin typeface="Inter"/>
                <a:ea typeface="Inter"/>
                <a:cs typeface="Inter"/>
                <a:sym typeface="Inter"/>
              </a:rPr>
              <a:t>Educators and students</a:t>
            </a:r>
            <a:r>
              <a:rPr b="0" i="0" lang="en-US" sz="1750" u="none" cap="none" strike="noStrike">
                <a:solidFill>
                  <a:srgbClr val="272525"/>
                </a:solidFill>
                <a:latin typeface="Inter"/>
                <a:ea typeface="Inter"/>
                <a:cs typeface="Inter"/>
                <a:sym typeface="Inter"/>
              </a:rPr>
              <a:t> can use it as a learning tool to recognize phishing.</a:t>
            </a:r>
            <a:endParaRPr b="0" i="0" sz="1750" u="none" cap="none" strike="noStrike"/>
          </a:p>
        </p:txBody>
      </p:sp>
      <p:sp>
        <p:nvSpPr>
          <p:cNvPr id="219" name="Google Shape;219;p37"/>
          <p:cNvSpPr/>
          <p:nvPr/>
        </p:nvSpPr>
        <p:spPr>
          <a:xfrm>
            <a:off x="793790" y="5504617"/>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1" i="0" lang="en-US" sz="1750" u="none" cap="none" strike="noStrike">
                <a:solidFill>
                  <a:srgbClr val="272525"/>
                </a:solidFill>
                <a:latin typeface="Inter"/>
                <a:ea typeface="Inter"/>
                <a:cs typeface="Inter"/>
                <a:sym typeface="Inter"/>
              </a:rPr>
              <a:t>Everyday internet users</a:t>
            </a:r>
            <a:r>
              <a:rPr b="0" i="0" lang="en-US" sz="1750" u="none" cap="none" strike="noStrike">
                <a:solidFill>
                  <a:srgbClr val="272525"/>
                </a:solidFill>
                <a:latin typeface="Inter"/>
                <a:ea typeface="Inter"/>
                <a:cs typeface="Inter"/>
                <a:sym typeface="Inter"/>
              </a:rPr>
              <a:t> can quickly validate suspicious links before clicking.</a:t>
            </a:r>
            <a:endParaRPr b="0" i="0" sz="175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p:nvPr/>
        </p:nvSpPr>
        <p:spPr>
          <a:xfrm>
            <a:off x="793790" y="2662476"/>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Ethical Impact</a:t>
            </a:r>
            <a:endParaRPr b="0" i="0" sz="4650" u="none" cap="none" strike="noStrike"/>
          </a:p>
        </p:txBody>
      </p:sp>
      <p:sp>
        <p:nvSpPr>
          <p:cNvPr id="226" name="Google Shape;226;p38"/>
          <p:cNvSpPr/>
          <p:nvPr/>
        </p:nvSpPr>
        <p:spPr>
          <a:xfrm>
            <a:off x="793790" y="3860363"/>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By giving users the power to analyze website trustworthiness, the platform encourages ethical behavior and data protection. It helps prevent fraud, misinformation, and the spread of malware by acting as an early warning system.</a:t>
            </a:r>
            <a:endParaRPr b="0" i="0" sz="1750" u="none" cap="none" strike="noStrike"/>
          </a:p>
        </p:txBody>
      </p:sp>
      <p:sp>
        <p:nvSpPr>
          <p:cNvPr id="227" name="Google Shape;227;p38"/>
          <p:cNvSpPr/>
          <p:nvPr/>
        </p:nvSpPr>
        <p:spPr>
          <a:xfrm>
            <a:off x="793790" y="4841319"/>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Moreover, it promotes </a:t>
            </a:r>
            <a:r>
              <a:rPr b="1" i="0" lang="en-US" sz="1750" u="none" cap="none" strike="noStrike">
                <a:solidFill>
                  <a:srgbClr val="272525"/>
                </a:solidFill>
                <a:latin typeface="Inter"/>
                <a:ea typeface="Inter"/>
                <a:cs typeface="Inter"/>
                <a:sym typeface="Inter"/>
              </a:rPr>
              <a:t>digital literacy</a:t>
            </a:r>
            <a:r>
              <a:rPr b="0" i="0" lang="en-US" sz="1750" u="none" cap="none" strike="noStrike">
                <a:solidFill>
                  <a:srgbClr val="272525"/>
                </a:solidFill>
                <a:latin typeface="Inter"/>
                <a:ea typeface="Inter"/>
                <a:cs typeface="Inter"/>
                <a:sym typeface="Inter"/>
              </a:rPr>
              <a:t> and safe browsing habits without requiring users to rely solely on expensive enterprise tools.</a:t>
            </a:r>
            <a:endParaRPr b="0" i="0" sz="1750" u="none" cap="none" strike="noStrik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p:nvPr/>
        </p:nvSpPr>
        <p:spPr>
          <a:xfrm>
            <a:off x="793790" y="2140982"/>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Future Scope</a:t>
            </a:r>
            <a:endParaRPr b="0" i="0" sz="4650" u="none" cap="none" strike="noStrike"/>
          </a:p>
        </p:txBody>
      </p:sp>
      <p:sp>
        <p:nvSpPr>
          <p:cNvPr id="234" name="Google Shape;234;p39"/>
          <p:cNvSpPr/>
          <p:nvPr/>
        </p:nvSpPr>
        <p:spPr>
          <a:xfrm>
            <a:off x="793790" y="3338870"/>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 platform can evolve in several meaningful ways:</a:t>
            </a:r>
            <a:endParaRPr b="0" i="0" sz="1750" u="none" cap="none" strike="noStrike"/>
          </a:p>
        </p:txBody>
      </p:sp>
      <p:sp>
        <p:nvSpPr>
          <p:cNvPr id="235" name="Google Shape;235;p39"/>
          <p:cNvSpPr/>
          <p:nvPr/>
        </p:nvSpPr>
        <p:spPr>
          <a:xfrm>
            <a:off x="793790" y="3956923"/>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Integration with browsers as an extension for real-time analysis while browsing.</a:t>
            </a:r>
            <a:endParaRPr b="0" i="0" sz="1750" u="none" cap="none" strike="noStrike"/>
          </a:p>
        </p:txBody>
      </p:sp>
      <p:sp>
        <p:nvSpPr>
          <p:cNvPr id="236" name="Google Shape;236;p39"/>
          <p:cNvSpPr/>
          <p:nvPr/>
        </p:nvSpPr>
        <p:spPr>
          <a:xfrm>
            <a:off x="793790" y="4399121"/>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Development of a lightweight </a:t>
            </a:r>
            <a:r>
              <a:rPr b="1" i="0" lang="en-US" sz="1750" u="none" cap="none" strike="noStrike">
                <a:solidFill>
                  <a:srgbClr val="272525"/>
                </a:solidFill>
                <a:latin typeface="Inter"/>
                <a:ea typeface="Inter"/>
                <a:cs typeface="Inter"/>
                <a:sym typeface="Inter"/>
              </a:rPr>
              <a:t>mobile app</a:t>
            </a:r>
            <a:r>
              <a:rPr b="0" i="0" lang="en-US" sz="1750" u="none" cap="none" strike="noStrike">
                <a:solidFill>
                  <a:srgbClr val="272525"/>
                </a:solidFill>
                <a:latin typeface="Inter"/>
                <a:ea typeface="Inter"/>
                <a:cs typeface="Inter"/>
                <a:sym typeface="Inter"/>
              </a:rPr>
              <a:t> version.</a:t>
            </a:r>
            <a:endParaRPr b="0" i="0" sz="1750" u="none" cap="none" strike="noStrike"/>
          </a:p>
        </p:txBody>
      </p:sp>
      <p:sp>
        <p:nvSpPr>
          <p:cNvPr id="237" name="Google Shape;237;p39"/>
          <p:cNvSpPr/>
          <p:nvPr/>
        </p:nvSpPr>
        <p:spPr>
          <a:xfrm>
            <a:off x="793790" y="4841319"/>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Use of </a:t>
            </a:r>
            <a:r>
              <a:rPr b="1" i="0" lang="en-US" sz="1750" u="none" cap="none" strike="noStrike">
                <a:solidFill>
                  <a:srgbClr val="272525"/>
                </a:solidFill>
                <a:latin typeface="Inter"/>
                <a:ea typeface="Inter"/>
                <a:cs typeface="Inter"/>
                <a:sym typeface="Inter"/>
              </a:rPr>
              <a:t>deep learning</a:t>
            </a:r>
            <a:r>
              <a:rPr b="0" i="0" lang="en-US" sz="1750" u="none" cap="none" strike="noStrike">
                <a:solidFill>
                  <a:srgbClr val="272525"/>
                </a:solidFill>
                <a:latin typeface="Inter"/>
                <a:ea typeface="Inter"/>
                <a:cs typeface="Inter"/>
                <a:sym typeface="Inter"/>
              </a:rPr>
              <a:t> models (like CNNs) for more advanced phishing detection.</a:t>
            </a:r>
            <a:endParaRPr b="0" i="0" sz="1750" u="none" cap="none" strike="noStrike"/>
          </a:p>
        </p:txBody>
      </p:sp>
      <p:sp>
        <p:nvSpPr>
          <p:cNvPr id="238" name="Google Shape;238;p39"/>
          <p:cNvSpPr/>
          <p:nvPr/>
        </p:nvSpPr>
        <p:spPr>
          <a:xfrm>
            <a:off x="793790" y="5283518"/>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Implementation of </a:t>
            </a:r>
            <a:r>
              <a:rPr b="1" i="0" lang="en-US" sz="1750" u="none" cap="none" strike="noStrike">
                <a:solidFill>
                  <a:srgbClr val="272525"/>
                </a:solidFill>
                <a:latin typeface="Inter"/>
                <a:ea typeface="Inter"/>
                <a:cs typeface="Inter"/>
                <a:sym typeface="Inter"/>
              </a:rPr>
              <a:t>dark web scanning</a:t>
            </a:r>
            <a:r>
              <a:rPr b="0" i="0" lang="en-US" sz="1750" u="none" cap="none" strike="noStrike">
                <a:solidFill>
                  <a:srgbClr val="272525"/>
                </a:solidFill>
                <a:latin typeface="Inter"/>
                <a:ea typeface="Inter"/>
                <a:cs typeface="Inter"/>
                <a:sym typeface="Inter"/>
              </a:rPr>
              <a:t> to detect if a domain is being discussed or abused in underground forums.</a:t>
            </a:r>
            <a:endParaRPr b="0" i="0" sz="1750" u="none" cap="none" strike="noStrike"/>
          </a:p>
        </p:txBody>
      </p:sp>
      <p:sp>
        <p:nvSpPr>
          <p:cNvPr id="239" name="Google Shape;239;p39"/>
          <p:cNvSpPr/>
          <p:nvPr/>
        </p:nvSpPr>
        <p:spPr>
          <a:xfrm>
            <a:off x="793790" y="5725716"/>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Real-time </a:t>
            </a:r>
            <a:r>
              <a:rPr b="1" i="0" lang="en-US" sz="1750" u="none" cap="none" strike="noStrike">
                <a:solidFill>
                  <a:srgbClr val="272525"/>
                </a:solidFill>
                <a:latin typeface="Inter"/>
                <a:ea typeface="Inter"/>
                <a:cs typeface="Inter"/>
                <a:sym typeface="Inter"/>
              </a:rPr>
              <a:t>email or SMS alerts</a:t>
            </a:r>
            <a:r>
              <a:rPr b="0" i="0" lang="en-US" sz="1750" u="none" cap="none" strike="noStrike">
                <a:solidFill>
                  <a:srgbClr val="272525"/>
                </a:solidFill>
                <a:latin typeface="Inter"/>
                <a:ea typeface="Inter"/>
                <a:cs typeface="Inter"/>
                <a:sym typeface="Inter"/>
              </a:rPr>
              <a:t> when threats are detected.</a:t>
            </a:r>
            <a:endParaRPr b="0" i="0" sz="175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p:nvPr/>
        </p:nvSpPr>
        <p:spPr>
          <a:xfrm>
            <a:off x="793790" y="1344454"/>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References</a:t>
            </a:r>
            <a:endParaRPr b="0" i="0" sz="4650" u="none" cap="none" strike="noStrike"/>
          </a:p>
        </p:txBody>
      </p:sp>
      <p:sp>
        <p:nvSpPr>
          <p:cNvPr id="246" name="Google Shape;246;p40"/>
          <p:cNvSpPr/>
          <p:nvPr/>
        </p:nvSpPr>
        <p:spPr>
          <a:xfrm>
            <a:off x="793790" y="2542342"/>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a:pPr>
            <a:r>
              <a:rPr b="0" i="0" lang="en-US" sz="1750" u="none" cap="none" strike="noStrike">
                <a:solidFill>
                  <a:srgbClr val="272525"/>
                </a:solidFill>
                <a:latin typeface="Inter"/>
                <a:ea typeface="Inter"/>
                <a:cs typeface="Inter"/>
                <a:sym typeface="Inter"/>
              </a:rPr>
              <a:t>Anti-Phishing Working Group Reports (2023)</a:t>
            </a:r>
            <a:endParaRPr b="0" i="0" sz="1750" u="none" cap="none" strike="noStrike"/>
          </a:p>
        </p:txBody>
      </p:sp>
      <p:sp>
        <p:nvSpPr>
          <p:cNvPr id="247" name="Google Shape;247;p40"/>
          <p:cNvSpPr/>
          <p:nvPr/>
        </p:nvSpPr>
        <p:spPr>
          <a:xfrm>
            <a:off x="793790" y="2984540"/>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2"/>
            </a:pPr>
            <a:r>
              <a:rPr b="0" i="0" lang="en-US" sz="1750" u="none" cap="none" strike="noStrike">
                <a:solidFill>
                  <a:srgbClr val="272525"/>
                </a:solidFill>
                <a:latin typeface="Inter"/>
                <a:ea typeface="Inter"/>
                <a:cs typeface="Inter"/>
                <a:sym typeface="Inter"/>
              </a:rPr>
              <a:t>ICANN WHOIS Accuracy Program (2021)</a:t>
            </a:r>
            <a:endParaRPr b="0" i="0" sz="1750" u="none" cap="none" strike="noStrike"/>
          </a:p>
        </p:txBody>
      </p:sp>
      <p:sp>
        <p:nvSpPr>
          <p:cNvPr id="248" name="Google Shape;248;p40"/>
          <p:cNvSpPr/>
          <p:nvPr/>
        </p:nvSpPr>
        <p:spPr>
          <a:xfrm>
            <a:off x="793790" y="3426738"/>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3"/>
            </a:pPr>
            <a:r>
              <a:rPr b="0" i="0" lang="en-US" sz="1750" u="none" cap="none" strike="noStrike">
                <a:solidFill>
                  <a:srgbClr val="272525"/>
                </a:solidFill>
                <a:latin typeface="Inter"/>
                <a:ea typeface="Inter"/>
                <a:cs typeface="Inter"/>
                <a:sym typeface="Inter"/>
              </a:rPr>
              <a:t>VirusTotal API Documentation</a:t>
            </a:r>
            <a:endParaRPr b="0" i="0" sz="1750" u="none" cap="none" strike="noStrike"/>
          </a:p>
        </p:txBody>
      </p:sp>
      <p:sp>
        <p:nvSpPr>
          <p:cNvPr id="249" name="Google Shape;249;p40"/>
          <p:cNvSpPr/>
          <p:nvPr/>
        </p:nvSpPr>
        <p:spPr>
          <a:xfrm>
            <a:off x="793790" y="3868936"/>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4"/>
            </a:pPr>
            <a:r>
              <a:rPr b="0" i="0" lang="en-US" sz="1750" u="none" cap="none" strike="noStrike">
                <a:solidFill>
                  <a:srgbClr val="272525"/>
                </a:solidFill>
                <a:latin typeface="Inter"/>
                <a:ea typeface="Inter"/>
                <a:cs typeface="Inter"/>
                <a:sym typeface="Inter"/>
              </a:rPr>
              <a:t>Scikit-learn ML Library</a:t>
            </a:r>
            <a:endParaRPr b="0" i="0" sz="1750" u="none" cap="none" strike="noStrike"/>
          </a:p>
        </p:txBody>
      </p:sp>
      <p:sp>
        <p:nvSpPr>
          <p:cNvPr id="250" name="Google Shape;250;p40"/>
          <p:cNvSpPr/>
          <p:nvPr/>
        </p:nvSpPr>
        <p:spPr>
          <a:xfrm>
            <a:off x="793790" y="4311134"/>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5"/>
            </a:pPr>
            <a:r>
              <a:rPr b="0" i="0" lang="en-US" sz="1750" u="none" cap="none" strike="noStrike">
                <a:solidFill>
                  <a:srgbClr val="272525"/>
                </a:solidFill>
                <a:latin typeface="Inter"/>
                <a:ea typeface="Inter"/>
                <a:cs typeface="Inter"/>
                <a:sym typeface="Inter"/>
              </a:rPr>
              <a:t>SSL Labs Documentation</a:t>
            </a:r>
            <a:endParaRPr b="0" i="0" sz="1750" u="none" cap="none" strike="noStrike"/>
          </a:p>
        </p:txBody>
      </p:sp>
      <p:sp>
        <p:nvSpPr>
          <p:cNvPr id="251" name="Google Shape;251;p40"/>
          <p:cNvSpPr/>
          <p:nvPr/>
        </p:nvSpPr>
        <p:spPr>
          <a:xfrm>
            <a:off x="793790" y="4753332"/>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6"/>
            </a:pPr>
            <a:r>
              <a:rPr b="0" i="0" lang="en-US" sz="1750" u="none" cap="none" strike="noStrike">
                <a:solidFill>
                  <a:srgbClr val="272525"/>
                </a:solidFill>
                <a:latin typeface="Inter"/>
                <a:ea typeface="Inter"/>
                <a:cs typeface="Inter"/>
                <a:sym typeface="Inter"/>
              </a:rPr>
              <a:t>"Detecting Malicious Domains Using Machine Learning," IEEE 2022</a:t>
            </a:r>
            <a:endParaRPr b="0" i="0" sz="1750" u="none" cap="none" strike="noStrike"/>
          </a:p>
        </p:txBody>
      </p:sp>
      <p:sp>
        <p:nvSpPr>
          <p:cNvPr id="252" name="Google Shape;252;p40"/>
          <p:cNvSpPr/>
          <p:nvPr/>
        </p:nvSpPr>
        <p:spPr>
          <a:xfrm>
            <a:off x="793790" y="5195530"/>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7"/>
            </a:pPr>
            <a:r>
              <a:rPr b="0" i="0" lang="en-US" sz="1750" u="none" cap="none" strike="noStrike">
                <a:solidFill>
                  <a:srgbClr val="272525"/>
                </a:solidFill>
                <a:latin typeface="Inter"/>
                <a:ea typeface="Inter"/>
                <a:cs typeface="Inter"/>
                <a:sym typeface="Inter"/>
              </a:rPr>
              <a:t>OWASP Threat Modeling</a:t>
            </a:r>
            <a:endParaRPr b="0" i="0" sz="1750" u="none" cap="none" strike="noStrike"/>
          </a:p>
        </p:txBody>
      </p:sp>
      <p:sp>
        <p:nvSpPr>
          <p:cNvPr id="253" name="Google Shape;253;p40"/>
          <p:cNvSpPr/>
          <p:nvPr/>
        </p:nvSpPr>
        <p:spPr>
          <a:xfrm>
            <a:off x="793790" y="5637728"/>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8"/>
            </a:pPr>
            <a:r>
              <a:rPr b="0" i="0" lang="en-US" sz="1750" u="none" cap="none" strike="noStrike">
                <a:solidFill>
                  <a:srgbClr val="272525"/>
                </a:solidFill>
                <a:latin typeface="Inter"/>
                <a:ea typeface="Inter"/>
                <a:cs typeface="Inter"/>
                <a:sym typeface="Inter"/>
              </a:rPr>
              <a:t>NIST Cybersecurity Framework</a:t>
            </a:r>
            <a:endParaRPr b="0" i="0" sz="1750" u="none" cap="none" strike="noStrike"/>
          </a:p>
        </p:txBody>
      </p:sp>
      <p:sp>
        <p:nvSpPr>
          <p:cNvPr id="254" name="Google Shape;254;p40"/>
          <p:cNvSpPr/>
          <p:nvPr/>
        </p:nvSpPr>
        <p:spPr>
          <a:xfrm>
            <a:off x="793790" y="6079927"/>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9"/>
            </a:pPr>
            <a:r>
              <a:rPr b="0" i="0" lang="en-US" sz="1750" u="none" cap="none" strike="noStrike">
                <a:solidFill>
                  <a:srgbClr val="272525"/>
                </a:solidFill>
                <a:latin typeface="Inter"/>
                <a:ea typeface="Inter"/>
                <a:cs typeface="Inter"/>
                <a:sym typeface="Inter"/>
              </a:rPr>
              <a:t>PhishTank Dataset</a:t>
            </a:r>
            <a:endParaRPr b="0" i="0" sz="1750" u="none" cap="none" strike="noStrike"/>
          </a:p>
        </p:txBody>
      </p:sp>
      <p:sp>
        <p:nvSpPr>
          <p:cNvPr id="255" name="Google Shape;255;p40"/>
          <p:cNvSpPr/>
          <p:nvPr/>
        </p:nvSpPr>
        <p:spPr>
          <a:xfrm>
            <a:off x="793790" y="6522125"/>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Calibri"/>
              <a:buAutoNum type="arabicPeriod" startAt="10"/>
            </a:pPr>
            <a:r>
              <a:rPr b="0" i="0" lang="en-US" sz="1750" u="none" cap="none" strike="noStrike">
                <a:solidFill>
                  <a:srgbClr val="272525"/>
                </a:solidFill>
                <a:latin typeface="Inter"/>
                <a:ea typeface="Inter"/>
                <a:cs typeface="Inter"/>
                <a:sym typeface="Inter"/>
              </a:rPr>
              <a:t>Google Safe Browsing API Docs </a:t>
            </a:r>
            <a:endParaRPr b="0" i="0" sz="175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3"/>
          <p:cNvSpPr/>
          <p:nvPr/>
        </p:nvSpPr>
        <p:spPr>
          <a:xfrm>
            <a:off x="793790" y="2427089"/>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Abstract:</a:t>
            </a:r>
            <a:endParaRPr b="0" i="0" sz="4650" u="none" cap="none" strike="noStrike"/>
          </a:p>
        </p:txBody>
      </p:sp>
      <p:sp>
        <p:nvSpPr>
          <p:cNvPr id="101" name="Google Shape;101;p23"/>
          <p:cNvSpPr/>
          <p:nvPr/>
        </p:nvSpPr>
        <p:spPr>
          <a:xfrm>
            <a:off x="793790" y="3624977"/>
            <a:ext cx="13042821" cy="217741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 In today's digital world, the proliferation of phishing websites, malicious domains, and fraudulent SSL certificates presents a significant threat to users and organizations alike. This research paper introduces a unified platform of tools developed during a cybersecurity internship under the Digisuraksha Parhari Foundation. The platform includes a Reputation Checker, Phishing Detector, Domain Age Checker, SSL Validator, Malware Scanner, and WHOIS Lookup. The goal is to empower users with tools that leverage data analysis and AI to assess the legitimacy and safety of websites. This paper discusses the tools' design, implementation, and potential impact on cybersecurity.</a:t>
            </a:r>
            <a:endParaRPr b="0" i="0" sz="17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4"/>
          <p:cNvSpPr/>
          <p:nvPr/>
        </p:nvSpPr>
        <p:spPr>
          <a:xfrm>
            <a:off x="793790" y="1809036"/>
            <a:ext cx="9573220"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Introduction to Web-Based Threats</a:t>
            </a:r>
            <a:endParaRPr b="0" i="0" sz="4650" u="none" cap="none" strike="noStrike"/>
          </a:p>
        </p:txBody>
      </p:sp>
      <p:sp>
        <p:nvSpPr>
          <p:cNvPr id="108" name="Google Shape;108;p24"/>
          <p:cNvSpPr/>
          <p:nvPr/>
        </p:nvSpPr>
        <p:spPr>
          <a:xfrm>
            <a:off x="793790" y="3006923"/>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1" i="0" lang="en-US" sz="1750" u="none" cap="none" strike="noStrike">
                <a:solidFill>
                  <a:srgbClr val="272525"/>
                </a:solidFill>
                <a:latin typeface="Inter"/>
                <a:ea typeface="Inter"/>
                <a:cs typeface="Inter"/>
                <a:sym typeface="Inter"/>
              </a:rPr>
              <a:t>Overview:</a:t>
            </a:r>
            <a:endParaRPr b="0" i="0" sz="1750" u="none" cap="none" strike="noStrike"/>
          </a:p>
        </p:txBody>
      </p:sp>
      <p:sp>
        <p:nvSpPr>
          <p:cNvPr id="109" name="Google Shape;109;p24"/>
          <p:cNvSpPr/>
          <p:nvPr/>
        </p:nvSpPr>
        <p:spPr>
          <a:xfrm>
            <a:off x="793790" y="3624977"/>
            <a:ext cx="13042821"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Websites have become essential for online communication, transactions, and services. The internet, while incredibly powerful and transformative, has also become a playground for cybercriminals. Each day, thousands of phishing websites, malicious domains, and fake SSL certificates are launched to deceive users and steal sensitive information. These threats have grown smarter—often appearing legitimate to the untrained eye.</a:t>
            </a:r>
            <a:endParaRPr b="0" i="0" sz="1750" u="none" cap="none" strike="noStrike"/>
          </a:p>
        </p:txBody>
      </p:sp>
      <p:sp>
        <p:nvSpPr>
          <p:cNvPr id="110" name="Google Shape;110;p24"/>
          <p:cNvSpPr/>
          <p:nvPr/>
        </p:nvSpPr>
        <p:spPr>
          <a:xfrm>
            <a:off x="793790" y="5331738"/>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Users, especially those from non-technical backgrounds, need tools that can help them make informed decisions about whether to trust a website.AI tools analyze patterns, behavior, and data points to detect and flag malicious websites before they can harm users.</a:t>
            </a:r>
            <a:endParaRPr b="0" i="0" sz="175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p:nvPr/>
        </p:nvSpPr>
        <p:spPr>
          <a:xfrm>
            <a:off x="793790" y="2481024"/>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Problem Statement</a:t>
            </a:r>
            <a:endParaRPr b="0" i="0" sz="4650" u="none" cap="none" strike="noStrike"/>
          </a:p>
        </p:txBody>
      </p:sp>
      <p:sp>
        <p:nvSpPr>
          <p:cNvPr id="117" name="Google Shape;117;p25"/>
          <p:cNvSpPr/>
          <p:nvPr/>
        </p:nvSpPr>
        <p:spPr>
          <a:xfrm>
            <a:off x="793790" y="3678912"/>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Despite the availability of cybersecurity tools, most existing solutions operate in isolation. One might scan a domain’s reputation using a certain tool, then have to manually check the SSL certificate, and then maybe run a phishing detection elsewhere. This fragmented experience is inefficient and leaves room for human error.</a:t>
            </a:r>
            <a:endParaRPr b="0" i="0" sz="1750" u="none" cap="none" strike="noStrike"/>
          </a:p>
        </p:txBody>
      </p:sp>
      <p:sp>
        <p:nvSpPr>
          <p:cNvPr id="118" name="Google Shape;118;p25"/>
          <p:cNvSpPr/>
          <p:nvPr/>
        </p:nvSpPr>
        <p:spPr>
          <a:xfrm>
            <a:off x="793790" y="5022771"/>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There is a clear need for a unified, AI-driven platform that performs </a:t>
            </a:r>
            <a:r>
              <a:rPr b="1" i="0" lang="en-US" sz="1750" u="none" cap="none" strike="noStrike">
                <a:solidFill>
                  <a:srgbClr val="272525"/>
                </a:solidFill>
                <a:latin typeface="Inter"/>
                <a:ea typeface="Inter"/>
                <a:cs typeface="Inter"/>
                <a:sym typeface="Inter"/>
              </a:rPr>
              <a:t>all essential checks in one place</a:t>
            </a:r>
            <a:r>
              <a:rPr b="0" i="0" lang="en-US" sz="1750" u="none" cap="none" strike="noStrike">
                <a:solidFill>
                  <a:srgbClr val="272525"/>
                </a:solidFill>
                <a:latin typeface="Inter"/>
                <a:ea typeface="Inter"/>
                <a:cs typeface="Inter"/>
                <a:sym typeface="Inter"/>
              </a:rPr>
              <a:t>, quickly and accurately, to protect users from malicious websites.</a:t>
            </a:r>
            <a:endParaRPr b="0" i="0" sz="175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p:nvPr/>
        </p:nvSpPr>
        <p:spPr>
          <a:xfrm>
            <a:off x="793790" y="2481024"/>
            <a:ext cx="6615113"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Objectives of the Project</a:t>
            </a:r>
            <a:endParaRPr b="0" i="0" sz="4650" u="none" cap="none" strike="noStrike"/>
          </a:p>
        </p:txBody>
      </p:sp>
      <p:sp>
        <p:nvSpPr>
          <p:cNvPr id="125" name="Google Shape;125;p26"/>
          <p:cNvSpPr/>
          <p:nvPr/>
        </p:nvSpPr>
        <p:spPr>
          <a:xfrm>
            <a:off x="793790" y="3678912"/>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This project aims to create a </a:t>
            </a:r>
            <a:r>
              <a:rPr b="1" i="0" lang="en-US" sz="1750" u="none" cap="none" strike="noStrike">
                <a:solidFill>
                  <a:srgbClr val="272525"/>
                </a:solidFill>
                <a:latin typeface="Inter"/>
                <a:ea typeface="Inter"/>
                <a:cs typeface="Inter"/>
                <a:sym typeface="Inter"/>
              </a:rPr>
              <a:t>comprehensive trust evaluation system</a:t>
            </a:r>
            <a:r>
              <a:rPr b="0" i="0" lang="en-US" sz="1750" u="none" cap="none" strike="noStrike">
                <a:solidFill>
                  <a:srgbClr val="272525"/>
                </a:solidFill>
                <a:latin typeface="Inter"/>
                <a:ea typeface="Inter"/>
                <a:cs typeface="Inter"/>
                <a:sym typeface="Inter"/>
              </a:rPr>
              <a:t> that allows users to check the safety of any website using six key tools. The goal is to reduce the chances of phishing, fraud, and malware infections by providing actionable and real-time trust signals.</a:t>
            </a:r>
            <a:endParaRPr b="0" i="0" sz="1750" u="none" cap="none" strike="noStrike"/>
          </a:p>
        </p:txBody>
      </p:sp>
      <p:sp>
        <p:nvSpPr>
          <p:cNvPr id="126" name="Google Shape;126;p26"/>
          <p:cNvSpPr/>
          <p:nvPr/>
        </p:nvSpPr>
        <p:spPr>
          <a:xfrm>
            <a:off x="793790" y="5022771"/>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Through a smart combination of data sources, machine learning, and cybersecurity APIs, the platform empowers users to make confident decisions online.</a:t>
            </a:r>
            <a:endParaRPr b="0" i="0" sz="175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p:nvPr/>
        </p:nvSpPr>
        <p:spPr>
          <a:xfrm>
            <a:off x="793790" y="2092643"/>
            <a:ext cx="6121003"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Architecture Overview</a:t>
            </a:r>
            <a:endParaRPr b="0" i="0" sz="4650" u="none" cap="none" strike="noStrike"/>
          </a:p>
        </p:txBody>
      </p:sp>
      <p:sp>
        <p:nvSpPr>
          <p:cNvPr id="133" name="Google Shape;133;p27"/>
          <p:cNvSpPr/>
          <p:nvPr/>
        </p:nvSpPr>
        <p:spPr>
          <a:xfrm>
            <a:off x="793790" y="3290530"/>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 system follows a modular architecture:</a:t>
            </a:r>
            <a:endParaRPr b="0" i="0" sz="1750" u="none" cap="none" strike="noStrike"/>
          </a:p>
        </p:txBody>
      </p:sp>
      <p:sp>
        <p:nvSpPr>
          <p:cNvPr id="134" name="Google Shape;134;p27"/>
          <p:cNvSpPr/>
          <p:nvPr/>
        </p:nvSpPr>
        <p:spPr>
          <a:xfrm>
            <a:off x="793790" y="3908584"/>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The user submits a website URL.</a:t>
            </a:r>
            <a:endParaRPr b="0" i="0" sz="1750" u="none" cap="none" strike="noStrike"/>
          </a:p>
        </p:txBody>
      </p:sp>
      <p:sp>
        <p:nvSpPr>
          <p:cNvPr id="135" name="Google Shape;135;p27"/>
          <p:cNvSpPr/>
          <p:nvPr/>
        </p:nvSpPr>
        <p:spPr>
          <a:xfrm>
            <a:off x="793790" y="4350782"/>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Backend APIs and ML models are triggered to analyze different trust signals.</a:t>
            </a:r>
            <a:endParaRPr b="0" i="0" sz="1750" u="none" cap="none" strike="noStrike"/>
          </a:p>
        </p:txBody>
      </p:sp>
      <p:sp>
        <p:nvSpPr>
          <p:cNvPr id="136" name="Google Shape;136;p27"/>
          <p:cNvSpPr/>
          <p:nvPr/>
        </p:nvSpPr>
        <p:spPr>
          <a:xfrm>
            <a:off x="793790" y="4792980"/>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Results from all tools are combined and displayed via a user-friendly web interface.</a:t>
            </a:r>
            <a:endParaRPr b="0" i="0" sz="1750" u="none" cap="none" strike="noStrike"/>
          </a:p>
        </p:txBody>
      </p:sp>
      <p:sp>
        <p:nvSpPr>
          <p:cNvPr id="137" name="Google Shape;137;p27"/>
          <p:cNvSpPr/>
          <p:nvPr/>
        </p:nvSpPr>
        <p:spPr>
          <a:xfrm>
            <a:off x="793790" y="5411033"/>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Technologies used include Python (Flask), HTML/CSS/JS, Scikit-learn for phishing detection, and APIs like WHOIS, VirusTotal, SSL Labs, and Google Safe Browsing.</a:t>
            </a:r>
            <a:endParaRPr b="0" i="0" sz="175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p:nvPr/>
        </p:nvSpPr>
        <p:spPr>
          <a:xfrm>
            <a:off x="793790" y="2481024"/>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Reputation Checker</a:t>
            </a:r>
            <a:endParaRPr b="0" i="0" sz="4650" u="none" cap="none" strike="noStrike"/>
          </a:p>
        </p:txBody>
      </p:sp>
      <p:sp>
        <p:nvSpPr>
          <p:cNvPr id="144" name="Google Shape;144;p28"/>
          <p:cNvSpPr/>
          <p:nvPr/>
        </p:nvSpPr>
        <p:spPr>
          <a:xfrm>
            <a:off x="793790" y="3678912"/>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 </a:t>
            </a:r>
            <a:r>
              <a:rPr b="1" i="0" lang="en-US" sz="1750" u="none" cap="none" strike="noStrike">
                <a:solidFill>
                  <a:srgbClr val="272525"/>
                </a:solidFill>
                <a:latin typeface="Inter"/>
                <a:ea typeface="Inter"/>
                <a:cs typeface="Inter"/>
                <a:sym typeface="Inter"/>
              </a:rPr>
              <a:t>Reputation Checker</a:t>
            </a:r>
            <a:r>
              <a:rPr b="0" i="0" lang="en-US" sz="1750" u="none" cap="none" strike="noStrike">
                <a:solidFill>
                  <a:srgbClr val="272525"/>
                </a:solidFill>
                <a:latin typeface="Inter"/>
                <a:ea typeface="Inter"/>
                <a:cs typeface="Inter"/>
                <a:sym typeface="Inter"/>
              </a:rPr>
              <a:t> tool evaluates the overall trustworthiness of a domain. It queries public reputation databases and platforms like PhishTank and Google Safe Browsing to determine whether the URL has been reported or flagged before.</a:t>
            </a:r>
            <a:endParaRPr b="0" i="0" sz="1750" u="none" cap="none" strike="noStrike"/>
          </a:p>
        </p:txBody>
      </p:sp>
      <p:sp>
        <p:nvSpPr>
          <p:cNvPr id="145" name="Google Shape;145;p28"/>
          <p:cNvSpPr/>
          <p:nvPr/>
        </p:nvSpPr>
        <p:spPr>
          <a:xfrm>
            <a:off x="793790" y="5022771"/>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By assigning a safety score—ranging from Safe to Suspicious to Dangerous—the tool gives users a quick overview of whether they should proceed to the site.</a:t>
            </a:r>
            <a:endParaRPr b="0" i="0" sz="175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p:nvPr/>
        </p:nvSpPr>
        <p:spPr>
          <a:xfrm>
            <a:off x="793790" y="2268379"/>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Phishing Detector</a:t>
            </a:r>
            <a:endParaRPr b="0" i="0" sz="4650" u="none" cap="none" strike="noStrike"/>
          </a:p>
        </p:txBody>
      </p:sp>
      <p:sp>
        <p:nvSpPr>
          <p:cNvPr id="152" name="Google Shape;152;p29"/>
          <p:cNvSpPr/>
          <p:nvPr/>
        </p:nvSpPr>
        <p:spPr>
          <a:xfrm>
            <a:off x="793790" y="3239452"/>
            <a:ext cx="828413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This is the AI-driven core of the platform. The </a:t>
            </a:r>
            <a:r>
              <a:rPr b="1" i="0" lang="en-US" sz="1750" u="none" cap="none" strike="noStrike">
                <a:solidFill>
                  <a:srgbClr val="272525"/>
                </a:solidFill>
                <a:latin typeface="Inter"/>
                <a:ea typeface="Inter"/>
                <a:cs typeface="Inter"/>
                <a:sym typeface="Inter"/>
              </a:rPr>
              <a:t>Phishing Detector</a:t>
            </a:r>
            <a:r>
              <a:rPr b="0" i="0" lang="en-US" sz="1750" u="none" cap="none" strike="noStrike">
                <a:solidFill>
                  <a:srgbClr val="272525"/>
                </a:solidFill>
                <a:latin typeface="Inter"/>
                <a:ea typeface="Inter"/>
                <a:cs typeface="Inter"/>
                <a:sym typeface="Inter"/>
              </a:rPr>
              <a:t> analyzes both the URL structure and parts of the website’s HTML content using a trained machine learning model (Decision Tree Classifier).</a:t>
            </a:r>
            <a:endParaRPr b="0" i="0" sz="1750" u="none" cap="none" strike="noStrike"/>
          </a:p>
        </p:txBody>
      </p:sp>
      <p:sp>
        <p:nvSpPr>
          <p:cNvPr id="153" name="Google Shape;153;p29"/>
          <p:cNvSpPr/>
          <p:nvPr/>
        </p:nvSpPr>
        <p:spPr>
          <a:xfrm>
            <a:off x="793790" y="4532233"/>
            <a:ext cx="8284131"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 model was trained on a dataset of known phishing and legitimate websites and achieved an accuracy rate of </a:t>
            </a:r>
            <a:r>
              <a:rPr b="1" i="0" lang="en-US" sz="1750" u="none" cap="none" strike="noStrike">
                <a:solidFill>
                  <a:srgbClr val="272525"/>
                </a:solidFill>
                <a:latin typeface="Inter"/>
                <a:ea typeface="Inter"/>
                <a:cs typeface="Inter"/>
                <a:sym typeface="Inter"/>
              </a:rPr>
              <a:t>92%</a:t>
            </a:r>
            <a:r>
              <a:rPr b="0" i="0" lang="en-US" sz="1750" u="none" cap="none" strike="noStrike">
                <a:solidFill>
                  <a:srgbClr val="272525"/>
                </a:solidFill>
                <a:latin typeface="Inter"/>
                <a:ea typeface="Inter"/>
                <a:cs typeface="Inter"/>
                <a:sym typeface="Inter"/>
              </a:rPr>
              <a:t> during testing. It helps flag websites that are likely trying to deceive users, even if they visually resemble real ones.</a:t>
            </a:r>
            <a:endParaRPr b="0" i="0" sz="1750" u="none" cap="none" strike="noStrike"/>
          </a:p>
        </p:txBody>
      </p:sp>
      <p:pic>
        <p:nvPicPr>
          <p:cNvPr descr="preencoded.png" id="154" name="Google Shape;154;p29"/>
          <p:cNvPicPr preferRelativeResize="0"/>
          <p:nvPr/>
        </p:nvPicPr>
        <p:blipFill rotWithShape="1">
          <a:blip r:embed="rId3">
            <a:alphaModFix/>
          </a:blip>
          <a:srcRect b="0" l="0" r="0" t="0"/>
          <a:stretch/>
        </p:blipFill>
        <p:spPr>
          <a:xfrm>
            <a:off x="9638943" y="3063478"/>
            <a:ext cx="4205168" cy="210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p:nvPr/>
        </p:nvSpPr>
        <p:spPr>
          <a:xfrm>
            <a:off x="793790" y="2299573"/>
            <a:ext cx="10101263"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4650"/>
              <a:buFont typeface="Petrona"/>
              <a:buNone/>
            </a:pPr>
            <a:r>
              <a:rPr b="1" i="0" lang="en-US" sz="4650" u="none" cap="none" strike="noStrike">
                <a:solidFill>
                  <a:srgbClr val="000000"/>
                </a:solidFill>
                <a:latin typeface="Petrona"/>
                <a:ea typeface="Petrona"/>
                <a:cs typeface="Petrona"/>
                <a:sym typeface="Petrona"/>
              </a:rPr>
              <a:t>SSL Validator &amp; Domain Age Checker</a:t>
            </a:r>
            <a:endParaRPr b="0" i="0" sz="4650" u="none" cap="none" strike="noStrike"/>
          </a:p>
        </p:txBody>
      </p:sp>
      <p:sp>
        <p:nvSpPr>
          <p:cNvPr id="161" name="Google Shape;161;p30"/>
          <p:cNvSpPr/>
          <p:nvPr/>
        </p:nvSpPr>
        <p:spPr>
          <a:xfrm>
            <a:off x="793790" y="3497461"/>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Many phishing sites use free, self-signed, or recently issued SSL certificates. The </a:t>
            </a:r>
            <a:r>
              <a:rPr b="1" i="0" lang="en-US" sz="1750" u="none" cap="none" strike="noStrike">
                <a:solidFill>
                  <a:srgbClr val="272525"/>
                </a:solidFill>
                <a:latin typeface="Inter"/>
                <a:ea typeface="Inter"/>
                <a:cs typeface="Inter"/>
                <a:sym typeface="Inter"/>
              </a:rPr>
              <a:t>SSL Validator</a:t>
            </a:r>
            <a:r>
              <a:rPr b="0" i="0" lang="en-US" sz="1750" u="none" cap="none" strike="noStrike">
                <a:solidFill>
                  <a:srgbClr val="272525"/>
                </a:solidFill>
                <a:latin typeface="Inter"/>
                <a:ea typeface="Inter"/>
                <a:cs typeface="Inter"/>
                <a:sym typeface="Inter"/>
              </a:rPr>
              <a:t> tool checks whether the SSL certificate is valid, who issued it, and whether it's expired. Sites with poor or invalid certificates are immediately flagged.</a:t>
            </a:r>
            <a:endParaRPr b="0" i="0" sz="1750" u="none" cap="none" strike="noStrike"/>
          </a:p>
        </p:txBody>
      </p:sp>
      <p:sp>
        <p:nvSpPr>
          <p:cNvPr id="162" name="Google Shape;162;p30"/>
          <p:cNvSpPr/>
          <p:nvPr/>
        </p:nvSpPr>
        <p:spPr>
          <a:xfrm>
            <a:off x="793790" y="4841319"/>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Alongside this, the </a:t>
            </a:r>
            <a:r>
              <a:rPr b="1" i="0" lang="en-US" sz="1750" u="none" cap="none" strike="noStrike">
                <a:solidFill>
                  <a:srgbClr val="272525"/>
                </a:solidFill>
                <a:latin typeface="Inter"/>
                <a:ea typeface="Inter"/>
                <a:cs typeface="Inter"/>
                <a:sym typeface="Inter"/>
              </a:rPr>
              <a:t>Domain Age Checker</a:t>
            </a:r>
            <a:r>
              <a:rPr b="0" i="0" lang="en-US" sz="1750" u="none" cap="none" strike="noStrike">
                <a:solidFill>
                  <a:srgbClr val="272525"/>
                </a:solidFill>
                <a:latin typeface="Inter"/>
                <a:ea typeface="Inter"/>
                <a:cs typeface="Inter"/>
                <a:sym typeface="Inter"/>
              </a:rPr>
              <a:t> uses WHOIS data to reveal when the domain was registered. Most malicious websites are short-lived; thus, very new domains raise red flags. Together, these tools help identify fake sites that are hiding behind a thin veil of legitimacy.</a:t>
            </a:r>
            <a:endParaRPr b="0" i="0" sz="175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