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4"/>
  </p:notesMasterIdLst>
  <p:handoutMasterIdLst>
    <p:handoutMasterId r:id="rId15"/>
  </p:handoutMasterIdLst>
  <p:sldIdLst>
    <p:sldId id="275" r:id="rId3"/>
    <p:sldId id="277" r:id="rId4"/>
    <p:sldId id="276" r:id="rId5"/>
    <p:sldId id="283" r:id="rId6"/>
    <p:sldId id="281" r:id="rId7"/>
    <p:sldId id="278" r:id="rId8"/>
    <p:sldId id="279" r:id="rId9"/>
    <p:sldId id="280" r:id="rId10"/>
    <p:sldId id="284" r:id="rId11"/>
    <p:sldId id="285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68" autoAdjust="0"/>
    <p:restoredTop sz="94678" autoAdjust="0"/>
  </p:normalViewPr>
  <p:slideViewPr>
    <p:cSldViewPr snapToGrid="0">
      <p:cViewPr varScale="1">
        <p:scale>
          <a:sx n="68" d="100"/>
          <a:sy n="68" d="100"/>
        </p:scale>
        <p:origin x="1026" y="7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itreyi\Desktop\Segmentation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Revenue CONTRIBUTION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5841597735089922E-2"/>
          <c:y val="0.22651119135145117"/>
          <c:w val="0.94096678020102842"/>
          <c:h val="0.68657316458625295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Sheet4!$C$6</c:f>
              <c:strCache>
                <c:ptCount val="1"/>
                <c:pt idx="0">
                  <c:v>Redeemers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Sheet4!$B$7:$B$8</c:f>
              <c:strCache>
                <c:ptCount val="2"/>
                <c:pt idx="0">
                  <c:v>Customer Share</c:v>
                </c:pt>
                <c:pt idx="1">
                  <c:v>Revenue</c:v>
                </c:pt>
              </c:strCache>
            </c:strRef>
          </c:cat>
          <c:val>
            <c:numRef>
              <c:f>Sheet4!$C$7:$C$8</c:f>
              <c:numCache>
                <c:formatCode>0.00%</c:formatCode>
                <c:ptCount val="2"/>
                <c:pt idx="0">
                  <c:v>0.27809604043807901</c:v>
                </c:pt>
                <c:pt idx="1">
                  <c:v>0.17192452955641399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25-4EC1-A7D4-342EB67EC008}"/>
            </c:ext>
          </c:extLst>
        </c:ser>
        <c:ser>
          <c:idx val="1"/>
          <c:order val="1"/>
          <c:tx>
            <c:strRef>
              <c:f>Sheet4!$D$6</c:f>
              <c:strCache>
                <c:ptCount val="1"/>
                <c:pt idx="0">
                  <c:v>Partygoers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Sheet4!$B$7:$B$8</c:f>
              <c:strCache>
                <c:ptCount val="2"/>
                <c:pt idx="0">
                  <c:v>Customer Share</c:v>
                </c:pt>
                <c:pt idx="1">
                  <c:v>Revenue</c:v>
                </c:pt>
              </c:strCache>
            </c:strRef>
          </c:cat>
          <c:val>
            <c:numRef>
              <c:f>Sheet4!$D$7:$D$8</c:f>
              <c:numCache>
                <c:formatCode>0.00%</c:formatCode>
                <c:ptCount val="2"/>
                <c:pt idx="0">
                  <c:v>0.14759898904801999</c:v>
                </c:pt>
                <c:pt idx="1">
                  <c:v>0.19125768801901299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25-4EC1-A7D4-342EB67EC008}"/>
            </c:ext>
          </c:extLst>
        </c:ser>
        <c:ser>
          <c:idx val="2"/>
          <c:order val="2"/>
          <c:tx>
            <c:strRef>
              <c:f>Sheet4!$E$6</c:f>
              <c:strCache>
                <c:ptCount val="1"/>
                <c:pt idx="0">
                  <c:v>Patronizers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Sheet4!$B$7:$B$8</c:f>
              <c:strCache>
                <c:ptCount val="2"/>
                <c:pt idx="0">
                  <c:v>Customer Share</c:v>
                </c:pt>
                <c:pt idx="1">
                  <c:v>Revenue</c:v>
                </c:pt>
              </c:strCache>
            </c:strRef>
          </c:cat>
          <c:val>
            <c:numRef>
              <c:f>Sheet4!$E$7:$E$8</c:f>
              <c:numCache>
                <c:formatCode>0.00%</c:formatCode>
                <c:ptCount val="2"/>
                <c:pt idx="0">
                  <c:v>0.168913226621736</c:v>
                </c:pt>
                <c:pt idx="1">
                  <c:v>0.20818941203690899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25-4EC1-A7D4-342EB67EC008}"/>
            </c:ext>
          </c:extLst>
        </c:ser>
        <c:ser>
          <c:idx val="3"/>
          <c:order val="3"/>
          <c:tx>
            <c:strRef>
              <c:f>Sheet4!$F$6</c:f>
              <c:strCache>
                <c:ptCount val="1"/>
                <c:pt idx="0">
                  <c:v>Weekenders</c:v>
                </c:pt>
              </c:strCache>
            </c:strRef>
          </c:tx>
          <c:spPr>
            <a:solidFill>
              <a:schemeClr val="dk1">
                <a:tint val="9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Sheet4!$B$7:$B$8</c:f>
              <c:strCache>
                <c:ptCount val="2"/>
                <c:pt idx="0">
                  <c:v>Customer Share</c:v>
                </c:pt>
                <c:pt idx="1">
                  <c:v>Revenue</c:v>
                </c:pt>
              </c:strCache>
            </c:strRef>
          </c:cat>
          <c:val>
            <c:numRef>
              <c:f>Sheet4!$F$7:$F$8</c:f>
              <c:numCache>
                <c:formatCode>0.00%</c:formatCode>
                <c:ptCount val="2"/>
                <c:pt idx="0">
                  <c:v>0.19966301600674</c:v>
                </c:pt>
                <c:pt idx="1">
                  <c:v>0.229690000021851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25-4EC1-A7D4-342EB67EC008}"/>
            </c:ext>
          </c:extLst>
        </c:ser>
        <c:ser>
          <c:idx val="4"/>
          <c:order val="4"/>
          <c:tx>
            <c:strRef>
              <c:f>Sheet4!$G$6</c:f>
              <c:strCache>
                <c:ptCount val="1"/>
                <c:pt idx="0">
                  <c:v>Thrillseekers</c:v>
                </c:pt>
              </c:strCache>
            </c:strRef>
          </c:tx>
          <c:spPr>
            <a:solidFill>
              <a:schemeClr val="dk1">
                <a:tint val="3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Sheet4!$B$7:$B$8</c:f>
              <c:strCache>
                <c:ptCount val="2"/>
                <c:pt idx="0">
                  <c:v>Customer Share</c:v>
                </c:pt>
                <c:pt idx="1">
                  <c:v>Revenue</c:v>
                </c:pt>
              </c:strCache>
            </c:strRef>
          </c:cat>
          <c:val>
            <c:numRef>
              <c:f>Sheet4!$G$7:$G$8</c:f>
              <c:numCache>
                <c:formatCode>0.00%</c:formatCode>
                <c:ptCount val="2"/>
                <c:pt idx="0">
                  <c:v>0.20572872788542501</c:v>
                </c:pt>
                <c:pt idx="1">
                  <c:v>0.19893837036581299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25-4EC1-A7D4-342EB67EC00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-2131366120"/>
        <c:axId val="-2131362248"/>
      </c:barChart>
      <c:catAx>
        <c:axId val="-2131366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131362248"/>
        <c:crosses val="autoZero"/>
        <c:auto val="1"/>
        <c:lblAlgn val="ctr"/>
        <c:lblOffset val="100"/>
        <c:noMultiLvlLbl val="0"/>
      </c:catAx>
      <c:valAx>
        <c:axId val="-213136224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2131366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image" Target="../media/image5.jpg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CB1E40-324B-0741-AA49-6A9C464839D2}" type="doc">
      <dgm:prSet loTypeId="urn:microsoft.com/office/officeart/2005/8/layout/pList2" loCatId="" qsTypeId="urn:microsoft.com/office/officeart/2005/8/quickstyle/simple4" qsCatId="simple" csTypeId="urn:microsoft.com/office/officeart/2005/8/colors/accent1_2" csCatId="accent1" phldr="1"/>
      <dgm:spPr/>
    </dgm:pt>
    <dgm:pt modelId="{3FA4A42D-05DD-0C42-9FB7-B11C1DAF37C2}">
      <dgm:prSet phldrT="[Text]"/>
      <dgm:spPr/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REDEEMERS</a:t>
          </a:r>
        </a:p>
      </dgm:t>
    </dgm:pt>
    <dgm:pt modelId="{9E14BD65-7554-664C-82E7-CDE50C87F3F4}" type="parTrans" cxnId="{58062803-833F-D741-A344-AFA7525A7C35}">
      <dgm:prSet/>
      <dgm:spPr/>
      <dgm:t>
        <a:bodyPr/>
        <a:lstStyle/>
        <a:p>
          <a:endParaRPr lang="en-US"/>
        </a:p>
      </dgm:t>
    </dgm:pt>
    <dgm:pt modelId="{26FFD7AD-A6A8-9F40-8847-FA5550DB0D6E}" type="sibTrans" cxnId="{58062803-833F-D741-A344-AFA7525A7C35}">
      <dgm:prSet/>
      <dgm:spPr/>
      <dgm:t>
        <a:bodyPr/>
        <a:lstStyle/>
        <a:p>
          <a:endParaRPr lang="en-US"/>
        </a:p>
      </dgm:t>
    </dgm:pt>
    <dgm:pt modelId="{3D080FA6-5703-EE42-BDA2-C7A166BCD029}">
      <dgm:prSet phldrT="[Text]"/>
      <dgm:spPr/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PARTYGOERS</a:t>
          </a:r>
        </a:p>
      </dgm:t>
    </dgm:pt>
    <dgm:pt modelId="{EF4022EF-E4ED-E447-B71C-8ABF765134B0}" type="parTrans" cxnId="{B27094F4-8760-3248-8359-126BB4C72A4C}">
      <dgm:prSet/>
      <dgm:spPr/>
      <dgm:t>
        <a:bodyPr/>
        <a:lstStyle/>
        <a:p>
          <a:endParaRPr lang="en-US"/>
        </a:p>
      </dgm:t>
    </dgm:pt>
    <dgm:pt modelId="{A437FC53-E828-D94E-A122-E12634B84CFA}" type="sibTrans" cxnId="{B27094F4-8760-3248-8359-126BB4C72A4C}">
      <dgm:prSet/>
      <dgm:spPr/>
      <dgm:t>
        <a:bodyPr/>
        <a:lstStyle/>
        <a:p>
          <a:endParaRPr lang="en-US"/>
        </a:p>
      </dgm:t>
    </dgm:pt>
    <dgm:pt modelId="{D024FD7B-E70A-734A-9A29-F7B720747A78}">
      <dgm:prSet phldrT="[Text]"/>
      <dgm:spPr/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PATRONIZERS</a:t>
          </a:r>
        </a:p>
      </dgm:t>
    </dgm:pt>
    <dgm:pt modelId="{E04B5345-45F8-0548-953B-1C2C5D3DFF35}" type="parTrans" cxnId="{959C2F81-C0E2-644C-915B-3DB523762ABB}">
      <dgm:prSet/>
      <dgm:spPr/>
      <dgm:t>
        <a:bodyPr/>
        <a:lstStyle/>
        <a:p>
          <a:endParaRPr lang="en-US"/>
        </a:p>
      </dgm:t>
    </dgm:pt>
    <dgm:pt modelId="{B3305FA2-3087-6B4C-AFDF-D31E5490A2BD}" type="sibTrans" cxnId="{959C2F81-C0E2-644C-915B-3DB523762ABB}">
      <dgm:prSet/>
      <dgm:spPr/>
      <dgm:t>
        <a:bodyPr/>
        <a:lstStyle/>
        <a:p>
          <a:endParaRPr lang="en-US"/>
        </a:p>
      </dgm:t>
    </dgm:pt>
    <dgm:pt modelId="{56AF3568-C907-DA4A-9C1E-B19C162148EA}">
      <dgm:prSet/>
      <dgm:spPr/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WEEKENDERS</a:t>
          </a:r>
        </a:p>
      </dgm:t>
    </dgm:pt>
    <dgm:pt modelId="{B7BEC410-9B3A-C843-8645-842B1C758F8E}" type="parTrans" cxnId="{998B976F-C048-8748-9847-3359B7E07334}">
      <dgm:prSet/>
      <dgm:spPr/>
      <dgm:t>
        <a:bodyPr/>
        <a:lstStyle/>
        <a:p>
          <a:endParaRPr lang="en-US"/>
        </a:p>
      </dgm:t>
    </dgm:pt>
    <dgm:pt modelId="{EC860457-34AB-5F41-A08A-AD232EEA436B}" type="sibTrans" cxnId="{998B976F-C048-8748-9847-3359B7E07334}">
      <dgm:prSet/>
      <dgm:spPr/>
      <dgm:t>
        <a:bodyPr/>
        <a:lstStyle/>
        <a:p>
          <a:endParaRPr lang="en-US"/>
        </a:p>
      </dgm:t>
    </dgm:pt>
    <dgm:pt modelId="{95F0E429-6142-0B4E-B6CE-4381F2EEE649}">
      <dgm:prSet/>
      <dgm:spPr/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THRILLSEEKERS</a:t>
          </a:r>
        </a:p>
      </dgm:t>
    </dgm:pt>
    <dgm:pt modelId="{39FE0D68-4EE5-2148-9F9D-07A2934118BB}" type="parTrans" cxnId="{5858A873-A84B-8F42-83AB-3E6971A61C0A}">
      <dgm:prSet/>
      <dgm:spPr/>
      <dgm:t>
        <a:bodyPr/>
        <a:lstStyle/>
        <a:p>
          <a:endParaRPr lang="en-US"/>
        </a:p>
      </dgm:t>
    </dgm:pt>
    <dgm:pt modelId="{05955005-40C7-1C42-B0E3-A716ED7B4DE7}" type="sibTrans" cxnId="{5858A873-A84B-8F42-83AB-3E6971A61C0A}">
      <dgm:prSet/>
      <dgm:spPr/>
      <dgm:t>
        <a:bodyPr/>
        <a:lstStyle/>
        <a:p>
          <a:endParaRPr lang="en-US"/>
        </a:p>
      </dgm:t>
    </dgm:pt>
    <dgm:pt modelId="{75780FFD-AE3C-D04F-87F1-13E7D9A37729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Value meals</a:t>
          </a:r>
        </a:p>
      </dgm:t>
    </dgm:pt>
    <dgm:pt modelId="{F35E2491-38E8-5143-9EB1-3AFA8F5536DE}" type="parTrans" cxnId="{E5D5F171-F7FD-6F46-9AB2-C6F75B6873F1}">
      <dgm:prSet/>
      <dgm:spPr/>
      <dgm:t>
        <a:bodyPr/>
        <a:lstStyle/>
        <a:p>
          <a:endParaRPr lang="en-US"/>
        </a:p>
      </dgm:t>
    </dgm:pt>
    <dgm:pt modelId="{25E36E94-76B7-E044-8ABD-A9AF33636A0B}" type="sibTrans" cxnId="{E5D5F171-F7FD-6F46-9AB2-C6F75B6873F1}">
      <dgm:prSet/>
      <dgm:spPr/>
      <dgm:t>
        <a:bodyPr/>
        <a:lstStyle/>
        <a:p>
          <a:endParaRPr lang="en-US"/>
        </a:p>
      </dgm:t>
    </dgm:pt>
    <dgm:pt modelId="{5108E666-6D8C-EC40-BC73-8438C884B414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High discounts</a:t>
          </a:r>
        </a:p>
      </dgm:t>
    </dgm:pt>
    <dgm:pt modelId="{CC4F0784-996D-434A-81B9-666E757E2741}" type="parTrans" cxnId="{A47C1A74-B4E0-DA49-AC0E-98E045CAD3ED}">
      <dgm:prSet/>
      <dgm:spPr/>
      <dgm:t>
        <a:bodyPr/>
        <a:lstStyle/>
        <a:p>
          <a:endParaRPr lang="en-US"/>
        </a:p>
      </dgm:t>
    </dgm:pt>
    <dgm:pt modelId="{AA4020D7-B7FF-FB47-BD13-378C366CA3BB}" type="sibTrans" cxnId="{A47C1A74-B4E0-DA49-AC0E-98E045CAD3ED}">
      <dgm:prSet/>
      <dgm:spPr/>
      <dgm:t>
        <a:bodyPr/>
        <a:lstStyle/>
        <a:p>
          <a:endParaRPr lang="en-US"/>
        </a:p>
      </dgm:t>
    </dgm:pt>
    <dgm:pt modelId="{044CB3C8-744B-D740-BC85-B63837E2BED6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Bar</a:t>
          </a:r>
        </a:p>
      </dgm:t>
    </dgm:pt>
    <dgm:pt modelId="{13665418-B8D2-784F-8576-35CEFDCF17FF}" type="parTrans" cxnId="{0CED2207-C45C-2542-8C42-ED1FC8456795}">
      <dgm:prSet/>
      <dgm:spPr/>
      <dgm:t>
        <a:bodyPr/>
        <a:lstStyle/>
        <a:p>
          <a:endParaRPr lang="en-US"/>
        </a:p>
      </dgm:t>
    </dgm:pt>
    <dgm:pt modelId="{7750C212-50F6-C544-985F-47ECA482C69E}" type="sibTrans" cxnId="{0CED2207-C45C-2542-8C42-ED1FC8456795}">
      <dgm:prSet/>
      <dgm:spPr/>
      <dgm:t>
        <a:bodyPr/>
        <a:lstStyle/>
        <a:p>
          <a:endParaRPr lang="en-US"/>
        </a:p>
      </dgm:t>
    </dgm:pt>
    <dgm:pt modelId="{C535A0AC-9AF0-CE45-B1A9-075BF383C5D7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Low distinct items</a:t>
          </a:r>
        </a:p>
      </dgm:t>
    </dgm:pt>
    <dgm:pt modelId="{5772DED5-B274-2441-91B7-C1DE248088CD}" type="parTrans" cxnId="{9B9AAA8E-4F88-3944-8582-B3BE48DD135B}">
      <dgm:prSet/>
      <dgm:spPr/>
      <dgm:t>
        <a:bodyPr/>
        <a:lstStyle/>
        <a:p>
          <a:endParaRPr lang="en-US"/>
        </a:p>
      </dgm:t>
    </dgm:pt>
    <dgm:pt modelId="{32B6FF4C-E80E-144C-B212-611084DB67CD}" type="sibTrans" cxnId="{9B9AAA8E-4F88-3944-8582-B3BE48DD135B}">
      <dgm:prSet/>
      <dgm:spPr/>
      <dgm:t>
        <a:bodyPr/>
        <a:lstStyle/>
        <a:p>
          <a:endParaRPr lang="en-US"/>
        </a:p>
      </dgm:t>
    </dgm:pt>
    <dgm:pt modelId="{7804B436-55F2-B948-8CAF-FBF8C7F4409A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Low net sales</a:t>
          </a:r>
        </a:p>
      </dgm:t>
    </dgm:pt>
    <dgm:pt modelId="{2E4A1A77-D91B-8247-BC88-030420FA3576}" type="parTrans" cxnId="{B08E51BE-F144-8249-9934-FA1C2B8CC589}">
      <dgm:prSet/>
      <dgm:spPr/>
      <dgm:t>
        <a:bodyPr/>
        <a:lstStyle/>
        <a:p>
          <a:endParaRPr lang="en-US"/>
        </a:p>
      </dgm:t>
    </dgm:pt>
    <dgm:pt modelId="{61F8A85D-F9BD-5049-967D-F00A4267EED6}" type="sibTrans" cxnId="{B08E51BE-F144-8249-9934-FA1C2B8CC589}">
      <dgm:prSet/>
      <dgm:spPr/>
      <dgm:t>
        <a:bodyPr/>
        <a:lstStyle/>
        <a:p>
          <a:endParaRPr lang="en-US"/>
        </a:p>
      </dgm:t>
    </dgm:pt>
    <dgm:pt modelId="{4C0653F7-8A81-D74D-8586-7E91629FEDAC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Occasional</a:t>
          </a:r>
        </a:p>
      </dgm:t>
    </dgm:pt>
    <dgm:pt modelId="{6637A43E-0C03-FD46-8209-D3A0A6136417}" type="parTrans" cxnId="{C3221913-C4C6-5A4F-AF4D-A0AA9E6C51F5}">
      <dgm:prSet/>
      <dgm:spPr/>
      <dgm:t>
        <a:bodyPr/>
        <a:lstStyle/>
        <a:p>
          <a:endParaRPr lang="en-US"/>
        </a:p>
      </dgm:t>
    </dgm:pt>
    <dgm:pt modelId="{DE5BF34D-CA8F-454B-B09A-1B4CC86845DD}" type="sibTrans" cxnId="{C3221913-C4C6-5A4F-AF4D-A0AA9E6C51F5}">
      <dgm:prSet/>
      <dgm:spPr/>
      <dgm:t>
        <a:bodyPr/>
        <a:lstStyle/>
        <a:p>
          <a:endParaRPr lang="en-US"/>
        </a:p>
      </dgm:t>
    </dgm:pt>
    <dgm:pt modelId="{F02E89E6-4FB7-A846-84B4-44C4498263C0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Breakfast/Lunch</a:t>
          </a:r>
        </a:p>
      </dgm:t>
    </dgm:pt>
    <dgm:pt modelId="{450A6B42-86E5-B245-9CE8-60A5C8ABD850}" type="parTrans" cxnId="{1AF3CDDB-6C1F-A344-BEDE-E3BBACD3AD61}">
      <dgm:prSet/>
      <dgm:spPr/>
      <dgm:t>
        <a:bodyPr/>
        <a:lstStyle/>
        <a:p>
          <a:endParaRPr lang="en-US"/>
        </a:p>
      </dgm:t>
    </dgm:pt>
    <dgm:pt modelId="{27B6AC1A-774C-834A-B6D6-67CD6C9AF149}" type="sibTrans" cxnId="{1AF3CDDB-6C1F-A344-BEDE-E3BBACD3AD61}">
      <dgm:prSet/>
      <dgm:spPr/>
      <dgm:t>
        <a:bodyPr/>
        <a:lstStyle/>
        <a:p>
          <a:endParaRPr lang="en-US"/>
        </a:p>
      </dgm:t>
    </dgm:pt>
    <dgm:pt modelId="{142FCF8A-4FCA-DB47-AE67-C18EF6711306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1-2 courses</a:t>
          </a:r>
        </a:p>
      </dgm:t>
    </dgm:pt>
    <dgm:pt modelId="{EE7D4ED8-E0E4-2049-A425-D3AB3334AC66}" type="parTrans" cxnId="{1DBF659A-1AD5-0640-8E0B-E6AC1F1B03A6}">
      <dgm:prSet/>
      <dgm:spPr/>
      <dgm:t>
        <a:bodyPr/>
        <a:lstStyle/>
        <a:p>
          <a:endParaRPr lang="en-US"/>
        </a:p>
      </dgm:t>
    </dgm:pt>
    <dgm:pt modelId="{74F58064-9372-D74F-B8E4-6255C71AA92D}" type="sibTrans" cxnId="{1DBF659A-1AD5-0640-8E0B-E6AC1F1B03A6}">
      <dgm:prSet/>
      <dgm:spPr/>
      <dgm:t>
        <a:bodyPr/>
        <a:lstStyle/>
        <a:p>
          <a:endParaRPr lang="en-US"/>
        </a:p>
      </dgm:t>
    </dgm:pt>
    <dgm:pt modelId="{F040E2A5-0E02-634F-A4CC-B860F4660336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Appetizers, Buffets, Burger combo, sides</a:t>
          </a:r>
        </a:p>
      </dgm:t>
    </dgm:pt>
    <dgm:pt modelId="{BF41FA8B-920F-7245-AA65-383A13264BD5}" type="parTrans" cxnId="{14D58BF5-9024-9046-A14E-0E89138FA6FE}">
      <dgm:prSet/>
      <dgm:spPr/>
      <dgm:t>
        <a:bodyPr/>
        <a:lstStyle/>
        <a:p>
          <a:endParaRPr lang="en-US"/>
        </a:p>
      </dgm:t>
    </dgm:pt>
    <dgm:pt modelId="{40AD1C3C-6476-1144-B21B-189D41BC5B53}" type="sibTrans" cxnId="{14D58BF5-9024-9046-A14E-0E89138FA6FE}">
      <dgm:prSet/>
      <dgm:spPr/>
      <dgm:t>
        <a:bodyPr/>
        <a:lstStyle/>
        <a:p>
          <a:endParaRPr lang="en-US"/>
        </a:p>
      </dgm:t>
    </dgm:pt>
    <dgm:pt modelId="{21DB6C65-6AE6-934B-BA5B-D853E47CC247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No soup/salad options</a:t>
          </a:r>
        </a:p>
      </dgm:t>
    </dgm:pt>
    <dgm:pt modelId="{26F5B0C2-52A3-374A-B66E-0CAC2C1D0BB9}" type="parTrans" cxnId="{0BCDA3BF-DF7F-BF43-81F4-6C0D5D859D2E}">
      <dgm:prSet/>
      <dgm:spPr/>
      <dgm:t>
        <a:bodyPr/>
        <a:lstStyle/>
        <a:p>
          <a:endParaRPr lang="en-US"/>
        </a:p>
      </dgm:t>
    </dgm:pt>
    <dgm:pt modelId="{2FDA0DFA-B606-1847-BF0F-494D19E7AB88}" type="sibTrans" cxnId="{0BCDA3BF-DF7F-BF43-81F4-6C0D5D859D2E}">
      <dgm:prSet/>
      <dgm:spPr/>
      <dgm:t>
        <a:bodyPr/>
        <a:lstStyle/>
        <a:p>
          <a:endParaRPr lang="en-US"/>
        </a:p>
      </dgm:t>
    </dgm:pt>
    <dgm:pt modelId="{9579AA40-022F-8E4D-BB0C-484F9E040596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No kids</a:t>
          </a:r>
        </a:p>
      </dgm:t>
    </dgm:pt>
    <dgm:pt modelId="{67A5E060-1848-EB43-8774-D8D5D6DD6960}" type="parTrans" cxnId="{3A6F7A60-7245-8343-997B-36139F5F4AFA}">
      <dgm:prSet/>
      <dgm:spPr/>
      <dgm:t>
        <a:bodyPr/>
        <a:lstStyle/>
        <a:p>
          <a:endParaRPr lang="en-US"/>
        </a:p>
      </dgm:t>
    </dgm:pt>
    <dgm:pt modelId="{4BACDEF9-31C1-4945-976B-1764B5334A9D}" type="sibTrans" cxnId="{3A6F7A60-7245-8343-997B-36139F5F4AFA}">
      <dgm:prSet/>
      <dgm:spPr/>
      <dgm:t>
        <a:bodyPr/>
        <a:lstStyle/>
        <a:p>
          <a:endParaRPr lang="en-US"/>
        </a:p>
      </dgm:t>
    </dgm:pt>
    <dgm:pt modelId="{CF8D9E27-915F-D843-8D01-AEE133F7587B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Late night</a:t>
          </a:r>
        </a:p>
      </dgm:t>
    </dgm:pt>
    <dgm:pt modelId="{87BA64C4-2FBA-1741-8375-72F874BDF1BB}" type="parTrans" cxnId="{E96F48C5-07C2-014C-8ECA-2A993F5748B4}">
      <dgm:prSet/>
      <dgm:spPr/>
      <dgm:t>
        <a:bodyPr/>
        <a:lstStyle/>
        <a:p>
          <a:endParaRPr lang="en-US"/>
        </a:p>
      </dgm:t>
    </dgm:pt>
    <dgm:pt modelId="{346A1E6C-01ED-404F-A4D2-C0F2FCB34871}" type="sibTrans" cxnId="{E96F48C5-07C2-014C-8ECA-2A993F5748B4}">
      <dgm:prSet/>
      <dgm:spPr/>
      <dgm:t>
        <a:bodyPr/>
        <a:lstStyle/>
        <a:p>
          <a:endParaRPr lang="en-US"/>
        </a:p>
      </dgm:t>
    </dgm:pt>
    <dgm:pt modelId="{AA990F78-ED4A-5A48-9ED4-AA9DC3BB3445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Young adults topping up before/after a event</a:t>
          </a:r>
        </a:p>
      </dgm:t>
    </dgm:pt>
    <dgm:pt modelId="{5F255ACF-573A-7B43-838F-912EFDC71962}" type="parTrans" cxnId="{192F1215-AFD0-2C48-B886-E1674A41B67D}">
      <dgm:prSet/>
      <dgm:spPr/>
      <dgm:t>
        <a:bodyPr/>
        <a:lstStyle/>
        <a:p>
          <a:endParaRPr lang="en-US"/>
        </a:p>
      </dgm:t>
    </dgm:pt>
    <dgm:pt modelId="{74F77B22-D1E8-CF4A-98C1-B778ADA3B2E7}" type="sibTrans" cxnId="{192F1215-AFD0-2C48-B886-E1674A41B67D}">
      <dgm:prSet/>
      <dgm:spPr/>
      <dgm:t>
        <a:bodyPr/>
        <a:lstStyle/>
        <a:p>
          <a:endParaRPr lang="en-US"/>
        </a:p>
      </dgm:t>
    </dgm:pt>
    <dgm:pt modelId="{3183F902-6185-B949-85C9-BDFB79908A8C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High value</a:t>
          </a:r>
        </a:p>
      </dgm:t>
    </dgm:pt>
    <dgm:pt modelId="{23FE63C4-1936-1D42-BEA3-07194A8750A4}" type="parTrans" cxnId="{F94B2796-13BE-6449-A824-6E7033EEF107}">
      <dgm:prSet/>
      <dgm:spPr/>
      <dgm:t>
        <a:bodyPr/>
        <a:lstStyle/>
        <a:p>
          <a:endParaRPr lang="en-US"/>
        </a:p>
      </dgm:t>
    </dgm:pt>
    <dgm:pt modelId="{F87BE70C-BDC1-A84A-B021-C7E6FAE95BD6}" type="sibTrans" cxnId="{F94B2796-13BE-6449-A824-6E7033EEF107}">
      <dgm:prSet/>
      <dgm:spPr/>
      <dgm:t>
        <a:bodyPr/>
        <a:lstStyle/>
        <a:p>
          <a:endParaRPr lang="en-US"/>
        </a:p>
      </dgm:t>
    </dgm:pt>
    <dgm:pt modelId="{34523C18-B24A-6745-B64B-CAE995DB7129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High distinct items</a:t>
          </a:r>
        </a:p>
      </dgm:t>
    </dgm:pt>
    <dgm:pt modelId="{26BFCE9A-A249-FA4D-AEB5-DBD4EE153E35}" type="parTrans" cxnId="{D6ACDBCF-07D4-534C-872C-D577DB5A80F0}">
      <dgm:prSet/>
      <dgm:spPr/>
      <dgm:t>
        <a:bodyPr/>
        <a:lstStyle/>
        <a:p>
          <a:endParaRPr lang="en-US"/>
        </a:p>
      </dgm:t>
    </dgm:pt>
    <dgm:pt modelId="{4E318B95-F21F-CD4B-81FC-770C72D537ED}" type="sibTrans" cxnId="{D6ACDBCF-07D4-534C-872C-D577DB5A80F0}">
      <dgm:prSet/>
      <dgm:spPr/>
      <dgm:t>
        <a:bodyPr/>
        <a:lstStyle/>
        <a:p>
          <a:endParaRPr lang="en-US"/>
        </a:p>
      </dgm:t>
    </dgm:pt>
    <dgm:pt modelId="{CAE0DC53-1E72-8C4B-85E3-FE354AE4290D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High total items</a:t>
          </a:r>
        </a:p>
      </dgm:t>
    </dgm:pt>
    <dgm:pt modelId="{159A73E2-AC48-DE4D-B611-7AE47F609D6E}" type="parTrans" cxnId="{F9DAB8D4-7863-BB41-A26B-839D5CAD208C}">
      <dgm:prSet/>
      <dgm:spPr/>
      <dgm:t>
        <a:bodyPr/>
        <a:lstStyle/>
        <a:p>
          <a:endParaRPr lang="en-US"/>
        </a:p>
      </dgm:t>
    </dgm:pt>
    <dgm:pt modelId="{9978643A-7D06-2746-A618-E45490AD45E9}" type="sibTrans" cxnId="{F9DAB8D4-7863-BB41-A26B-839D5CAD208C}">
      <dgm:prSet/>
      <dgm:spPr/>
      <dgm:t>
        <a:bodyPr/>
        <a:lstStyle/>
        <a:p>
          <a:endParaRPr lang="en-US"/>
        </a:p>
      </dgm:t>
    </dgm:pt>
    <dgm:pt modelId="{997A868B-7CDC-A949-9253-5B1E48D277C3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High sales/check</a:t>
          </a:r>
        </a:p>
      </dgm:t>
    </dgm:pt>
    <dgm:pt modelId="{68EE9AA1-FF17-3F45-A17F-F6BAF1422FD6}" type="parTrans" cxnId="{8ECDEEF7-562C-9E4F-8CE6-DD70C956A8ED}">
      <dgm:prSet/>
      <dgm:spPr/>
      <dgm:t>
        <a:bodyPr/>
        <a:lstStyle/>
        <a:p>
          <a:endParaRPr lang="en-US"/>
        </a:p>
      </dgm:t>
    </dgm:pt>
    <dgm:pt modelId="{B393D31F-AAB7-C841-A46F-37CCB0D74364}" type="sibTrans" cxnId="{8ECDEEF7-562C-9E4F-8CE6-DD70C956A8ED}">
      <dgm:prSet/>
      <dgm:spPr/>
      <dgm:t>
        <a:bodyPr/>
        <a:lstStyle/>
        <a:p>
          <a:endParaRPr lang="en-US"/>
        </a:p>
      </dgm:t>
    </dgm:pt>
    <dgm:pt modelId="{B2B75DCA-6AC8-F248-B65E-BF6193B1EEEC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Bar/Takeout</a:t>
          </a:r>
        </a:p>
      </dgm:t>
    </dgm:pt>
    <dgm:pt modelId="{01AF5608-227E-9E4F-84F7-E571103ABB5B}" type="parTrans" cxnId="{5303A319-AE97-4845-9598-5C9BABE7AC61}">
      <dgm:prSet/>
      <dgm:spPr/>
      <dgm:t>
        <a:bodyPr/>
        <a:lstStyle/>
        <a:p>
          <a:endParaRPr lang="en-US"/>
        </a:p>
      </dgm:t>
    </dgm:pt>
    <dgm:pt modelId="{6B56570E-AC7B-154B-9878-A054D203BB20}" type="sibTrans" cxnId="{5303A319-AE97-4845-9598-5C9BABE7AC61}">
      <dgm:prSet/>
      <dgm:spPr/>
      <dgm:t>
        <a:bodyPr/>
        <a:lstStyle/>
        <a:p>
          <a:endParaRPr lang="en-US"/>
        </a:p>
      </dgm:t>
    </dgm:pt>
    <dgm:pt modelId="{9F14A20C-A717-8042-AF36-91EE19844A41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Breakfast/Late night</a:t>
          </a:r>
        </a:p>
      </dgm:t>
    </dgm:pt>
    <dgm:pt modelId="{A941327D-7950-2E4A-B02C-DA60AB736D5B}" type="parTrans" cxnId="{ECF54EC7-5B34-9347-A2CC-47B0BF64EEEE}">
      <dgm:prSet/>
      <dgm:spPr/>
      <dgm:t>
        <a:bodyPr/>
        <a:lstStyle/>
        <a:p>
          <a:endParaRPr lang="en-US"/>
        </a:p>
      </dgm:t>
    </dgm:pt>
    <dgm:pt modelId="{B1DC2903-3B66-CC4F-9B13-2B30B34F7D87}" type="sibTrans" cxnId="{ECF54EC7-5B34-9347-A2CC-47B0BF64EEEE}">
      <dgm:prSet/>
      <dgm:spPr/>
      <dgm:t>
        <a:bodyPr/>
        <a:lstStyle/>
        <a:p>
          <a:endParaRPr lang="en-US"/>
        </a:p>
      </dgm:t>
    </dgm:pt>
    <dgm:pt modelId="{98E8C88B-6142-7A4E-9EE9-6461FEA92A3B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Most frequent</a:t>
          </a:r>
        </a:p>
      </dgm:t>
    </dgm:pt>
    <dgm:pt modelId="{8AEFEAEE-47CD-8142-8543-C81FCEBF7E7B}" type="parTrans" cxnId="{958DD4AE-802E-4345-8807-388677C3F58B}">
      <dgm:prSet/>
      <dgm:spPr/>
      <dgm:t>
        <a:bodyPr/>
        <a:lstStyle/>
        <a:p>
          <a:endParaRPr lang="en-US"/>
        </a:p>
      </dgm:t>
    </dgm:pt>
    <dgm:pt modelId="{83B126B2-B7F9-014D-85AF-BC7C217D86AB}" type="sibTrans" cxnId="{958DD4AE-802E-4345-8807-388677C3F58B}">
      <dgm:prSet/>
      <dgm:spPr/>
      <dgm:t>
        <a:bodyPr/>
        <a:lstStyle/>
        <a:p>
          <a:endParaRPr lang="en-US"/>
        </a:p>
      </dgm:t>
    </dgm:pt>
    <dgm:pt modelId="{67B36F75-79FE-4A47-AFDD-B73174D761E9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Family meals</a:t>
          </a:r>
        </a:p>
      </dgm:t>
    </dgm:pt>
    <dgm:pt modelId="{7D583568-BA2F-164D-AD24-73FA9CAF35A4}" type="parTrans" cxnId="{D01FDE30-3DB9-8240-90C1-7884DFB71F19}">
      <dgm:prSet/>
      <dgm:spPr/>
      <dgm:t>
        <a:bodyPr/>
        <a:lstStyle/>
        <a:p>
          <a:endParaRPr lang="en-US"/>
        </a:p>
      </dgm:t>
    </dgm:pt>
    <dgm:pt modelId="{AD9BC490-4102-124F-8827-C0E10027A62E}" type="sibTrans" cxnId="{D01FDE30-3DB9-8240-90C1-7884DFB71F19}">
      <dgm:prSet/>
      <dgm:spPr/>
      <dgm:t>
        <a:bodyPr/>
        <a:lstStyle/>
        <a:p>
          <a:endParaRPr lang="en-US"/>
        </a:p>
      </dgm:t>
    </dgm:pt>
    <dgm:pt modelId="{E1A8DD81-9628-964C-AF8D-3B3C412BC68B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High distinct items, total items, net sales</a:t>
          </a:r>
        </a:p>
      </dgm:t>
    </dgm:pt>
    <dgm:pt modelId="{D6B01E33-5FA0-6149-9369-405D5F392022}" type="parTrans" cxnId="{781C4F5D-D79C-7740-9E5B-7ACE2A9DBCAE}">
      <dgm:prSet/>
      <dgm:spPr/>
      <dgm:t>
        <a:bodyPr/>
        <a:lstStyle/>
        <a:p>
          <a:endParaRPr lang="en-US"/>
        </a:p>
      </dgm:t>
    </dgm:pt>
    <dgm:pt modelId="{A4B02938-6F9B-894B-8F6A-48FA0668A024}" type="sibTrans" cxnId="{781C4F5D-D79C-7740-9E5B-7ACE2A9DBCAE}">
      <dgm:prSet/>
      <dgm:spPr/>
      <dgm:t>
        <a:bodyPr/>
        <a:lstStyle/>
        <a:p>
          <a:endParaRPr lang="en-US"/>
        </a:p>
      </dgm:t>
    </dgm:pt>
    <dgm:pt modelId="{0CE6EB60-A43D-CB47-B3E0-4C93EB1FDFD6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Buffet, kids meals, entrees, soup/salad</a:t>
          </a:r>
        </a:p>
      </dgm:t>
    </dgm:pt>
    <dgm:pt modelId="{C6E8BF38-5A60-0145-AB28-E3EE47A84396}" type="parTrans" cxnId="{6BB9FC6A-8C0C-E341-BF47-920B071CD54B}">
      <dgm:prSet/>
      <dgm:spPr/>
      <dgm:t>
        <a:bodyPr/>
        <a:lstStyle/>
        <a:p>
          <a:endParaRPr lang="en-US"/>
        </a:p>
      </dgm:t>
    </dgm:pt>
    <dgm:pt modelId="{301DFF3B-3CE3-6E42-AAC2-73AEC4AB30EB}" type="sibTrans" cxnId="{6BB9FC6A-8C0C-E341-BF47-920B071CD54B}">
      <dgm:prSet/>
      <dgm:spPr/>
      <dgm:t>
        <a:bodyPr/>
        <a:lstStyle/>
        <a:p>
          <a:endParaRPr lang="en-US"/>
        </a:p>
      </dgm:t>
    </dgm:pt>
    <dgm:pt modelId="{3CF1AF25-BBD4-774F-9B10-1F3C415B352C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No alcohol</a:t>
          </a:r>
        </a:p>
      </dgm:t>
    </dgm:pt>
    <dgm:pt modelId="{06BA7306-F784-784A-BE75-7D483228F7C9}" type="parTrans" cxnId="{A05A58CC-7478-FF40-A201-E57B1ED75E23}">
      <dgm:prSet/>
      <dgm:spPr/>
      <dgm:t>
        <a:bodyPr/>
        <a:lstStyle/>
        <a:p>
          <a:endParaRPr lang="en-US"/>
        </a:p>
      </dgm:t>
    </dgm:pt>
    <dgm:pt modelId="{9E6B2425-73E3-3046-89FA-17BDBA056572}" type="sibTrans" cxnId="{A05A58CC-7478-FF40-A201-E57B1ED75E23}">
      <dgm:prSet/>
      <dgm:spPr/>
      <dgm:t>
        <a:bodyPr/>
        <a:lstStyle/>
        <a:p>
          <a:endParaRPr lang="en-US"/>
        </a:p>
      </dgm:t>
    </dgm:pt>
    <dgm:pt modelId="{771830A3-4C72-5948-9F41-EDB9295EB2DD}">
      <dgm:prSet/>
      <dgm:spPr/>
      <dgm:t>
        <a:bodyPr/>
        <a:lstStyle/>
        <a:p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E0C443-7A2B-AB42-9BFE-0C37856F860A}" type="parTrans" cxnId="{A01F2498-DE51-E447-8CB2-743889809957}">
      <dgm:prSet/>
      <dgm:spPr/>
      <dgm:t>
        <a:bodyPr/>
        <a:lstStyle/>
        <a:p>
          <a:endParaRPr lang="en-US"/>
        </a:p>
      </dgm:t>
    </dgm:pt>
    <dgm:pt modelId="{7B4A48BF-43A1-C540-916B-E39B24954D19}" type="sibTrans" cxnId="{A01F2498-DE51-E447-8CB2-743889809957}">
      <dgm:prSet/>
      <dgm:spPr/>
      <dgm:t>
        <a:bodyPr/>
        <a:lstStyle/>
        <a:p>
          <a:endParaRPr lang="en-US"/>
        </a:p>
      </dgm:t>
    </dgm:pt>
    <dgm:pt modelId="{8A6E8499-39C8-644C-B8B2-33D9AD8C67EE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Rest/Service</a:t>
          </a:r>
        </a:p>
      </dgm:t>
    </dgm:pt>
    <dgm:pt modelId="{4937A0D9-71CC-FC41-ADF6-6CBA946F4092}" type="parTrans" cxnId="{408D78F6-D9D6-8547-8AB2-84C6BF0908BF}">
      <dgm:prSet/>
      <dgm:spPr/>
      <dgm:t>
        <a:bodyPr/>
        <a:lstStyle/>
        <a:p>
          <a:endParaRPr lang="en-US"/>
        </a:p>
      </dgm:t>
    </dgm:pt>
    <dgm:pt modelId="{297D4775-4277-9444-BAC9-DCCCBE5DD908}" type="sibTrans" cxnId="{408D78F6-D9D6-8547-8AB2-84C6BF0908BF}">
      <dgm:prSet/>
      <dgm:spPr/>
      <dgm:t>
        <a:bodyPr/>
        <a:lstStyle/>
        <a:p>
          <a:endParaRPr lang="en-US"/>
        </a:p>
      </dgm:t>
    </dgm:pt>
    <dgm:pt modelId="{F3069CDE-C1B3-9247-BF08-A4B5825691CC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Lunch &amp; Dinner</a:t>
          </a:r>
        </a:p>
      </dgm:t>
    </dgm:pt>
    <dgm:pt modelId="{6DA430E5-D29B-024A-B256-4AD00D044DE3}" type="parTrans" cxnId="{92A8E137-97C5-D14E-B2B7-241E81352B57}">
      <dgm:prSet/>
      <dgm:spPr/>
      <dgm:t>
        <a:bodyPr/>
        <a:lstStyle/>
        <a:p>
          <a:endParaRPr lang="en-US"/>
        </a:p>
      </dgm:t>
    </dgm:pt>
    <dgm:pt modelId="{C771F7C2-0F11-6742-8B35-6DA310F513A6}" type="sibTrans" cxnId="{92A8E137-97C5-D14E-B2B7-241E81352B57}">
      <dgm:prSet/>
      <dgm:spPr/>
      <dgm:t>
        <a:bodyPr/>
        <a:lstStyle/>
        <a:p>
          <a:endParaRPr lang="en-US"/>
        </a:p>
      </dgm:t>
    </dgm:pt>
    <dgm:pt modelId="{5F24B3E5-9EF3-7E4A-886C-BFC1540B835A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TGIF!</a:t>
          </a:r>
        </a:p>
      </dgm:t>
    </dgm:pt>
    <dgm:pt modelId="{82A46E38-5757-E84C-8110-CEB43689AC0A}" type="parTrans" cxnId="{7EC426F0-E2C7-CA49-9F54-B30FC8A43D5D}">
      <dgm:prSet/>
      <dgm:spPr/>
      <dgm:t>
        <a:bodyPr/>
        <a:lstStyle/>
        <a:p>
          <a:endParaRPr lang="en-US"/>
        </a:p>
      </dgm:t>
    </dgm:pt>
    <dgm:pt modelId="{77E4DD16-AED4-F244-AF92-90B1D24BDADA}" type="sibTrans" cxnId="{7EC426F0-E2C7-CA49-9F54-B30FC8A43D5D}">
      <dgm:prSet/>
      <dgm:spPr/>
      <dgm:t>
        <a:bodyPr/>
        <a:lstStyle/>
        <a:p>
          <a:endParaRPr lang="en-US"/>
        </a:p>
      </dgm:t>
    </dgm:pt>
    <dgm:pt modelId="{A8286BC0-5F77-2B4F-9258-20036C9F6A05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High value items – alcohol, entrees, desserts</a:t>
          </a:r>
        </a:p>
      </dgm:t>
    </dgm:pt>
    <dgm:pt modelId="{ECE8395F-08D6-C34D-926D-77904C15E1FE}" type="parTrans" cxnId="{A95E2A17-83B4-6442-A054-F5695A09E4F6}">
      <dgm:prSet/>
      <dgm:spPr/>
      <dgm:t>
        <a:bodyPr/>
        <a:lstStyle/>
        <a:p>
          <a:endParaRPr lang="en-US"/>
        </a:p>
      </dgm:t>
    </dgm:pt>
    <dgm:pt modelId="{78C19887-1813-1A47-8B4F-E289EAD7B25D}" type="sibTrans" cxnId="{A95E2A17-83B4-6442-A054-F5695A09E4F6}">
      <dgm:prSet/>
      <dgm:spPr/>
      <dgm:t>
        <a:bodyPr/>
        <a:lstStyle/>
        <a:p>
          <a:endParaRPr lang="en-US"/>
        </a:p>
      </dgm:t>
    </dgm:pt>
    <dgm:pt modelId="{B672DD36-177F-FA47-9992-6BEC65B1613D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High net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amt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/item</a:t>
          </a:r>
        </a:p>
      </dgm:t>
    </dgm:pt>
    <dgm:pt modelId="{F4ACD8FB-5AB6-B647-9B2C-A22D12DBBE8C}" type="parTrans" cxnId="{0C60F39B-6D38-2B42-9A4A-A8F40398DF61}">
      <dgm:prSet/>
      <dgm:spPr/>
      <dgm:t>
        <a:bodyPr/>
        <a:lstStyle/>
        <a:p>
          <a:endParaRPr lang="en-US"/>
        </a:p>
      </dgm:t>
    </dgm:pt>
    <dgm:pt modelId="{0962ED79-0ABE-F746-BE5F-0B47F99A3FF0}" type="sibTrans" cxnId="{0C60F39B-6D38-2B42-9A4A-A8F40398DF61}">
      <dgm:prSet/>
      <dgm:spPr/>
      <dgm:t>
        <a:bodyPr/>
        <a:lstStyle/>
        <a:p>
          <a:endParaRPr lang="en-US"/>
        </a:p>
      </dgm:t>
    </dgm:pt>
    <dgm:pt modelId="{57440A20-7EB9-DF4A-97BA-207E630AC72F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High net sales/check</a:t>
          </a:r>
        </a:p>
      </dgm:t>
    </dgm:pt>
    <dgm:pt modelId="{6F19CD71-3284-A04B-8E7D-3348C636DDBD}" type="parTrans" cxnId="{8FB3701E-6F5B-4A45-98D9-6EDE291594A8}">
      <dgm:prSet/>
      <dgm:spPr/>
      <dgm:t>
        <a:bodyPr/>
        <a:lstStyle/>
        <a:p>
          <a:endParaRPr lang="en-US"/>
        </a:p>
      </dgm:t>
    </dgm:pt>
    <dgm:pt modelId="{E02238DF-5957-684F-A9F3-64E5BB1B15C4}" type="sibTrans" cxnId="{8FB3701E-6F5B-4A45-98D9-6EDE291594A8}">
      <dgm:prSet/>
      <dgm:spPr/>
      <dgm:t>
        <a:bodyPr/>
        <a:lstStyle/>
        <a:p>
          <a:endParaRPr lang="en-US"/>
        </a:p>
      </dgm:t>
    </dgm:pt>
    <dgm:pt modelId="{90B9D9A4-60D3-2249-A96E-8D405EDE894F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Restaurant</a:t>
          </a:r>
        </a:p>
      </dgm:t>
    </dgm:pt>
    <dgm:pt modelId="{7468875A-BF73-814A-81A0-A3CE9B05814C}" type="parTrans" cxnId="{204B830B-EE5D-9146-B8F1-CE04CA9AC913}">
      <dgm:prSet/>
      <dgm:spPr/>
      <dgm:t>
        <a:bodyPr/>
        <a:lstStyle/>
        <a:p>
          <a:endParaRPr lang="en-US"/>
        </a:p>
      </dgm:t>
    </dgm:pt>
    <dgm:pt modelId="{0A5073C6-AACF-6642-B92B-AC76A4CDF9DE}" type="sibTrans" cxnId="{204B830B-EE5D-9146-B8F1-CE04CA9AC913}">
      <dgm:prSet/>
      <dgm:spPr/>
      <dgm:t>
        <a:bodyPr/>
        <a:lstStyle/>
        <a:p>
          <a:endParaRPr lang="en-US"/>
        </a:p>
      </dgm:t>
    </dgm:pt>
    <dgm:pt modelId="{3144B8EA-5FC3-D84C-97D2-7394808D4FCB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Dinner</a:t>
          </a:r>
        </a:p>
      </dgm:t>
    </dgm:pt>
    <dgm:pt modelId="{D843F42E-4279-554D-9E25-562CA7C22AA2}" type="parTrans" cxnId="{B8C5CA24-E0A5-4049-8AC7-F4686B3F4461}">
      <dgm:prSet/>
      <dgm:spPr/>
      <dgm:t>
        <a:bodyPr/>
        <a:lstStyle/>
        <a:p>
          <a:endParaRPr lang="en-US"/>
        </a:p>
      </dgm:t>
    </dgm:pt>
    <dgm:pt modelId="{8B7424D3-2D37-7D49-9C36-BBC63A1CD310}" type="sibTrans" cxnId="{B8C5CA24-E0A5-4049-8AC7-F4686B3F4461}">
      <dgm:prSet/>
      <dgm:spPr/>
      <dgm:t>
        <a:bodyPr/>
        <a:lstStyle/>
        <a:p>
          <a:endParaRPr lang="en-US"/>
        </a:p>
      </dgm:t>
    </dgm:pt>
    <dgm:pt modelId="{D08B44B3-966B-1247-B5A6-46294396A08C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Least Frequent</a:t>
          </a:r>
        </a:p>
      </dgm:t>
    </dgm:pt>
    <dgm:pt modelId="{AB01D1C2-B6AF-304E-B1BE-379DA7258520}" type="parTrans" cxnId="{2154C803-048E-CB4F-8D52-ADE54731DCBA}">
      <dgm:prSet/>
      <dgm:spPr/>
      <dgm:t>
        <a:bodyPr/>
        <a:lstStyle/>
        <a:p>
          <a:endParaRPr lang="en-US"/>
        </a:p>
      </dgm:t>
    </dgm:pt>
    <dgm:pt modelId="{9D8B8B63-285D-9D46-AACA-BD01834C146A}" type="sibTrans" cxnId="{2154C803-048E-CB4F-8D52-ADE54731DCBA}">
      <dgm:prSet/>
      <dgm:spPr/>
      <dgm:t>
        <a:bodyPr/>
        <a:lstStyle/>
        <a:p>
          <a:endParaRPr lang="en-US"/>
        </a:p>
      </dgm:t>
    </dgm:pt>
    <dgm:pt modelId="{B6441976-0557-254C-8A10-E6074BA26378}" type="pres">
      <dgm:prSet presAssocID="{EBCB1E40-324B-0741-AA49-6A9C464839D2}" presName="Name0" presStyleCnt="0">
        <dgm:presLayoutVars>
          <dgm:dir/>
          <dgm:resizeHandles val="exact"/>
        </dgm:presLayoutVars>
      </dgm:prSet>
      <dgm:spPr/>
    </dgm:pt>
    <dgm:pt modelId="{8FE31FF5-4951-7042-A62D-72287B02983A}" type="pres">
      <dgm:prSet presAssocID="{EBCB1E40-324B-0741-AA49-6A9C464839D2}" presName="bkgdShp" presStyleLbl="alignAccFollowNode1" presStyleIdx="0" presStyleCnt="1" custLinFactNeighborY="-564"/>
      <dgm:spPr/>
    </dgm:pt>
    <dgm:pt modelId="{A16283FF-D463-D549-9A4D-85D26019D68B}" type="pres">
      <dgm:prSet presAssocID="{EBCB1E40-324B-0741-AA49-6A9C464839D2}" presName="linComp" presStyleCnt="0"/>
      <dgm:spPr/>
    </dgm:pt>
    <dgm:pt modelId="{923B2A7D-6FB4-A644-9A6E-9A27C92E3CDD}" type="pres">
      <dgm:prSet presAssocID="{3FA4A42D-05DD-0C42-9FB7-B11C1DAF37C2}" presName="compNode" presStyleCnt="0"/>
      <dgm:spPr/>
    </dgm:pt>
    <dgm:pt modelId="{8D881DE4-C598-994D-931A-D72B7147547E}" type="pres">
      <dgm:prSet presAssocID="{3FA4A42D-05DD-0C42-9FB7-B11C1DAF37C2}" presName="node" presStyleLbl="node1" presStyleIdx="0" presStyleCnt="5" custScaleY="83440" custLinFactNeighborX="-1474" custLinFactNeighborY="-33325">
        <dgm:presLayoutVars>
          <dgm:bulletEnabled val="1"/>
        </dgm:presLayoutVars>
      </dgm:prSet>
      <dgm:spPr/>
    </dgm:pt>
    <dgm:pt modelId="{4B836A22-64A6-EC4A-994E-D3457AACF260}" type="pres">
      <dgm:prSet presAssocID="{3FA4A42D-05DD-0C42-9FB7-B11C1DAF37C2}" presName="invisiNode" presStyleLbl="node1" presStyleIdx="0" presStyleCnt="5"/>
      <dgm:spPr/>
    </dgm:pt>
    <dgm:pt modelId="{51DC75B6-7DF3-024A-A3F8-02FF00683752}" type="pres">
      <dgm:prSet presAssocID="{3FA4A42D-05DD-0C42-9FB7-B11C1DAF37C2}" presName="imagNode" presStyleLbl="fgImgPlace1" presStyleIdx="0" presStyleCnt="5" custLinFactNeighborX="-2211" custLinFactNeighborY="-24495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761" t="594" r="-54153" b="-594"/>
          </a:stretch>
        </a:blipFill>
      </dgm:spPr>
    </dgm:pt>
    <dgm:pt modelId="{FB5C61A6-E863-5942-9C13-CBE487569096}" type="pres">
      <dgm:prSet presAssocID="{26FFD7AD-A6A8-9F40-8847-FA5550DB0D6E}" presName="sibTrans" presStyleLbl="sibTrans2D1" presStyleIdx="0" presStyleCnt="0"/>
      <dgm:spPr/>
    </dgm:pt>
    <dgm:pt modelId="{537BE604-2364-504A-9A86-113700445A60}" type="pres">
      <dgm:prSet presAssocID="{3D080FA6-5703-EE42-BDA2-C7A166BCD029}" presName="compNode" presStyleCnt="0"/>
      <dgm:spPr/>
    </dgm:pt>
    <dgm:pt modelId="{958BD12F-0F3B-7F42-8DC0-55304323C75A}" type="pres">
      <dgm:prSet presAssocID="{3D080FA6-5703-EE42-BDA2-C7A166BCD029}" presName="node" presStyleLbl="node1" presStyleIdx="1" presStyleCnt="5" custScaleY="84413" custLinFactNeighborX="1474" custLinFactNeighborY="-33253">
        <dgm:presLayoutVars>
          <dgm:bulletEnabled val="1"/>
        </dgm:presLayoutVars>
      </dgm:prSet>
      <dgm:spPr/>
    </dgm:pt>
    <dgm:pt modelId="{BB732F29-3264-4A42-9B43-9477E491821C}" type="pres">
      <dgm:prSet presAssocID="{3D080FA6-5703-EE42-BDA2-C7A166BCD029}" presName="invisiNode" presStyleLbl="node1" presStyleIdx="1" presStyleCnt="5"/>
      <dgm:spPr/>
    </dgm:pt>
    <dgm:pt modelId="{D2F24CFD-076C-1549-92A5-531550CE04FF}" type="pres">
      <dgm:prSet presAssocID="{3D080FA6-5703-EE42-BDA2-C7A166BCD029}" presName="imagNode" presStyleLbl="fgImgPlace1" presStyleIdx="1" presStyleCnt="5" custScaleY="100084" custLinFactNeighborX="-737" custLinFactNeighborY="-23095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2553" t="-1781" r="-57" b="1781"/>
          </a:stretch>
        </a:blipFill>
      </dgm:spPr>
    </dgm:pt>
    <dgm:pt modelId="{C63C309A-6844-2345-9AD9-DF49156EA9D4}" type="pres">
      <dgm:prSet presAssocID="{A437FC53-E828-D94E-A122-E12634B84CFA}" presName="sibTrans" presStyleLbl="sibTrans2D1" presStyleIdx="0" presStyleCnt="0"/>
      <dgm:spPr/>
    </dgm:pt>
    <dgm:pt modelId="{32259C8C-6740-9F42-97C5-465EFF40C5CF}" type="pres">
      <dgm:prSet presAssocID="{D024FD7B-E70A-734A-9A29-F7B720747A78}" presName="compNode" presStyleCnt="0"/>
      <dgm:spPr/>
    </dgm:pt>
    <dgm:pt modelId="{22C1E851-4477-9547-982D-F181D5E6BE50}" type="pres">
      <dgm:prSet presAssocID="{D024FD7B-E70A-734A-9A29-F7B720747A78}" presName="node" presStyleLbl="node1" presStyleIdx="2" presStyleCnt="5" custFlipVert="1" custScaleY="85637" custLinFactNeighborX="737" custLinFactNeighborY="-34176">
        <dgm:presLayoutVars>
          <dgm:bulletEnabled val="1"/>
        </dgm:presLayoutVars>
      </dgm:prSet>
      <dgm:spPr/>
    </dgm:pt>
    <dgm:pt modelId="{B3EBE813-8194-344D-A848-F673EF40713D}" type="pres">
      <dgm:prSet presAssocID="{D024FD7B-E70A-734A-9A29-F7B720747A78}" presName="invisiNode" presStyleLbl="node1" presStyleIdx="2" presStyleCnt="5"/>
      <dgm:spPr/>
    </dgm:pt>
    <dgm:pt modelId="{E357A2E4-9010-0046-93ED-01E04573EC46}" type="pres">
      <dgm:prSet presAssocID="{D024FD7B-E70A-734A-9A29-F7B720747A78}" presName="imagNode" presStyleLbl="fgImgPlace1" presStyleIdx="2" presStyleCnt="5" custScaleX="96173" custScaleY="94878" custLinFactNeighborY="-2525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3000" r="-53000"/>
          </a:stretch>
        </a:blipFill>
      </dgm:spPr>
    </dgm:pt>
    <dgm:pt modelId="{C034959E-BC57-2344-8FFD-B83805A9E711}" type="pres">
      <dgm:prSet presAssocID="{B3305FA2-3087-6B4C-AFDF-D31E5490A2BD}" presName="sibTrans" presStyleLbl="sibTrans2D1" presStyleIdx="0" presStyleCnt="0"/>
      <dgm:spPr/>
    </dgm:pt>
    <dgm:pt modelId="{60A77082-ABF6-9C42-9F9A-695B31941871}" type="pres">
      <dgm:prSet presAssocID="{56AF3568-C907-DA4A-9C1E-B19C162148EA}" presName="compNode" presStyleCnt="0"/>
      <dgm:spPr/>
    </dgm:pt>
    <dgm:pt modelId="{DD25BB49-BD2C-7D48-955D-2339B2FBE72B}" type="pres">
      <dgm:prSet presAssocID="{56AF3568-C907-DA4A-9C1E-B19C162148EA}" presName="node" presStyleLbl="node1" presStyleIdx="3" presStyleCnt="5" custScaleY="84723" custLinFactNeighborY="-33715">
        <dgm:presLayoutVars>
          <dgm:bulletEnabled val="1"/>
        </dgm:presLayoutVars>
      </dgm:prSet>
      <dgm:spPr/>
    </dgm:pt>
    <dgm:pt modelId="{EBEBAB93-4FFE-3746-88A4-ACA90580055B}" type="pres">
      <dgm:prSet presAssocID="{56AF3568-C907-DA4A-9C1E-B19C162148EA}" presName="invisiNode" presStyleLbl="node1" presStyleIdx="3" presStyleCnt="5"/>
      <dgm:spPr/>
    </dgm:pt>
    <dgm:pt modelId="{3F02C44A-0563-BF42-BE4F-692D3482A28A}" type="pres">
      <dgm:prSet presAssocID="{56AF3568-C907-DA4A-9C1E-B19C162148EA}" presName="imagNode" presStyleLbl="fgImgPlace1" presStyleIdx="3" presStyleCnt="5" custScaleX="97295" custScaleY="94791" custLinFactNeighborX="-1474" custLinFactNeighborY="-23160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733" t="-594" r="-6095" b="594"/>
          </a:stretch>
        </a:blipFill>
      </dgm:spPr>
    </dgm:pt>
    <dgm:pt modelId="{A3CCB9C9-8BC2-1C41-960C-056D85BBBEC1}" type="pres">
      <dgm:prSet presAssocID="{EC860457-34AB-5F41-A08A-AD232EEA436B}" presName="sibTrans" presStyleLbl="sibTrans2D1" presStyleIdx="0" presStyleCnt="0"/>
      <dgm:spPr/>
    </dgm:pt>
    <dgm:pt modelId="{11C46507-353B-B945-9412-C27D9842F2F9}" type="pres">
      <dgm:prSet presAssocID="{95F0E429-6142-0B4E-B6CE-4381F2EEE649}" presName="compNode" presStyleCnt="0"/>
      <dgm:spPr/>
    </dgm:pt>
    <dgm:pt modelId="{71564536-6BA6-4F4A-BD16-4AC757A55809}" type="pres">
      <dgm:prSet presAssocID="{95F0E429-6142-0B4E-B6CE-4381F2EEE649}" presName="node" presStyleLbl="node1" presStyleIdx="4" presStyleCnt="5" custScaleY="85344" custLinFactNeighborX="737" custLinFactNeighborY="-33717">
        <dgm:presLayoutVars>
          <dgm:bulletEnabled val="1"/>
        </dgm:presLayoutVars>
      </dgm:prSet>
      <dgm:spPr/>
    </dgm:pt>
    <dgm:pt modelId="{50CE1C10-B8B9-4C40-A529-D1CC4D9D5107}" type="pres">
      <dgm:prSet presAssocID="{95F0E429-6142-0B4E-B6CE-4381F2EEE649}" presName="invisiNode" presStyleLbl="node1" presStyleIdx="4" presStyleCnt="5"/>
      <dgm:spPr/>
    </dgm:pt>
    <dgm:pt modelId="{414F3FD1-FD1B-3848-814B-8F8416150412}" type="pres">
      <dgm:prSet presAssocID="{95F0E429-6142-0B4E-B6CE-4381F2EEE649}" presName="imagNode" presStyleLbl="fgImgPlace1" presStyleIdx="4" presStyleCnt="5" custScaleY="97676" custLinFactNeighborY="-23888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58062803-833F-D741-A344-AFA7525A7C35}" srcId="{EBCB1E40-324B-0741-AA49-6A9C464839D2}" destId="{3FA4A42D-05DD-0C42-9FB7-B11C1DAF37C2}" srcOrd="0" destOrd="0" parTransId="{9E14BD65-7554-664C-82E7-CDE50C87F3F4}" sibTransId="{26FFD7AD-A6A8-9F40-8847-FA5550DB0D6E}"/>
    <dgm:cxn modelId="{2154C803-048E-CB4F-8D52-ADE54731DCBA}" srcId="{95F0E429-6142-0B4E-B6CE-4381F2EEE649}" destId="{D08B44B3-966B-1247-B5A6-46294396A08C}" srcOrd="1" destOrd="0" parTransId="{AB01D1C2-B6AF-304E-B1BE-379DA7258520}" sibTransId="{9D8B8B63-285D-9D46-AACA-BD01834C146A}"/>
    <dgm:cxn modelId="{0CED2207-C45C-2542-8C42-ED1FC8456795}" srcId="{3FA4A42D-05DD-0C42-9FB7-B11C1DAF37C2}" destId="{044CB3C8-744B-D740-BC85-B63837E2BED6}" srcOrd="2" destOrd="0" parTransId="{13665418-B8D2-784F-8576-35CEFDCF17FF}" sibTransId="{7750C212-50F6-C544-985F-47ECA482C69E}"/>
    <dgm:cxn modelId="{F1C45C0B-D396-4141-BF53-E86E5FDCE6DB}" type="presOf" srcId="{3D080FA6-5703-EE42-BDA2-C7A166BCD029}" destId="{958BD12F-0F3B-7F42-8DC0-55304323C75A}" srcOrd="0" destOrd="0" presId="urn:microsoft.com/office/officeart/2005/8/layout/pList2"/>
    <dgm:cxn modelId="{204B830B-EE5D-9146-B8F1-CE04CA9AC913}" srcId="{95F0E429-6142-0B4E-B6CE-4381F2EEE649}" destId="{90B9D9A4-60D3-2249-A96E-8D405EDE894F}" srcOrd="2" destOrd="0" parTransId="{7468875A-BF73-814A-81A0-A3CE9B05814C}" sibTransId="{0A5073C6-AACF-6642-B92B-AC76A4CDF9DE}"/>
    <dgm:cxn modelId="{C7C2AF10-09A4-3E41-B7CE-A6D2BF4DE759}" type="presOf" srcId="{8A6E8499-39C8-644C-B8B2-33D9AD8C67EE}" destId="{DD25BB49-BD2C-7D48-955D-2339B2FBE72B}" srcOrd="0" destOrd="5" presId="urn:microsoft.com/office/officeart/2005/8/layout/pList2"/>
    <dgm:cxn modelId="{C3221913-C4C6-5A4F-AF4D-A0AA9E6C51F5}" srcId="{3FA4A42D-05DD-0C42-9FB7-B11C1DAF37C2}" destId="{4C0653F7-8A81-D74D-8586-7E91629FEDAC}" srcOrd="1" destOrd="0" parTransId="{6637A43E-0C03-FD46-8209-D3A0A6136417}" sibTransId="{DE5BF34D-CA8F-454B-B09A-1B4CC86845DD}"/>
    <dgm:cxn modelId="{192F1215-AFD0-2C48-B886-E1674A41B67D}" srcId="{3D080FA6-5703-EE42-BDA2-C7A166BCD029}" destId="{AA990F78-ED4A-5A48-9ED4-AA9DC3BB3445}" srcOrd="2" destOrd="0" parTransId="{5F255ACF-573A-7B43-838F-912EFDC71962}" sibTransId="{74F77B22-D1E8-CF4A-98C1-B778ADA3B2E7}"/>
    <dgm:cxn modelId="{FD743215-8890-3142-80B2-DD5BD90AFE20}" type="presOf" srcId="{57440A20-7EB9-DF4A-97BA-207E630AC72F}" destId="{71564536-6BA6-4F4A-BD16-4AC757A55809}" srcOrd="0" destOrd="4" presId="urn:microsoft.com/office/officeart/2005/8/layout/pList2"/>
    <dgm:cxn modelId="{A95E2A17-83B4-6442-A054-F5695A09E4F6}" srcId="{5F24B3E5-9EF3-7E4A-886C-BFC1540B835A}" destId="{A8286BC0-5F77-2B4F-9258-20036C9F6A05}" srcOrd="0" destOrd="0" parTransId="{ECE8395F-08D6-C34D-926D-77904C15E1FE}" sibTransId="{78C19887-1813-1A47-8B4F-E289EAD7B25D}"/>
    <dgm:cxn modelId="{9D203217-562F-0944-98B5-D14906A181DC}" type="presOf" srcId="{A8286BC0-5F77-2B4F-9258-20036C9F6A05}" destId="{71564536-6BA6-4F4A-BD16-4AC757A55809}" srcOrd="0" destOrd="2" presId="urn:microsoft.com/office/officeart/2005/8/layout/pList2"/>
    <dgm:cxn modelId="{CDD95817-C01B-9845-B42E-DFA6151537C6}" type="presOf" srcId="{C535A0AC-9AF0-CE45-B1A9-075BF383C5D7}" destId="{8D881DE4-C598-994D-931A-D72B7147547E}" srcOrd="0" destOrd="3" presId="urn:microsoft.com/office/officeart/2005/8/layout/pList2"/>
    <dgm:cxn modelId="{5303A319-AE97-4845-9598-5C9BABE7AC61}" srcId="{D024FD7B-E70A-734A-9A29-F7B720747A78}" destId="{B2B75DCA-6AC8-F248-B65E-BF6193B1EEEC}" srcOrd="2" destOrd="0" parTransId="{01AF5608-227E-9E4F-84F7-E571103ABB5B}" sibTransId="{6B56570E-AC7B-154B-9878-A054D203BB20}"/>
    <dgm:cxn modelId="{8FB3701E-6F5B-4A45-98D9-6EDE291594A8}" srcId="{5F24B3E5-9EF3-7E4A-886C-BFC1540B835A}" destId="{57440A20-7EB9-DF4A-97BA-207E630AC72F}" srcOrd="2" destOrd="0" parTransId="{6F19CD71-3284-A04B-8E7D-3348C636DDBD}" sibTransId="{E02238DF-5957-684F-A9F3-64E5BB1B15C4}"/>
    <dgm:cxn modelId="{9A2BC122-8849-2A4B-A839-3084F70A974C}" type="presOf" srcId="{34523C18-B24A-6745-B64B-CAE995DB7129}" destId="{22C1E851-4477-9547-982D-F181D5E6BE50}" srcOrd="0" destOrd="2" presId="urn:microsoft.com/office/officeart/2005/8/layout/pList2"/>
    <dgm:cxn modelId="{B8C5CA24-E0A5-4049-8AC7-F4686B3F4461}" srcId="{95F0E429-6142-0B4E-B6CE-4381F2EEE649}" destId="{3144B8EA-5FC3-D84C-97D2-7394808D4FCB}" srcOrd="3" destOrd="0" parTransId="{D843F42E-4279-554D-9E25-562CA7C22AA2}" sibTransId="{8B7424D3-2D37-7D49-9C36-BBC63A1CD310}"/>
    <dgm:cxn modelId="{ADDFCD26-537E-B94B-A641-2F2FE5D2E4F5}" type="presOf" srcId="{F3069CDE-C1B3-9247-BF08-A4B5825691CC}" destId="{DD25BB49-BD2C-7D48-955D-2339B2FBE72B}" srcOrd="0" destOrd="6" presId="urn:microsoft.com/office/officeart/2005/8/layout/pList2"/>
    <dgm:cxn modelId="{D01FDE30-3DB9-8240-90C1-7884DFB71F19}" srcId="{56AF3568-C907-DA4A-9C1E-B19C162148EA}" destId="{67B36F75-79FE-4A47-AFDD-B73174D761E9}" srcOrd="0" destOrd="0" parTransId="{7D583568-BA2F-164D-AD24-73FA9CAF35A4}" sibTransId="{AD9BC490-4102-124F-8827-C0E10027A62E}"/>
    <dgm:cxn modelId="{AADD5A33-5B6F-B040-8E85-587813360C7F}" type="presOf" srcId="{3FA4A42D-05DD-0C42-9FB7-B11C1DAF37C2}" destId="{8D881DE4-C598-994D-931A-D72B7147547E}" srcOrd="0" destOrd="0" presId="urn:microsoft.com/office/officeart/2005/8/layout/pList2"/>
    <dgm:cxn modelId="{6FF6E236-68D9-E84C-9E55-D30363656031}" type="presOf" srcId="{3183F902-6185-B949-85C9-BDFB79908A8C}" destId="{22C1E851-4477-9547-982D-F181D5E6BE50}" srcOrd="0" destOrd="1" presId="urn:microsoft.com/office/officeart/2005/8/layout/pList2"/>
    <dgm:cxn modelId="{92A8E137-97C5-D14E-B2B7-241E81352B57}" srcId="{56AF3568-C907-DA4A-9C1E-B19C162148EA}" destId="{F3069CDE-C1B3-9247-BF08-A4B5825691CC}" srcOrd="2" destOrd="0" parTransId="{6DA430E5-D29B-024A-B256-4AD00D044DE3}" sibTransId="{C771F7C2-0F11-6742-8B35-6DA310F513A6}"/>
    <dgm:cxn modelId="{7AA5533A-3C50-2842-9196-F4543AB76133}" type="presOf" srcId="{D08B44B3-966B-1247-B5A6-46294396A08C}" destId="{71564536-6BA6-4F4A-BD16-4AC757A55809}" srcOrd="0" destOrd="5" presId="urn:microsoft.com/office/officeart/2005/8/layout/pList2"/>
    <dgm:cxn modelId="{6614933D-1AF8-1E42-B3B6-CDD5CF21F817}" type="presOf" srcId="{4C0653F7-8A81-D74D-8586-7E91629FEDAC}" destId="{8D881DE4-C598-994D-931A-D72B7147547E}" srcOrd="0" destOrd="5" presId="urn:microsoft.com/office/officeart/2005/8/layout/pList2"/>
    <dgm:cxn modelId="{781C4F5D-D79C-7740-9E5B-7ACE2A9DBCAE}" srcId="{67B36F75-79FE-4A47-AFDD-B73174D761E9}" destId="{E1A8DD81-9628-964C-AF8D-3B3C412BC68B}" srcOrd="0" destOrd="0" parTransId="{D6B01E33-5FA0-6149-9369-405D5F392022}" sibTransId="{A4B02938-6F9B-894B-8F6A-48FA0668A024}"/>
    <dgm:cxn modelId="{2C1D0560-AF40-E141-B8CE-2EAAB22F1E12}" type="presOf" srcId="{90B9D9A4-60D3-2249-A96E-8D405EDE894F}" destId="{71564536-6BA6-4F4A-BD16-4AC757A55809}" srcOrd="0" destOrd="6" presId="urn:microsoft.com/office/officeart/2005/8/layout/pList2"/>
    <dgm:cxn modelId="{3A6F7A60-7245-8343-997B-36139F5F4AFA}" srcId="{142FCF8A-4FCA-DB47-AE67-C18EF6711306}" destId="{9579AA40-022F-8E4D-BB0C-484F9E040596}" srcOrd="2" destOrd="0" parTransId="{67A5E060-1848-EB43-8774-D8D5D6DD6960}" sibTransId="{4BACDEF9-31C1-4945-976B-1764B5334A9D}"/>
    <dgm:cxn modelId="{576CC062-7A17-AC4D-818B-791D2F354AFC}" type="presOf" srcId="{EBCB1E40-324B-0741-AA49-6A9C464839D2}" destId="{B6441976-0557-254C-8A10-E6074BA26378}" srcOrd="0" destOrd="0" presId="urn:microsoft.com/office/officeart/2005/8/layout/pList2"/>
    <dgm:cxn modelId="{27BECA64-5F71-7246-B716-3ACFF966D518}" type="presOf" srcId="{5108E666-6D8C-EC40-BC73-8438C884B414}" destId="{8D881DE4-C598-994D-931A-D72B7147547E}" srcOrd="0" destOrd="2" presId="urn:microsoft.com/office/officeart/2005/8/layout/pList2"/>
    <dgm:cxn modelId="{5DE13049-E834-C040-B6B1-68C24F1728D7}" type="presOf" srcId="{EC860457-34AB-5F41-A08A-AD232EEA436B}" destId="{A3CCB9C9-8BC2-1C41-960C-056D85BBBEC1}" srcOrd="0" destOrd="0" presId="urn:microsoft.com/office/officeart/2005/8/layout/pList2"/>
    <dgm:cxn modelId="{6BB9FC6A-8C0C-E341-BF47-920B071CD54B}" srcId="{67B36F75-79FE-4A47-AFDD-B73174D761E9}" destId="{0CE6EB60-A43D-CB47-B3E0-4C93EB1FDFD6}" srcOrd="1" destOrd="0" parTransId="{C6E8BF38-5A60-0145-AB28-E3EE47A84396}" sibTransId="{301DFF3B-3CE3-6E42-AAC2-73AEC4AB30EB}"/>
    <dgm:cxn modelId="{E4252C6B-8CA6-2545-846F-0A12587A0973}" type="presOf" srcId="{044CB3C8-744B-D740-BC85-B63837E2BED6}" destId="{8D881DE4-C598-994D-931A-D72B7147547E}" srcOrd="0" destOrd="6" presId="urn:microsoft.com/office/officeart/2005/8/layout/pList2"/>
    <dgm:cxn modelId="{8772AC6C-F5FC-E246-BAA1-1981ECCF9F6D}" type="presOf" srcId="{E1A8DD81-9628-964C-AF8D-3B3C412BC68B}" destId="{DD25BB49-BD2C-7D48-955D-2339B2FBE72B}" srcOrd="0" destOrd="2" presId="urn:microsoft.com/office/officeart/2005/8/layout/pList2"/>
    <dgm:cxn modelId="{D4CFFF6D-7E4F-7C49-919F-4B00A1A0E3AD}" type="presOf" srcId="{A437FC53-E828-D94E-A122-E12634B84CFA}" destId="{C63C309A-6844-2345-9AD9-DF49156EA9D4}" srcOrd="0" destOrd="0" presId="urn:microsoft.com/office/officeart/2005/8/layout/pList2"/>
    <dgm:cxn modelId="{998B976F-C048-8748-9847-3359B7E07334}" srcId="{EBCB1E40-324B-0741-AA49-6A9C464839D2}" destId="{56AF3568-C907-DA4A-9C1E-B19C162148EA}" srcOrd="3" destOrd="0" parTransId="{B7BEC410-9B3A-C843-8645-842B1C758F8E}" sibTransId="{EC860457-34AB-5F41-A08A-AD232EEA436B}"/>
    <dgm:cxn modelId="{E5D5F171-F7FD-6F46-9AB2-C6F75B6873F1}" srcId="{3FA4A42D-05DD-0C42-9FB7-B11C1DAF37C2}" destId="{75780FFD-AE3C-D04F-87F1-13E7D9A37729}" srcOrd="0" destOrd="0" parTransId="{F35E2491-38E8-5143-9EB1-3AFA8F5536DE}" sibTransId="{25E36E94-76B7-E044-8ABD-A9AF33636A0B}"/>
    <dgm:cxn modelId="{5858A873-A84B-8F42-83AB-3E6971A61C0A}" srcId="{EBCB1E40-324B-0741-AA49-6A9C464839D2}" destId="{95F0E429-6142-0B4E-B6CE-4381F2EEE649}" srcOrd="4" destOrd="0" parTransId="{39FE0D68-4EE5-2148-9F9D-07A2934118BB}" sibTransId="{05955005-40C7-1C42-B0E3-A716ED7B4DE7}"/>
    <dgm:cxn modelId="{A47C1A74-B4E0-DA49-AC0E-98E045CAD3ED}" srcId="{75780FFD-AE3C-D04F-87F1-13E7D9A37729}" destId="{5108E666-6D8C-EC40-BC73-8438C884B414}" srcOrd="0" destOrd="0" parTransId="{CC4F0784-996D-434A-81B9-666E757E2741}" sibTransId="{AA4020D7-B7FF-FB47-BD13-378C366CA3BB}"/>
    <dgm:cxn modelId="{CEEAA178-19D7-B04B-BB50-9E60183B2EB6}" type="presOf" srcId="{3CF1AF25-BBD4-774F-9B10-1F3C415B352C}" destId="{DD25BB49-BD2C-7D48-955D-2339B2FBE72B}" srcOrd="0" destOrd="4" presId="urn:microsoft.com/office/officeart/2005/8/layout/pList2"/>
    <dgm:cxn modelId="{51934279-AEDC-4049-8958-923FC9C633C0}" type="presOf" srcId="{AA990F78-ED4A-5A48-9ED4-AA9DC3BB3445}" destId="{958BD12F-0F3B-7F42-8DC0-55304323C75A}" srcOrd="0" destOrd="6" presId="urn:microsoft.com/office/officeart/2005/8/layout/pList2"/>
    <dgm:cxn modelId="{011B4880-D2A1-DC4B-9475-D639948E3D4F}" type="presOf" srcId="{3144B8EA-5FC3-D84C-97D2-7394808D4FCB}" destId="{71564536-6BA6-4F4A-BD16-4AC757A55809}" srcOrd="0" destOrd="7" presId="urn:microsoft.com/office/officeart/2005/8/layout/pList2"/>
    <dgm:cxn modelId="{959C2F81-C0E2-644C-915B-3DB523762ABB}" srcId="{EBCB1E40-324B-0741-AA49-6A9C464839D2}" destId="{D024FD7B-E70A-734A-9A29-F7B720747A78}" srcOrd="2" destOrd="0" parTransId="{E04B5345-45F8-0548-953B-1C2C5D3DFF35}" sibTransId="{B3305FA2-3087-6B4C-AFDF-D31E5490A2BD}"/>
    <dgm:cxn modelId="{191FCF81-9213-5545-AADE-96172D578353}" type="presOf" srcId="{56AF3568-C907-DA4A-9C1E-B19C162148EA}" destId="{DD25BB49-BD2C-7D48-955D-2339B2FBE72B}" srcOrd="0" destOrd="0" presId="urn:microsoft.com/office/officeart/2005/8/layout/pList2"/>
    <dgm:cxn modelId="{9B9AAA8E-4F88-3944-8582-B3BE48DD135B}" srcId="{75780FFD-AE3C-D04F-87F1-13E7D9A37729}" destId="{C535A0AC-9AF0-CE45-B1A9-075BF383C5D7}" srcOrd="1" destOrd="0" parTransId="{5772DED5-B274-2441-91B7-C1DE248088CD}" sibTransId="{32B6FF4C-E80E-144C-B212-611084DB67CD}"/>
    <dgm:cxn modelId="{0C1C2F91-1806-374C-B340-4A92E35717E8}" type="presOf" srcId="{F040E2A5-0E02-634F-A4CC-B860F4660336}" destId="{958BD12F-0F3B-7F42-8DC0-55304323C75A}" srcOrd="0" destOrd="2" presId="urn:microsoft.com/office/officeart/2005/8/layout/pList2"/>
    <dgm:cxn modelId="{F94B2796-13BE-6449-A824-6E7033EEF107}" srcId="{D024FD7B-E70A-734A-9A29-F7B720747A78}" destId="{3183F902-6185-B949-85C9-BDFB79908A8C}" srcOrd="0" destOrd="0" parTransId="{23FE63C4-1936-1D42-BEA3-07194A8750A4}" sibTransId="{F87BE70C-BDC1-A84A-B021-C7E6FAE95BD6}"/>
    <dgm:cxn modelId="{A01F2498-DE51-E447-8CB2-743889809957}" srcId="{56AF3568-C907-DA4A-9C1E-B19C162148EA}" destId="{771830A3-4C72-5948-9F41-EDB9295EB2DD}" srcOrd="3" destOrd="0" parTransId="{C3E0C443-7A2B-AB42-9BFE-0C37856F860A}" sibTransId="{7B4A48BF-43A1-C540-916B-E39B24954D19}"/>
    <dgm:cxn modelId="{2E462F98-3BAF-D749-80AB-110C325AAA45}" type="presOf" srcId="{B3305FA2-3087-6B4C-AFDF-D31E5490A2BD}" destId="{C034959E-BC57-2344-8FFD-B83805A9E711}" srcOrd="0" destOrd="0" presId="urn:microsoft.com/office/officeart/2005/8/layout/pList2"/>
    <dgm:cxn modelId="{1BC2A699-53B7-294F-9A95-5EDE2311223C}" type="presOf" srcId="{7804B436-55F2-B948-8CAF-FBF8C7F4409A}" destId="{8D881DE4-C598-994D-931A-D72B7147547E}" srcOrd="0" destOrd="4" presId="urn:microsoft.com/office/officeart/2005/8/layout/pList2"/>
    <dgm:cxn modelId="{1DBF659A-1AD5-0640-8E0B-E6AC1F1B03A6}" srcId="{3D080FA6-5703-EE42-BDA2-C7A166BCD029}" destId="{142FCF8A-4FCA-DB47-AE67-C18EF6711306}" srcOrd="0" destOrd="0" parTransId="{EE7D4ED8-E0E4-2049-A425-D3AB3334AC66}" sibTransId="{74F58064-9372-D74F-B8E4-6255C71AA92D}"/>
    <dgm:cxn modelId="{0C60F39B-6D38-2B42-9A4A-A8F40398DF61}" srcId="{5F24B3E5-9EF3-7E4A-886C-BFC1540B835A}" destId="{B672DD36-177F-FA47-9992-6BEC65B1613D}" srcOrd="1" destOrd="0" parTransId="{F4ACD8FB-5AB6-B647-9B2C-A22D12DBBE8C}" sibTransId="{0962ED79-0ABE-F746-BE5F-0B47F99A3FF0}"/>
    <dgm:cxn modelId="{1777EF9C-95AB-AD4F-BC10-20162488C148}" type="presOf" srcId="{B2B75DCA-6AC8-F248-B65E-BF6193B1EEEC}" destId="{22C1E851-4477-9547-982D-F181D5E6BE50}" srcOrd="0" destOrd="6" presId="urn:microsoft.com/office/officeart/2005/8/layout/pList2"/>
    <dgm:cxn modelId="{685E7EA5-6F4A-AF4C-A902-E35828ED61D6}" type="presOf" srcId="{5F24B3E5-9EF3-7E4A-886C-BFC1540B835A}" destId="{71564536-6BA6-4F4A-BD16-4AC757A55809}" srcOrd="0" destOrd="1" presId="urn:microsoft.com/office/officeart/2005/8/layout/pList2"/>
    <dgm:cxn modelId="{EB473DA6-006D-6B4D-AE71-B42DAE81DF1A}" type="presOf" srcId="{771830A3-4C72-5948-9F41-EDB9295EB2DD}" destId="{DD25BB49-BD2C-7D48-955D-2339B2FBE72B}" srcOrd="0" destOrd="7" presId="urn:microsoft.com/office/officeart/2005/8/layout/pList2"/>
    <dgm:cxn modelId="{C58B0DA7-864E-424E-BF30-CD2F4BDEC2AF}" type="presOf" srcId="{98E8C88B-6142-7A4E-9EE9-6461FEA92A3B}" destId="{22C1E851-4477-9547-982D-F181D5E6BE50}" srcOrd="0" destOrd="5" presId="urn:microsoft.com/office/officeart/2005/8/layout/pList2"/>
    <dgm:cxn modelId="{EDB622AC-8949-CC45-87EE-67AAB547065F}" type="presOf" srcId="{67B36F75-79FE-4A47-AFDD-B73174D761E9}" destId="{DD25BB49-BD2C-7D48-955D-2339B2FBE72B}" srcOrd="0" destOrd="1" presId="urn:microsoft.com/office/officeart/2005/8/layout/pList2"/>
    <dgm:cxn modelId="{958DD4AE-802E-4345-8807-388677C3F58B}" srcId="{D024FD7B-E70A-734A-9A29-F7B720747A78}" destId="{98E8C88B-6142-7A4E-9EE9-6461FEA92A3B}" srcOrd="1" destOrd="0" parTransId="{8AEFEAEE-47CD-8142-8543-C81FCEBF7E7B}" sibTransId="{83B126B2-B7F9-014D-85AF-BC7C217D86AB}"/>
    <dgm:cxn modelId="{B08E51BE-F144-8249-9934-FA1C2B8CC589}" srcId="{75780FFD-AE3C-D04F-87F1-13E7D9A37729}" destId="{7804B436-55F2-B948-8CAF-FBF8C7F4409A}" srcOrd="2" destOrd="0" parTransId="{2E4A1A77-D91B-8247-BC88-030420FA3576}" sibTransId="{61F8A85D-F9BD-5049-967D-F00A4267EED6}"/>
    <dgm:cxn modelId="{A8782EBF-1841-1342-B042-F54FF4B9319B}" type="presOf" srcId="{75780FFD-AE3C-D04F-87F1-13E7D9A37729}" destId="{8D881DE4-C598-994D-931A-D72B7147547E}" srcOrd="0" destOrd="1" presId="urn:microsoft.com/office/officeart/2005/8/layout/pList2"/>
    <dgm:cxn modelId="{0BCDA3BF-DF7F-BF43-81F4-6C0D5D859D2E}" srcId="{142FCF8A-4FCA-DB47-AE67-C18EF6711306}" destId="{21DB6C65-6AE6-934B-BA5B-D853E47CC247}" srcOrd="1" destOrd="0" parTransId="{26F5B0C2-52A3-374A-B66E-0CAC2C1D0BB9}" sibTransId="{2FDA0DFA-B606-1847-BF0F-494D19E7AB88}"/>
    <dgm:cxn modelId="{E11D95C0-EB7C-B441-A3D1-F007FB4C0115}" type="presOf" srcId="{B672DD36-177F-FA47-9992-6BEC65B1613D}" destId="{71564536-6BA6-4F4A-BD16-4AC757A55809}" srcOrd="0" destOrd="3" presId="urn:microsoft.com/office/officeart/2005/8/layout/pList2"/>
    <dgm:cxn modelId="{E96F48C5-07C2-014C-8ECA-2A993F5748B4}" srcId="{3D080FA6-5703-EE42-BDA2-C7A166BCD029}" destId="{CF8D9E27-915F-D843-8D01-AEE133F7587B}" srcOrd="1" destOrd="0" parTransId="{87BA64C4-2FBA-1741-8375-72F874BDF1BB}" sibTransId="{346A1E6C-01ED-404F-A4D2-C0F2FCB34871}"/>
    <dgm:cxn modelId="{ECF54EC7-5B34-9347-A2CC-47B0BF64EEEE}" srcId="{D024FD7B-E70A-734A-9A29-F7B720747A78}" destId="{9F14A20C-A717-8042-AF36-91EE19844A41}" srcOrd="3" destOrd="0" parTransId="{A941327D-7950-2E4A-B02C-DA60AB736D5B}" sibTransId="{B1DC2903-3B66-CC4F-9B13-2B30B34F7D87}"/>
    <dgm:cxn modelId="{A05A58CC-7478-FF40-A201-E57B1ED75E23}" srcId="{67B36F75-79FE-4A47-AFDD-B73174D761E9}" destId="{3CF1AF25-BBD4-774F-9B10-1F3C415B352C}" srcOrd="2" destOrd="0" parTransId="{06BA7306-F784-784A-BE75-7D483228F7C9}" sibTransId="{9E6B2425-73E3-3046-89FA-17BDBA056572}"/>
    <dgm:cxn modelId="{D6ACDBCF-07D4-534C-872C-D577DB5A80F0}" srcId="{3183F902-6185-B949-85C9-BDFB79908A8C}" destId="{34523C18-B24A-6745-B64B-CAE995DB7129}" srcOrd="0" destOrd="0" parTransId="{26BFCE9A-A249-FA4D-AEB5-DBD4EE153E35}" sibTransId="{4E318B95-F21F-CD4B-81FC-770C72D537ED}"/>
    <dgm:cxn modelId="{8BA9E0D1-F295-DE4E-B9F8-1EC341469389}" type="presOf" srcId="{CAE0DC53-1E72-8C4B-85E3-FE354AE4290D}" destId="{22C1E851-4477-9547-982D-F181D5E6BE50}" srcOrd="0" destOrd="3" presId="urn:microsoft.com/office/officeart/2005/8/layout/pList2"/>
    <dgm:cxn modelId="{AE89BFD2-FE91-7740-B307-5C85D1B7D67F}" type="presOf" srcId="{9579AA40-022F-8E4D-BB0C-484F9E040596}" destId="{958BD12F-0F3B-7F42-8DC0-55304323C75A}" srcOrd="0" destOrd="4" presId="urn:microsoft.com/office/officeart/2005/8/layout/pList2"/>
    <dgm:cxn modelId="{F9DAB8D4-7863-BB41-A26B-839D5CAD208C}" srcId="{3183F902-6185-B949-85C9-BDFB79908A8C}" destId="{CAE0DC53-1E72-8C4B-85E3-FE354AE4290D}" srcOrd="1" destOrd="0" parTransId="{159A73E2-AC48-DE4D-B611-7AE47F609D6E}" sibTransId="{9978643A-7D06-2746-A618-E45490AD45E9}"/>
    <dgm:cxn modelId="{5BDAB1D6-BF7C-CE4E-B24B-981996B4CEC7}" type="presOf" srcId="{95F0E429-6142-0B4E-B6CE-4381F2EEE649}" destId="{71564536-6BA6-4F4A-BD16-4AC757A55809}" srcOrd="0" destOrd="0" presId="urn:microsoft.com/office/officeart/2005/8/layout/pList2"/>
    <dgm:cxn modelId="{737C9ED8-42FA-7E4F-9A94-C8D54E6C5069}" type="presOf" srcId="{9F14A20C-A717-8042-AF36-91EE19844A41}" destId="{22C1E851-4477-9547-982D-F181D5E6BE50}" srcOrd="0" destOrd="7" presId="urn:microsoft.com/office/officeart/2005/8/layout/pList2"/>
    <dgm:cxn modelId="{F31DBEDA-4034-014E-B8D7-931835E2E2A6}" type="presOf" srcId="{26FFD7AD-A6A8-9F40-8847-FA5550DB0D6E}" destId="{FB5C61A6-E863-5942-9C13-CBE487569096}" srcOrd="0" destOrd="0" presId="urn:microsoft.com/office/officeart/2005/8/layout/pList2"/>
    <dgm:cxn modelId="{1AF3CDDB-6C1F-A344-BEDE-E3BBACD3AD61}" srcId="{3FA4A42D-05DD-0C42-9FB7-B11C1DAF37C2}" destId="{F02E89E6-4FB7-A846-84B4-44C4498263C0}" srcOrd="3" destOrd="0" parTransId="{450A6B42-86E5-B245-9CE8-60A5C8ABD850}" sibTransId="{27B6AC1A-774C-834A-B6D6-67CD6C9AF149}"/>
    <dgm:cxn modelId="{5161D6E4-BACA-7444-B7A1-49008FFD2E4B}" type="presOf" srcId="{CF8D9E27-915F-D843-8D01-AEE133F7587B}" destId="{958BD12F-0F3B-7F42-8DC0-55304323C75A}" srcOrd="0" destOrd="5" presId="urn:microsoft.com/office/officeart/2005/8/layout/pList2"/>
    <dgm:cxn modelId="{7470C9EA-291A-A04C-854D-7115BEDF6E96}" type="presOf" srcId="{0CE6EB60-A43D-CB47-B3E0-4C93EB1FDFD6}" destId="{DD25BB49-BD2C-7D48-955D-2339B2FBE72B}" srcOrd="0" destOrd="3" presId="urn:microsoft.com/office/officeart/2005/8/layout/pList2"/>
    <dgm:cxn modelId="{DA6728EB-C666-104E-B8DB-31B4D32247D1}" type="presOf" srcId="{997A868B-7CDC-A949-9253-5B1E48D277C3}" destId="{22C1E851-4477-9547-982D-F181D5E6BE50}" srcOrd="0" destOrd="4" presId="urn:microsoft.com/office/officeart/2005/8/layout/pList2"/>
    <dgm:cxn modelId="{38029DED-49C4-E845-BFC4-FFA9CA810604}" type="presOf" srcId="{142FCF8A-4FCA-DB47-AE67-C18EF6711306}" destId="{958BD12F-0F3B-7F42-8DC0-55304323C75A}" srcOrd="0" destOrd="1" presId="urn:microsoft.com/office/officeart/2005/8/layout/pList2"/>
    <dgm:cxn modelId="{7EC426F0-E2C7-CA49-9F54-B30FC8A43D5D}" srcId="{95F0E429-6142-0B4E-B6CE-4381F2EEE649}" destId="{5F24B3E5-9EF3-7E4A-886C-BFC1540B835A}" srcOrd="0" destOrd="0" parTransId="{82A46E38-5757-E84C-8110-CEB43689AC0A}" sibTransId="{77E4DD16-AED4-F244-AF92-90B1D24BDADA}"/>
    <dgm:cxn modelId="{B27094F4-8760-3248-8359-126BB4C72A4C}" srcId="{EBCB1E40-324B-0741-AA49-6A9C464839D2}" destId="{3D080FA6-5703-EE42-BDA2-C7A166BCD029}" srcOrd="1" destOrd="0" parTransId="{EF4022EF-E4ED-E447-B71C-8ABF765134B0}" sibTransId="{A437FC53-E828-D94E-A122-E12634B84CFA}"/>
    <dgm:cxn modelId="{A1BA46F5-F7FC-9143-9BAB-BF3F7D058923}" type="presOf" srcId="{21DB6C65-6AE6-934B-BA5B-D853E47CC247}" destId="{958BD12F-0F3B-7F42-8DC0-55304323C75A}" srcOrd="0" destOrd="3" presId="urn:microsoft.com/office/officeart/2005/8/layout/pList2"/>
    <dgm:cxn modelId="{14D58BF5-9024-9046-A14E-0E89138FA6FE}" srcId="{142FCF8A-4FCA-DB47-AE67-C18EF6711306}" destId="{F040E2A5-0E02-634F-A4CC-B860F4660336}" srcOrd="0" destOrd="0" parTransId="{BF41FA8B-920F-7245-AA65-383A13264BD5}" sibTransId="{40AD1C3C-6476-1144-B21B-189D41BC5B53}"/>
    <dgm:cxn modelId="{408D78F6-D9D6-8547-8AB2-84C6BF0908BF}" srcId="{56AF3568-C907-DA4A-9C1E-B19C162148EA}" destId="{8A6E8499-39C8-644C-B8B2-33D9AD8C67EE}" srcOrd="1" destOrd="0" parTransId="{4937A0D9-71CC-FC41-ADF6-6CBA946F4092}" sibTransId="{297D4775-4277-9444-BAC9-DCCCBE5DD908}"/>
    <dgm:cxn modelId="{496F92F6-B9C9-6D46-8D24-0F6FAA18D336}" type="presOf" srcId="{F02E89E6-4FB7-A846-84B4-44C4498263C0}" destId="{8D881DE4-C598-994D-931A-D72B7147547E}" srcOrd="0" destOrd="7" presId="urn:microsoft.com/office/officeart/2005/8/layout/pList2"/>
    <dgm:cxn modelId="{8ECDEEF7-562C-9E4F-8CE6-DD70C956A8ED}" srcId="{3183F902-6185-B949-85C9-BDFB79908A8C}" destId="{997A868B-7CDC-A949-9253-5B1E48D277C3}" srcOrd="2" destOrd="0" parTransId="{68EE9AA1-FF17-3F45-A17F-F6BAF1422FD6}" sibTransId="{B393D31F-AAB7-C841-A46F-37CCB0D74364}"/>
    <dgm:cxn modelId="{186CFFFD-3908-F64B-965D-DBC8B8A1A583}" type="presOf" srcId="{D024FD7B-E70A-734A-9A29-F7B720747A78}" destId="{22C1E851-4477-9547-982D-F181D5E6BE50}" srcOrd="0" destOrd="0" presId="urn:microsoft.com/office/officeart/2005/8/layout/pList2"/>
    <dgm:cxn modelId="{0BE03A4C-9DA6-C043-8D44-83A58EC44FCC}" type="presParOf" srcId="{B6441976-0557-254C-8A10-E6074BA26378}" destId="{8FE31FF5-4951-7042-A62D-72287B02983A}" srcOrd="0" destOrd="0" presId="urn:microsoft.com/office/officeart/2005/8/layout/pList2"/>
    <dgm:cxn modelId="{14697EDA-0E5E-B84B-8C67-EB0E14FADC62}" type="presParOf" srcId="{B6441976-0557-254C-8A10-E6074BA26378}" destId="{A16283FF-D463-D549-9A4D-85D26019D68B}" srcOrd="1" destOrd="0" presId="urn:microsoft.com/office/officeart/2005/8/layout/pList2"/>
    <dgm:cxn modelId="{CEB31B80-7435-F049-AB9A-6FD2EB19DB35}" type="presParOf" srcId="{A16283FF-D463-D549-9A4D-85D26019D68B}" destId="{923B2A7D-6FB4-A644-9A6E-9A27C92E3CDD}" srcOrd="0" destOrd="0" presId="urn:microsoft.com/office/officeart/2005/8/layout/pList2"/>
    <dgm:cxn modelId="{A4431ADD-32E3-B542-B10C-063CCA4F4426}" type="presParOf" srcId="{923B2A7D-6FB4-A644-9A6E-9A27C92E3CDD}" destId="{8D881DE4-C598-994D-931A-D72B7147547E}" srcOrd="0" destOrd="0" presId="urn:microsoft.com/office/officeart/2005/8/layout/pList2"/>
    <dgm:cxn modelId="{48048101-F9A2-8344-9D36-4CFC42074BF3}" type="presParOf" srcId="{923B2A7D-6FB4-A644-9A6E-9A27C92E3CDD}" destId="{4B836A22-64A6-EC4A-994E-D3457AACF260}" srcOrd="1" destOrd="0" presId="urn:microsoft.com/office/officeart/2005/8/layout/pList2"/>
    <dgm:cxn modelId="{7C45B432-86DC-D746-AF82-96C450A1C726}" type="presParOf" srcId="{923B2A7D-6FB4-A644-9A6E-9A27C92E3CDD}" destId="{51DC75B6-7DF3-024A-A3F8-02FF00683752}" srcOrd="2" destOrd="0" presId="urn:microsoft.com/office/officeart/2005/8/layout/pList2"/>
    <dgm:cxn modelId="{38BF0418-7ED4-7140-BA56-F87CA7692E65}" type="presParOf" srcId="{A16283FF-D463-D549-9A4D-85D26019D68B}" destId="{FB5C61A6-E863-5942-9C13-CBE487569096}" srcOrd="1" destOrd="0" presId="urn:microsoft.com/office/officeart/2005/8/layout/pList2"/>
    <dgm:cxn modelId="{09898B8E-B294-B749-A813-E6C89186098A}" type="presParOf" srcId="{A16283FF-D463-D549-9A4D-85D26019D68B}" destId="{537BE604-2364-504A-9A86-113700445A60}" srcOrd="2" destOrd="0" presId="urn:microsoft.com/office/officeart/2005/8/layout/pList2"/>
    <dgm:cxn modelId="{5F38680A-20E6-BD4C-9F8F-F29BDC7FA0C3}" type="presParOf" srcId="{537BE604-2364-504A-9A86-113700445A60}" destId="{958BD12F-0F3B-7F42-8DC0-55304323C75A}" srcOrd="0" destOrd="0" presId="urn:microsoft.com/office/officeart/2005/8/layout/pList2"/>
    <dgm:cxn modelId="{458DEB6E-C150-8546-849A-C7054EBADC17}" type="presParOf" srcId="{537BE604-2364-504A-9A86-113700445A60}" destId="{BB732F29-3264-4A42-9B43-9477E491821C}" srcOrd="1" destOrd="0" presId="urn:microsoft.com/office/officeart/2005/8/layout/pList2"/>
    <dgm:cxn modelId="{55D3438D-DC8D-6547-8735-E992EAAE1479}" type="presParOf" srcId="{537BE604-2364-504A-9A86-113700445A60}" destId="{D2F24CFD-076C-1549-92A5-531550CE04FF}" srcOrd="2" destOrd="0" presId="urn:microsoft.com/office/officeart/2005/8/layout/pList2"/>
    <dgm:cxn modelId="{C20BC0F9-FED9-E34A-A2DA-8EFF2CF75357}" type="presParOf" srcId="{A16283FF-D463-D549-9A4D-85D26019D68B}" destId="{C63C309A-6844-2345-9AD9-DF49156EA9D4}" srcOrd="3" destOrd="0" presId="urn:microsoft.com/office/officeart/2005/8/layout/pList2"/>
    <dgm:cxn modelId="{E8698259-4679-EB48-BA0D-FCF43362BE00}" type="presParOf" srcId="{A16283FF-D463-D549-9A4D-85D26019D68B}" destId="{32259C8C-6740-9F42-97C5-465EFF40C5CF}" srcOrd="4" destOrd="0" presId="urn:microsoft.com/office/officeart/2005/8/layout/pList2"/>
    <dgm:cxn modelId="{C0421E9F-2098-4742-B329-EB82DE16DAE0}" type="presParOf" srcId="{32259C8C-6740-9F42-97C5-465EFF40C5CF}" destId="{22C1E851-4477-9547-982D-F181D5E6BE50}" srcOrd="0" destOrd="0" presId="urn:microsoft.com/office/officeart/2005/8/layout/pList2"/>
    <dgm:cxn modelId="{D18FBE16-9CD2-0644-8495-2E5640DEBA33}" type="presParOf" srcId="{32259C8C-6740-9F42-97C5-465EFF40C5CF}" destId="{B3EBE813-8194-344D-A848-F673EF40713D}" srcOrd="1" destOrd="0" presId="urn:microsoft.com/office/officeart/2005/8/layout/pList2"/>
    <dgm:cxn modelId="{F1915B30-F5C8-704C-8FBD-5A45CE1777AD}" type="presParOf" srcId="{32259C8C-6740-9F42-97C5-465EFF40C5CF}" destId="{E357A2E4-9010-0046-93ED-01E04573EC46}" srcOrd="2" destOrd="0" presId="urn:microsoft.com/office/officeart/2005/8/layout/pList2"/>
    <dgm:cxn modelId="{CAB2FBA4-60BD-214D-82AE-4E5ADC0B814D}" type="presParOf" srcId="{A16283FF-D463-D549-9A4D-85D26019D68B}" destId="{C034959E-BC57-2344-8FFD-B83805A9E711}" srcOrd="5" destOrd="0" presId="urn:microsoft.com/office/officeart/2005/8/layout/pList2"/>
    <dgm:cxn modelId="{FC5A73E0-C82A-044D-83B5-B82842FC8DE0}" type="presParOf" srcId="{A16283FF-D463-D549-9A4D-85D26019D68B}" destId="{60A77082-ABF6-9C42-9F9A-695B31941871}" srcOrd="6" destOrd="0" presId="urn:microsoft.com/office/officeart/2005/8/layout/pList2"/>
    <dgm:cxn modelId="{52742DE3-EEE7-8245-8E66-0BEA24BCDBFB}" type="presParOf" srcId="{60A77082-ABF6-9C42-9F9A-695B31941871}" destId="{DD25BB49-BD2C-7D48-955D-2339B2FBE72B}" srcOrd="0" destOrd="0" presId="urn:microsoft.com/office/officeart/2005/8/layout/pList2"/>
    <dgm:cxn modelId="{72DA9211-175D-B845-AF82-F946EA86C959}" type="presParOf" srcId="{60A77082-ABF6-9C42-9F9A-695B31941871}" destId="{EBEBAB93-4FFE-3746-88A4-ACA90580055B}" srcOrd="1" destOrd="0" presId="urn:microsoft.com/office/officeart/2005/8/layout/pList2"/>
    <dgm:cxn modelId="{2DD81742-47BD-E144-859C-114C841AB3C5}" type="presParOf" srcId="{60A77082-ABF6-9C42-9F9A-695B31941871}" destId="{3F02C44A-0563-BF42-BE4F-692D3482A28A}" srcOrd="2" destOrd="0" presId="urn:microsoft.com/office/officeart/2005/8/layout/pList2"/>
    <dgm:cxn modelId="{CE7AA122-8CEC-D64B-8C87-CD899357C3B0}" type="presParOf" srcId="{A16283FF-D463-D549-9A4D-85D26019D68B}" destId="{A3CCB9C9-8BC2-1C41-960C-056D85BBBEC1}" srcOrd="7" destOrd="0" presId="urn:microsoft.com/office/officeart/2005/8/layout/pList2"/>
    <dgm:cxn modelId="{6D9A9170-4FE0-F24D-8CE9-1DAFD4BB6380}" type="presParOf" srcId="{A16283FF-D463-D549-9A4D-85D26019D68B}" destId="{11C46507-353B-B945-9412-C27D9842F2F9}" srcOrd="8" destOrd="0" presId="urn:microsoft.com/office/officeart/2005/8/layout/pList2"/>
    <dgm:cxn modelId="{905D4E1D-7FE7-C040-8250-B53BBD371BA0}" type="presParOf" srcId="{11C46507-353B-B945-9412-C27D9842F2F9}" destId="{71564536-6BA6-4F4A-BD16-4AC757A55809}" srcOrd="0" destOrd="0" presId="urn:microsoft.com/office/officeart/2005/8/layout/pList2"/>
    <dgm:cxn modelId="{3BB1D14E-2D5B-CB4B-A15C-893BB944B8D6}" type="presParOf" srcId="{11C46507-353B-B945-9412-C27D9842F2F9}" destId="{50CE1C10-B8B9-4C40-A529-D1CC4D9D5107}" srcOrd="1" destOrd="0" presId="urn:microsoft.com/office/officeart/2005/8/layout/pList2"/>
    <dgm:cxn modelId="{9584D2BD-6817-8E4E-A646-601E8372F601}" type="presParOf" srcId="{11C46507-353B-B945-9412-C27D9842F2F9}" destId="{414F3FD1-FD1B-3848-814B-8F8416150412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31FF5-4951-7042-A62D-72287B02983A}">
      <dsp:nvSpPr>
        <dsp:cNvPr id="0" name=""/>
        <dsp:cNvSpPr/>
      </dsp:nvSpPr>
      <dsp:spPr>
        <a:xfrm>
          <a:off x="0" y="40631"/>
          <a:ext cx="10972800" cy="249217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C75B6-7DF3-024A-A3F8-02FF00683752}">
      <dsp:nvSpPr>
        <dsp:cNvPr id="0" name=""/>
        <dsp:cNvSpPr/>
      </dsp:nvSpPr>
      <dsp:spPr>
        <a:xfrm>
          <a:off x="290506" y="65411"/>
          <a:ext cx="1908774" cy="182759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761" t="594" r="-54153" b="-594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881DE4-C598-994D-931A-D72B7147547E}">
      <dsp:nvSpPr>
        <dsp:cNvPr id="0" name=""/>
        <dsp:cNvSpPr/>
      </dsp:nvSpPr>
      <dsp:spPr>
        <a:xfrm rot="10800000">
          <a:off x="304574" y="1910097"/>
          <a:ext cx="1908774" cy="2541576"/>
        </a:xfrm>
        <a:prstGeom prst="round2SameRect">
          <a:avLst>
            <a:gd name="adj1" fmla="val 10500"/>
            <a:gd name="adj2" fmla="val 0"/>
          </a:avLst>
        </a:prstGeom>
        <a:blipFill rotWithShape="0"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REDEEMERS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Value meals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High discounts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Low distinct items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Low net sales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Occasional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Bar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Breakfast/Lunch</a:t>
          </a:r>
        </a:p>
      </dsp:txBody>
      <dsp:txXfrm rot="10800000">
        <a:off x="363275" y="1910097"/>
        <a:ext cx="1791372" cy="2482875"/>
      </dsp:txXfrm>
    </dsp:sp>
    <dsp:sp modelId="{D2F24CFD-076C-1549-92A5-531550CE04FF}">
      <dsp:nvSpPr>
        <dsp:cNvPr id="0" name=""/>
        <dsp:cNvSpPr/>
      </dsp:nvSpPr>
      <dsp:spPr>
        <a:xfrm>
          <a:off x="2418293" y="82821"/>
          <a:ext cx="1908774" cy="1829130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2553" t="-1781" r="-57" b="1781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8BD12F-0F3B-7F42-8DC0-55304323C75A}">
      <dsp:nvSpPr>
        <dsp:cNvPr id="0" name=""/>
        <dsp:cNvSpPr/>
      </dsp:nvSpPr>
      <dsp:spPr>
        <a:xfrm rot="10800000">
          <a:off x="2460496" y="1890062"/>
          <a:ext cx="1908774" cy="2571213"/>
        </a:xfrm>
        <a:prstGeom prst="round2SameRect">
          <a:avLst>
            <a:gd name="adj1" fmla="val 10500"/>
            <a:gd name="adj2" fmla="val 0"/>
          </a:avLst>
        </a:prstGeom>
        <a:blipFill rotWithShape="0"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PARTYGOERS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1-2 courses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Appetizers, Buffets, Burger combo, sides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No soup/salad options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No kids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Late night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Young adults topping up before/after a event</a:t>
          </a:r>
        </a:p>
      </dsp:txBody>
      <dsp:txXfrm rot="10800000">
        <a:off x="2519197" y="1890062"/>
        <a:ext cx="1791372" cy="2512512"/>
      </dsp:txXfrm>
    </dsp:sp>
    <dsp:sp modelId="{E357A2E4-9010-0046-93ED-01E04573EC46}">
      <dsp:nvSpPr>
        <dsp:cNvPr id="0" name=""/>
        <dsp:cNvSpPr/>
      </dsp:nvSpPr>
      <dsp:spPr>
        <a:xfrm>
          <a:off x="4568537" y="81633"/>
          <a:ext cx="1835725" cy="17339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3000" r="-5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C1E851-4477-9547-982D-F181D5E6BE50}">
      <dsp:nvSpPr>
        <dsp:cNvPr id="0" name=""/>
        <dsp:cNvSpPr/>
      </dsp:nvSpPr>
      <dsp:spPr>
        <a:xfrm rot="10800000" flipV="1">
          <a:off x="4546080" y="1833986"/>
          <a:ext cx="1908774" cy="2608496"/>
        </a:xfrm>
        <a:prstGeom prst="round2SameRect">
          <a:avLst>
            <a:gd name="adj1" fmla="val 10500"/>
            <a:gd name="adj2" fmla="val 0"/>
          </a:avLst>
        </a:prstGeom>
        <a:blipFill rotWithShape="0"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PATRONIZERS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High value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High distinct items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High total items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High sales/check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Most frequent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Bar/Takeout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Breakfast/Late night</a:t>
          </a:r>
        </a:p>
      </dsp:txBody>
      <dsp:txXfrm rot="10800000">
        <a:off x="4604781" y="1892687"/>
        <a:ext cx="1791372" cy="2549795"/>
      </dsp:txXfrm>
    </dsp:sp>
    <dsp:sp modelId="{3F02C44A-0563-BF42-BE4F-692D3482A28A}">
      <dsp:nvSpPr>
        <dsp:cNvPr id="0" name=""/>
        <dsp:cNvSpPr/>
      </dsp:nvSpPr>
      <dsp:spPr>
        <a:xfrm>
          <a:off x="6629345" y="127639"/>
          <a:ext cx="1857141" cy="173239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733" t="-594" r="-6095" b="594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25BB49-BD2C-7D48-955D-2339B2FBE72B}">
      <dsp:nvSpPr>
        <dsp:cNvPr id="0" name=""/>
        <dsp:cNvSpPr/>
      </dsp:nvSpPr>
      <dsp:spPr>
        <a:xfrm rot="10800000">
          <a:off x="6631664" y="1868908"/>
          <a:ext cx="1908774" cy="2580656"/>
        </a:xfrm>
        <a:prstGeom prst="round2SameRect">
          <a:avLst>
            <a:gd name="adj1" fmla="val 10500"/>
            <a:gd name="adj2" fmla="val 0"/>
          </a:avLst>
        </a:prstGeom>
        <a:blipFill rotWithShape="0"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WEEKENDERS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Family meals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High distinct items, total items, net sales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Buffet, kids meals, entrees, soup/salad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No alcohol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Rest/Service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Lunch &amp; Dinner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10800000">
        <a:off x="6690365" y="1868908"/>
        <a:ext cx="1791372" cy="2521955"/>
      </dsp:txXfrm>
    </dsp:sp>
    <dsp:sp modelId="{414F3FD1-FD1B-3848-814B-8F8416150412}">
      <dsp:nvSpPr>
        <dsp:cNvPr id="0" name=""/>
        <dsp:cNvSpPr/>
      </dsp:nvSpPr>
      <dsp:spPr>
        <a:xfrm>
          <a:off x="8731316" y="83242"/>
          <a:ext cx="1908774" cy="178512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564536-6BA6-4F4A-BD16-4AC757A55809}">
      <dsp:nvSpPr>
        <dsp:cNvPr id="0" name=""/>
        <dsp:cNvSpPr/>
      </dsp:nvSpPr>
      <dsp:spPr>
        <a:xfrm rot="10800000">
          <a:off x="8745383" y="1854660"/>
          <a:ext cx="1908774" cy="2599571"/>
        </a:xfrm>
        <a:prstGeom prst="round2SameRect">
          <a:avLst>
            <a:gd name="adj1" fmla="val 10500"/>
            <a:gd name="adj2" fmla="val 0"/>
          </a:avLst>
        </a:prstGeom>
        <a:blipFill rotWithShape="0"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THRILLSEEKERS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TGIF!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High value items – alcohol, entrees, desserts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High net </a:t>
          </a:r>
          <a:r>
            <a:rPr lang="en-US" sz="1200" kern="1200" dirty="0" err="1">
              <a:latin typeface="Calibri" panose="020F0502020204030204" pitchFamily="34" charset="0"/>
              <a:cs typeface="Calibri" panose="020F0502020204030204" pitchFamily="34" charset="0"/>
            </a:rPr>
            <a:t>amt</a:t>
          </a: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/item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High net sales/check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Least Frequent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Restaurant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Dinner</a:t>
          </a:r>
        </a:p>
      </dsp:txBody>
      <dsp:txXfrm rot="10800000">
        <a:off x="8804084" y="1854660"/>
        <a:ext cx="1791372" cy="2540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0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6A69A-3038-49E7-91FB-84C25541FC6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4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990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09E4-6EA4-4BF3-9FC8-FF40373B88E6}" type="datetime1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49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09E4-6EA4-4BF3-9FC8-FF40373B88E6}" type="datetime1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190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09E4-6EA4-4BF3-9FC8-FF40373B88E6}" type="datetime1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93716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09E4-6EA4-4BF3-9FC8-FF40373B88E6}" type="datetime1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970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09E4-6EA4-4BF3-9FC8-FF40373B88E6}" type="datetime1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01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09E4-6EA4-4BF3-9FC8-FF40373B88E6}" type="datetime1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705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3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CBBB-D1D1-4386-A5E9-07F3477B78F3}" type="datetime1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2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CAD8-0EA7-4615-B69B-B2F199EF3A93}" type="datetime1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7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2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8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8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4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6DE73DA-22B4-4308-A437-AE1EF4D914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Freeform 17">
            <a:extLst>
              <a:ext uri="{FF2B5EF4-FFF2-40B4-BE49-F238E27FC236}">
                <a16:creationId xmlns:a16="http://schemas.microsoft.com/office/drawing/2014/main" id="{780D251F-2F70-40A0-B5F0-B2A2E1B1FE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3BE7FA00-64EF-4148-A660-87E685A7E1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8288" y="2698990"/>
            <a:ext cx="11338098" cy="3612111"/>
          </a:xfrm>
          <a:custGeom>
            <a:avLst/>
            <a:gdLst>
              <a:gd name="connsiteX0" fmla="*/ 0 w 11329257"/>
              <a:gd name="connsiteY0" fmla="*/ 1672253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0 w 11329257"/>
              <a:gd name="connsiteY4" fmla="*/ 1672253 h 3112578"/>
              <a:gd name="connsiteX0" fmla="*/ 8467 w 11329257"/>
              <a:gd name="connsiteY0" fmla="*/ 994919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8467 w 11329257"/>
              <a:gd name="connsiteY4" fmla="*/ 994919 h 3112578"/>
              <a:gd name="connsiteX0" fmla="*/ 814 w 11330070"/>
              <a:gd name="connsiteY0" fmla="*/ 732453 h 3112578"/>
              <a:gd name="connsiteX1" fmla="*/ 11202554 w 11330070"/>
              <a:gd name="connsiteY1" fmla="*/ 0 h 3112578"/>
              <a:gd name="connsiteX2" fmla="*/ 11330070 w 11330070"/>
              <a:gd name="connsiteY2" fmla="*/ 2508571 h 3112578"/>
              <a:gd name="connsiteX3" fmla="*/ 813 w 11330070"/>
              <a:gd name="connsiteY3" fmla="*/ 3112578 h 3112578"/>
              <a:gd name="connsiteX4" fmla="*/ 814 w 11330070"/>
              <a:gd name="connsiteY4" fmla="*/ 732453 h 3112578"/>
              <a:gd name="connsiteX0" fmla="*/ 375 w 11338098"/>
              <a:gd name="connsiteY0" fmla="*/ 622387 h 3112578"/>
              <a:gd name="connsiteX1" fmla="*/ 11210582 w 11338098"/>
              <a:gd name="connsiteY1" fmla="*/ 0 h 3112578"/>
              <a:gd name="connsiteX2" fmla="*/ 11338098 w 11338098"/>
              <a:gd name="connsiteY2" fmla="*/ 2508571 h 3112578"/>
              <a:gd name="connsiteX3" fmla="*/ 8841 w 11338098"/>
              <a:gd name="connsiteY3" fmla="*/ 3112578 h 3112578"/>
              <a:gd name="connsiteX4" fmla="*/ 375 w 11338098"/>
              <a:gd name="connsiteY4" fmla="*/ 622387 h 3112578"/>
              <a:gd name="connsiteX0" fmla="*/ 375 w 11338098"/>
              <a:gd name="connsiteY0" fmla="*/ 10203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1020320 h 3510511"/>
              <a:gd name="connsiteX0" fmla="*/ 375 w 11338098"/>
              <a:gd name="connsiteY0" fmla="*/ 6647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64720 h 3510511"/>
              <a:gd name="connsiteX0" fmla="*/ 375 w 11338098"/>
              <a:gd name="connsiteY0" fmla="*/ 605454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05454 h 3510511"/>
              <a:gd name="connsiteX0" fmla="*/ 375 w 11338098"/>
              <a:gd name="connsiteY0" fmla="*/ 707054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707054 h 3612111"/>
              <a:gd name="connsiteX0" fmla="*/ 375 w 11338098"/>
              <a:gd name="connsiteY0" fmla="*/ 571588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571588 h 361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8098" h="3612111">
                <a:moveTo>
                  <a:pt x="375" y="571588"/>
                </a:moveTo>
                <a:lnTo>
                  <a:pt x="11176715" y="0"/>
                </a:lnTo>
                <a:lnTo>
                  <a:pt x="11338098" y="3008104"/>
                </a:lnTo>
                <a:lnTo>
                  <a:pt x="8841" y="3612111"/>
                </a:lnTo>
                <a:cubicBezTo>
                  <a:pt x="11663" y="2906225"/>
                  <a:pt x="-2447" y="1277474"/>
                  <a:pt x="375" y="571588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21">
            <a:extLst>
              <a:ext uri="{FF2B5EF4-FFF2-40B4-BE49-F238E27FC236}">
                <a16:creationId xmlns:a16="http://schemas.microsoft.com/office/drawing/2014/main" id="{810726E9-2111-4F8D-8071-36213C3925D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red and white sign&#10;&#10;Description generated with very high confidence">
            <a:extLst>
              <a:ext uri="{FF2B5EF4-FFF2-40B4-BE49-F238E27FC236}">
                <a16:creationId xmlns:a16="http://schemas.microsoft.com/office/drawing/2014/main" id="{68B9AF05-8C93-4E6E-AA2E-49B390062A7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48" r="-2" b="19630"/>
          <a:stretch/>
        </p:blipFill>
        <p:spPr>
          <a:xfrm rot="43020000">
            <a:off x="367100" y="389334"/>
            <a:ext cx="10268396" cy="2406798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CEF5F7E6-DBA5-4D9A-AEF9-5A2DA9991D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2" name="5-Point Star 12">
            <a:extLst>
              <a:ext uri="{FF2B5EF4-FFF2-40B4-BE49-F238E27FC236}">
                <a16:creationId xmlns:a16="http://schemas.microsoft.com/office/drawing/2014/main" id="{EE522866-FC2D-416B-98CF-3786965589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82202" y="3222010"/>
            <a:ext cx="10264470" cy="685307"/>
          </a:xfrm>
        </p:spPr>
        <p:txBody>
          <a:bodyPr anchor="t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In Here, it’s always Friday…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28563" y="4166014"/>
            <a:ext cx="10271534" cy="867946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4 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Rony Chacko | Saurabh Patil |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Raviteja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Kondubhatla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Maitreyi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Telang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49FD-24B5-4BEF-9E30-2F049515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23" y="176753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 PLAN FOR Recommendations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88E570-879A-4443-8361-45B33BEB0713}"/>
              </a:ext>
            </a:extLst>
          </p:cNvPr>
          <p:cNvSpPr/>
          <p:nvPr/>
        </p:nvSpPr>
        <p:spPr>
          <a:xfrm>
            <a:off x="250633" y="2231923"/>
            <a:ext cx="3054284" cy="1342990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ell MT" panose="02020503060305020303" pitchFamily="18" charset="0"/>
              </a:rPr>
              <a:t>TEST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ell MT" panose="02020503060305020303" pitchFamily="18" charset="0"/>
              </a:rPr>
              <a:t>Implement recommendations on test data over 6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ell MT" panose="02020503060305020303" pitchFamily="18" charset="0"/>
              </a:rPr>
              <a:t>Analyze monthly revenues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86081C-F5D6-46C2-B952-F3076BF92B20}"/>
              </a:ext>
            </a:extLst>
          </p:cNvPr>
          <p:cNvSpPr/>
          <p:nvPr/>
        </p:nvSpPr>
        <p:spPr>
          <a:xfrm>
            <a:off x="3859134" y="1952819"/>
            <a:ext cx="3872846" cy="231899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Bell MT" panose="02020503060305020303" pitchFamily="18" charset="0"/>
            </a:endParaRPr>
          </a:p>
          <a:p>
            <a:pPr algn="ctr"/>
            <a:r>
              <a:rPr lang="en-US" b="1" dirty="0">
                <a:latin typeface="Bell MT" panose="02020503060305020303" pitchFamily="18" charset="0"/>
              </a:rPr>
              <a:t>IMPLEMENTATION ON TEST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ell MT" panose="02020503060305020303" pitchFamily="18" charset="0"/>
              </a:rPr>
              <a:t>Take samples from each segment for test and validation.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ell MT" panose="02020503060305020303" pitchFamily="18" charset="0"/>
              </a:rPr>
              <a:t>Testing of recommendations on these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ell MT" panose="02020503060305020303" pitchFamily="18" charset="0"/>
              </a:rPr>
              <a:t>Comparing revenues of test &amp; validation groups.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latin typeface="Bell MT" panose="02020503060305020303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C638A2-435E-4AB7-990B-B6A66EDED062}"/>
              </a:ext>
            </a:extLst>
          </p:cNvPr>
          <p:cNvSpPr/>
          <p:nvPr/>
        </p:nvSpPr>
        <p:spPr>
          <a:xfrm>
            <a:off x="8281089" y="1929252"/>
            <a:ext cx="3192546" cy="2342561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ell MT" panose="02020503060305020303" pitchFamily="18" charset="0"/>
              </a:rPr>
              <a:t>TEST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ell MT" panose="02020503060305020303" pitchFamily="18" charset="0"/>
              </a:rPr>
              <a:t>Record and analyze changes due to bundling of food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ell MT" panose="02020503060305020303" pitchFamily="18" charset="0"/>
              </a:rPr>
              <a:t> Analyze the effect of price 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ell MT" panose="02020503060305020303" pitchFamily="18" charset="0"/>
              </a:rPr>
              <a:t>Track customer churn rate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1A183B8-148B-4EEB-8FEC-6B10583DE14D}"/>
              </a:ext>
            </a:extLst>
          </p:cNvPr>
          <p:cNvSpPr/>
          <p:nvPr/>
        </p:nvSpPr>
        <p:spPr>
          <a:xfrm>
            <a:off x="7726872" y="2840310"/>
            <a:ext cx="559326" cy="295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806A685-20B8-47A8-8E03-D9A0544D0069}"/>
              </a:ext>
            </a:extLst>
          </p:cNvPr>
          <p:cNvSpPr/>
          <p:nvPr/>
        </p:nvSpPr>
        <p:spPr>
          <a:xfrm>
            <a:off x="3304917" y="2840309"/>
            <a:ext cx="559326" cy="295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5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A0E012D-0FC1-4678-A911-AAD93AADD97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1" y="685800"/>
            <a:ext cx="10394707" cy="31934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AE76D5E-F97A-468E-AA8A-76EAC3E4A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717040" y="1543963"/>
            <a:ext cx="9808759" cy="1450668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God It’s Friday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3212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124" y="388447"/>
            <a:ext cx="10396882" cy="115196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500691"/>
            <a:ext cx="10394707" cy="381689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pPr>
              <a:lnSpc>
                <a:spcPct val="160000"/>
              </a:lnSpc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Marketing Strategy</a:t>
            </a:r>
          </a:p>
          <a:p>
            <a:pPr>
              <a:lnSpc>
                <a:spcPct val="160000"/>
              </a:lnSpc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Customer Behavior Analysis</a:t>
            </a:r>
          </a:p>
          <a:p>
            <a:pPr>
              <a:lnSpc>
                <a:spcPct val="160000"/>
              </a:lnSpc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Revenue Contribution</a:t>
            </a:r>
          </a:p>
          <a:p>
            <a:pPr>
              <a:lnSpc>
                <a:spcPct val="160000"/>
              </a:lnSpc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Financial Implication</a:t>
            </a:r>
          </a:p>
          <a:p>
            <a:pPr>
              <a:lnSpc>
                <a:spcPct val="160000"/>
              </a:lnSpc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Customer Preferences &amp; Recommendations</a:t>
            </a:r>
          </a:p>
          <a:p>
            <a:pPr>
              <a:lnSpc>
                <a:spcPct val="160000"/>
              </a:lnSpc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Test Plan for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66384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123" y="331449"/>
            <a:ext cx="10396882" cy="115196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483416"/>
            <a:ext cx="10394707" cy="3891170"/>
          </a:xfrm>
        </p:spPr>
        <p:txBody>
          <a:bodyPr>
            <a:normAutofit fontScale="92500" lnSpcReduction="20000"/>
          </a:bodyPr>
          <a:lstStyle/>
          <a:p>
            <a:pPr>
              <a:buSzPct val="120000"/>
            </a:pP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TGI Friday’s is American restaurant chain founded in 1965 in New York. It has 1000 restaurants in 61 countries around the world.</a:t>
            </a:r>
          </a:p>
          <a:p>
            <a:pPr>
              <a:lnSpc>
                <a:spcPct val="150000"/>
              </a:lnSpc>
              <a:buSzPct val="120000"/>
            </a:pPr>
            <a:r>
              <a:rPr lang="en-US" sz="2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Objective</a:t>
            </a:r>
          </a:p>
          <a:p>
            <a:pPr lvl="1">
              <a:buSzPct val="120000"/>
            </a:pP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Our aim is to improve revenue from the current customers by enhancing depth and breadth of their purchase portfolio.</a:t>
            </a:r>
          </a:p>
          <a:p>
            <a:pPr>
              <a:lnSpc>
                <a:spcPct val="150000"/>
              </a:lnSpc>
              <a:buSzPct val="120000"/>
            </a:pPr>
            <a:r>
              <a:rPr lang="en-US" sz="2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 Impact</a:t>
            </a:r>
            <a:endParaRPr lang="en-US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120000"/>
            </a:pP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Our strategy proposes to increase revenue by </a:t>
            </a:r>
            <a:r>
              <a:rPr lang="en-US" sz="2400" b="1" cap="none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+$32 million 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by identifying potential customer segments and; applying predictive modelling techniques like market basket analysis and elasticity modelling to analyze impact of price by segment.</a:t>
            </a:r>
          </a:p>
        </p:txBody>
      </p:sp>
    </p:spTree>
    <p:extLst>
      <p:ext uri="{BB962C8B-B14F-4D97-AF65-F5344CB8AC3E}">
        <p14:creationId xmlns:p14="http://schemas.microsoft.com/office/powerpoint/2010/main" val="17906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977B6CC-72A6-48BA-A04E-AD91F9B203C3}"/>
              </a:ext>
            </a:extLst>
          </p:cNvPr>
          <p:cNvSpPr txBox="1">
            <a:spLocks/>
          </p:cNvSpPr>
          <p:nvPr/>
        </p:nvSpPr>
        <p:spPr>
          <a:xfrm>
            <a:off x="318005" y="351834"/>
            <a:ext cx="10396882" cy="932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MARKETING strategy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094E99-C02D-4EC5-8AF5-8BF99E1928F1}"/>
              </a:ext>
            </a:extLst>
          </p:cNvPr>
          <p:cNvSpPr/>
          <p:nvPr/>
        </p:nvSpPr>
        <p:spPr>
          <a:xfrm>
            <a:off x="496730" y="1476735"/>
            <a:ext cx="1432634" cy="470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oper Black" panose="0208090404030B020404" pitchFamily="18" charset="0"/>
              </a:rPr>
              <a:t>Objective</a:t>
            </a:r>
            <a:r>
              <a:rPr lang="en-US" dirty="0"/>
              <a:t>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B5E9DA8-0A78-46FB-8092-AC72163D62D9}"/>
              </a:ext>
            </a:extLst>
          </p:cNvPr>
          <p:cNvSpPr/>
          <p:nvPr/>
        </p:nvSpPr>
        <p:spPr>
          <a:xfrm>
            <a:off x="1933825" y="1625675"/>
            <a:ext cx="935177" cy="20240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2FFFE0-37C0-41AE-A90D-D000B8215F14}"/>
              </a:ext>
            </a:extLst>
          </p:cNvPr>
          <p:cNvSpPr/>
          <p:nvPr/>
        </p:nvSpPr>
        <p:spPr>
          <a:xfrm>
            <a:off x="2844463" y="1435562"/>
            <a:ext cx="3251208" cy="489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oper Black" panose="0208090404030B020404" pitchFamily="18" charset="0"/>
              </a:rPr>
              <a:t>Maximize Revenue $$$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702527-72E7-4E2E-9A7A-934556160225}"/>
              </a:ext>
            </a:extLst>
          </p:cNvPr>
          <p:cNvSpPr/>
          <p:nvPr/>
        </p:nvSpPr>
        <p:spPr>
          <a:xfrm>
            <a:off x="257763" y="2877299"/>
            <a:ext cx="1885361" cy="1428946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sz="1600" b="1" dirty="0">
                <a:latin typeface="Bell MT" panose="02020503060305020303" pitchFamily="18" charset="0"/>
                <a:cs typeface="Calibri" panose="020F0502020204030204" pitchFamily="34" charset="0"/>
              </a:rPr>
              <a:t>Segmentation to identify potential Customers  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DE1ED0-89B3-4867-A91C-B20A149283B0}"/>
              </a:ext>
            </a:extLst>
          </p:cNvPr>
          <p:cNvSpPr/>
          <p:nvPr/>
        </p:nvSpPr>
        <p:spPr>
          <a:xfrm>
            <a:off x="2804071" y="2668231"/>
            <a:ext cx="2712375" cy="1847081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Bell MT" panose="02020503060305020303" pitchFamily="18" charset="0"/>
              </a:rPr>
              <a:t>Analyze food preferences &amp; trends</a:t>
            </a:r>
          </a:p>
          <a:p>
            <a:endParaRPr lang="en-US" sz="1600" b="1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Bell MT" panose="02020503060305020303" pitchFamily="18" charset="0"/>
              </a:rPr>
              <a:t>Understand Price Sensitivity and Revenue Contribution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B01D3C-AB8F-4FAE-96BB-E945301D641A}"/>
              </a:ext>
            </a:extLst>
          </p:cNvPr>
          <p:cNvSpPr/>
          <p:nvPr/>
        </p:nvSpPr>
        <p:spPr>
          <a:xfrm>
            <a:off x="6402227" y="2012618"/>
            <a:ext cx="1921497" cy="1108254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Bell MT" panose="02020503060305020303" pitchFamily="18" charset="0"/>
              </a:rPr>
              <a:t>Highest Revenue Contributing Segments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9E38B6-099B-4AAF-AB52-9EDE91CC8154}"/>
              </a:ext>
            </a:extLst>
          </p:cNvPr>
          <p:cNvSpPr/>
          <p:nvPr/>
        </p:nvSpPr>
        <p:spPr>
          <a:xfrm>
            <a:off x="6359973" y="4224281"/>
            <a:ext cx="1921497" cy="1066694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Bell MT" panose="02020503060305020303" pitchFamily="18" charset="0"/>
              </a:rPr>
              <a:t>Lowest Revenue Contributing Segments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8A6341-598A-409E-B311-873F3B5224DA}"/>
              </a:ext>
            </a:extLst>
          </p:cNvPr>
          <p:cNvSpPr/>
          <p:nvPr/>
        </p:nvSpPr>
        <p:spPr>
          <a:xfrm>
            <a:off x="9209505" y="2012618"/>
            <a:ext cx="2253007" cy="123469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Bell MT" panose="02020503060305020303" pitchFamily="18" charset="0"/>
              </a:rPr>
              <a:t>Price Sensitivity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Bell MT" panose="02020503060305020303" pitchFamily="18" charset="0"/>
              </a:rPr>
              <a:t>Food Product Bundling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Bell MT" panose="02020503060305020303" pitchFamily="18" charset="0"/>
              </a:rPr>
              <a:t>Discounts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65E409-11CE-4399-87D8-39CDB0EF965A}"/>
              </a:ext>
            </a:extLst>
          </p:cNvPr>
          <p:cNvSpPr/>
          <p:nvPr/>
        </p:nvSpPr>
        <p:spPr>
          <a:xfrm>
            <a:off x="9169689" y="3804913"/>
            <a:ext cx="2422691" cy="1768134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Bell MT" panose="02020503060305020303" pitchFamily="18" charset="0"/>
              </a:rPr>
              <a:t>Identify improvement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Bell MT" panose="02020503060305020303" pitchFamily="18" charset="0"/>
              </a:rPr>
              <a:t>Remove ineffective food product bundles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Bell MT" panose="02020503060305020303" pitchFamily="18" charset="0"/>
              </a:rPr>
              <a:t>Apply Test &amp; Learn Plan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32B53B2-6BE1-45D2-83D4-FE5EBD636E78}"/>
              </a:ext>
            </a:extLst>
          </p:cNvPr>
          <p:cNvSpPr/>
          <p:nvPr/>
        </p:nvSpPr>
        <p:spPr>
          <a:xfrm flipV="1">
            <a:off x="2143124" y="3383220"/>
            <a:ext cx="660947" cy="213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B632ADF-C49E-435E-8AEA-4A181A73F81A}"/>
              </a:ext>
            </a:extLst>
          </p:cNvPr>
          <p:cNvSpPr/>
          <p:nvPr/>
        </p:nvSpPr>
        <p:spPr>
          <a:xfrm>
            <a:off x="8323724" y="2421707"/>
            <a:ext cx="885781" cy="246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170EE1C-4432-4C7D-AE24-5E9C020308C7}"/>
              </a:ext>
            </a:extLst>
          </p:cNvPr>
          <p:cNvSpPr/>
          <p:nvPr/>
        </p:nvSpPr>
        <p:spPr>
          <a:xfrm>
            <a:off x="8283908" y="4634366"/>
            <a:ext cx="885781" cy="246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736C1CB-50A0-448B-8911-4423E1CFE394}"/>
              </a:ext>
            </a:extLst>
          </p:cNvPr>
          <p:cNvSpPr/>
          <p:nvPr/>
        </p:nvSpPr>
        <p:spPr>
          <a:xfrm rot="20299443">
            <a:off x="5450111" y="2933736"/>
            <a:ext cx="990330" cy="232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49C499D-8ABC-4103-865D-F120B016137B}"/>
              </a:ext>
            </a:extLst>
          </p:cNvPr>
          <p:cNvSpPr/>
          <p:nvPr/>
        </p:nvSpPr>
        <p:spPr>
          <a:xfrm rot="1967396">
            <a:off x="5443044" y="4150586"/>
            <a:ext cx="990330" cy="232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4E85B2-1A49-404E-9876-331B980B7F1B}"/>
              </a:ext>
            </a:extLst>
          </p:cNvPr>
          <p:cNvSpPr txBox="1"/>
          <p:nvPr/>
        </p:nvSpPr>
        <p:spPr>
          <a:xfrm>
            <a:off x="8281470" y="2188580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Optimize</a:t>
            </a:r>
          </a:p>
        </p:txBody>
      </p:sp>
    </p:spTree>
    <p:extLst>
      <p:ext uri="{BB962C8B-B14F-4D97-AF65-F5344CB8AC3E}">
        <p14:creationId xmlns:p14="http://schemas.microsoft.com/office/powerpoint/2010/main" val="297233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53641945"/>
              </p:ext>
            </p:extLst>
          </p:nvPr>
        </p:nvGraphicFramePr>
        <p:xfrm>
          <a:off x="334160" y="1117115"/>
          <a:ext cx="10972800" cy="5538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8461" y="0"/>
            <a:ext cx="10396882" cy="115814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Customer BEHAVIOR ANALYSIS</a:t>
            </a:r>
          </a:p>
        </p:txBody>
      </p:sp>
    </p:spTree>
    <p:extLst>
      <p:ext uri="{BB962C8B-B14F-4D97-AF65-F5344CB8AC3E}">
        <p14:creationId xmlns:p14="http://schemas.microsoft.com/office/powerpoint/2010/main" val="253759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66" y="160256"/>
            <a:ext cx="10396882" cy="108408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CUSTOMER Revenue CONTRIBUTION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91666" y="1255354"/>
            <a:ext cx="5126709" cy="352838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>
                <a:latin typeface="Bell MT" panose="02020503060305020303" pitchFamily="18" charset="0"/>
                <a:cs typeface="Calibri" panose="020F0502020204030204" pitchFamily="34" charset="0"/>
              </a:rPr>
              <a:t>Customer SEGMENTATION</a:t>
            </a:r>
            <a:endParaRPr lang="en-US" sz="1000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marL="450850" lvl="1">
              <a:spcAft>
                <a:spcPts val="600"/>
              </a:spcAft>
            </a:pPr>
            <a:r>
              <a:rPr lang="en-US" sz="2000" cap="none" dirty="0">
                <a:latin typeface="Calibri" panose="020F0502020204030204" pitchFamily="34" charset="0"/>
                <a:cs typeface="Calibri" panose="020F0502020204030204" pitchFamily="34" charset="0"/>
              </a:rPr>
              <a:t>The segment Weekenders contribute to maximum revenue (approx. 23%)</a:t>
            </a:r>
          </a:p>
          <a:p>
            <a:pPr marL="450850" lvl="1">
              <a:spcAft>
                <a:spcPts val="600"/>
              </a:spcAft>
            </a:pPr>
            <a:r>
              <a:rPr lang="en-US" sz="2000" cap="none" dirty="0">
                <a:latin typeface="Calibri" panose="020F0502020204030204" pitchFamily="34" charset="0"/>
                <a:cs typeface="Calibri" panose="020F0502020204030204" pitchFamily="34" charset="0"/>
              </a:rPr>
              <a:t>Redeemers are the highest customer chunk (27.81%) but contribute to lowest revenue share (17%)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1C905EA-896E-48E0-821E-086C0E526E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118514"/>
              </p:ext>
            </p:extLst>
          </p:nvPr>
        </p:nvGraphicFramePr>
        <p:xfrm>
          <a:off x="5344999" y="1463040"/>
          <a:ext cx="6076794" cy="3768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043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209" y="331689"/>
            <a:ext cx="10972800" cy="8692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FINANCIAL IMPLICATIONS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40978C32-B894-4732-92AA-6A717B49F78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18818449"/>
              </p:ext>
            </p:extLst>
          </p:nvPr>
        </p:nvGraphicFramePr>
        <p:xfrm>
          <a:off x="308956" y="2837468"/>
          <a:ext cx="11165053" cy="2450968"/>
        </p:xfrm>
        <a:graphic>
          <a:graphicData uri="http://schemas.openxmlformats.org/drawingml/2006/table">
            <a:tbl>
              <a:tblPr/>
              <a:tblGrid>
                <a:gridCol w="2721586">
                  <a:extLst>
                    <a:ext uri="{9D8B030D-6E8A-4147-A177-3AD203B41FA5}">
                      <a16:colId xmlns:a16="http://schemas.microsoft.com/office/drawing/2014/main" val="2960061597"/>
                    </a:ext>
                  </a:extLst>
                </a:gridCol>
                <a:gridCol w="1951015">
                  <a:extLst>
                    <a:ext uri="{9D8B030D-6E8A-4147-A177-3AD203B41FA5}">
                      <a16:colId xmlns:a16="http://schemas.microsoft.com/office/drawing/2014/main" val="1292985269"/>
                    </a:ext>
                  </a:extLst>
                </a:gridCol>
                <a:gridCol w="1623113">
                  <a:extLst>
                    <a:ext uri="{9D8B030D-6E8A-4147-A177-3AD203B41FA5}">
                      <a16:colId xmlns:a16="http://schemas.microsoft.com/office/drawing/2014/main" val="1045973202"/>
                    </a:ext>
                  </a:extLst>
                </a:gridCol>
                <a:gridCol w="1623113">
                  <a:extLst>
                    <a:ext uri="{9D8B030D-6E8A-4147-A177-3AD203B41FA5}">
                      <a16:colId xmlns:a16="http://schemas.microsoft.com/office/drawing/2014/main" val="3566262761"/>
                    </a:ext>
                  </a:extLst>
                </a:gridCol>
                <a:gridCol w="1623113">
                  <a:extLst>
                    <a:ext uri="{9D8B030D-6E8A-4147-A177-3AD203B41FA5}">
                      <a16:colId xmlns:a16="http://schemas.microsoft.com/office/drawing/2014/main" val="500373571"/>
                    </a:ext>
                  </a:extLst>
                </a:gridCol>
                <a:gridCol w="1623113">
                  <a:extLst>
                    <a:ext uri="{9D8B030D-6E8A-4147-A177-3AD203B41FA5}">
                      <a16:colId xmlns:a16="http://schemas.microsoft.com/office/drawing/2014/main" val="2047596784"/>
                    </a:ext>
                  </a:extLst>
                </a:gridCol>
              </a:tblGrid>
              <a:tr h="6925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REDEEMERS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PARTYGOERS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PATRONIZERS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WEEKENDERS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THRILLSEEKERS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783112"/>
                  </a:ext>
                </a:extLst>
              </a:tr>
              <a:tr h="3984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net sales​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$412,078.65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$270,574.60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$349,302.57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$488,055.04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$398,773.60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896578"/>
                  </a:ext>
                </a:extLst>
              </a:tr>
              <a:tr h="5630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to transaction amount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960573"/>
                  </a:ext>
                </a:extLst>
              </a:tr>
              <a:tr h="3984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net sales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$424,441.52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$276,966.01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$356,949.57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$401,039.83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900518"/>
                  </a:ext>
                </a:extLst>
              </a:tr>
              <a:tr h="3984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 Increase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5652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39CDE44-C734-46E8-9FF4-5E5B716AF719}"/>
              </a:ext>
            </a:extLst>
          </p:cNvPr>
          <p:cNvSpPr/>
          <p:nvPr/>
        </p:nvSpPr>
        <p:spPr>
          <a:xfrm>
            <a:off x="360054" y="1116113"/>
            <a:ext cx="10362334" cy="585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The total percentage increase in sales after price sensitivity analysis is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8%.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F65BB-0FB6-45BA-9CE3-F225B8DFB610}"/>
              </a:ext>
            </a:extLst>
          </p:cNvPr>
          <p:cNvSpPr txBox="1"/>
          <p:nvPr/>
        </p:nvSpPr>
        <p:spPr>
          <a:xfrm>
            <a:off x="407188" y="1734673"/>
            <a:ext cx="109685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INSIGHT</a:t>
            </a:r>
            <a:r>
              <a:rPr lang="en-IN" sz="3200" dirty="0">
                <a:solidFill>
                  <a:schemeClr val="accent1"/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: </a:t>
            </a:r>
          </a:p>
          <a:p>
            <a:pPr marL="285750" indent="-285750"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Today’s TGIF’s revenue is $404.438 millions which can be increased by </a:t>
            </a:r>
            <a:r>
              <a:rPr lang="en-IN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+32 millions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1369B8-D5C0-4FD7-B782-799A81C5A150}"/>
              </a:ext>
            </a:extLst>
          </p:cNvPr>
          <p:cNvSpPr/>
          <p:nvPr/>
        </p:nvSpPr>
        <p:spPr>
          <a:xfrm>
            <a:off x="4062952" y="6076926"/>
            <a:ext cx="98109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Source: http://www.hoovers.com/company-information/cs/revenue-financial.tgi_fridays_inc.827b6119c863e4df.html</a:t>
            </a:r>
          </a:p>
        </p:txBody>
      </p:sp>
    </p:spTree>
    <p:extLst>
      <p:ext uri="{BB962C8B-B14F-4D97-AF65-F5344CB8AC3E}">
        <p14:creationId xmlns:p14="http://schemas.microsoft.com/office/powerpoint/2010/main" val="42537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991DD9-4C0C-4D9C-A893-68EDF7F935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75" y="1101210"/>
            <a:ext cx="11390528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REDEEMERS</a:t>
            </a:r>
            <a:endParaRPr lang="en-IN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IN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i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Preference</a:t>
            </a:r>
            <a:r>
              <a:rPr lang="en-IN" sz="1600" b="1" i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IN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Burgers and Combo. </a:t>
            </a:r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IN" b="1" i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</a:t>
            </a:r>
            <a:r>
              <a:rPr lang="en-IN" sz="1400" b="1" i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2">
              <a:lnSpc>
                <a:spcPct val="100000"/>
              </a:lnSpc>
              <a:buSzPct val="100000"/>
            </a:pPr>
            <a:r>
              <a:rPr lang="en-IN" cap="none" dirty="0">
                <a:latin typeface="Calibri" panose="020F0502020204030204" pitchFamily="34" charset="0"/>
                <a:cs typeface="Calibri" panose="020F0502020204030204" pitchFamily="34" charset="0"/>
              </a:rPr>
              <a:t>Bundle beverages with burgers and Appetizers with Alcohol. </a:t>
            </a:r>
          </a:p>
          <a:p>
            <a:r>
              <a:rPr lang="en-IN" sz="18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PARTYGOERS</a:t>
            </a:r>
            <a:endParaRPr lang="en-IN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IN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i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Preference</a:t>
            </a:r>
            <a:r>
              <a:rPr lang="en-IN" sz="1600" b="1" i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IN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Appetizers, Brunch, Buffet, Burgers and Combo. </a:t>
            </a:r>
          </a:p>
          <a:p>
            <a:pPr lvl="1">
              <a:lnSpc>
                <a:spcPct val="1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IN" b="1" i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</a:t>
            </a:r>
            <a:r>
              <a:rPr lang="en-IN" sz="1400" b="1" i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2">
              <a:buSzPct val="100000"/>
            </a:pPr>
            <a:r>
              <a:rPr lang="en-IN" cap="none" dirty="0">
                <a:latin typeface="Calibri" panose="020F0502020204030204" pitchFamily="34" charset="0"/>
                <a:cs typeface="Calibri" panose="020F0502020204030204" pitchFamily="34" charset="0"/>
              </a:rPr>
              <a:t>Bundle desserts with burgers. Promote Appetizers with Soup-Salad &amp; kids Combo. </a:t>
            </a:r>
          </a:p>
          <a:p>
            <a:r>
              <a:rPr lang="en-IN" sz="18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PATRONIZERS</a:t>
            </a:r>
            <a:endParaRPr lang="en-IN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IN" b="1" i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Preference</a:t>
            </a:r>
            <a:r>
              <a:rPr lang="en-IN" sz="1600" b="1" i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IN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Alcohol, Appetizers, Steak, Desserts and kids meals. </a:t>
            </a:r>
          </a:p>
          <a:p>
            <a:pPr lvl="1">
              <a:lnSpc>
                <a:spcPct val="1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IN" b="1" i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</a:t>
            </a:r>
            <a:r>
              <a:rPr lang="en-IN" sz="1400" b="1" i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2">
              <a:buSzPct val="100000"/>
            </a:pPr>
            <a:r>
              <a:rPr lang="en-IN" cap="none" dirty="0">
                <a:latin typeface="Calibri" panose="020F0502020204030204" pitchFamily="34" charset="0"/>
                <a:cs typeface="Calibri" panose="020F0502020204030204" pitchFamily="34" charset="0"/>
              </a:rPr>
              <a:t>Bundle beverages with burgers. Promote Appetizers and Steak with Alcohol. 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SzPct val="100000"/>
            </a:pP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7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688223-19DF-47BA-915C-49C7CA1CC550}"/>
              </a:ext>
            </a:extLst>
          </p:cNvPr>
          <p:cNvSpPr txBox="1">
            <a:spLocks/>
          </p:cNvSpPr>
          <p:nvPr/>
        </p:nvSpPr>
        <p:spPr>
          <a:xfrm>
            <a:off x="392266" y="168318"/>
            <a:ext cx="11109145" cy="859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CUSTOMER PREFERENCES &amp; RECOMMENDATIONS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A0E41F-AC25-4E6E-984F-8A7E11E41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699" y="1077407"/>
            <a:ext cx="2053463" cy="1538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50F40-EB20-4AA8-B9DA-2F3A35FE7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23" y="3910742"/>
            <a:ext cx="2305223" cy="1450612"/>
          </a:xfrm>
          <a:prstGeom prst="rect">
            <a:avLst/>
          </a:prstGeom>
        </p:spPr>
      </p:pic>
      <p:sp>
        <p:nvSpPr>
          <p:cNvPr id="8" name="Plus Sign 7">
            <a:extLst>
              <a:ext uri="{FF2B5EF4-FFF2-40B4-BE49-F238E27FC236}">
                <a16:creationId xmlns:a16="http://schemas.microsoft.com/office/drawing/2014/main" id="{069051F2-A639-4110-9465-B1762F21E481}"/>
              </a:ext>
            </a:extLst>
          </p:cNvPr>
          <p:cNvSpPr/>
          <p:nvPr/>
        </p:nvSpPr>
        <p:spPr>
          <a:xfrm>
            <a:off x="9436231" y="2761638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4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991DD9-4C0C-4D9C-A893-68EDF7F935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1512" y="952106"/>
            <a:ext cx="10394707" cy="4715603"/>
          </a:xfrm>
        </p:spPr>
        <p:txBody>
          <a:bodyPr>
            <a:noAutofit/>
          </a:bodyPr>
          <a:lstStyle/>
          <a:p>
            <a:r>
              <a:rPr lang="en-IN" sz="18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WEEKENDERS</a:t>
            </a:r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IN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1" i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Preference</a:t>
            </a:r>
            <a:r>
              <a:rPr lang="en-IN" sz="1400" b="1" i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1600" b="1" i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Drinks and Buffet. </a:t>
            </a:r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IN" sz="1600" b="1" i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</a:t>
            </a:r>
            <a:r>
              <a:rPr lang="en-IN" sz="1200" b="1" i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1400" b="1" i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>
              <a:buSzPct val="100000"/>
            </a:pPr>
            <a:r>
              <a:rPr lang="en-IN" cap="none" dirty="0">
                <a:latin typeface="Calibri" panose="020F0502020204030204" pitchFamily="34" charset="0"/>
                <a:cs typeface="Calibri" panose="020F0502020204030204" pitchFamily="34" charset="0"/>
              </a:rPr>
              <a:t>Bundle light entrée with buffet.</a:t>
            </a:r>
          </a:p>
          <a:p>
            <a:pPr lvl="2">
              <a:buSzPct val="100000"/>
            </a:pPr>
            <a:r>
              <a:rPr lang="en-IN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Promote Steak and Appetizers with Alcohol. </a:t>
            </a:r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IN" sz="18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THRILLSEEKERS</a:t>
            </a:r>
            <a:endParaRPr lang="en-IN" sz="1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IN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1" i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Preference</a:t>
            </a:r>
            <a:r>
              <a:rPr lang="en-IN" sz="1400" b="1" i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600" b="1" i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Alcohol, Desserts &amp; Beverages. </a:t>
            </a:r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IN" sz="1600" b="1" i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</a:t>
            </a:r>
            <a:r>
              <a:rPr lang="en-IN" sz="1200" b="1" i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2">
              <a:buSzPct val="100000"/>
            </a:pPr>
            <a:r>
              <a:rPr lang="en-IN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cap="none" dirty="0">
                <a:latin typeface="Calibri" panose="020F0502020204030204" pitchFamily="34" charset="0"/>
                <a:cs typeface="Calibri" panose="020F0502020204030204" pitchFamily="34" charset="0"/>
              </a:rPr>
              <a:t>Best items to  bundle :- Alcohol and Appetizers. </a:t>
            </a:r>
          </a:p>
          <a:p>
            <a:pPr lvl="2">
              <a:buSzPct val="100000"/>
            </a:pPr>
            <a:r>
              <a:rPr lang="en-IN" cap="none" dirty="0">
                <a:latin typeface="Calibri" panose="020F0502020204030204" pitchFamily="34" charset="0"/>
                <a:cs typeface="Calibri" panose="020F0502020204030204" pitchFamily="34" charset="0"/>
              </a:rPr>
              <a:t>Promote burgers in brunch menu since people are more likely to buy burgers </a:t>
            </a:r>
          </a:p>
          <a:p>
            <a:pPr marL="914400" lvl="2" indent="0">
              <a:buSzPct val="100000"/>
              <a:buNone/>
            </a:pPr>
            <a:r>
              <a:rPr lang="en-IN" cap="none" dirty="0">
                <a:latin typeface="Calibri" panose="020F0502020204030204" pitchFamily="34" charset="0"/>
                <a:cs typeface="Calibri" panose="020F0502020204030204" pitchFamily="34" charset="0"/>
              </a:rPr>
              <a:t>     in brunch.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688223-19DF-47BA-915C-49C7CA1CC550}"/>
              </a:ext>
            </a:extLst>
          </p:cNvPr>
          <p:cNvSpPr txBox="1">
            <a:spLocks/>
          </p:cNvSpPr>
          <p:nvPr/>
        </p:nvSpPr>
        <p:spPr>
          <a:xfrm>
            <a:off x="374122" y="136954"/>
            <a:ext cx="10972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CUSTOMER PREFERENCES &amp; RECOMMENDATIONS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1F1D4D-FF3D-44CB-8E28-80154D96A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847" y="1203754"/>
            <a:ext cx="2188013" cy="1313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9EFD8-E81E-40D1-9FA7-59DFA1E2B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453" y="3754215"/>
            <a:ext cx="2188013" cy="1581150"/>
          </a:xfrm>
          <a:prstGeom prst="rect">
            <a:avLst/>
          </a:prstGeom>
        </p:spPr>
      </p:pic>
      <p:sp>
        <p:nvSpPr>
          <p:cNvPr id="10" name="Plus Sign 9">
            <a:extLst>
              <a:ext uri="{FF2B5EF4-FFF2-40B4-BE49-F238E27FC236}">
                <a16:creationId xmlns:a16="http://schemas.microsoft.com/office/drawing/2014/main" id="{E115883C-26C4-43F8-A333-F4225405D0DE}"/>
              </a:ext>
            </a:extLst>
          </p:cNvPr>
          <p:cNvSpPr/>
          <p:nvPr/>
        </p:nvSpPr>
        <p:spPr>
          <a:xfrm>
            <a:off x="9372653" y="2768623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4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9BB7A1-C70F-403E-B471-F185B83BA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0</TotalTime>
  <Words>654</Words>
  <Application>Microsoft Office PowerPoint</Application>
  <PresentationFormat>Widescreen</PresentationFormat>
  <Paragraphs>155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Bell MT</vt:lpstr>
      <vt:lpstr>Calibri</vt:lpstr>
      <vt:lpstr>Cooper Black</vt:lpstr>
      <vt:lpstr>Impact</vt:lpstr>
      <vt:lpstr>Wingdings</vt:lpstr>
      <vt:lpstr>Main Event</vt:lpstr>
      <vt:lpstr>In Here, it’s always Friday…</vt:lpstr>
      <vt:lpstr>Agenda</vt:lpstr>
      <vt:lpstr>Executive Summary</vt:lpstr>
      <vt:lpstr>PowerPoint Presentation</vt:lpstr>
      <vt:lpstr>Customer BEHAVIOR ANALYSIS</vt:lpstr>
      <vt:lpstr>CUSTOMER Revenue CONTRIBUTION</vt:lpstr>
      <vt:lpstr>FINANCIAL IMPLICATIONS</vt:lpstr>
      <vt:lpstr>PowerPoint Presentation</vt:lpstr>
      <vt:lpstr>PowerPoint Presentation</vt:lpstr>
      <vt:lpstr>TEST PLAN FOR Recommendations</vt:lpstr>
      <vt:lpstr>Thank God It’s Friday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2017-11-08T04:11:06Z</dcterms:created>
  <dcterms:modified xsi:type="dcterms:W3CDTF">2017-11-18T02:06:40Z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TC034605579991</vt:lpwstr>
  </property>
</Properties>
</file>