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80" autoAdjust="0"/>
  </p:normalViewPr>
  <p:slideViewPr>
    <p:cSldViewPr snapToGrid="0">
      <p:cViewPr varScale="1">
        <p:scale>
          <a:sx n="75" d="100"/>
          <a:sy n="75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ECED-4AFD-4DA1-BC94-EADB6195C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6872A-BD1E-43F4-B188-E9FECA248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A3F0F-4C44-4A0E-BC6C-B70BC376A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8150-ADEC-426B-85B4-CEB5B83DD3A9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C578F-8D98-4D31-B440-91770F048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E7EA0-95EF-44BE-A246-C46B94E9D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11FD-9235-46CC-951B-60F52625DD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12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32CF-4437-40D0-9C3F-E80964031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541F3-7D60-4428-B60E-CF4614039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8807F-5DB6-420A-9608-ECA916D0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8150-ADEC-426B-85B4-CEB5B83DD3A9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07550-9763-4793-BB47-F0C57777B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BEB2F-DACF-48C7-936A-FB4D60E1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11FD-9235-46CC-951B-60F52625DD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83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BF2B8-3F70-4E90-9762-CE04BB318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F25D7-1C4E-478D-B888-9B10B291E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4DF11-0BC3-424E-8F5E-DA639F358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8150-ADEC-426B-85B4-CEB5B83DD3A9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EF04-2639-456D-A39C-14AFCA726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D4C94-BF22-4599-B1C8-62E805C1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11FD-9235-46CC-951B-60F52625DD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85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56C70-FCD0-475D-99B7-771F0576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056FA-34DA-4E01-81A7-F70AAC0A7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051AD-392E-4A22-9959-2725A44A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8150-ADEC-426B-85B4-CEB5B83DD3A9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B2F2A-49F3-4816-A1E3-AC9F34012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D9A68-CB36-4660-BC17-F06ACA496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11FD-9235-46CC-951B-60F52625DD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05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2996-EA42-4D09-A0D3-6A1821F2B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9DDA0-0BBA-495F-9D39-2F1F89774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A652C-F5D0-448C-87F8-739D496D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8150-ADEC-426B-85B4-CEB5B83DD3A9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F2215-587A-42B2-B52D-9913716AF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73BA3-BAD5-4036-ACD7-9D588487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11FD-9235-46CC-951B-60F52625DD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94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CCF9-09F9-4F60-9D3C-B4FC06288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4ECF7-3DD8-449E-8AE8-50F7B5FD8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A98FC-2767-4C2F-9FA1-AEAB9BBC2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8F674-7091-4881-8476-16855F0CF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8150-ADEC-426B-85B4-CEB5B83DD3A9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94FF5-3C93-47DA-88D1-DEC70C04D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5D31E-228A-4FD1-A8DB-914B2DC5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11FD-9235-46CC-951B-60F52625DD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50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3016-78B1-4B46-A484-90AEC07B2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8C977-34BB-4BDB-BA32-F940BE946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F7C9D-D7EF-4803-83CA-0E75CB544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7A3B0-BAC6-42CF-9226-7F8CFC9C0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08674-D5B9-413F-B67E-D0EDD3E6E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18D1EB-7D0B-475E-8939-50D9AFB4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8150-ADEC-426B-85B4-CEB5B83DD3A9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4652F6-E567-46CF-96AE-E3B1CDD95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A9E471-463A-4C04-B9FA-22D68125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11FD-9235-46CC-951B-60F52625DD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69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AAAD3-1009-4B4D-B126-9D2D0A13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2565F2-9264-40A1-A342-A29DB9D4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8150-ADEC-426B-85B4-CEB5B83DD3A9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0BE0C-FFEB-478D-B12E-26E6E042C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0001D-DC7D-4C20-BEB3-E6E461E5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11FD-9235-46CC-951B-60F52625DD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44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5EDEFF-90FF-4293-A41D-41ABC58A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8150-ADEC-426B-85B4-CEB5B83DD3A9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68BDC-E3BD-4CB7-9E49-3877D99D2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5937F-6ECD-4871-8DE9-9E5343B8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11FD-9235-46CC-951B-60F52625DD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09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ECA3-2EFC-4399-9818-296A209A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79EBB-50B1-4B79-9C54-BAC284126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1A68E-6E8D-45DB-AD24-D58DD2AF8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FCF3D-E07A-4831-BCD6-D9899D406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8150-ADEC-426B-85B4-CEB5B83DD3A9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2EDD0-9182-4EAA-83CA-4CE6746C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D39FE-24AD-4ECB-B924-3F2EF1DF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11FD-9235-46CC-951B-60F52625DD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301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27B0-D802-4619-BC5A-E5C29528D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4C672F-05E7-4000-A474-D66DCAAB8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09AC2-187C-421A-967B-F8519C20B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5416F-09CA-472A-9DEB-F8CF80E5E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8150-ADEC-426B-85B4-CEB5B83DD3A9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160D9-2618-4B49-8FE7-D5E7469B5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99819-990D-42AA-B92C-008E07907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11FD-9235-46CC-951B-60F52625DD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09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853819-B01B-4873-89A7-4BF6A5EF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A880A-6235-44F0-96D3-18ACC0DE5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34CB3-F98A-40D4-80A0-5C7902805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F8150-ADEC-426B-85B4-CEB5B83DD3A9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8D3BE-22CB-4AD0-9EA3-E70610B27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9EDEB-F373-4382-9225-CA4BB72D3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911FD-9235-46CC-951B-60F52625DD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11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11E631-712A-4503-819B-75689C3FE3BC}"/>
              </a:ext>
            </a:extLst>
          </p:cNvPr>
          <p:cNvSpPr/>
          <p:nvPr/>
        </p:nvSpPr>
        <p:spPr>
          <a:xfrm>
            <a:off x="221670" y="595745"/>
            <a:ext cx="1246909" cy="7342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Import Dataset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72D6CF7-C677-46AC-88CB-9919FD2EF8C8}"/>
              </a:ext>
            </a:extLst>
          </p:cNvPr>
          <p:cNvSpPr/>
          <p:nvPr/>
        </p:nvSpPr>
        <p:spPr>
          <a:xfrm>
            <a:off x="1801086" y="595745"/>
            <a:ext cx="1219199" cy="7342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Web Scraping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E7137A-73EC-4DBD-B525-3B7937C7CF89}"/>
              </a:ext>
            </a:extLst>
          </p:cNvPr>
          <p:cNvSpPr/>
          <p:nvPr/>
        </p:nvSpPr>
        <p:spPr>
          <a:xfrm>
            <a:off x="3283527" y="595745"/>
            <a:ext cx="1330036" cy="7342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Content Analysis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F05CAB-6A2C-478C-BD1E-EB47A9F36F83}"/>
              </a:ext>
            </a:extLst>
          </p:cNvPr>
          <p:cNvSpPr/>
          <p:nvPr/>
        </p:nvSpPr>
        <p:spPr>
          <a:xfrm>
            <a:off x="4904503" y="595745"/>
            <a:ext cx="1371601" cy="7342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Keywords Extraction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CD39E3-671E-4516-A62A-4F675FE29B75}"/>
              </a:ext>
            </a:extLst>
          </p:cNvPr>
          <p:cNvSpPr/>
          <p:nvPr/>
        </p:nvSpPr>
        <p:spPr>
          <a:xfrm>
            <a:off x="7135086" y="1125681"/>
            <a:ext cx="1523997" cy="7342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Category Identification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C5276DF-E79F-402A-A482-28C3A33B9D53}"/>
              </a:ext>
            </a:extLst>
          </p:cNvPr>
          <p:cNvSpPr/>
          <p:nvPr/>
        </p:nvSpPr>
        <p:spPr>
          <a:xfrm>
            <a:off x="7135083" y="2921589"/>
            <a:ext cx="1523997" cy="7342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Gender Identification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9DBC378-AF8A-42CD-B9E3-C3DDAD15EF9D}"/>
              </a:ext>
            </a:extLst>
          </p:cNvPr>
          <p:cNvSpPr/>
          <p:nvPr/>
        </p:nvSpPr>
        <p:spPr>
          <a:xfrm>
            <a:off x="7135084" y="4272387"/>
            <a:ext cx="1523997" cy="7342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Geolocation Identification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0AFAB76-3708-4A17-A1E5-FDB03086A98E}"/>
              </a:ext>
            </a:extLst>
          </p:cNvPr>
          <p:cNvSpPr/>
          <p:nvPr/>
        </p:nvSpPr>
        <p:spPr>
          <a:xfrm>
            <a:off x="7135082" y="5888163"/>
            <a:ext cx="1523997" cy="7342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Age Category Identification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6FEAE65-36A3-49AF-9440-5EA5B5A6857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276104" y="962891"/>
            <a:ext cx="858982" cy="5299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0D856E4-A556-407B-9BBB-C6C795AF2193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6276104" y="962891"/>
            <a:ext cx="858979" cy="23258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EB89A6-62EF-4662-A198-8063A571B39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468579" y="962891"/>
            <a:ext cx="332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180371-9EB8-454D-AE70-3A0D2A68F00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020285" y="962891"/>
            <a:ext cx="263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E32AFD0-4B22-4F56-AEC9-CC21AD7922C8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613563" y="962891"/>
            <a:ext cx="290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9A1288B-A795-4186-8D1B-CFBD1F3DBF8D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1468579" y="962891"/>
            <a:ext cx="5666505" cy="3676642"/>
          </a:xfrm>
          <a:prstGeom prst="bentConnector3">
            <a:avLst>
              <a:gd name="adj1" fmla="val 20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C574CF3-833A-4850-97E9-DCD977C6F2E4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6276104" y="962891"/>
            <a:ext cx="858978" cy="52924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ame 45">
            <a:extLst>
              <a:ext uri="{FF2B5EF4-FFF2-40B4-BE49-F238E27FC236}">
                <a16:creationId xmlns:a16="http://schemas.microsoft.com/office/drawing/2014/main" id="{9AE59296-B8F2-4E30-B08F-1BCBE8AD2FD9}"/>
              </a:ext>
            </a:extLst>
          </p:cNvPr>
          <p:cNvSpPr/>
          <p:nvPr/>
        </p:nvSpPr>
        <p:spPr>
          <a:xfrm>
            <a:off x="6982682" y="600939"/>
            <a:ext cx="1828796" cy="360217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Category Library</a:t>
            </a:r>
          </a:p>
        </p:txBody>
      </p:sp>
      <p:sp>
        <p:nvSpPr>
          <p:cNvPr id="47" name="Frame 46">
            <a:extLst>
              <a:ext uri="{FF2B5EF4-FFF2-40B4-BE49-F238E27FC236}">
                <a16:creationId xmlns:a16="http://schemas.microsoft.com/office/drawing/2014/main" id="{43A853C1-742D-4A3C-AAEA-24912BAA753F}"/>
              </a:ext>
            </a:extLst>
          </p:cNvPr>
          <p:cNvSpPr/>
          <p:nvPr/>
        </p:nvSpPr>
        <p:spPr>
          <a:xfrm>
            <a:off x="6982682" y="2374335"/>
            <a:ext cx="1828796" cy="360217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Gender Library</a:t>
            </a:r>
          </a:p>
        </p:txBody>
      </p:sp>
      <p:sp>
        <p:nvSpPr>
          <p:cNvPr id="48" name="Frame 47">
            <a:extLst>
              <a:ext uri="{FF2B5EF4-FFF2-40B4-BE49-F238E27FC236}">
                <a16:creationId xmlns:a16="http://schemas.microsoft.com/office/drawing/2014/main" id="{AEE991EA-A459-4971-82B6-3F4A1FF6B5EB}"/>
              </a:ext>
            </a:extLst>
          </p:cNvPr>
          <p:cNvSpPr/>
          <p:nvPr/>
        </p:nvSpPr>
        <p:spPr>
          <a:xfrm>
            <a:off x="6982682" y="5346970"/>
            <a:ext cx="1828796" cy="360217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Age Library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4915DAC-5365-4149-90E7-40CCEE3094D5}"/>
              </a:ext>
            </a:extLst>
          </p:cNvPr>
          <p:cNvCxnSpPr>
            <a:stCxn id="46" idx="2"/>
            <a:endCxn id="8" idx="0"/>
          </p:cNvCxnSpPr>
          <p:nvPr/>
        </p:nvCxnSpPr>
        <p:spPr>
          <a:xfrm>
            <a:off x="7897080" y="961156"/>
            <a:ext cx="5" cy="164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D59CD4A-2BC4-4AC4-AC67-189E02ECBE8C}"/>
              </a:ext>
            </a:extLst>
          </p:cNvPr>
          <p:cNvCxnSpPr>
            <a:stCxn id="47" idx="2"/>
            <a:endCxn id="9" idx="0"/>
          </p:cNvCxnSpPr>
          <p:nvPr/>
        </p:nvCxnSpPr>
        <p:spPr>
          <a:xfrm>
            <a:off x="7897080" y="2734552"/>
            <a:ext cx="2" cy="18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5BAB023-7BDB-4C5D-BFA9-F67A665B0645}"/>
              </a:ext>
            </a:extLst>
          </p:cNvPr>
          <p:cNvCxnSpPr>
            <a:stCxn id="48" idx="2"/>
            <a:endCxn id="11" idx="0"/>
          </p:cNvCxnSpPr>
          <p:nvPr/>
        </p:nvCxnSpPr>
        <p:spPr>
          <a:xfrm>
            <a:off x="7897080" y="5707187"/>
            <a:ext cx="1" cy="18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2F18652-7AC8-480E-A0DF-765237ED0FBA}"/>
              </a:ext>
            </a:extLst>
          </p:cNvPr>
          <p:cNvCxnSpPr>
            <a:stCxn id="8" idx="3"/>
          </p:cNvCxnSpPr>
          <p:nvPr/>
        </p:nvCxnSpPr>
        <p:spPr>
          <a:xfrm flipV="1">
            <a:off x="8659083" y="1492826"/>
            <a:ext cx="8728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0968631-C379-4BF7-BB80-D704BFBFF7C6}"/>
              </a:ext>
            </a:extLst>
          </p:cNvPr>
          <p:cNvCxnSpPr/>
          <p:nvPr/>
        </p:nvCxnSpPr>
        <p:spPr>
          <a:xfrm flipV="1">
            <a:off x="8645218" y="3282673"/>
            <a:ext cx="8728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EEC99AA-619C-48E7-9727-8C77B6579B1A}"/>
              </a:ext>
            </a:extLst>
          </p:cNvPr>
          <p:cNvCxnSpPr/>
          <p:nvPr/>
        </p:nvCxnSpPr>
        <p:spPr>
          <a:xfrm flipV="1">
            <a:off x="8645218" y="4637767"/>
            <a:ext cx="8728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D4508C-B1C2-49E0-B660-BA7E87084355}"/>
              </a:ext>
            </a:extLst>
          </p:cNvPr>
          <p:cNvCxnSpPr/>
          <p:nvPr/>
        </p:nvCxnSpPr>
        <p:spPr>
          <a:xfrm flipV="1">
            <a:off x="8645218" y="6255308"/>
            <a:ext cx="8728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4A2D786-2BAB-41CE-997F-D0F27AFE5261}"/>
              </a:ext>
            </a:extLst>
          </p:cNvPr>
          <p:cNvSpPr txBox="1"/>
          <p:nvPr/>
        </p:nvSpPr>
        <p:spPr>
          <a:xfrm>
            <a:off x="9656609" y="1308160"/>
            <a:ext cx="199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Audience category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407D62B-C5A3-4601-89F7-6481E9B9D809}"/>
              </a:ext>
            </a:extLst>
          </p:cNvPr>
          <p:cNvSpPr txBox="1"/>
          <p:nvPr/>
        </p:nvSpPr>
        <p:spPr>
          <a:xfrm>
            <a:off x="9656609" y="3098007"/>
            <a:ext cx="188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Audience gender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16275D8-069E-44AD-966B-B4D9B8E8AD74}"/>
              </a:ext>
            </a:extLst>
          </p:cNvPr>
          <p:cNvSpPr txBox="1"/>
          <p:nvPr/>
        </p:nvSpPr>
        <p:spPr>
          <a:xfrm>
            <a:off x="9656609" y="4453101"/>
            <a:ext cx="188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Audience location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62207DA-5410-46A9-984F-358A029C7D8E}"/>
              </a:ext>
            </a:extLst>
          </p:cNvPr>
          <p:cNvSpPr txBox="1"/>
          <p:nvPr/>
        </p:nvSpPr>
        <p:spPr>
          <a:xfrm>
            <a:off x="9656609" y="6070642"/>
            <a:ext cx="236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Audience age category</a:t>
            </a:r>
          </a:p>
        </p:txBody>
      </p:sp>
    </p:spTree>
    <p:extLst>
      <p:ext uri="{BB962C8B-B14F-4D97-AF65-F5344CB8AC3E}">
        <p14:creationId xmlns:p14="http://schemas.microsoft.com/office/powerpoint/2010/main" val="2028610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4B42E-AE70-455F-B7D9-BF1590CF0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399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Audience Interest Analysis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6D72D02-E4E5-47A1-8D1E-38AB7F7A1944}"/>
              </a:ext>
            </a:extLst>
          </p:cNvPr>
          <p:cNvSpPr/>
          <p:nvPr/>
        </p:nvSpPr>
        <p:spPr>
          <a:xfrm>
            <a:off x="221670" y="2271699"/>
            <a:ext cx="1246909" cy="7342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Import Dataset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F1BDC4F-E49B-488B-B9B1-9087976E5303}"/>
              </a:ext>
            </a:extLst>
          </p:cNvPr>
          <p:cNvSpPr/>
          <p:nvPr/>
        </p:nvSpPr>
        <p:spPr>
          <a:xfrm>
            <a:off x="1801086" y="2271699"/>
            <a:ext cx="1219199" cy="7342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Web Scraping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FF8DECC-4633-4ABD-9DBC-D056895D8854}"/>
              </a:ext>
            </a:extLst>
          </p:cNvPr>
          <p:cNvSpPr/>
          <p:nvPr/>
        </p:nvSpPr>
        <p:spPr>
          <a:xfrm>
            <a:off x="3283527" y="2271699"/>
            <a:ext cx="1330036" cy="7342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Content Analysis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5BAB574-7562-424D-A516-4168636F4677}"/>
              </a:ext>
            </a:extLst>
          </p:cNvPr>
          <p:cNvSpPr/>
          <p:nvPr/>
        </p:nvSpPr>
        <p:spPr>
          <a:xfrm>
            <a:off x="4904503" y="2271699"/>
            <a:ext cx="1371601" cy="7342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Keywords Extraction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60E52CD-170D-4163-A1AD-DA3B4D0AEEA8}"/>
              </a:ext>
            </a:extLst>
          </p:cNvPr>
          <p:cNvSpPr/>
          <p:nvPr/>
        </p:nvSpPr>
        <p:spPr>
          <a:xfrm>
            <a:off x="6664031" y="2271699"/>
            <a:ext cx="1523997" cy="7342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Category Identification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919703-F95E-4BD7-A289-DF6C27BB3D9F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1468579" y="2638845"/>
            <a:ext cx="332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D81DB1-5C06-4631-9EFB-462FD749F109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3020285" y="2638845"/>
            <a:ext cx="263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E564F3-F8BF-4DAD-A500-463C4FCED3BB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4613563" y="2638845"/>
            <a:ext cx="290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ame 20">
            <a:extLst>
              <a:ext uri="{FF2B5EF4-FFF2-40B4-BE49-F238E27FC236}">
                <a16:creationId xmlns:a16="http://schemas.microsoft.com/office/drawing/2014/main" id="{E10CAE7C-C8B1-4BAA-939B-AADD9968228F}"/>
              </a:ext>
            </a:extLst>
          </p:cNvPr>
          <p:cNvSpPr/>
          <p:nvPr/>
        </p:nvSpPr>
        <p:spPr>
          <a:xfrm>
            <a:off x="6511632" y="1727909"/>
            <a:ext cx="1828796" cy="360217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Category Library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DD5884-BA45-4E93-BD7F-D47CFAE4D47C}"/>
              </a:ext>
            </a:extLst>
          </p:cNvPr>
          <p:cNvCxnSpPr>
            <a:stCxn id="21" idx="2"/>
            <a:endCxn id="16" idx="0"/>
          </p:cNvCxnSpPr>
          <p:nvPr/>
        </p:nvCxnSpPr>
        <p:spPr>
          <a:xfrm>
            <a:off x="7426030" y="2088126"/>
            <a:ext cx="0" cy="183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6A7B3D-D51C-4876-B542-C8A333E505AC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8188028" y="2634287"/>
            <a:ext cx="387927" cy="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9D018D-26AB-42A1-A564-91CEC49CAAE2}"/>
              </a:ext>
            </a:extLst>
          </p:cNvPr>
          <p:cNvSpPr txBox="1"/>
          <p:nvPr/>
        </p:nvSpPr>
        <p:spPr>
          <a:xfrm>
            <a:off x="10183077" y="2706421"/>
            <a:ext cx="199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Audience interest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AE2742-CC99-4B3C-88A6-38D3388E648B}"/>
              </a:ext>
            </a:extLst>
          </p:cNvPr>
          <p:cNvCxnSpPr>
            <a:cxnSpLocks/>
          </p:cNvCxnSpPr>
          <p:nvPr/>
        </p:nvCxnSpPr>
        <p:spPr>
          <a:xfrm flipV="1">
            <a:off x="6276104" y="2634287"/>
            <a:ext cx="387927" cy="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F220D242-B2F2-4D88-B9D9-013DBE4BD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09107"/>
            <a:ext cx="10515600" cy="2567856"/>
          </a:xfrm>
        </p:spPr>
        <p:txBody>
          <a:bodyPr>
            <a:normAutofit/>
          </a:bodyPr>
          <a:lstStyle/>
          <a:p>
            <a:r>
              <a:rPr lang="en-IN" dirty="0"/>
              <a:t>Category analysis for each impression-</a:t>
            </a:r>
          </a:p>
          <a:p>
            <a:pPr lvl="1"/>
            <a:r>
              <a:rPr lang="en-IN" dirty="0"/>
              <a:t>f(cat score) = AVG{library ∩ </a:t>
            </a:r>
            <a:r>
              <a:rPr lang="en-IN" dirty="0" err="1"/>
              <a:t>extracted_words</a:t>
            </a:r>
            <a:r>
              <a:rPr lang="en-IN" dirty="0"/>
              <a:t>, </a:t>
            </a:r>
            <a:r>
              <a:rPr lang="en-IN" dirty="0" err="1"/>
              <a:t>matched_words_frequency</a:t>
            </a:r>
            <a:r>
              <a:rPr lang="en-IN" dirty="0"/>
              <a:t>} </a:t>
            </a:r>
          </a:p>
          <a:p>
            <a:pPr lvl="1"/>
            <a:r>
              <a:rPr lang="en-IN" dirty="0"/>
              <a:t>(impression category)= max[f(cat score)]</a:t>
            </a:r>
          </a:p>
          <a:p>
            <a:pPr lvl="1"/>
            <a:endParaRPr lang="en-IN" dirty="0"/>
          </a:p>
          <a:p>
            <a:r>
              <a:rPr lang="en-IN" dirty="0"/>
              <a:t>Audience interest analysis based on hopping of impressions-</a:t>
            </a:r>
          </a:p>
          <a:p>
            <a:pPr lvl="1"/>
            <a:r>
              <a:rPr lang="en-IN" dirty="0"/>
              <a:t>P(audience interest)= sigma(impression category)/total impressions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CFBFEF0-C0F2-4DEC-8E2A-19060A6B5DB0}"/>
              </a:ext>
            </a:extLst>
          </p:cNvPr>
          <p:cNvSpPr/>
          <p:nvPr/>
        </p:nvSpPr>
        <p:spPr>
          <a:xfrm>
            <a:off x="8575955" y="2189005"/>
            <a:ext cx="1523997" cy="8425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Audience hopping analysis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E30184A-CEE0-4A8A-BB0B-487F9F703A75}"/>
              </a:ext>
            </a:extLst>
          </p:cNvPr>
          <p:cNvCxnSpPr>
            <a:cxnSpLocks/>
          </p:cNvCxnSpPr>
          <p:nvPr/>
        </p:nvCxnSpPr>
        <p:spPr>
          <a:xfrm>
            <a:off x="10099952" y="2638845"/>
            <a:ext cx="803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888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FC92-BFBD-4A1C-B8CB-91A71DF1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448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Audience Gender Identification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2C52699-6B1D-4172-AEB1-66677CA00308}"/>
              </a:ext>
            </a:extLst>
          </p:cNvPr>
          <p:cNvSpPr/>
          <p:nvPr/>
        </p:nvSpPr>
        <p:spPr>
          <a:xfrm>
            <a:off x="838200" y="1586996"/>
            <a:ext cx="2417611" cy="4113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Category Identification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07F91D-40BB-4F00-B760-B80C66FCA7DF}"/>
              </a:ext>
            </a:extLst>
          </p:cNvPr>
          <p:cNvSpPr/>
          <p:nvPr/>
        </p:nvSpPr>
        <p:spPr>
          <a:xfrm>
            <a:off x="838200" y="2515258"/>
            <a:ext cx="2417611" cy="4234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Keywords Extraction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BBCB77A-E024-43A0-947C-577248DBC75E}"/>
              </a:ext>
            </a:extLst>
          </p:cNvPr>
          <p:cNvSpPr/>
          <p:nvPr/>
        </p:nvSpPr>
        <p:spPr>
          <a:xfrm>
            <a:off x="4142502" y="2000919"/>
            <a:ext cx="1523997" cy="7342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Gender Identification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0FA9000-A971-4C92-BE75-E83381CEA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32" y="3365839"/>
            <a:ext cx="10958052" cy="3492161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Gender analysis for each impression-</a:t>
            </a:r>
          </a:p>
          <a:p>
            <a:pPr lvl="1"/>
            <a:r>
              <a:rPr lang="en-IN" sz="2200" dirty="0"/>
              <a:t>(</a:t>
            </a:r>
            <a:r>
              <a:rPr lang="en-IN" sz="2200" dirty="0" err="1"/>
              <a:t>Male|imp</a:t>
            </a:r>
            <a:r>
              <a:rPr lang="en-IN" sz="2200" dirty="0"/>
              <a:t>) = AVG[f(x)/N, (cat1 </a:t>
            </a:r>
            <a:r>
              <a:rPr lang="en-IN" sz="2200" dirty="0" err="1"/>
              <a:t>score|male</a:t>
            </a:r>
            <a:r>
              <a:rPr lang="en-IN" sz="2200" dirty="0"/>
              <a:t>), (cat2 </a:t>
            </a:r>
            <a:r>
              <a:rPr lang="en-IN" sz="2200" dirty="0" err="1"/>
              <a:t>score|male</a:t>
            </a:r>
            <a:r>
              <a:rPr lang="en-IN" sz="2200" dirty="0"/>
              <a:t>)]</a:t>
            </a:r>
          </a:p>
          <a:p>
            <a:pPr lvl="1"/>
            <a:r>
              <a:rPr lang="en-IN" sz="2200" dirty="0"/>
              <a:t>(</a:t>
            </a:r>
            <a:r>
              <a:rPr lang="en-IN" sz="2200" dirty="0" err="1"/>
              <a:t>Female|imp</a:t>
            </a:r>
            <a:r>
              <a:rPr lang="en-IN" sz="2200" dirty="0"/>
              <a:t>) = AVG[f(x)/N, (cat1 </a:t>
            </a:r>
            <a:r>
              <a:rPr lang="en-IN" sz="2200" dirty="0" err="1"/>
              <a:t>score|female</a:t>
            </a:r>
            <a:r>
              <a:rPr lang="en-IN" sz="2200" dirty="0"/>
              <a:t>), (cat2 </a:t>
            </a:r>
            <a:r>
              <a:rPr lang="en-IN" sz="2200" dirty="0" err="1"/>
              <a:t>score|female</a:t>
            </a:r>
            <a:r>
              <a:rPr lang="en-IN" sz="2200" dirty="0"/>
              <a:t>)]</a:t>
            </a:r>
          </a:p>
          <a:p>
            <a:pPr lvl="1"/>
            <a:r>
              <a:rPr lang="en-IN" sz="2200" dirty="0"/>
              <a:t>Where, f(x)= (library ∩ </a:t>
            </a:r>
            <a:r>
              <a:rPr lang="en-IN" sz="2200" dirty="0" err="1"/>
              <a:t>extracted_words</a:t>
            </a:r>
            <a:r>
              <a:rPr lang="en-IN" sz="2200" dirty="0"/>
              <a:t>)       ;for male/female</a:t>
            </a:r>
          </a:p>
          <a:p>
            <a:pPr marL="1620838" lvl="3" indent="0">
              <a:buNone/>
            </a:pPr>
            <a:r>
              <a:rPr lang="en-IN" sz="2200" dirty="0"/>
              <a:t>N = total words in library</a:t>
            </a:r>
          </a:p>
          <a:p>
            <a:pPr marL="1620838" lvl="3" indent="0">
              <a:buNone/>
            </a:pPr>
            <a:r>
              <a:rPr lang="en-IN" sz="2200" dirty="0"/>
              <a:t>If both(</a:t>
            </a:r>
            <a:r>
              <a:rPr lang="en-IN" sz="2200" dirty="0" err="1"/>
              <a:t>Male|imp</a:t>
            </a:r>
            <a:r>
              <a:rPr lang="en-IN" sz="2200" dirty="0"/>
              <a:t>) &amp; (</a:t>
            </a:r>
            <a:r>
              <a:rPr lang="en-IN" sz="2200" dirty="0" err="1"/>
              <a:t>Female|imp</a:t>
            </a:r>
            <a:r>
              <a:rPr lang="en-IN" sz="2200" dirty="0"/>
              <a:t>) are zero, gender= both and;</a:t>
            </a:r>
          </a:p>
          <a:p>
            <a:pPr marL="1620838" lvl="3" indent="0">
              <a:buNone/>
            </a:pPr>
            <a:r>
              <a:rPr lang="en-IN" sz="2200" dirty="0"/>
              <a:t>If both (</a:t>
            </a:r>
            <a:r>
              <a:rPr lang="en-IN" sz="2200" dirty="0" err="1"/>
              <a:t>Male|imp</a:t>
            </a:r>
            <a:r>
              <a:rPr lang="en-IN" sz="2200" dirty="0"/>
              <a:t>) &amp; (</a:t>
            </a:r>
            <a:r>
              <a:rPr lang="en-IN" sz="2200" dirty="0" err="1"/>
              <a:t>Female|imp</a:t>
            </a:r>
            <a:r>
              <a:rPr lang="en-IN" sz="2200" dirty="0"/>
              <a:t>) are same, gender= unknown.</a:t>
            </a:r>
          </a:p>
          <a:p>
            <a:pPr marL="263525" lvl="3" indent="-263525">
              <a:lnSpc>
                <a:spcPct val="120000"/>
              </a:lnSpc>
            </a:pPr>
            <a:r>
              <a:rPr lang="en-IN" sz="2800" dirty="0"/>
              <a:t>Audience gender analysis based on hopping of impressions-</a:t>
            </a:r>
          </a:p>
          <a:p>
            <a:pPr marL="720725" lvl="4" indent="-263525"/>
            <a:r>
              <a:rPr lang="en-IN" sz="2200" dirty="0"/>
              <a:t>P(</a:t>
            </a:r>
            <a:r>
              <a:rPr lang="en-IN" sz="2200" dirty="0" err="1"/>
              <a:t>Male|user</a:t>
            </a:r>
            <a:r>
              <a:rPr lang="en-IN" sz="2200" dirty="0"/>
              <a:t>)= sigma(</a:t>
            </a:r>
            <a:r>
              <a:rPr lang="en-IN" sz="2200" dirty="0" err="1"/>
              <a:t>impression|male</a:t>
            </a:r>
            <a:r>
              <a:rPr lang="en-IN" sz="2200" dirty="0"/>
              <a:t>)/total impressions</a:t>
            </a:r>
          </a:p>
          <a:p>
            <a:pPr marL="720725" lvl="4" indent="-263525"/>
            <a:r>
              <a:rPr lang="en-IN" sz="2200" dirty="0"/>
              <a:t>P(</a:t>
            </a:r>
            <a:r>
              <a:rPr lang="en-IN" sz="2200" dirty="0" err="1"/>
              <a:t>Female|user</a:t>
            </a:r>
            <a:r>
              <a:rPr lang="en-IN" sz="2200" dirty="0"/>
              <a:t>)= sigma(</a:t>
            </a:r>
            <a:r>
              <a:rPr lang="en-IN" sz="2200" dirty="0" err="1"/>
              <a:t>impression|female</a:t>
            </a:r>
            <a:r>
              <a:rPr lang="en-IN" sz="2200" dirty="0"/>
              <a:t>)/total impressions</a:t>
            </a:r>
          </a:p>
          <a:p>
            <a:pPr marL="720725" lvl="4" indent="-263525"/>
            <a:r>
              <a:rPr lang="en-IN" sz="2200" dirty="0"/>
              <a:t>P(</a:t>
            </a:r>
            <a:r>
              <a:rPr lang="en-IN" sz="2200" dirty="0" err="1"/>
              <a:t>Unkown|user</a:t>
            </a:r>
            <a:r>
              <a:rPr lang="en-IN" sz="2200" dirty="0"/>
              <a:t>)= [sigma(</a:t>
            </a:r>
            <a:r>
              <a:rPr lang="en-IN" sz="2200" dirty="0" err="1"/>
              <a:t>impression|Both</a:t>
            </a:r>
            <a:r>
              <a:rPr lang="en-IN" sz="2200" dirty="0"/>
              <a:t>) + sigma(</a:t>
            </a:r>
            <a:r>
              <a:rPr lang="en-IN" sz="2200" dirty="0" err="1"/>
              <a:t>impression|Unknown</a:t>
            </a:r>
            <a:r>
              <a:rPr lang="en-IN" sz="2200" dirty="0"/>
              <a:t>)]/total impressions</a:t>
            </a:r>
            <a:endParaRPr lang="en-IN" sz="2800" dirty="0"/>
          </a:p>
          <a:p>
            <a:pPr marL="1371600" lvl="3" indent="0">
              <a:buNone/>
            </a:pPr>
            <a:endParaRPr lang="en-IN" sz="28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312CD2-8348-472C-B588-F26FC199FCB1}"/>
              </a:ext>
            </a:extLst>
          </p:cNvPr>
          <p:cNvSpPr/>
          <p:nvPr/>
        </p:nvSpPr>
        <p:spPr>
          <a:xfrm>
            <a:off x="6428502" y="1946811"/>
            <a:ext cx="1523997" cy="8425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Audience hopping analysis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6CE661-74E9-4A38-8686-8454780070A6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5666499" y="2368064"/>
            <a:ext cx="7620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B892722-D7F6-49D3-8A87-0E28BC84218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255811" y="1792656"/>
            <a:ext cx="886691" cy="5754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A49AB8A-DA41-440E-949D-7C40DFE3246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255811" y="2368065"/>
            <a:ext cx="886691" cy="3589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ame 19">
            <a:extLst>
              <a:ext uri="{FF2B5EF4-FFF2-40B4-BE49-F238E27FC236}">
                <a16:creationId xmlns:a16="http://schemas.microsoft.com/office/drawing/2014/main" id="{0DDAF9AB-A47B-454A-B31C-DD19D7628D7A}"/>
              </a:ext>
            </a:extLst>
          </p:cNvPr>
          <p:cNvSpPr/>
          <p:nvPr/>
        </p:nvSpPr>
        <p:spPr>
          <a:xfrm>
            <a:off x="4094005" y="1451061"/>
            <a:ext cx="1828796" cy="360217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Gender Library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E28C72-9C98-4183-AFE3-03F08055A66F}"/>
              </a:ext>
            </a:extLst>
          </p:cNvPr>
          <p:cNvCxnSpPr>
            <a:stCxn id="20" idx="2"/>
          </p:cNvCxnSpPr>
          <p:nvPr/>
        </p:nvCxnSpPr>
        <p:spPr>
          <a:xfrm>
            <a:off x="5008403" y="1811278"/>
            <a:ext cx="2" cy="18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B35D2B9-4F5D-4B92-A848-FA1AC2701C04}"/>
              </a:ext>
            </a:extLst>
          </p:cNvPr>
          <p:cNvCxnSpPr>
            <a:cxnSpLocks/>
          </p:cNvCxnSpPr>
          <p:nvPr/>
        </p:nvCxnSpPr>
        <p:spPr>
          <a:xfrm flipV="1">
            <a:off x="5022256" y="2735210"/>
            <a:ext cx="0" cy="264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B15293E-825E-4A11-B8F9-5DCE8F6BB2E7}"/>
              </a:ext>
            </a:extLst>
          </p:cNvPr>
          <p:cNvSpPr txBox="1"/>
          <p:nvPr/>
        </p:nvSpPr>
        <p:spPr>
          <a:xfrm>
            <a:off x="4738243" y="293870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Rules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725BFF0-EA72-422A-9589-7CE1D563669C}"/>
              </a:ext>
            </a:extLst>
          </p:cNvPr>
          <p:cNvCxnSpPr>
            <a:stCxn id="9" idx="3"/>
          </p:cNvCxnSpPr>
          <p:nvPr/>
        </p:nvCxnSpPr>
        <p:spPr>
          <a:xfrm flipV="1">
            <a:off x="7952499" y="2368063"/>
            <a:ext cx="12607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18C786-1160-4A33-AB73-44F632220E32}"/>
              </a:ext>
            </a:extLst>
          </p:cNvPr>
          <p:cNvSpPr txBox="1"/>
          <p:nvPr/>
        </p:nvSpPr>
        <p:spPr>
          <a:xfrm>
            <a:off x="8714502" y="2373242"/>
            <a:ext cx="188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Audience gender</a:t>
            </a:r>
          </a:p>
        </p:txBody>
      </p:sp>
    </p:spTree>
    <p:extLst>
      <p:ext uri="{BB962C8B-B14F-4D97-AF65-F5344CB8AC3E}">
        <p14:creationId xmlns:p14="http://schemas.microsoft.com/office/powerpoint/2010/main" val="427443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8DCE-60DB-40BD-9741-29474DB72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48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Audience Geolocation Analysis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49A1C1-D5CD-4F34-9481-59DE6A631FAA}"/>
              </a:ext>
            </a:extLst>
          </p:cNvPr>
          <p:cNvSpPr/>
          <p:nvPr/>
        </p:nvSpPr>
        <p:spPr>
          <a:xfrm>
            <a:off x="1939641" y="2062790"/>
            <a:ext cx="1246909" cy="7342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Import Dataset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2695110-1229-47BB-9D03-81C3F5B5ACB9}"/>
              </a:ext>
            </a:extLst>
          </p:cNvPr>
          <p:cNvSpPr/>
          <p:nvPr/>
        </p:nvSpPr>
        <p:spPr>
          <a:xfrm>
            <a:off x="4461393" y="2062791"/>
            <a:ext cx="1523997" cy="7342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Geolocation Identification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2388DE8F-412A-4FB0-9B64-376D48B1C21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186550" y="2429936"/>
            <a:ext cx="127484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25414A-382C-418E-B792-F5A970A7DCA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985390" y="2429937"/>
            <a:ext cx="983449" cy="21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965F482-5AD7-4A14-A44D-C6DA82A48F44}"/>
              </a:ext>
            </a:extLst>
          </p:cNvPr>
          <p:cNvSpPr txBox="1"/>
          <p:nvPr/>
        </p:nvSpPr>
        <p:spPr>
          <a:xfrm>
            <a:off x="8935738" y="2427749"/>
            <a:ext cx="188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Audience location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BC86A8-A48C-45CA-9D01-80B2D504D669}"/>
              </a:ext>
            </a:extLst>
          </p:cNvPr>
          <p:cNvSpPr/>
          <p:nvPr/>
        </p:nvSpPr>
        <p:spPr>
          <a:xfrm>
            <a:off x="6968839" y="1954576"/>
            <a:ext cx="1523997" cy="8425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Audience hopping analysis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21C0F8-4BBF-4F1C-9500-496DDFC2C868}"/>
              </a:ext>
            </a:extLst>
          </p:cNvPr>
          <p:cNvCxnSpPr/>
          <p:nvPr/>
        </p:nvCxnSpPr>
        <p:spPr>
          <a:xfrm flipV="1">
            <a:off x="8499318" y="2330638"/>
            <a:ext cx="8728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FD2FD7B-5CDF-42C2-9BAB-73638C59D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09107"/>
            <a:ext cx="10515600" cy="2567856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Geolocation analysis for each impression-</a:t>
            </a:r>
          </a:p>
          <a:p>
            <a:pPr lvl="1"/>
            <a:r>
              <a:rPr lang="en-IN" dirty="0"/>
              <a:t>Using IP address or latitude &amp; longitude; find the address, street number, route, neighbourhood, locality, country and postal code.</a:t>
            </a:r>
          </a:p>
          <a:p>
            <a:pPr lvl="1"/>
            <a:endParaRPr lang="en-IN" dirty="0"/>
          </a:p>
          <a:p>
            <a:r>
              <a:rPr lang="en-IN" dirty="0"/>
              <a:t>Audience geolocation analysis based on hopping of impressions-</a:t>
            </a:r>
          </a:p>
          <a:p>
            <a:pPr lvl="1"/>
            <a:r>
              <a:rPr lang="en-IN" dirty="0"/>
              <a:t>Current location according to latest impression.</a:t>
            </a:r>
          </a:p>
          <a:p>
            <a:pPr lvl="1"/>
            <a:r>
              <a:rPr lang="en-IN" dirty="0"/>
              <a:t>Most visited locations based on impressions generated for given period.</a:t>
            </a:r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3207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9CBD0F9-D713-412C-A99C-70B6867FB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48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Audience Age Analysis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2FD321-8FAC-43C5-8C0A-7BEE1262F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3156157"/>
            <a:ext cx="11105536" cy="383458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Age analysis for each impression-</a:t>
            </a:r>
          </a:p>
          <a:p>
            <a:pPr lvl="1"/>
            <a:r>
              <a:rPr lang="en-IN" dirty="0"/>
              <a:t>(</a:t>
            </a:r>
            <a:r>
              <a:rPr lang="en-IN" dirty="0" err="1"/>
              <a:t>Teenage|imp</a:t>
            </a:r>
            <a:r>
              <a:rPr lang="en-IN" dirty="0"/>
              <a:t>) = AVG[f(x)/N, (cat1 </a:t>
            </a:r>
            <a:r>
              <a:rPr lang="en-IN" dirty="0" err="1"/>
              <a:t>score|teen</a:t>
            </a:r>
            <a:r>
              <a:rPr lang="en-IN" dirty="0"/>
              <a:t>), (cat2 </a:t>
            </a:r>
            <a:r>
              <a:rPr lang="en-IN" dirty="0" err="1"/>
              <a:t>score|teen</a:t>
            </a:r>
            <a:r>
              <a:rPr lang="en-IN" dirty="0"/>
              <a:t>)]		;less than 18</a:t>
            </a:r>
          </a:p>
          <a:p>
            <a:pPr lvl="1"/>
            <a:r>
              <a:rPr lang="en-IN" dirty="0"/>
              <a:t>(</a:t>
            </a:r>
            <a:r>
              <a:rPr lang="en-IN" dirty="0" err="1"/>
              <a:t>Young|imp</a:t>
            </a:r>
            <a:r>
              <a:rPr lang="en-IN" dirty="0"/>
              <a:t>) = AVG[f(x)/N, (cat1 </a:t>
            </a:r>
            <a:r>
              <a:rPr lang="en-IN" dirty="0" err="1"/>
              <a:t>score|young</a:t>
            </a:r>
            <a:r>
              <a:rPr lang="en-IN" dirty="0"/>
              <a:t>), (cat2 </a:t>
            </a:r>
            <a:r>
              <a:rPr lang="en-IN" dirty="0" err="1"/>
              <a:t>score|young</a:t>
            </a:r>
            <a:r>
              <a:rPr lang="en-IN" dirty="0"/>
              <a:t>)]		; 18-33</a:t>
            </a:r>
          </a:p>
          <a:p>
            <a:pPr lvl="1"/>
            <a:r>
              <a:rPr lang="en-IN" dirty="0"/>
              <a:t>(</a:t>
            </a:r>
            <a:r>
              <a:rPr lang="en-IN" dirty="0" err="1"/>
              <a:t>mid-age|imp</a:t>
            </a:r>
            <a:r>
              <a:rPr lang="en-IN" dirty="0"/>
              <a:t>) = AVG[f(x)/N, (cat1 </a:t>
            </a:r>
            <a:r>
              <a:rPr lang="en-IN" dirty="0" err="1"/>
              <a:t>score|mid_age</a:t>
            </a:r>
            <a:r>
              <a:rPr lang="en-IN" dirty="0"/>
              <a:t>), (cat2 </a:t>
            </a:r>
            <a:r>
              <a:rPr lang="en-IN" dirty="0" err="1"/>
              <a:t>score|mid_age</a:t>
            </a:r>
            <a:r>
              <a:rPr lang="en-IN" dirty="0"/>
              <a:t>)]	; 34-49</a:t>
            </a:r>
          </a:p>
          <a:p>
            <a:pPr lvl="1"/>
            <a:r>
              <a:rPr lang="en-IN" dirty="0"/>
              <a:t>(</a:t>
            </a:r>
            <a:r>
              <a:rPr lang="en-IN" dirty="0" err="1"/>
              <a:t>elder|imp</a:t>
            </a:r>
            <a:r>
              <a:rPr lang="en-IN" dirty="0"/>
              <a:t>) = AVG[f(x)/N, (cat1 </a:t>
            </a:r>
            <a:r>
              <a:rPr lang="en-IN" dirty="0" err="1"/>
              <a:t>score|elder</a:t>
            </a:r>
            <a:r>
              <a:rPr lang="en-IN" dirty="0"/>
              <a:t>), (cat2 </a:t>
            </a:r>
            <a:r>
              <a:rPr lang="en-IN" dirty="0" err="1"/>
              <a:t>score|elder</a:t>
            </a:r>
            <a:r>
              <a:rPr lang="en-IN" dirty="0"/>
              <a:t>)]			;above 49</a:t>
            </a:r>
          </a:p>
          <a:p>
            <a:pPr lvl="1"/>
            <a:r>
              <a:rPr lang="en-IN" dirty="0"/>
              <a:t>Where, f(x)= (library ∩ </a:t>
            </a:r>
            <a:r>
              <a:rPr lang="en-IN" dirty="0" err="1"/>
              <a:t>extracted_words</a:t>
            </a:r>
            <a:r>
              <a:rPr lang="en-IN" dirty="0"/>
              <a:t>)       ;for all age category</a:t>
            </a:r>
          </a:p>
          <a:p>
            <a:pPr marL="1620838" lvl="3" indent="0">
              <a:buNone/>
            </a:pPr>
            <a:r>
              <a:rPr lang="en-IN" sz="2400" dirty="0"/>
              <a:t>N = total words in library</a:t>
            </a:r>
          </a:p>
          <a:p>
            <a:pPr marL="263525" lvl="3" indent="-263525">
              <a:lnSpc>
                <a:spcPct val="120000"/>
              </a:lnSpc>
            </a:pPr>
            <a:r>
              <a:rPr lang="en-IN" sz="2800" dirty="0"/>
              <a:t>Audience age analysis based on hopping of impressions-</a:t>
            </a:r>
          </a:p>
          <a:p>
            <a:pPr marL="720725" lvl="4" indent="-263525"/>
            <a:r>
              <a:rPr lang="en-IN" sz="2400" dirty="0"/>
              <a:t>P(</a:t>
            </a:r>
            <a:r>
              <a:rPr lang="en-IN" sz="2400" dirty="0" err="1"/>
              <a:t>Teenage|user</a:t>
            </a:r>
            <a:r>
              <a:rPr lang="en-IN" sz="2400" dirty="0"/>
              <a:t>)= sigma(</a:t>
            </a:r>
            <a:r>
              <a:rPr lang="en-IN" sz="2400" dirty="0" err="1"/>
              <a:t>impression|Teenage</a:t>
            </a:r>
            <a:r>
              <a:rPr lang="en-IN" sz="2400" dirty="0"/>
              <a:t>)/total impressions</a:t>
            </a:r>
          </a:p>
          <a:p>
            <a:pPr marL="720725" lvl="4" indent="-263525"/>
            <a:r>
              <a:rPr lang="en-IN" sz="2400" dirty="0"/>
              <a:t>P(</a:t>
            </a:r>
            <a:r>
              <a:rPr lang="en-IN" sz="2400" dirty="0" err="1"/>
              <a:t>Young|user</a:t>
            </a:r>
            <a:r>
              <a:rPr lang="en-IN" sz="2400" dirty="0"/>
              <a:t>)= sigma(</a:t>
            </a:r>
            <a:r>
              <a:rPr lang="en-IN" sz="2400" dirty="0" err="1"/>
              <a:t>impression|Young</a:t>
            </a:r>
            <a:r>
              <a:rPr lang="en-IN" sz="2400" dirty="0"/>
              <a:t>)/total impressions</a:t>
            </a:r>
          </a:p>
          <a:p>
            <a:pPr marL="720725" lvl="4" indent="-263525"/>
            <a:r>
              <a:rPr lang="en-IN" sz="2400" dirty="0"/>
              <a:t>P(</a:t>
            </a:r>
            <a:r>
              <a:rPr lang="en-IN" sz="2400" dirty="0" err="1"/>
              <a:t>Mid-age|user</a:t>
            </a:r>
            <a:r>
              <a:rPr lang="en-IN" sz="2400" dirty="0"/>
              <a:t>)= sigma(</a:t>
            </a:r>
            <a:r>
              <a:rPr lang="en-IN" sz="2400" dirty="0" err="1"/>
              <a:t>impression|Mid-age</a:t>
            </a:r>
            <a:r>
              <a:rPr lang="en-IN" sz="2400" dirty="0"/>
              <a:t>)/total impressions</a:t>
            </a:r>
          </a:p>
          <a:p>
            <a:pPr marL="720725" lvl="4" indent="-263525"/>
            <a:r>
              <a:rPr lang="en-IN" sz="2400" dirty="0"/>
              <a:t>P(</a:t>
            </a:r>
            <a:r>
              <a:rPr lang="en-IN" sz="2400" dirty="0" err="1"/>
              <a:t>Elder|user</a:t>
            </a:r>
            <a:r>
              <a:rPr lang="en-IN" sz="2400" dirty="0"/>
              <a:t>)= sigma(</a:t>
            </a:r>
            <a:r>
              <a:rPr lang="en-IN" sz="2400" dirty="0" err="1"/>
              <a:t>impression|Elder</a:t>
            </a:r>
            <a:r>
              <a:rPr lang="en-IN" sz="2400" dirty="0"/>
              <a:t>)/total impressions</a:t>
            </a:r>
          </a:p>
          <a:p>
            <a:pPr marL="720725" lvl="4" indent="-263525"/>
            <a:endParaRPr lang="en-IN" sz="2800" dirty="0"/>
          </a:p>
          <a:p>
            <a:pPr marL="1371600" lvl="3" indent="0">
              <a:buNone/>
            </a:pPr>
            <a:endParaRPr lang="en-IN" sz="2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5948158-F936-45B1-BE39-670782AA8661}"/>
              </a:ext>
            </a:extLst>
          </p:cNvPr>
          <p:cNvSpPr/>
          <p:nvPr/>
        </p:nvSpPr>
        <p:spPr>
          <a:xfrm>
            <a:off x="1310148" y="1469012"/>
            <a:ext cx="2417611" cy="4113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Category Identification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3A3E34-D27E-456A-99D6-A084C8CA7FCB}"/>
              </a:ext>
            </a:extLst>
          </p:cNvPr>
          <p:cNvSpPr/>
          <p:nvPr/>
        </p:nvSpPr>
        <p:spPr>
          <a:xfrm>
            <a:off x="1310148" y="2397274"/>
            <a:ext cx="2417611" cy="4234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Keywords Extraction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ED6AA3-6475-46D1-91AD-09F1AA683E68}"/>
              </a:ext>
            </a:extLst>
          </p:cNvPr>
          <p:cNvSpPr/>
          <p:nvPr/>
        </p:nvSpPr>
        <p:spPr>
          <a:xfrm>
            <a:off x="4614450" y="1882935"/>
            <a:ext cx="1523997" cy="7342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Age Identification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A54412B-A8DE-419D-8951-F4EB48B37B82}"/>
              </a:ext>
            </a:extLst>
          </p:cNvPr>
          <p:cNvSpPr/>
          <p:nvPr/>
        </p:nvSpPr>
        <p:spPr>
          <a:xfrm>
            <a:off x="6900450" y="1828827"/>
            <a:ext cx="1523997" cy="8425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Audience hopping analysis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EB5B04-E645-422C-8C1A-F95803F3B9D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138447" y="2250080"/>
            <a:ext cx="7620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5E0C822-2535-4B8E-9518-13E8308FA312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727759" y="1674672"/>
            <a:ext cx="886691" cy="5754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4E9CCAE-5837-4CB6-B94E-BFB9EF24948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727759" y="2250081"/>
            <a:ext cx="886691" cy="3589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ame 12">
            <a:extLst>
              <a:ext uri="{FF2B5EF4-FFF2-40B4-BE49-F238E27FC236}">
                <a16:creationId xmlns:a16="http://schemas.microsoft.com/office/drawing/2014/main" id="{ECD3A4A7-732F-418F-9156-CD545AAC0B43}"/>
              </a:ext>
            </a:extLst>
          </p:cNvPr>
          <p:cNvSpPr/>
          <p:nvPr/>
        </p:nvSpPr>
        <p:spPr>
          <a:xfrm>
            <a:off x="4321278" y="1333077"/>
            <a:ext cx="2227006" cy="360217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Age Category Library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B290D0-50B6-44EB-877B-554894BB749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376449" y="1693294"/>
            <a:ext cx="0" cy="18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037337-709F-4E9C-866B-CF84CE86DA0E}"/>
              </a:ext>
            </a:extLst>
          </p:cNvPr>
          <p:cNvCxnSpPr>
            <a:cxnSpLocks/>
          </p:cNvCxnSpPr>
          <p:nvPr/>
        </p:nvCxnSpPr>
        <p:spPr>
          <a:xfrm flipV="1">
            <a:off x="5398340" y="2608997"/>
            <a:ext cx="0" cy="264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226C103-214E-4299-85F6-3FD015BAFE82}"/>
              </a:ext>
            </a:extLst>
          </p:cNvPr>
          <p:cNvSpPr txBox="1"/>
          <p:nvPr/>
        </p:nvSpPr>
        <p:spPr>
          <a:xfrm>
            <a:off x="5031642" y="2820721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Rules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CB38B3-C02F-4788-9F11-40EBD5D11F55}"/>
              </a:ext>
            </a:extLst>
          </p:cNvPr>
          <p:cNvCxnSpPr>
            <a:stCxn id="9" idx="3"/>
          </p:cNvCxnSpPr>
          <p:nvPr/>
        </p:nvCxnSpPr>
        <p:spPr>
          <a:xfrm flipV="1">
            <a:off x="8424447" y="2250079"/>
            <a:ext cx="12607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525B3FE-9C4D-4CAD-AE72-4DAA179DF537}"/>
              </a:ext>
            </a:extLst>
          </p:cNvPr>
          <p:cNvSpPr txBox="1"/>
          <p:nvPr/>
        </p:nvSpPr>
        <p:spPr>
          <a:xfrm>
            <a:off x="8847240" y="2270006"/>
            <a:ext cx="239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Audience age category</a:t>
            </a:r>
          </a:p>
        </p:txBody>
      </p:sp>
    </p:spTree>
    <p:extLst>
      <p:ext uri="{BB962C8B-B14F-4D97-AF65-F5344CB8AC3E}">
        <p14:creationId xmlns:p14="http://schemas.microsoft.com/office/powerpoint/2010/main" val="298759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FC17-A9EC-4435-85C5-89072B006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E001E-C7EC-41D8-B9EC-6A3E60703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</a:pPr>
            <a:r>
              <a:rPr lang="en-IN" sz="2600" dirty="0"/>
              <a:t>Import dataset- The dataset in JSON format is imported into R and converted to a readable R object.</a:t>
            </a:r>
          </a:p>
          <a:p>
            <a:pPr algn="just">
              <a:lnSpc>
                <a:spcPct val="110000"/>
              </a:lnSpc>
            </a:pPr>
            <a:r>
              <a:rPr lang="en-IN" sz="2600" dirty="0"/>
              <a:t>Web scraping- For each URL of impression records in dataset, the web content is scraped and stored into a suitable R object for analysis.</a:t>
            </a:r>
          </a:p>
          <a:p>
            <a:pPr algn="just">
              <a:lnSpc>
                <a:spcPct val="110000"/>
              </a:lnSpc>
            </a:pPr>
            <a:r>
              <a:rPr lang="en-IN" sz="2600" dirty="0"/>
              <a:t>Content analysis-  The web content is extracted from title, meta, body and URL of each website, and using text mining techniques the data is cleaned by removing stop-words, non-English words &amp; punctuations.</a:t>
            </a:r>
          </a:p>
          <a:p>
            <a:pPr algn="just">
              <a:lnSpc>
                <a:spcPct val="110000"/>
              </a:lnSpc>
            </a:pPr>
            <a:r>
              <a:rPr lang="en-IN" sz="2600" dirty="0"/>
              <a:t>Keyword extraction- The keywords are extracted from above cleaned content and stored with frequency &amp; weight of each word. This is named as ‘All extracted keywords’ which would help in further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7494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FC17-A9EC-4435-85C5-89072B006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(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cont'd 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E001E-C7EC-41D8-B9EC-6A3E60703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IN" dirty="0"/>
              <a:t>Category identification- The extracted keywords in above step are analysed using latent </a:t>
            </a:r>
            <a:r>
              <a:rPr lang="en-IN" dirty="0" err="1"/>
              <a:t>dirichlet</a:t>
            </a:r>
            <a:r>
              <a:rPr lang="en-IN" dirty="0"/>
              <a:t> allocation (LDA) for category discovery. LDA is a very effective natural language processing statistical model for topic modelling. LDA uses list of all extracted keywords and list of words in 22 pre-defined content categories. The best matched category is selected as identified category by LDA.</a:t>
            </a:r>
          </a:p>
          <a:p>
            <a:pPr>
              <a:lnSpc>
                <a:spcPct val="100000"/>
              </a:lnSpc>
            </a:pPr>
            <a:r>
              <a:rPr lang="en-IN" dirty="0"/>
              <a:t>Gender identification-  The gender is identified based on- library of words for male/female; and two best interest categories identified above. Gender can be male, female, both or unknown for any particular record.</a:t>
            </a:r>
          </a:p>
          <a:p>
            <a:pPr>
              <a:lnSpc>
                <a:spcPct val="100000"/>
              </a:lnSpc>
            </a:pPr>
            <a:r>
              <a:rPr lang="en-IN" dirty="0"/>
              <a:t>Geolocation identification- Geographic location is found out using latitude &amp; longitude defined in dataset for a particular record. Alternatively, IP address is used to find location.</a:t>
            </a:r>
          </a:p>
          <a:p>
            <a:pPr>
              <a:lnSpc>
                <a:spcPct val="100000"/>
              </a:lnSpc>
            </a:pPr>
            <a:r>
              <a:rPr lang="en-IN" dirty="0"/>
              <a:t>Age identification- Age category for a record can be teenage (less than 18), young (18-33), mid-age (34-49) and elder (more than 49). This is identified based on libraries for each category and using LDA for analysis.</a:t>
            </a:r>
          </a:p>
        </p:txBody>
      </p:sp>
    </p:spTree>
    <p:extLst>
      <p:ext uri="{BB962C8B-B14F-4D97-AF65-F5344CB8AC3E}">
        <p14:creationId xmlns:p14="http://schemas.microsoft.com/office/powerpoint/2010/main" val="697009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683</Words>
  <Application>Microsoft Office PowerPoint</Application>
  <PresentationFormat>Widescreen</PresentationFormat>
  <Paragraphs>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Audience Interest Analysis</vt:lpstr>
      <vt:lpstr>Audience Gender Identification</vt:lpstr>
      <vt:lpstr>Audience Geolocation Analysis</vt:lpstr>
      <vt:lpstr>Audience Age Analysis</vt:lpstr>
      <vt:lpstr>Process</vt:lpstr>
      <vt:lpstr>Process (cont'd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</dc:creator>
  <cp:lastModifiedBy>Saurabh Patil</cp:lastModifiedBy>
  <cp:revision>27</cp:revision>
  <dcterms:created xsi:type="dcterms:W3CDTF">2017-07-27T16:12:52Z</dcterms:created>
  <dcterms:modified xsi:type="dcterms:W3CDTF">2017-11-16T00:34:45Z</dcterms:modified>
</cp:coreProperties>
</file>