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8" r:id="rId4"/>
    <p:sldId id="257" r:id="rId5"/>
    <p:sldId id="271" r:id="rId6"/>
    <p:sldId id="262" r:id="rId7"/>
    <p:sldId id="272" r:id="rId8"/>
    <p:sldId id="273" r:id="rId9"/>
    <p:sldId id="274" r:id="rId10"/>
    <p:sldId id="264" r:id="rId11"/>
    <p:sldId id="275" r:id="rId12"/>
    <p:sldId id="278" r:id="rId13"/>
    <p:sldId id="301" r:id="rId14"/>
    <p:sldId id="266" r:id="rId15"/>
    <p:sldId id="263" r:id="rId17"/>
    <p:sldId id="281" r:id="rId18"/>
    <p:sldId id="283" r:id="rId19"/>
    <p:sldId id="302" r:id="rId20"/>
    <p:sldId id="267" r:id="rId21"/>
    <p:sldId id="268" r:id="rId22"/>
    <p:sldId id="303" r:id="rId23"/>
    <p:sldId id="269" r:id="rId24"/>
    <p:sldId id="296" r:id="rId25"/>
    <p:sldId id="297" r:id="rId26"/>
    <p:sldId id="298" r:id="rId27"/>
    <p:sldId id="300" r:id="rId28"/>
    <p:sldId id="304" r:id="rId29"/>
    <p:sldId id="270" r:id="rId30"/>
    <p:sldId id="280" r:id="rId31"/>
    <p:sldId id="285" r:id="rId32"/>
    <p:sldId id="284" r:id="rId33"/>
    <p:sldId id="305" r:id="rId34"/>
    <p:sldId id="286" r:id="rId35"/>
    <p:sldId id="287" r:id="rId36"/>
    <p:sldId id="289" r:id="rId37"/>
    <p:sldId id="288" r:id="rId38"/>
    <p:sldId id="306" r:id="rId39"/>
    <p:sldId id="292" r:id="rId40"/>
    <p:sldId id="294" r:id="rId41"/>
    <p:sldId id="295"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a:solidFill>
                  <a:srgbClr val="FF0000"/>
                </a:solidFill>
              </a:rPr>
              <a:t>Synchronization Problem</a:t>
            </a:r>
            <a:endParaRPr lang="en-US" sz="4400" b="1" dirty="0">
              <a:solidFill>
                <a:srgbClr val="FF0000"/>
              </a:solidFill>
            </a:endParaRPr>
          </a:p>
        </p:txBody>
      </p:sp>
      <p:sp>
        <p:nvSpPr>
          <p:cNvPr id="3" name="Subtitle 2"/>
          <p:cNvSpPr>
            <a:spLocks noGrp="1"/>
          </p:cNvSpPr>
          <p:nvPr>
            <p:ph type="subTitle" idx="1"/>
          </p:nvPr>
        </p:nvSpPr>
        <p:spPr>
          <a:xfrm>
            <a:off x="1524000" y="880110"/>
            <a:ext cx="9144000" cy="767715"/>
          </a:xfrm>
        </p:spPr>
        <p:txBody>
          <a:bodyPr>
            <a:scene3d>
              <a:camera prst="orthographicFront"/>
              <a:lightRig rig="threePt" dir="t"/>
            </a:scene3d>
          </a:bodyPr>
          <a:lstStyle/>
          <a:p>
            <a:r>
              <a:rPr lang="en-IN" altLang="en-US" sz="3200">
                <a:solidFill>
                  <a:srgbClr val="002060"/>
                </a:solidFill>
                <a:effectLst>
                  <a:outerShdw blurRad="38100" dist="25400" dir="5400000" algn="ctr" rotWithShape="0">
                    <a:srgbClr val="6E747A">
                      <a:alpha val="43000"/>
                    </a:srgbClr>
                  </a:outerShdw>
                </a:effectLst>
              </a:rPr>
              <a:t>Operating Systems All PPT</a:t>
            </a:r>
            <a:endParaRPr lang="en-IN" altLang="en-US" sz="3200">
              <a:solidFill>
                <a:srgbClr val="002060"/>
              </a:solidFill>
              <a:effectLst>
                <a:outerShdw blurRad="38100" dist="25400" dir="5400000" algn="ctr" rotWithShape="0">
                  <a:srgbClr val="6E747A">
                    <a:alpha val="43000"/>
                  </a:srgbClr>
                </a:outerShdw>
              </a:effectLst>
            </a:endParaRPr>
          </a:p>
        </p:txBody>
      </p:sp>
      <p:sp>
        <p:nvSpPr>
          <p:cNvPr id="4" name="Text Box 3"/>
          <p:cNvSpPr txBox="1"/>
          <p:nvPr/>
        </p:nvSpPr>
        <p:spPr>
          <a:xfrm>
            <a:off x="5702935" y="4374515"/>
            <a:ext cx="3467100" cy="841375"/>
          </a:xfrm>
          <a:prstGeom prst="rect">
            <a:avLst/>
          </a:prstGeom>
          <a:noFill/>
        </p:spPr>
        <p:txBody>
          <a:bodyPr wrap="square" rtlCol="0" anchor="t">
            <a:spAutoFit/>
          </a:bodyPr>
          <a:p>
            <a:pPr marL="0" lvl="0" indent="0" algn="ctr" rtl="0">
              <a:spcBef>
                <a:spcPts val="0"/>
              </a:spcBef>
              <a:spcAft>
                <a:spcPts val="0"/>
              </a:spcAft>
              <a:buNone/>
            </a:pPr>
            <a:r>
              <a:rPr lang="en-GB" sz="2500" baseline="-25000">
                <a:solidFill>
                  <a:srgbClr val="002060"/>
                </a:solidFill>
                <a:sym typeface="+mn-ea"/>
              </a:rPr>
              <a:t>Presentation By : </a:t>
            </a:r>
            <a:endParaRPr sz="2500" baseline="-25000">
              <a:solidFill>
                <a:srgbClr val="002060"/>
              </a:solidFill>
            </a:endParaRPr>
          </a:p>
          <a:p>
            <a:pPr marL="0" lvl="0" indent="0" algn="ctr" rtl="0">
              <a:spcBef>
                <a:spcPts val="0"/>
              </a:spcBef>
              <a:spcAft>
                <a:spcPts val="0"/>
              </a:spcAft>
              <a:buNone/>
            </a:pPr>
            <a:r>
              <a:rPr lang="en-GB" sz="2500" baseline="-25000">
                <a:solidFill>
                  <a:srgbClr val="002060"/>
                </a:solidFill>
                <a:sym typeface="+mn-ea"/>
              </a:rPr>
              <a:t>Saurabh </a:t>
            </a:r>
            <a:endParaRPr lang="en-GB" sz="2500" baseline="-25000">
              <a:solidFill>
                <a:srgbClr val="002060"/>
              </a:solidFill>
              <a:sym typeface="+mn-ea"/>
            </a:endParaRPr>
          </a:p>
          <a:p>
            <a:pPr marL="0" lvl="0" indent="0" algn="ctr" rtl="0">
              <a:spcBef>
                <a:spcPts val="0"/>
              </a:spcBef>
              <a:spcAft>
                <a:spcPts val="0"/>
              </a:spcAft>
              <a:buNone/>
            </a:pPr>
            <a:r>
              <a:rPr lang="en-IN" altLang="en-GB" sz="2500" baseline="-25000">
                <a:solidFill>
                  <a:srgbClr val="002060"/>
                </a:solidFill>
                <a:sym typeface="+mn-ea"/>
              </a:rPr>
              <a:t>19CSXXX  CSE2</a:t>
            </a:r>
            <a:r>
              <a:rPr lang="en-GB" sz="2500" baseline="-25000">
                <a:solidFill>
                  <a:srgbClr val="002060"/>
                </a:solidFill>
                <a:sym typeface="+mn-ea"/>
              </a:rPr>
              <a:t> </a:t>
            </a:r>
            <a:endParaRPr lang="en-GB" sz="2500" baseline="-25000">
              <a:solidFill>
                <a:srgbClr val="002060"/>
              </a:solidFill>
              <a:sym typeface="+mn-ea"/>
            </a:endParaRPr>
          </a:p>
        </p:txBody>
      </p:sp>
      <p:sp>
        <p:nvSpPr>
          <p:cNvPr id="5" name="Text Box 4"/>
          <p:cNvSpPr txBox="1"/>
          <p:nvPr/>
        </p:nvSpPr>
        <p:spPr>
          <a:xfrm>
            <a:off x="5472430" y="2132330"/>
            <a:ext cx="982980" cy="368300"/>
          </a:xfrm>
          <a:prstGeom prst="rect">
            <a:avLst/>
          </a:prstGeom>
          <a:noFill/>
        </p:spPr>
        <p:txBody>
          <a:bodyPr wrap="none" rtlCol="0" anchor="t">
            <a:spAutoFit/>
          </a:bodyPr>
          <a:p>
            <a:r>
              <a:rPr lang="en-US">
                <a:sym typeface="+mn-ea"/>
              </a:rPr>
              <a:t>Topic</a:t>
            </a:r>
            <a:r>
              <a:rPr lang="en-IN" altLang="en-US">
                <a:sym typeface="+mn-ea"/>
              </a:rPr>
              <a:t>- 1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4919345" cy="377825"/>
          </a:xfrm>
        </p:spPr>
        <p:txBody>
          <a:bodyPr/>
          <a:p>
            <a:r>
              <a:rPr lang="en-IN" altLang="en-US">
                <a:solidFill>
                  <a:schemeClr val="accent6"/>
                </a:solidFill>
              </a:rPr>
              <a:t>How to detect deadlock by RAG ?</a:t>
            </a:r>
            <a:endParaRPr lang="en-IN" altLang="en-US">
              <a:solidFill>
                <a:schemeClr val="accent6"/>
              </a:solidFill>
            </a:endParaRPr>
          </a:p>
        </p:txBody>
      </p:sp>
      <p:pic>
        <p:nvPicPr>
          <p:cNvPr id="5" name="Picture Placeholder 4"/>
          <p:cNvPicPr>
            <a:picLocks noChangeAspect="1"/>
          </p:cNvPicPr>
          <p:nvPr>
            <p:ph type="pic" idx="1"/>
          </p:nvPr>
        </p:nvPicPr>
        <p:blipFill>
          <a:blip r:embed="rId1"/>
          <a:stretch>
            <a:fillRect/>
          </a:stretch>
        </p:blipFill>
        <p:spPr>
          <a:xfrm>
            <a:off x="6721475" y="2233930"/>
            <a:ext cx="4411980" cy="3011170"/>
          </a:xfrm>
          <a:prstGeom prst="rect">
            <a:avLst/>
          </a:prstGeom>
        </p:spPr>
      </p:pic>
      <p:sp>
        <p:nvSpPr>
          <p:cNvPr id="7" name="Text Box 6"/>
          <p:cNvSpPr txBox="1"/>
          <p:nvPr/>
        </p:nvSpPr>
        <p:spPr>
          <a:xfrm>
            <a:off x="332105" y="1035050"/>
            <a:ext cx="8737600" cy="1198880"/>
          </a:xfrm>
          <a:prstGeom prst="rect">
            <a:avLst/>
          </a:prstGeom>
          <a:noFill/>
        </p:spPr>
        <p:txBody>
          <a:bodyPr wrap="square" rtlCol="0">
            <a:spAutoFit/>
          </a:bodyPr>
          <a:p>
            <a:pPr algn="l"/>
            <a:r>
              <a:rPr lang="en-US">
                <a:sym typeface="+mn-ea"/>
              </a:rPr>
              <a:t>From the above example, it is not possible to say the RAG is in a safe state or in an unsafe state.So to see the state of this RAG, let’s construct the allocation matrix and request matrix.</a:t>
            </a:r>
            <a:endParaRPr lang="en-US"/>
          </a:p>
          <a:p>
            <a:endParaRPr lang="en-US"/>
          </a:p>
        </p:txBody>
      </p:sp>
      <p:sp>
        <p:nvSpPr>
          <p:cNvPr id="9" name="Text Box 8"/>
          <p:cNvSpPr txBox="1"/>
          <p:nvPr/>
        </p:nvSpPr>
        <p:spPr>
          <a:xfrm>
            <a:off x="170815" y="2233930"/>
            <a:ext cx="6603365" cy="3969385"/>
          </a:xfrm>
          <a:prstGeom prst="rect">
            <a:avLst/>
          </a:prstGeom>
          <a:noFill/>
        </p:spPr>
        <p:txBody>
          <a:bodyPr wrap="square" rtlCol="0" anchor="t">
            <a:spAutoFit/>
          </a:bodyPr>
          <a:p>
            <a:r>
              <a:rPr lang="en-US" b="1"/>
              <a:t>Allocation matrix</a:t>
            </a:r>
            <a:r>
              <a:rPr lang="en-US"/>
              <a:t> </a:t>
            </a:r>
            <a:r>
              <a:rPr lang="en-IN" altLang="en-US"/>
              <a:t>:</a:t>
            </a:r>
            <a:endParaRPr lang="en-US"/>
          </a:p>
          <a:p>
            <a:endParaRPr lang="en-US"/>
          </a:p>
          <a:p>
            <a:r>
              <a:rPr lang="en-US"/>
              <a:t>For allocation matrix, </a:t>
            </a:r>
            <a:r>
              <a:rPr lang="en-IN" altLang="en-US"/>
              <a:t>we find out,</a:t>
            </a:r>
            <a:r>
              <a:rPr lang="en-US"/>
              <a:t> which process it is allocated.</a:t>
            </a:r>
            <a:endParaRPr lang="en-US"/>
          </a:p>
          <a:p>
            <a:r>
              <a:rPr lang="en-US"/>
              <a:t>R1 is allocated to P1, therefore write 1 in allocation matrix and similarly, R2 is allocated to P2 as well as P3 and for the remaining element just write 0.</a:t>
            </a:r>
            <a:endParaRPr lang="en-US"/>
          </a:p>
          <a:p>
            <a:endParaRPr lang="en-US" b="1"/>
          </a:p>
          <a:p>
            <a:r>
              <a:rPr lang="en-US" b="1"/>
              <a:t>Request matrix</a:t>
            </a:r>
            <a:r>
              <a:rPr lang="en-US"/>
              <a:t> </a:t>
            </a:r>
            <a:r>
              <a:rPr lang="en-IN" altLang="en-US"/>
              <a:t>:</a:t>
            </a:r>
            <a:endParaRPr lang="en-US"/>
          </a:p>
          <a:p>
            <a:endParaRPr lang="en-US"/>
          </a:p>
          <a:p>
            <a:r>
              <a:rPr lang="en-IN" altLang="en-US"/>
              <a:t>From request matrix, we</a:t>
            </a:r>
            <a:r>
              <a:rPr lang="en-US"/>
              <a:t> find out </a:t>
            </a:r>
            <a:endParaRPr lang="en-US"/>
          </a:p>
          <a:p>
            <a:r>
              <a:rPr lang="en-US"/>
              <a:t>P1 is requesting resource R2, so write 1 in the matrix and similarly, P2 requesting R1 and for the remaining element write 0.</a:t>
            </a:r>
            <a:endParaRPr lang="en-US"/>
          </a:p>
          <a:p>
            <a:r>
              <a:rPr lang="en-US"/>
              <a:t>So now available resource is = (0, 0).</a:t>
            </a:r>
            <a:endParaRPr lang="en-US"/>
          </a:p>
        </p:txBody>
      </p:sp>
      <p:sp>
        <p:nvSpPr>
          <p:cNvPr id="10" name="Text Box 9"/>
          <p:cNvSpPr txBox="1"/>
          <p:nvPr/>
        </p:nvSpPr>
        <p:spPr>
          <a:xfrm>
            <a:off x="9244965" y="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83210" y="163830"/>
            <a:ext cx="11727815" cy="6739255"/>
          </a:xfrm>
          <a:prstGeom prst="rect">
            <a:avLst/>
          </a:prstGeom>
          <a:noFill/>
        </p:spPr>
        <p:txBody>
          <a:bodyPr wrap="square" rtlCol="0" anchor="t">
            <a:spAutoFit/>
          </a:bodyPr>
          <a:p>
            <a:r>
              <a:rPr lang="en-US" sz="1600">
                <a:solidFill>
                  <a:schemeClr val="accent6"/>
                </a:solidFill>
              </a:rPr>
              <a:t>Step-01:</a:t>
            </a:r>
            <a:endParaRPr lang="en-US" sz="1600">
              <a:solidFill>
                <a:schemeClr val="accent6"/>
              </a:solidFill>
            </a:endParaRPr>
          </a:p>
          <a:p>
            <a:endParaRPr lang="en-US" sz="1600"/>
          </a:p>
          <a:p>
            <a:r>
              <a:rPr lang="en-US" sz="1600"/>
              <a:t> Since process P3 does not need any resource, so it executes.</a:t>
            </a:r>
            <a:endParaRPr lang="en-US" sz="1600"/>
          </a:p>
          <a:p>
            <a:r>
              <a:rPr lang="en-US" sz="1600"/>
              <a:t>After execution, process P3 release its resources.</a:t>
            </a:r>
            <a:endParaRPr lang="en-US" sz="1600"/>
          </a:p>
          <a:p>
            <a:r>
              <a:rPr lang="en-US" sz="1600"/>
              <a:t>Then,</a:t>
            </a:r>
            <a:endParaRPr lang="en-US" sz="1600"/>
          </a:p>
          <a:p>
            <a:r>
              <a:rPr lang="en-US" sz="1600"/>
              <a:t>Available</a:t>
            </a:r>
            <a:endParaRPr lang="en-US" sz="1600"/>
          </a:p>
          <a:p>
            <a:r>
              <a:rPr lang="en-US" sz="1600"/>
              <a:t>= [ 0 0 ] + [ 0 1 ]</a:t>
            </a:r>
            <a:endParaRPr lang="en-US" sz="1600"/>
          </a:p>
          <a:p>
            <a:r>
              <a:rPr lang="en-US" sz="1600"/>
              <a:t>= [ 0 1 ]</a:t>
            </a:r>
            <a:endParaRPr lang="en-US" sz="1600"/>
          </a:p>
          <a:p>
            <a:endParaRPr lang="en-US" sz="1600"/>
          </a:p>
          <a:p>
            <a:r>
              <a:rPr lang="en-US" sz="1600"/>
              <a:t> </a:t>
            </a:r>
            <a:r>
              <a:rPr lang="en-US" sz="1600">
                <a:solidFill>
                  <a:schemeClr val="accent6"/>
                </a:solidFill>
              </a:rPr>
              <a:t>Step-02:</a:t>
            </a:r>
            <a:endParaRPr lang="en-US" sz="1600"/>
          </a:p>
          <a:p>
            <a:r>
              <a:rPr lang="en-US" sz="1600"/>
              <a:t>With the instances available currently, only the requirement of the process P1 can be </a:t>
            </a:r>
            <a:endParaRPr lang="en-US" sz="1600"/>
          </a:p>
          <a:p>
            <a:r>
              <a:rPr lang="en-US" sz="1600"/>
              <a:t>satisfied.</a:t>
            </a:r>
            <a:r>
              <a:rPr lang="en-IN" altLang="en-US" sz="1600"/>
              <a:t> </a:t>
            </a:r>
            <a:r>
              <a:rPr lang="en-US" sz="1600"/>
              <a:t>So, process P1 is allocated the requested resources.</a:t>
            </a:r>
            <a:endParaRPr lang="en-US" sz="1600"/>
          </a:p>
          <a:p>
            <a:r>
              <a:rPr lang="en-US" sz="1600"/>
              <a:t>It completes its execution and then free up the instances of resources held by it.</a:t>
            </a:r>
            <a:endParaRPr lang="en-US" sz="1600"/>
          </a:p>
          <a:p>
            <a:r>
              <a:rPr lang="en-US" sz="1600"/>
              <a:t>Then-</a:t>
            </a:r>
            <a:endParaRPr lang="en-US" sz="1600"/>
          </a:p>
          <a:p>
            <a:r>
              <a:rPr lang="en-US" sz="1600"/>
              <a:t>Available</a:t>
            </a:r>
            <a:endParaRPr lang="en-US" sz="1600"/>
          </a:p>
          <a:p>
            <a:r>
              <a:rPr lang="en-US" sz="1600"/>
              <a:t>= [ 0 1 ] + [ 1 0 ]</a:t>
            </a:r>
            <a:endParaRPr lang="en-US" sz="1600"/>
          </a:p>
          <a:p>
            <a:r>
              <a:rPr lang="en-US" sz="1600"/>
              <a:t>= [ 1 1 ]</a:t>
            </a:r>
            <a:endParaRPr lang="en-US" sz="1600"/>
          </a:p>
          <a:p>
            <a:r>
              <a:rPr lang="en-US" sz="1600">
                <a:solidFill>
                  <a:schemeClr val="accent6"/>
                </a:solidFill>
              </a:rPr>
              <a:t>Step-03:</a:t>
            </a:r>
            <a:endParaRPr lang="en-US" sz="1600">
              <a:solidFill>
                <a:schemeClr val="accent6"/>
              </a:solidFill>
            </a:endParaRPr>
          </a:p>
          <a:p>
            <a:r>
              <a:rPr lang="en-US" sz="1600"/>
              <a:t>With the instances available currently, the requirement of the process P2 can be satisfied.</a:t>
            </a:r>
            <a:endParaRPr lang="en-US" sz="1600"/>
          </a:p>
          <a:p>
            <a:r>
              <a:rPr lang="en-US" sz="1600"/>
              <a:t>So, process P2 is allocated the requested resources.</a:t>
            </a:r>
            <a:endParaRPr lang="en-US" sz="1600"/>
          </a:p>
          <a:p>
            <a:r>
              <a:rPr lang="en-US" sz="1600"/>
              <a:t>It completes its execution and then free up the instances of resources held by it.</a:t>
            </a:r>
            <a:endParaRPr lang="en-US" sz="1600"/>
          </a:p>
          <a:p>
            <a:endParaRPr lang="en-US" sz="1600"/>
          </a:p>
          <a:p>
            <a:r>
              <a:rPr lang="en-US" sz="1600"/>
              <a:t>Then-</a:t>
            </a:r>
            <a:endParaRPr lang="en-US" sz="1600"/>
          </a:p>
          <a:p>
            <a:r>
              <a:rPr lang="en-US" sz="1600"/>
              <a:t>Available</a:t>
            </a:r>
            <a:endParaRPr lang="en-US" sz="1600"/>
          </a:p>
          <a:p>
            <a:r>
              <a:rPr lang="en-US" sz="1600"/>
              <a:t>= [ 1 1 ] + [ 0 1 ]</a:t>
            </a:r>
            <a:endParaRPr lang="en-US" sz="1600"/>
          </a:p>
          <a:p>
            <a:r>
              <a:rPr lang="en-US" sz="1600"/>
              <a:t>= [ 1 2 ]</a:t>
            </a:r>
            <a:endParaRPr lang="en-US" sz="1600"/>
          </a:p>
          <a:p>
            <a:r>
              <a:rPr lang="en-US" sz="1600"/>
              <a:t>Thus,</a:t>
            </a:r>
            <a:r>
              <a:rPr lang="en-IN" altLang="en-US" sz="1600"/>
              <a:t>  </a:t>
            </a:r>
            <a:r>
              <a:rPr lang="en-US" sz="1600"/>
              <a:t>There exists a </a:t>
            </a:r>
            <a:r>
              <a:rPr lang="en-US" sz="1600">
                <a:solidFill>
                  <a:schemeClr val="accent6"/>
                </a:solidFill>
              </a:rPr>
              <a:t>safe sequence</a:t>
            </a:r>
            <a:r>
              <a:rPr lang="en-US" sz="1600"/>
              <a:t> </a:t>
            </a:r>
            <a:r>
              <a:rPr lang="en-US" sz="1600">
                <a:solidFill>
                  <a:schemeClr val="accent6"/>
                </a:solidFill>
              </a:rPr>
              <a:t>P3, P1, P2 </a:t>
            </a:r>
            <a:r>
              <a:rPr lang="en-IN" altLang="en-US" sz="1600">
                <a:solidFill>
                  <a:schemeClr val="accent6"/>
                </a:solidFill>
              </a:rPr>
              <a:t> </a:t>
            </a:r>
            <a:r>
              <a:rPr lang="en-US" sz="1600"/>
              <a:t>in which all the processes can be executed.</a:t>
            </a:r>
            <a:endParaRPr lang="en-US" sz="1600"/>
          </a:p>
        </p:txBody>
      </p:sp>
      <p:pic>
        <p:nvPicPr>
          <p:cNvPr id="9" name="Picture Placeholder 8"/>
          <p:cNvPicPr>
            <a:picLocks noChangeAspect="1"/>
          </p:cNvPicPr>
          <p:nvPr/>
        </p:nvPicPr>
        <p:blipFill>
          <a:blip r:embed="rId1"/>
          <a:stretch>
            <a:fillRect/>
          </a:stretch>
        </p:blipFill>
        <p:spPr>
          <a:xfrm>
            <a:off x="8406130" y="815340"/>
            <a:ext cx="3786505" cy="409194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99565" y="2487295"/>
            <a:ext cx="9144000" cy="163449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5400">
                <a:solidFill>
                  <a:schemeClr val="accent2"/>
                </a:solidFill>
                <a:effectLst>
                  <a:outerShdw blurRad="38100" dist="19050" dir="2700000" algn="tl" rotWithShape="0">
                    <a:schemeClr val="dk1">
                      <a:alpha val="40000"/>
                    </a:schemeClr>
                  </a:outerShdw>
                </a:effectLst>
                <a:sym typeface="+mn-ea"/>
              </a:rPr>
              <a:t>Banker's algorithm</a:t>
            </a:r>
            <a:endParaRPr lang="en-US" sz="54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2235"/>
            <a:ext cx="10688320" cy="807085"/>
          </a:xfrm>
        </p:spPr>
        <p:txBody>
          <a:bodyPr/>
          <a:p>
            <a:r>
              <a:rPr lang="en-IN" altLang="en-US">
                <a:solidFill>
                  <a:schemeClr val="accent2"/>
                </a:solidFill>
                <a:effectLst>
                  <a:outerShdw blurRad="38100" dist="19050" dir="2700000" algn="tl" rotWithShape="0">
                    <a:schemeClr val="dk1">
                      <a:alpha val="40000"/>
                    </a:schemeClr>
                  </a:outerShdw>
                </a:effectLst>
                <a:sym typeface="+mn-ea"/>
              </a:rPr>
              <a:t>Banker's algorithm</a:t>
            </a:r>
            <a:endParaRPr lang="en-US"/>
          </a:p>
        </p:txBody>
      </p:sp>
      <p:sp>
        <p:nvSpPr>
          <p:cNvPr id="3" name="Content Placeholder 2"/>
          <p:cNvSpPr>
            <a:spLocks noGrp="1"/>
          </p:cNvSpPr>
          <p:nvPr>
            <p:ph idx="1"/>
          </p:nvPr>
        </p:nvSpPr>
        <p:spPr>
          <a:xfrm>
            <a:off x="609600" y="1386840"/>
            <a:ext cx="10972800" cy="4739640"/>
          </a:xfrm>
        </p:spPr>
        <p:txBody>
          <a:bodyPr/>
          <a:p>
            <a:r>
              <a:rPr lang="en-IN" altLang="en-US" sz="1800">
                <a:sym typeface="+mn-ea"/>
              </a:rPr>
              <a:t>suppose,  we have 5 processes that are requesting some resources  like here we have three namely A, B and C which may be physical similar to CPU, Memory and printer</a:t>
            </a:r>
            <a:endParaRPr lang="en-IN" altLang="en-US" sz="1800"/>
          </a:p>
          <a:p>
            <a:r>
              <a:rPr lang="en-IN" altLang="en-US" sz="1800">
                <a:sym typeface="+mn-ea"/>
              </a:rPr>
              <a:t>And these five processes are requesting for these resources of their individual needs And on this basis, I am applying the Banker's algorithm, we have have to find out whether deadlock occurs or not</a:t>
            </a:r>
            <a:endParaRPr lang="en-IN" altLang="en-US" sz="1800"/>
          </a:p>
          <a:p>
            <a:r>
              <a:rPr lang="en-IN" altLang="en-US" sz="1800">
                <a:sym typeface="+mn-ea"/>
              </a:rPr>
              <a:t> we assume that each resources have some instances like here A = 11, B = 6 and C = 8, in the sense 11 CPUs, 6 Memories and 8 Printers</a:t>
            </a:r>
            <a:endParaRPr lang="en-IN" altLang="en-US" sz="1800"/>
          </a:p>
          <a:p>
            <a:endParaRPr lang="en-IN" altLang="en-US" sz="1800"/>
          </a:p>
          <a:p>
            <a:r>
              <a:rPr lang="en-IN" altLang="en-US" sz="1800">
                <a:sym typeface="+mn-ea"/>
              </a:rPr>
              <a:t>so our objective is to find , is there  a deadlock exists or not? and also safe or unsafe. If it is safe then no deadlock. If unsafe then deadlock exists  and if  it a Safe then we find safe  Sequence. </a:t>
            </a:r>
            <a:endParaRPr lang="en-IN" altLang="en-US" sz="1800"/>
          </a:p>
          <a:p>
            <a:pPr>
              <a:buNone/>
            </a:pPr>
            <a:r>
              <a:rPr lang="en-IN" altLang="en-US" sz="1800">
                <a:sym typeface="+mn-ea"/>
              </a:rPr>
              <a:t>To check it is  safe or not?</a:t>
            </a:r>
            <a:endParaRPr lang="en-IN" altLang="en-US" sz="1800"/>
          </a:p>
          <a:p>
            <a:pPr>
              <a:buNone/>
            </a:pPr>
            <a:r>
              <a:rPr lang="en-IN" altLang="en-US" sz="1800">
                <a:sym typeface="+mn-ea"/>
              </a:rPr>
              <a:t> we find    </a:t>
            </a:r>
            <a:r>
              <a:rPr lang="en-IN" altLang="en-US" sz="1800" b="1">
                <a:sym typeface="+mn-ea"/>
              </a:rPr>
              <a:t>Available =  Total - Allocated</a:t>
            </a:r>
            <a:endParaRPr lang="en-IN" altLang="en-US" sz="1800" b="1">
              <a:sym typeface="+mn-ea"/>
            </a:endParaRPr>
          </a:p>
          <a:p>
            <a:pPr>
              <a:buNone/>
            </a:pPr>
            <a:r>
              <a:rPr lang="en-IN" altLang="en-US" sz="1800">
                <a:sym typeface="+mn-ea"/>
              </a:rPr>
              <a:t>		</a:t>
            </a:r>
            <a:r>
              <a:rPr lang="en-IN" altLang="en-US" sz="1800" b="1">
                <a:sym typeface="+mn-ea"/>
              </a:rPr>
              <a:t>Remining Need = max- Allocation</a:t>
            </a:r>
            <a:endParaRPr lang="en-IN" altLang="en-US" sz="1800" b="1">
              <a:sym typeface="+mn-ea"/>
            </a:endParaRPr>
          </a:p>
          <a:p>
            <a:pPr>
              <a:buNone/>
            </a:pPr>
            <a:endParaRPr lang="en-IN" altLang="en-US" sz="1800"/>
          </a:p>
          <a:p>
            <a:r>
              <a:rPr lang="en-IN" altLang="en-US" sz="1800">
                <a:sym typeface="+mn-ea"/>
              </a:rPr>
              <a:t>In my example </a:t>
            </a:r>
            <a:r>
              <a:rPr lang="en-IN" altLang="en-US" sz="1800">
                <a:sym typeface="+mn-ea"/>
              </a:rPr>
              <a:t>it a Safe</a:t>
            </a:r>
            <a:r>
              <a:rPr lang="en-IN" altLang="en-US" sz="1800">
                <a:sym typeface="+mn-ea"/>
              </a:rPr>
              <a:t> Because deadlock has not occurred anywhere</a:t>
            </a:r>
            <a:endParaRPr lang="en-IN" altLang="en-US" sz="1800"/>
          </a:p>
          <a:p>
            <a:r>
              <a:rPr lang="en-IN" altLang="en-US" sz="1800">
                <a:sym typeface="+mn-ea"/>
              </a:rPr>
              <a:t>So the safe sequence is  P2, P4, P5, P1, P3.</a:t>
            </a:r>
            <a:endParaRPr lang="en-IN" altLang="en-US" sz="1800"/>
          </a:p>
          <a:p>
            <a:r>
              <a:rPr lang="en-IN" altLang="en-US" sz="1800">
                <a:sym typeface="+mn-ea"/>
              </a:rPr>
              <a:t>It is not unique as the values could have swapped.</a:t>
            </a:r>
            <a:endParaRPr lang="en-IN" altLang="en-US" sz="1800"/>
          </a:p>
          <a:p>
            <a:endParaRPr lang="en-US" sz="1800"/>
          </a:p>
        </p:txBody>
      </p:sp>
      <p:sp>
        <p:nvSpPr>
          <p:cNvPr id="4" name="Text Box 3"/>
          <p:cNvSpPr txBox="1"/>
          <p:nvPr/>
        </p:nvSpPr>
        <p:spPr>
          <a:xfrm>
            <a:off x="9013825" y="291465"/>
            <a:ext cx="3177540" cy="368300"/>
          </a:xfrm>
          <a:prstGeom prst="rect">
            <a:avLst/>
          </a:prstGeom>
          <a:noFill/>
        </p:spPr>
        <p:txBody>
          <a:bodyPr wrap="square" rtlCol="0">
            <a:spAutoFit/>
          </a:bodyPr>
          <a:p>
            <a:r>
              <a:rPr lang="en-IN" altLang="en-US">
                <a:solidFill>
                  <a:srgbClr val="0070C0"/>
                </a:solidFill>
              </a:rPr>
              <a:t>19CS1100, Saurabh Kishor</a:t>
            </a:r>
            <a:endParaRPr lang="en-IN" altLang="en-US">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0" y="101600"/>
            <a:ext cx="7883525" cy="745490"/>
          </a:xfrm>
        </p:spPr>
        <p:txBody>
          <a:bodyPr/>
          <a:p>
            <a:r>
              <a:rPr lang="en-IN" altLang="en-US" sz="3600" u="sng">
                <a:solidFill>
                  <a:schemeClr val="accent2"/>
                </a:solidFill>
                <a:effectLst>
                  <a:outerShdw blurRad="38100" dist="19050" dir="2700000" algn="tl" rotWithShape="0">
                    <a:schemeClr val="dk1">
                      <a:alpha val="40000"/>
                    </a:schemeClr>
                  </a:outerShdw>
                </a:effectLst>
                <a:sym typeface="+mn-ea"/>
              </a:rPr>
              <a:t>Banker's algorithm</a:t>
            </a:r>
            <a:r>
              <a:rPr lang="en-IN" altLang="en-US" sz="3600">
                <a:solidFill>
                  <a:schemeClr val="accent2"/>
                </a:solidFill>
                <a:effectLst>
                  <a:outerShdw blurRad="38100" dist="19050" dir="2700000" algn="tl" rotWithShape="0">
                    <a:schemeClr val="dk1">
                      <a:alpha val="40000"/>
                    </a:schemeClr>
                  </a:outerShdw>
                </a:effectLst>
                <a:sym typeface="+mn-ea"/>
              </a:rPr>
              <a:t>:</a:t>
            </a:r>
            <a:br>
              <a:rPr lang="en-US"/>
            </a:br>
            <a:r>
              <a:rPr lang="en-US">
                <a:solidFill>
                  <a:srgbClr val="C00000"/>
                </a:solidFill>
              </a:rPr>
              <a:t> </a:t>
            </a:r>
            <a:endParaRPr lang="en-US">
              <a:solidFill>
                <a:srgbClr val="C00000"/>
              </a:solidFill>
            </a:endParaRPr>
          </a:p>
        </p:txBody>
      </p:sp>
      <p:sp>
        <p:nvSpPr>
          <p:cNvPr id="3" name="Content Placeholder 2"/>
          <p:cNvSpPr>
            <a:spLocks noGrp="1"/>
          </p:cNvSpPr>
          <p:nvPr>
            <p:ph idx="1"/>
          </p:nvPr>
        </p:nvSpPr>
        <p:spPr>
          <a:xfrm>
            <a:off x="314325" y="451485"/>
            <a:ext cx="10972800" cy="6406515"/>
          </a:xfrm>
        </p:spPr>
        <p:txBody>
          <a:bodyPr/>
          <a:p>
            <a:r>
              <a:rPr lang="en-IN" altLang="en-US" sz="1600"/>
              <a:t>Banker's algorithm is work as  Deadlock Avoidance algorithm and  </a:t>
            </a:r>
            <a:endParaRPr lang="en-IN" altLang="en-US" sz="1600"/>
          </a:p>
          <a:p>
            <a:r>
              <a:rPr lang="en-IN" altLang="en-US" sz="1600"/>
              <a:t>Banker's Algorithm is also used for Deadlock Detection</a:t>
            </a:r>
            <a:endParaRPr lang="en-IN" altLang="en-US" sz="1600"/>
          </a:p>
          <a:p>
            <a:endParaRPr lang="en-IN" altLang="en-US" sz="1600"/>
          </a:p>
          <a:p>
            <a:endParaRPr lang="en-IN" altLang="en-US" sz="1600"/>
          </a:p>
        </p:txBody>
      </p:sp>
      <p:sp>
        <p:nvSpPr>
          <p:cNvPr id="12" name="Title 3"/>
          <p:cNvSpPr>
            <a:spLocks noGrp="1"/>
          </p:cNvSpPr>
          <p:nvPr/>
        </p:nvSpPr>
        <p:spPr>
          <a:xfrm>
            <a:off x="416560" y="173355"/>
            <a:ext cx="7917180" cy="41021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endParaRPr lang="en-US" sz="2800"/>
          </a:p>
        </p:txBody>
      </p:sp>
      <p:graphicFrame>
        <p:nvGraphicFramePr>
          <p:cNvPr id="13" name="Table 12"/>
          <p:cNvGraphicFramePr/>
          <p:nvPr/>
        </p:nvGraphicFramePr>
        <p:xfrm>
          <a:off x="629920" y="1773555"/>
          <a:ext cx="9806305" cy="4405630"/>
        </p:xfrm>
        <a:graphic>
          <a:graphicData uri="http://schemas.openxmlformats.org/drawingml/2006/table">
            <a:tbl>
              <a:tblPr firstRow="1" bandRow="1">
                <a:tableStyleId>{5C22544A-7EE6-4342-B048-85BDC9FD1C3A}</a:tableStyleId>
              </a:tblPr>
              <a:tblGrid>
                <a:gridCol w="1386205"/>
                <a:gridCol w="2536825"/>
                <a:gridCol w="1960245"/>
                <a:gridCol w="1962150"/>
                <a:gridCol w="1960880"/>
              </a:tblGrid>
              <a:tr h="686435">
                <a:tc>
                  <a:txBody>
                    <a:bodyPr/>
                    <a:p>
                      <a:pPr>
                        <a:buNone/>
                      </a:pPr>
                      <a:r>
                        <a:rPr lang="en-IN" altLang="en-US"/>
                        <a:t>Process</a:t>
                      </a:r>
                      <a:endParaRPr lang="en-IN" altLang="en-US"/>
                    </a:p>
                  </a:txBody>
                  <a:tcPr>
                    <a:solidFill>
                      <a:schemeClr val="accent6"/>
                    </a:solidFill>
                  </a:tcPr>
                </a:tc>
                <a:tc>
                  <a:txBody>
                    <a:bodyPr/>
                    <a:p>
                      <a:pPr>
                        <a:buNone/>
                      </a:pPr>
                      <a:r>
                        <a:rPr lang="en-IN" altLang="en-US"/>
                        <a:t>Allocation</a:t>
                      </a:r>
                      <a:endParaRPr lang="en-IN" altLang="en-US"/>
                    </a:p>
                  </a:txBody>
                  <a:tcPr>
                    <a:solidFill>
                      <a:schemeClr val="accent6"/>
                    </a:solidFill>
                  </a:tcPr>
                </a:tc>
                <a:tc>
                  <a:txBody>
                    <a:bodyPr/>
                    <a:p>
                      <a:pPr>
                        <a:buNone/>
                      </a:pPr>
                      <a:r>
                        <a:rPr lang="en-IN" altLang="en-US"/>
                        <a:t>Max </a:t>
                      </a:r>
                      <a:endParaRPr lang="en-IN" altLang="en-US"/>
                    </a:p>
                  </a:txBody>
                  <a:tcPr>
                    <a:solidFill>
                      <a:schemeClr val="accent6"/>
                    </a:solidFill>
                  </a:tcPr>
                </a:tc>
                <a:tc>
                  <a:txBody>
                    <a:bodyPr/>
                    <a:p>
                      <a:pPr>
                        <a:buNone/>
                      </a:pPr>
                      <a:r>
                        <a:rPr lang="en-IN" altLang="en-US"/>
                        <a:t>Available</a:t>
                      </a:r>
                      <a:endParaRPr lang="en-IN" altLang="en-US"/>
                    </a:p>
                    <a:p>
                      <a:pPr>
                        <a:buNone/>
                      </a:pPr>
                      <a:r>
                        <a:rPr lang="en-IN" altLang="en-US" sz="1200"/>
                        <a:t>(Total -Allocated)</a:t>
                      </a:r>
                      <a:endParaRPr lang="en-IN" altLang="en-US" sz="1200"/>
                    </a:p>
                  </a:txBody>
                  <a:tcPr>
                    <a:solidFill>
                      <a:schemeClr val="accent6"/>
                    </a:solidFill>
                  </a:tcPr>
                </a:tc>
                <a:tc>
                  <a:txBody>
                    <a:bodyPr/>
                    <a:p>
                      <a:pPr>
                        <a:buNone/>
                      </a:pPr>
                      <a:r>
                        <a:rPr lang="en-IN" altLang="en-US"/>
                        <a:t>Remining Need</a:t>
                      </a:r>
                      <a:endParaRPr lang="en-IN" altLang="en-US"/>
                    </a:p>
                    <a:p>
                      <a:pPr>
                        <a:buNone/>
                      </a:pPr>
                      <a:r>
                        <a:rPr lang="en-IN" altLang="en-US" sz="1200"/>
                        <a:t>(max- Allocation)</a:t>
                      </a:r>
                      <a:endParaRPr lang="en-IN" altLang="en-US" sz="1200"/>
                    </a:p>
                  </a:txBody>
                  <a:tcPr>
                    <a:solidFill>
                      <a:schemeClr val="accent6"/>
                    </a:solidFill>
                  </a:tcPr>
                </a:tc>
              </a:tr>
              <a:tr h="716915">
                <a:tc>
                  <a:txBody>
                    <a:bodyPr/>
                    <a:p>
                      <a:pPr>
                        <a:buNone/>
                      </a:pPr>
                      <a:endParaRPr lang="en-IN" altLang="en-US"/>
                    </a:p>
                  </a:txBody>
                  <a:tcPr/>
                </a:tc>
                <a:tc>
                  <a:txBody>
                    <a:bodyPr/>
                    <a:p>
                      <a:pPr>
                        <a:buNone/>
                      </a:pPr>
                      <a:r>
                        <a:rPr lang="en-IN" altLang="en-US"/>
                        <a:t>A         B          C </a:t>
                      </a:r>
                      <a:endParaRPr lang="en-IN" altLang="en-US"/>
                    </a:p>
                    <a:p>
                      <a:pPr>
                        <a:buNone/>
                      </a:pPr>
                      <a:r>
                        <a:rPr lang="en-IN" altLang="en-US">
                          <a:solidFill>
                            <a:schemeClr val="accent2"/>
                          </a:solidFill>
                        </a:rPr>
                        <a:t>cpu  Memory   printer</a:t>
                      </a:r>
                      <a:endParaRPr lang="en-IN" altLang="en-US">
                        <a:solidFill>
                          <a:schemeClr val="accent2"/>
                        </a:solidFill>
                      </a:endParaRPr>
                    </a:p>
                  </a:txBody>
                  <a:tcPr/>
                </a:tc>
                <a:tc>
                  <a:txBody>
                    <a:bodyPr/>
                    <a:p>
                      <a:pPr>
                        <a:buNone/>
                      </a:pPr>
                      <a:r>
                        <a:rPr lang="en-IN" altLang="en-US"/>
                        <a:t>A       B        C</a:t>
                      </a:r>
                      <a:endParaRPr lang="en-IN" altLang="en-US"/>
                    </a:p>
                  </a:txBody>
                  <a:tcPr/>
                </a:tc>
                <a:tc>
                  <a:txBody>
                    <a:bodyPr/>
                    <a:p>
                      <a:pPr>
                        <a:buNone/>
                      </a:pPr>
                      <a:r>
                        <a:rPr lang="en-IN" altLang="en-US" sz="1800">
                          <a:sym typeface="+mn-ea"/>
                        </a:rPr>
                        <a:t>A       B        C</a:t>
                      </a:r>
                      <a:endParaRPr lang="en-IN" altLang="en-US" sz="1800"/>
                    </a:p>
                    <a:p>
                      <a:pPr>
                        <a:buNone/>
                      </a:pPr>
                      <a:endParaRPr lang="en-US"/>
                    </a:p>
                  </a:txBody>
                  <a:tcPr/>
                </a:tc>
                <a:tc>
                  <a:txBody>
                    <a:bodyPr/>
                    <a:p>
                      <a:pPr>
                        <a:buNone/>
                      </a:pPr>
                      <a:r>
                        <a:rPr lang="en-IN" altLang="en-US" sz="1800">
                          <a:sym typeface="+mn-ea"/>
                        </a:rPr>
                        <a:t>A       B        C</a:t>
                      </a:r>
                      <a:endParaRPr lang="en-IN" altLang="en-US" sz="1800"/>
                    </a:p>
                    <a:p>
                      <a:pPr>
                        <a:buNone/>
                      </a:pPr>
                      <a:endParaRPr lang="en-US"/>
                    </a:p>
                  </a:txBody>
                  <a:tcPr/>
                </a:tc>
              </a:tr>
              <a:tr h="500380">
                <a:tc>
                  <a:txBody>
                    <a:bodyPr/>
                    <a:p>
                      <a:pPr>
                        <a:buNone/>
                      </a:pPr>
                      <a:r>
                        <a:rPr lang="en-IN" altLang="en-US"/>
                        <a:t>P1</a:t>
                      </a:r>
                      <a:endParaRPr lang="en-IN" altLang="en-US"/>
                    </a:p>
                  </a:txBody>
                  <a:tcPr/>
                </a:tc>
                <a:tc>
                  <a:txBody>
                    <a:bodyPr/>
                    <a:p>
                      <a:pPr>
                        <a:buNone/>
                      </a:pPr>
                      <a:r>
                        <a:rPr lang="en-IN" altLang="en-US"/>
                        <a:t>1         0          2</a:t>
                      </a:r>
                      <a:endParaRPr lang="en-IN" altLang="en-US"/>
                    </a:p>
                  </a:txBody>
                  <a:tcPr/>
                </a:tc>
                <a:tc>
                  <a:txBody>
                    <a:bodyPr/>
                    <a:p>
                      <a:pPr>
                        <a:buNone/>
                      </a:pPr>
                      <a:r>
                        <a:rPr lang="en-IN" altLang="en-US"/>
                        <a:t>8        3        5</a:t>
                      </a:r>
                      <a:endParaRPr lang="en-IN" altLang="en-US"/>
                    </a:p>
                  </a:txBody>
                  <a:tcPr/>
                </a:tc>
                <a:tc>
                  <a:txBody>
                    <a:bodyPr/>
                    <a:p>
                      <a:pPr>
                        <a:buNone/>
                      </a:pPr>
                      <a:r>
                        <a:rPr lang="en-IN" altLang="en-US"/>
                        <a:t>2        3         4</a:t>
                      </a:r>
                      <a:endParaRPr lang="en-IN" altLang="en-US"/>
                    </a:p>
                  </a:txBody>
                  <a:tcPr/>
                </a:tc>
                <a:tc>
                  <a:txBody>
                    <a:bodyPr/>
                    <a:p>
                      <a:pPr>
                        <a:buNone/>
                      </a:pPr>
                      <a:r>
                        <a:rPr lang="en-IN" altLang="en-US"/>
                        <a:t>7      3        3</a:t>
                      </a:r>
                      <a:endParaRPr lang="en-IN" altLang="en-US"/>
                    </a:p>
                  </a:txBody>
                  <a:tcPr/>
                </a:tc>
              </a:tr>
              <a:tr h="500380">
                <a:tc>
                  <a:txBody>
                    <a:bodyPr/>
                    <a:p>
                      <a:pPr>
                        <a:buNone/>
                      </a:pPr>
                      <a:r>
                        <a:rPr lang="en-IN" altLang="en-US"/>
                        <a:t>P2</a:t>
                      </a:r>
                      <a:endParaRPr lang="en-IN" altLang="en-US"/>
                    </a:p>
                  </a:txBody>
                  <a:tcPr/>
                </a:tc>
                <a:tc>
                  <a:txBody>
                    <a:bodyPr/>
                    <a:p>
                      <a:pPr>
                        <a:buNone/>
                      </a:pPr>
                      <a:r>
                        <a:rPr lang="en-IN" altLang="en-US"/>
                        <a:t>3         0          1</a:t>
                      </a:r>
                      <a:endParaRPr lang="en-IN" altLang="en-US"/>
                    </a:p>
                  </a:txBody>
                  <a:tcPr/>
                </a:tc>
                <a:tc>
                  <a:txBody>
                    <a:bodyPr/>
                    <a:p>
                      <a:pPr>
                        <a:buNone/>
                      </a:pPr>
                      <a:r>
                        <a:rPr lang="en-IN" altLang="en-US"/>
                        <a:t>3        3        2</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r>
                        <a:rPr lang="en-IN" altLang="en-US"/>
                        <a:t>P3</a:t>
                      </a:r>
                      <a:endParaRPr lang="en-IN" altLang="en-US"/>
                    </a:p>
                  </a:txBody>
                  <a:tcPr/>
                </a:tc>
                <a:tc>
                  <a:txBody>
                    <a:bodyPr/>
                    <a:p>
                      <a:pPr>
                        <a:buNone/>
                      </a:pPr>
                      <a:r>
                        <a:rPr lang="en-IN" altLang="en-US"/>
                        <a:t>2         0          1</a:t>
                      </a:r>
                      <a:endParaRPr lang="en-IN" altLang="en-US"/>
                    </a:p>
                  </a:txBody>
                  <a:tcPr/>
                </a:tc>
                <a:tc>
                  <a:txBody>
                    <a:bodyPr/>
                    <a:p>
                      <a:pPr>
                        <a:buNone/>
                      </a:pPr>
                      <a:r>
                        <a:rPr lang="en-IN" altLang="en-US"/>
                        <a:t>2        0       6</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r>
                        <a:rPr lang="en-IN" altLang="en-US"/>
                        <a:t>P4</a:t>
                      </a:r>
                      <a:endParaRPr lang="en-IN" altLang="en-US"/>
                    </a:p>
                  </a:txBody>
                  <a:tcPr/>
                </a:tc>
                <a:tc>
                  <a:txBody>
                    <a:bodyPr/>
                    <a:p>
                      <a:pPr>
                        <a:buNone/>
                      </a:pPr>
                      <a:r>
                        <a:rPr lang="en-IN" altLang="en-US"/>
                        <a:t>3         1          0</a:t>
                      </a:r>
                      <a:endParaRPr lang="en-IN" altLang="en-US"/>
                    </a:p>
                  </a:txBody>
                  <a:tcPr/>
                </a:tc>
                <a:tc>
                  <a:txBody>
                    <a:bodyPr/>
                    <a:p>
                      <a:pPr>
                        <a:buNone/>
                      </a:pPr>
                      <a:r>
                        <a:rPr lang="en-IN" altLang="en-US"/>
                        <a:t>4        2       3</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r>
                        <a:rPr lang="en-IN" altLang="en-US"/>
                        <a:t>P5</a:t>
                      </a:r>
                      <a:endParaRPr lang="en-IN" altLang="en-US"/>
                    </a:p>
                  </a:txBody>
                  <a:tcPr/>
                </a:tc>
                <a:tc>
                  <a:txBody>
                    <a:bodyPr/>
                    <a:p>
                      <a:pPr>
                        <a:buNone/>
                      </a:pPr>
                      <a:r>
                        <a:rPr lang="en-IN" altLang="en-US"/>
                        <a:t>0         2          0</a:t>
                      </a:r>
                      <a:endParaRPr lang="en-IN" altLang="en-US"/>
                    </a:p>
                  </a:txBody>
                  <a:tcPr/>
                </a:tc>
                <a:tc>
                  <a:txBody>
                    <a:bodyPr/>
                    <a:p>
                      <a:pPr>
                        <a:buNone/>
                      </a:pPr>
                      <a:r>
                        <a:rPr lang="en-IN" altLang="en-US"/>
                        <a:t>3        5        3</a:t>
                      </a:r>
                      <a:endParaRPr lang="en-IN" altLang="en-US"/>
                    </a:p>
                  </a:txBody>
                  <a:tcPr/>
                </a:tc>
                <a:tc>
                  <a:txBody>
                    <a:bodyPr/>
                    <a:p>
                      <a:pPr>
                        <a:buNone/>
                      </a:pPr>
                      <a:endParaRPr lang="en-IN" altLang="en-US"/>
                    </a:p>
                  </a:txBody>
                  <a:tcPr/>
                </a:tc>
                <a:tc>
                  <a:txBody>
                    <a:bodyPr/>
                    <a:p>
                      <a:pPr>
                        <a:buNone/>
                      </a:pPr>
                      <a:endParaRPr lang="en-IN" altLang="en-US"/>
                    </a:p>
                  </a:txBody>
                  <a:tcPr/>
                </a:tc>
              </a:tr>
              <a:tr h="500380">
                <a:tc>
                  <a:txBody>
                    <a:bodyPr/>
                    <a:p>
                      <a:pPr>
                        <a:buNone/>
                      </a:pPr>
                      <a:endParaRPr lang="en-IN" altLang="en-US"/>
                    </a:p>
                  </a:txBody>
                  <a:tcPr/>
                </a:tc>
                <a:tc>
                  <a:txBody>
                    <a:bodyPr/>
                    <a:p>
                      <a:pPr>
                        <a:buNone/>
                      </a:pPr>
                      <a:r>
                        <a:rPr lang="en-IN" altLang="en-US">
                          <a:solidFill>
                            <a:schemeClr val="accent2"/>
                          </a:solidFill>
                        </a:rPr>
                        <a:t>9         3          4</a:t>
                      </a:r>
                      <a:endParaRPr lang="en-IN" altLang="en-US">
                        <a:solidFill>
                          <a:schemeClr val="accent2"/>
                        </a:solidFill>
                      </a:endParaRPr>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graphicFrame>
        <p:nvGraphicFramePr>
          <p:cNvPr id="14" name="Content Placeholder 13"/>
          <p:cNvGraphicFramePr/>
          <p:nvPr>
            <p:ph sz="half" idx="2"/>
          </p:nvPr>
        </p:nvGraphicFramePr>
        <p:xfrm>
          <a:off x="1235075" y="1285240"/>
          <a:ext cx="5264785" cy="427355"/>
        </p:xfrm>
        <a:graphic>
          <a:graphicData uri="http://schemas.openxmlformats.org/drawingml/2006/table">
            <a:tbl>
              <a:tblPr firstRow="1" bandRow="1">
                <a:tableStyleId>{5C22544A-7EE6-4342-B048-85BDC9FD1C3A}</a:tableStyleId>
              </a:tblPr>
              <a:tblGrid>
                <a:gridCol w="5264785"/>
              </a:tblGrid>
              <a:tr h="427355">
                <a:tc>
                  <a:txBody>
                    <a:bodyPr/>
                    <a:p>
                      <a:pPr>
                        <a:buNone/>
                      </a:pPr>
                      <a:r>
                        <a:rPr lang="en-IN" altLang="en-US"/>
                        <a:t>Total Resource instances  A = 11, B = 6, C = 8</a:t>
                      </a:r>
                      <a:endParaRPr lang="en-IN" altLang="en-US"/>
                    </a:p>
                  </a:txBody>
                  <a:tcPr/>
                </a:tc>
              </a:tr>
            </a:tbl>
          </a:graphicData>
        </a:graphic>
      </p:graphicFrame>
      <p:sp>
        <p:nvSpPr>
          <p:cNvPr id="16" name="Text Box 15"/>
          <p:cNvSpPr txBox="1"/>
          <p:nvPr/>
        </p:nvSpPr>
        <p:spPr>
          <a:xfrm>
            <a:off x="8333740" y="173355"/>
            <a:ext cx="3768090" cy="1322070"/>
          </a:xfrm>
          <a:prstGeom prst="rect">
            <a:avLst/>
          </a:prstGeom>
          <a:noFill/>
        </p:spPr>
        <p:txBody>
          <a:bodyPr wrap="square" rtlCol="0">
            <a:spAutoFit/>
          </a:bodyPr>
          <a:p>
            <a:r>
              <a:rPr lang="en-IN" altLang="en-US" sz="1600">
                <a:solidFill>
                  <a:schemeClr val="accent2"/>
                </a:solidFill>
              </a:rPr>
              <a:t>Let suppose, </a:t>
            </a:r>
            <a:r>
              <a:rPr lang="en-IN" altLang="en-US" sz="1600">
                <a:solidFill>
                  <a:schemeClr val="accent2"/>
                </a:solidFill>
                <a:sym typeface="+mn-ea"/>
              </a:rPr>
              <a:t>we have 5 processes and 3 resources, and number of resources and also given amount of resource is allocated to respective process</a:t>
            </a:r>
            <a:endParaRPr lang="en-IN" altLang="en-US" sz="1600">
              <a:solidFill>
                <a:schemeClr val="accent2"/>
              </a:solidFill>
            </a:endParaRPr>
          </a:p>
          <a:p>
            <a:r>
              <a:rPr lang="en-IN" altLang="en-US" sz="1600"/>
              <a:t> </a:t>
            </a:r>
            <a:endParaRPr lang="en-IN" altLang="en-US" sz="1600"/>
          </a:p>
        </p:txBody>
      </p:sp>
      <p:sp>
        <p:nvSpPr>
          <p:cNvPr id="17" name="Text Box 16"/>
          <p:cNvSpPr txBox="1"/>
          <p:nvPr/>
        </p:nvSpPr>
        <p:spPr>
          <a:xfrm>
            <a:off x="9022080" y="638175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14315" y="-435610"/>
            <a:ext cx="6747510" cy="368300"/>
          </a:xfrm>
          <a:prstGeom prst="rect">
            <a:avLst/>
          </a:prstGeom>
          <a:noFill/>
        </p:spPr>
        <p:txBody>
          <a:bodyPr wrap="square" rtlCol="0" anchor="t">
            <a:spAutoFit/>
          </a:bodyPr>
          <a:p>
            <a:endParaRPr lang="en-US"/>
          </a:p>
        </p:txBody>
      </p:sp>
      <p:sp>
        <p:nvSpPr>
          <p:cNvPr id="5" name="Text Box 4"/>
          <p:cNvSpPr txBox="1"/>
          <p:nvPr/>
        </p:nvSpPr>
        <p:spPr>
          <a:xfrm>
            <a:off x="0" y="0"/>
            <a:ext cx="4944110" cy="6739255"/>
          </a:xfrm>
          <a:prstGeom prst="rect">
            <a:avLst/>
          </a:prstGeom>
          <a:noFill/>
        </p:spPr>
        <p:txBody>
          <a:bodyPr wrap="square" rtlCol="0" anchor="t">
            <a:spAutoFit/>
          </a:bodyPr>
          <a:p>
            <a:r>
              <a:rPr lang="en-IN" altLang="en-US" b="1">
                <a:sym typeface="+mn-ea"/>
              </a:rPr>
              <a:t>Available = Total - Allocation</a:t>
            </a:r>
            <a:endParaRPr lang="en-IN" altLang="en-US" b="1">
              <a:sym typeface="+mn-ea"/>
            </a:endParaRPr>
          </a:p>
          <a:p>
            <a:r>
              <a:rPr lang="en-IN" altLang="en-US" b="1">
                <a:sym typeface="+mn-ea"/>
              </a:rPr>
              <a:t>	    </a:t>
            </a:r>
            <a:r>
              <a:rPr lang="en-IN" altLang="en-US">
                <a:sym typeface="+mn-ea"/>
              </a:rPr>
              <a:t>= (11,6,8) - (9,3,4)</a:t>
            </a:r>
            <a:endParaRPr lang="en-IN" altLang="en-US">
              <a:sym typeface="+mn-ea"/>
            </a:endParaRPr>
          </a:p>
          <a:p>
            <a:r>
              <a:rPr lang="en-IN" altLang="en-US">
                <a:sym typeface="+mn-ea"/>
              </a:rPr>
              <a:t>	    =  (2, 3, 4) </a:t>
            </a:r>
            <a:r>
              <a:rPr lang="en-IN" altLang="en-US" b="1">
                <a:sym typeface="+mn-ea"/>
              </a:rPr>
              <a:t> </a:t>
            </a:r>
            <a:endParaRPr lang="en-IN" altLang="en-US" b="1">
              <a:sym typeface="+mn-ea"/>
            </a:endParaRPr>
          </a:p>
          <a:p>
            <a:pPr indent="0">
              <a:buNone/>
            </a:pPr>
            <a:r>
              <a:rPr lang="en-IN" altLang="en-US">
                <a:sym typeface="+mn-ea"/>
              </a:rPr>
              <a:t>1. </a:t>
            </a:r>
            <a:r>
              <a:rPr lang="en-IN" altLang="en-US" u="sng">
                <a:sym typeface="+mn-ea"/>
              </a:rPr>
              <a:t>For</a:t>
            </a:r>
            <a:r>
              <a:rPr lang="en-US" u="sng">
                <a:sym typeface="+mn-ea"/>
              </a:rPr>
              <a:t> P1:</a:t>
            </a:r>
            <a:endParaRPr lang="en-US" u="sng">
              <a:sym typeface="+mn-ea"/>
            </a:endParaRPr>
          </a:p>
          <a:p>
            <a:r>
              <a:rPr lang="en-US">
                <a:sym typeface="+mn-ea"/>
              </a:rPr>
              <a:t> </a:t>
            </a:r>
            <a:r>
              <a:rPr lang="en-IN" altLang="en-US" b="1">
                <a:sym typeface="+mn-ea"/>
              </a:rPr>
              <a:t> Need =  max - Allocation</a:t>
            </a:r>
            <a:endParaRPr lang="en-US" b="1"/>
          </a:p>
          <a:p>
            <a:r>
              <a:rPr lang="en-IN" altLang="en-US">
                <a:sym typeface="+mn-ea"/>
              </a:rPr>
              <a:t>           =  (8,3,5) - (1,0,2)</a:t>
            </a:r>
            <a:endParaRPr lang="en-IN" altLang="en-US"/>
          </a:p>
          <a:p>
            <a:r>
              <a:rPr lang="en-IN" altLang="en-US">
                <a:sym typeface="+mn-ea"/>
              </a:rPr>
              <a:t>           =   7, 3, 3</a:t>
            </a:r>
            <a:endParaRPr lang="en-IN" altLang="en-US">
              <a:sym typeface="+mn-ea"/>
            </a:endParaRPr>
          </a:p>
          <a:p>
            <a:r>
              <a:rPr lang="en-IN" altLang="en-US">
                <a:sym typeface="+mn-ea"/>
              </a:rPr>
              <a:t> Need &lt;=  Available</a:t>
            </a:r>
            <a:endParaRPr lang="en-IN" altLang="en-US">
              <a:sym typeface="+mn-ea"/>
            </a:endParaRPr>
          </a:p>
          <a:p>
            <a:r>
              <a:rPr lang="en-IN" altLang="en-US">
                <a:sym typeface="+mn-ea"/>
              </a:rPr>
              <a:t>	7, 3, 3  &lt;=  2, 3, 4 condition is </a:t>
            </a:r>
            <a:r>
              <a:rPr lang="en-IN" altLang="en-US" b="1">
                <a:sym typeface="+mn-ea"/>
              </a:rPr>
              <a:t>false.</a:t>
            </a:r>
            <a:endParaRPr lang="en-IN" altLang="en-US">
              <a:sym typeface="+mn-ea"/>
            </a:endParaRPr>
          </a:p>
          <a:p>
            <a:r>
              <a:rPr lang="en-IN" altLang="en-US">
                <a:sym typeface="+mn-ea"/>
              </a:rPr>
              <a:t>So, we examine another process, P2.</a:t>
            </a:r>
            <a:endParaRPr lang="en-IN" altLang="en-US">
              <a:sym typeface="+mn-ea"/>
            </a:endParaRPr>
          </a:p>
          <a:p>
            <a:endParaRPr lang="en-IN" altLang="en-US">
              <a:sym typeface="+mn-ea"/>
            </a:endParaRPr>
          </a:p>
          <a:p>
            <a:r>
              <a:rPr lang="en-IN" altLang="en-US">
                <a:sym typeface="+mn-ea"/>
              </a:rPr>
              <a:t>2. </a:t>
            </a:r>
            <a:r>
              <a:rPr lang="en-IN" altLang="en-US" u="sng">
                <a:sym typeface="+mn-ea"/>
              </a:rPr>
              <a:t>For</a:t>
            </a:r>
            <a:r>
              <a:rPr lang="en-US" u="sng">
                <a:sym typeface="+mn-ea"/>
              </a:rPr>
              <a:t> P</a:t>
            </a:r>
            <a:r>
              <a:rPr lang="en-IN" altLang="en-US" u="sng">
                <a:sym typeface="+mn-ea"/>
              </a:rPr>
              <a:t>2</a:t>
            </a:r>
            <a:r>
              <a:rPr lang="en-US" u="sng">
                <a:sym typeface="+mn-ea"/>
              </a:rPr>
              <a:t>:</a:t>
            </a:r>
            <a:r>
              <a:rPr lang="en-IN" altLang="en-US" b="1">
                <a:sym typeface="+mn-ea"/>
              </a:rPr>
              <a:t>  </a:t>
            </a:r>
            <a:endParaRPr lang="en-US" b="1"/>
          </a:p>
          <a:p>
            <a:r>
              <a:rPr lang="en-IN" altLang="en-US">
                <a:sym typeface="+mn-ea"/>
              </a:rPr>
              <a:t>     </a:t>
            </a:r>
            <a:r>
              <a:rPr lang="en-IN" altLang="en-US" b="1">
                <a:sym typeface="+mn-ea"/>
              </a:rPr>
              <a:t>Need</a:t>
            </a:r>
            <a:r>
              <a:rPr lang="en-IN" altLang="en-US">
                <a:sym typeface="+mn-ea"/>
              </a:rPr>
              <a:t>     =  (3,3,2) - (3,0,1)</a:t>
            </a:r>
            <a:endParaRPr lang="en-IN" altLang="en-US"/>
          </a:p>
          <a:p>
            <a:r>
              <a:rPr lang="en-IN" altLang="en-US">
                <a:sym typeface="+mn-ea"/>
              </a:rPr>
              <a:t>           =   0, 3, 1</a:t>
            </a:r>
            <a:endParaRPr lang="en-IN" altLang="en-US">
              <a:sym typeface="+mn-ea"/>
            </a:endParaRPr>
          </a:p>
          <a:p>
            <a:r>
              <a:rPr lang="en-IN" altLang="en-US">
                <a:sym typeface="+mn-ea"/>
              </a:rPr>
              <a:t>Need &lt;= Available</a:t>
            </a:r>
            <a:endParaRPr lang="en-IN" altLang="en-US">
              <a:sym typeface="+mn-ea"/>
            </a:endParaRPr>
          </a:p>
          <a:p>
            <a:r>
              <a:rPr lang="en-IN" altLang="en-US"/>
              <a:t> 	0, 3, 1 &lt;= </a:t>
            </a:r>
            <a:r>
              <a:rPr lang="en-IN" altLang="en-US">
                <a:sym typeface="+mn-ea"/>
              </a:rPr>
              <a:t>2, 3, 4 condition is </a:t>
            </a:r>
            <a:r>
              <a:rPr lang="en-IN" altLang="en-US" b="1">
                <a:sym typeface="+mn-ea"/>
              </a:rPr>
              <a:t>True</a:t>
            </a:r>
            <a:endParaRPr lang="en-IN" altLang="en-US" b="1">
              <a:sym typeface="+mn-ea"/>
            </a:endParaRPr>
          </a:p>
          <a:p>
            <a:r>
              <a:rPr lang="en-IN" altLang="en-US">
                <a:sym typeface="+mn-ea"/>
              </a:rPr>
              <a:t>so, P2 will go for execution.</a:t>
            </a:r>
            <a:endParaRPr lang="en-IN" altLang="en-US" b="1">
              <a:sym typeface="+mn-ea"/>
            </a:endParaRPr>
          </a:p>
          <a:p>
            <a:r>
              <a:rPr lang="en-IN" altLang="en-US"/>
              <a:t> </a:t>
            </a:r>
            <a:r>
              <a:rPr lang="en-US"/>
              <a:t>New available = available + Allocation</a:t>
            </a:r>
            <a:endParaRPr lang="en-US"/>
          </a:p>
          <a:p>
            <a:r>
              <a:rPr lang="en-IN" altLang="en-US"/>
              <a:t>	           =  </a:t>
            </a:r>
            <a:r>
              <a:rPr lang="en-IN" altLang="en-US">
                <a:sym typeface="+mn-ea"/>
              </a:rPr>
              <a:t>(2, 3, 4) + (3,0,1)</a:t>
            </a:r>
            <a:endParaRPr lang="en-IN" altLang="en-US">
              <a:sym typeface="+mn-ea"/>
            </a:endParaRPr>
          </a:p>
          <a:p>
            <a:r>
              <a:rPr lang="en-IN" altLang="en-US">
                <a:sym typeface="+mn-ea"/>
              </a:rPr>
              <a:t>	           =   (5,3,5)</a:t>
            </a:r>
            <a:endParaRPr lang="en-US"/>
          </a:p>
          <a:p>
            <a:endParaRPr lang="en-US"/>
          </a:p>
          <a:p>
            <a:endParaRPr lang="en-US"/>
          </a:p>
          <a:p>
            <a:endParaRPr lang="en-IN" altLang="en-US" b="1">
              <a:sym typeface="+mn-ea"/>
            </a:endParaRPr>
          </a:p>
          <a:p>
            <a:endParaRPr lang="en-US"/>
          </a:p>
        </p:txBody>
      </p:sp>
      <p:sp>
        <p:nvSpPr>
          <p:cNvPr id="8" name="Text Box 7"/>
          <p:cNvSpPr txBox="1"/>
          <p:nvPr/>
        </p:nvSpPr>
        <p:spPr>
          <a:xfrm>
            <a:off x="5121275" y="0"/>
            <a:ext cx="6776720" cy="5877560"/>
          </a:xfrm>
          <a:prstGeom prst="rect">
            <a:avLst/>
          </a:prstGeom>
          <a:noFill/>
        </p:spPr>
        <p:txBody>
          <a:bodyPr wrap="square" rtlCol="0" anchor="t">
            <a:spAutoFit/>
          </a:bodyPr>
          <a:p>
            <a:r>
              <a:rPr lang="en-IN" altLang="en-US" sz="1600">
                <a:sym typeface="+mn-ea"/>
              </a:rPr>
              <a:t>	           </a:t>
            </a:r>
            <a:endParaRPr lang="en-US" sz="1600"/>
          </a:p>
          <a:p>
            <a:r>
              <a:rPr lang="en-IN" altLang="en-US">
                <a:sym typeface="+mn-ea"/>
              </a:rPr>
              <a:t>3. </a:t>
            </a:r>
            <a:r>
              <a:rPr lang="en-IN" altLang="en-US" u="sng">
                <a:sym typeface="+mn-ea"/>
              </a:rPr>
              <a:t>For</a:t>
            </a:r>
            <a:r>
              <a:rPr lang="en-US" u="sng">
                <a:sym typeface="+mn-ea"/>
              </a:rPr>
              <a:t> P</a:t>
            </a:r>
            <a:r>
              <a:rPr lang="en-IN" altLang="en-US" u="sng">
                <a:sym typeface="+mn-ea"/>
              </a:rPr>
              <a:t>3</a:t>
            </a:r>
            <a:r>
              <a:rPr lang="en-US" u="sng">
                <a:sym typeface="+mn-ea"/>
              </a:rPr>
              <a:t>:</a:t>
            </a:r>
            <a:endParaRPr lang="en-US" u="sng">
              <a:sym typeface="+mn-ea"/>
            </a:endParaRPr>
          </a:p>
          <a:p>
            <a:r>
              <a:rPr lang="en-US">
                <a:sym typeface="+mn-ea"/>
              </a:rPr>
              <a:t> </a:t>
            </a:r>
            <a:r>
              <a:rPr lang="en-IN" altLang="en-US" b="1">
                <a:sym typeface="+mn-ea"/>
              </a:rPr>
              <a:t> Need </a:t>
            </a:r>
            <a:r>
              <a:rPr lang="en-IN" altLang="en-US">
                <a:sym typeface="+mn-ea"/>
              </a:rPr>
              <a:t> =  (2,0,6) - (2,0,1)</a:t>
            </a:r>
            <a:endParaRPr lang="en-IN" altLang="en-US"/>
          </a:p>
          <a:p>
            <a:r>
              <a:rPr lang="en-IN" altLang="en-US">
                <a:sym typeface="+mn-ea"/>
              </a:rPr>
              <a:t>           =   0, 0, 5</a:t>
            </a:r>
            <a:endParaRPr lang="en-IN" altLang="en-US">
              <a:sym typeface="+mn-ea"/>
            </a:endParaRPr>
          </a:p>
          <a:p>
            <a:r>
              <a:rPr lang="en-IN" altLang="en-US">
                <a:sym typeface="+mn-ea"/>
              </a:rPr>
              <a:t>Need &lt;= Available</a:t>
            </a:r>
            <a:endParaRPr lang="en-IN" altLang="en-US">
              <a:sym typeface="+mn-ea"/>
            </a:endParaRPr>
          </a:p>
          <a:p>
            <a:r>
              <a:rPr lang="en-IN" altLang="en-US">
                <a:sym typeface="+mn-ea"/>
              </a:rPr>
              <a:t> 	0, 0, 5 &lt;= 5, 3, 5 condition is </a:t>
            </a:r>
            <a:r>
              <a:rPr lang="en-IN" altLang="en-US" b="1">
                <a:sym typeface="+mn-ea"/>
              </a:rPr>
              <a:t>True</a:t>
            </a:r>
            <a:endParaRPr lang="en-IN" altLang="en-US" b="1">
              <a:sym typeface="+mn-ea"/>
            </a:endParaRPr>
          </a:p>
          <a:p>
            <a:r>
              <a:rPr lang="en-IN" altLang="en-US">
                <a:sym typeface="+mn-ea"/>
              </a:rPr>
              <a:t>so, P3 will go for execution.</a:t>
            </a:r>
            <a:endParaRPr lang="en-IN" altLang="en-US" b="1">
              <a:sym typeface="+mn-ea"/>
            </a:endParaRPr>
          </a:p>
          <a:p>
            <a:r>
              <a:rPr lang="en-IN" altLang="en-US">
                <a:sym typeface="+mn-ea"/>
              </a:rPr>
              <a:t> </a:t>
            </a:r>
            <a:r>
              <a:rPr lang="en-US">
                <a:sym typeface="+mn-ea"/>
              </a:rPr>
              <a:t>New available = available + Allocation</a:t>
            </a:r>
            <a:endParaRPr lang="en-US"/>
          </a:p>
          <a:p>
            <a:r>
              <a:rPr lang="en-IN" altLang="en-US">
                <a:sym typeface="+mn-ea"/>
              </a:rPr>
              <a:t>	           =  (5, 3, 5) + (2,0,1) =   (7,3,6)</a:t>
            </a:r>
            <a:endParaRPr lang="en-IN" altLang="en-US">
              <a:sym typeface="+mn-ea"/>
            </a:endParaRPr>
          </a:p>
          <a:p>
            <a:endParaRPr lang="en-IN" altLang="en-US">
              <a:sym typeface="+mn-ea"/>
            </a:endParaRPr>
          </a:p>
          <a:p>
            <a:r>
              <a:rPr lang="en-IN" altLang="en-US">
                <a:sym typeface="+mn-ea"/>
              </a:rPr>
              <a:t>4. </a:t>
            </a:r>
            <a:r>
              <a:rPr lang="en-IN" altLang="en-US" u="sng">
                <a:sym typeface="+mn-ea"/>
              </a:rPr>
              <a:t>For</a:t>
            </a:r>
            <a:r>
              <a:rPr lang="en-US" u="sng">
                <a:sym typeface="+mn-ea"/>
              </a:rPr>
              <a:t> P</a:t>
            </a:r>
            <a:r>
              <a:rPr lang="en-IN" altLang="en-US" u="sng">
                <a:sym typeface="+mn-ea"/>
              </a:rPr>
              <a:t>4</a:t>
            </a:r>
            <a:r>
              <a:rPr lang="en-US" u="sng">
                <a:sym typeface="+mn-ea"/>
              </a:rPr>
              <a:t>:</a:t>
            </a:r>
            <a:endParaRPr lang="en-US" u="sng">
              <a:sym typeface="+mn-ea"/>
            </a:endParaRPr>
          </a:p>
          <a:p>
            <a:r>
              <a:rPr lang="en-US">
                <a:sym typeface="+mn-ea"/>
              </a:rPr>
              <a:t> </a:t>
            </a:r>
            <a:r>
              <a:rPr lang="en-IN" altLang="en-US" b="1">
                <a:sym typeface="+mn-ea"/>
              </a:rPr>
              <a:t> Need = </a:t>
            </a:r>
            <a:r>
              <a:rPr lang="en-IN" altLang="en-US">
                <a:sym typeface="+mn-ea"/>
              </a:rPr>
              <a:t>  (4,2,3) - (3,1,0)</a:t>
            </a:r>
            <a:endParaRPr lang="en-IN" altLang="en-US"/>
          </a:p>
          <a:p>
            <a:r>
              <a:rPr lang="en-IN" altLang="en-US">
                <a:sym typeface="+mn-ea"/>
              </a:rPr>
              <a:t>           =   1, 1, 3</a:t>
            </a:r>
            <a:endParaRPr lang="en-IN" altLang="en-US">
              <a:sym typeface="+mn-ea"/>
            </a:endParaRPr>
          </a:p>
          <a:p>
            <a:r>
              <a:rPr lang="en-IN" altLang="en-US">
                <a:sym typeface="+mn-ea"/>
              </a:rPr>
              <a:t>Need &lt;= Available</a:t>
            </a:r>
            <a:endParaRPr lang="en-IN" altLang="en-US">
              <a:sym typeface="+mn-ea"/>
            </a:endParaRPr>
          </a:p>
          <a:p>
            <a:r>
              <a:rPr lang="en-IN" altLang="en-US">
                <a:sym typeface="+mn-ea"/>
              </a:rPr>
              <a:t> 	1, 1, 3 &lt;= 7, 3, 6 condition is </a:t>
            </a:r>
            <a:r>
              <a:rPr lang="en-IN" altLang="en-US" b="1">
                <a:sym typeface="+mn-ea"/>
              </a:rPr>
              <a:t>True</a:t>
            </a:r>
            <a:endParaRPr lang="en-IN" altLang="en-US" b="1">
              <a:sym typeface="+mn-ea"/>
            </a:endParaRPr>
          </a:p>
          <a:p>
            <a:r>
              <a:rPr lang="en-IN" altLang="en-US">
                <a:sym typeface="+mn-ea"/>
              </a:rPr>
              <a:t>so, P4 will go for execution.</a:t>
            </a:r>
            <a:endParaRPr lang="en-IN" altLang="en-US" b="1">
              <a:sym typeface="+mn-ea"/>
            </a:endParaRPr>
          </a:p>
          <a:p>
            <a:r>
              <a:rPr lang="en-IN" altLang="en-US">
                <a:sym typeface="+mn-ea"/>
              </a:rPr>
              <a:t> </a:t>
            </a:r>
            <a:r>
              <a:rPr lang="en-US">
                <a:sym typeface="+mn-ea"/>
              </a:rPr>
              <a:t>New available = available + Allocation</a:t>
            </a:r>
            <a:endParaRPr lang="en-US"/>
          </a:p>
          <a:p>
            <a:r>
              <a:rPr lang="en-IN" altLang="en-US">
                <a:sym typeface="+mn-ea"/>
              </a:rPr>
              <a:t>	           =  (7, 3, 6) + (3, 1, 0)</a:t>
            </a:r>
            <a:endParaRPr lang="en-IN" altLang="en-US">
              <a:sym typeface="+mn-ea"/>
            </a:endParaRPr>
          </a:p>
          <a:p>
            <a:r>
              <a:rPr lang="en-IN" altLang="en-US">
                <a:sym typeface="+mn-ea"/>
              </a:rPr>
              <a:t>	           =   (10, 4, 6)</a:t>
            </a:r>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5195" y="356235"/>
            <a:ext cx="5819140" cy="3969385"/>
          </a:xfrm>
          <a:prstGeom prst="rect">
            <a:avLst/>
          </a:prstGeom>
          <a:noFill/>
        </p:spPr>
        <p:txBody>
          <a:bodyPr wrap="square" rtlCol="0" anchor="t">
            <a:spAutoFit/>
          </a:bodyPr>
          <a:p>
            <a:r>
              <a:rPr lang="en-IN" altLang="en-US">
                <a:sym typeface="+mn-ea"/>
              </a:rPr>
              <a:t>5.</a:t>
            </a:r>
            <a:r>
              <a:rPr lang="en-IN" altLang="en-US" u="sng">
                <a:sym typeface="+mn-ea"/>
              </a:rPr>
              <a:t> For P5: </a:t>
            </a:r>
            <a:endParaRPr lang="en-IN" altLang="en-US" u="sng"/>
          </a:p>
          <a:p>
            <a:r>
              <a:rPr lang="en-IN" altLang="en-US">
                <a:sym typeface="+mn-ea"/>
              </a:rPr>
              <a:t>   </a:t>
            </a:r>
            <a:r>
              <a:rPr lang="en-IN" altLang="en-US" b="1">
                <a:sym typeface="+mn-ea"/>
              </a:rPr>
              <a:t>Need</a:t>
            </a:r>
            <a:r>
              <a:rPr lang="en-IN" altLang="en-US">
                <a:sym typeface="+mn-ea"/>
              </a:rPr>
              <a:t> =  (3,5,3) - (0,2,0)</a:t>
            </a:r>
            <a:endParaRPr lang="en-IN" altLang="en-US"/>
          </a:p>
          <a:p>
            <a:r>
              <a:rPr lang="en-IN" altLang="en-US">
                <a:sym typeface="+mn-ea"/>
              </a:rPr>
              <a:t>            =  (3,3,3)</a:t>
            </a:r>
            <a:endParaRPr lang="en-IN" altLang="en-US"/>
          </a:p>
          <a:p>
            <a:r>
              <a:rPr lang="en-IN" altLang="en-US">
                <a:sym typeface="+mn-ea"/>
              </a:rPr>
              <a:t>Need &lt;= Available</a:t>
            </a:r>
            <a:endParaRPr lang="en-IN" altLang="en-US">
              <a:sym typeface="+mn-ea"/>
            </a:endParaRPr>
          </a:p>
          <a:p>
            <a:r>
              <a:rPr lang="en-IN" altLang="en-US">
                <a:sym typeface="+mn-ea"/>
              </a:rPr>
              <a:t> 	3, 3, 3 &lt;= 10, 4, 6 condition is </a:t>
            </a:r>
            <a:r>
              <a:rPr lang="en-IN" altLang="en-US" b="1">
                <a:sym typeface="+mn-ea"/>
              </a:rPr>
              <a:t>True</a:t>
            </a:r>
            <a:endParaRPr lang="en-IN" altLang="en-US" b="1">
              <a:sym typeface="+mn-ea"/>
            </a:endParaRPr>
          </a:p>
          <a:p>
            <a:r>
              <a:rPr lang="en-IN" altLang="en-US">
                <a:sym typeface="+mn-ea"/>
              </a:rPr>
              <a:t>so, P5  will go for execution.</a:t>
            </a:r>
            <a:endParaRPr lang="en-IN" altLang="en-US" b="1">
              <a:sym typeface="+mn-ea"/>
            </a:endParaRPr>
          </a:p>
          <a:p>
            <a:r>
              <a:rPr lang="en-IN" altLang="en-US">
                <a:sym typeface="+mn-ea"/>
              </a:rPr>
              <a:t> </a:t>
            </a:r>
            <a:r>
              <a:rPr lang="en-US">
                <a:sym typeface="+mn-ea"/>
              </a:rPr>
              <a:t>New available = </a:t>
            </a:r>
            <a:r>
              <a:rPr lang="en-IN" altLang="en-US">
                <a:sym typeface="+mn-ea"/>
              </a:rPr>
              <a:t> </a:t>
            </a:r>
            <a:r>
              <a:rPr lang="en-US">
                <a:sym typeface="+mn-ea"/>
              </a:rPr>
              <a:t>available + Allocation</a:t>
            </a:r>
            <a:endParaRPr lang="en-US"/>
          </a:p>
          <a:p>
            <a:r>
              <a:rPr lang="en-IN" altLang="en-US">
                <a:sym typeface="+mn-ea"/>
              </a:rPr>
              <a:t>	           =  (10, 4, 6) + (0, 2, 0)</a:t>
            </a:r>
            <a:endParaRPr lang="en-IN" altLang="en-US">
              <a:sym typeface="+mn-ea"/>
            </a:endParaRPr>
          </a:p>
          <a:p>
            <a:r>
              <a:rPr lang="en-IN" altLang="en-US">
                <a:sym typeface="+mn-ea"/>
              </a:rPr>
              <a:t>	           =   (10, 6, 6)</a:t>
            </a:r>
            <a:endParaRPr lang="en-IN" altLang="en-US">
              <a:sym typeface="+mn-ea"/>
            </a:endParaRPr>
          </a:p>
          <a:p>
            <a:r>
              <a:rPr lang="en-IN" altLang="en-US">
                <a:sym typeface="+mn-ea"/>
              </a:rPr>
              <a:t>6.</a:t>
            </a:r>
            <a:r>
              <a:rPr lang="en-IN" altLang="en-US" u="sng">
                <a:sym typeface="+mn-ea"/>
              </a:rPr>
              <a:t> Again, go to P1</a:t>
            </a:r>
            <a:endParaRPr lang="en-IN" altLang="en-US" u="sng">
              <a:sym typeface="+mn-ea"/>
            </a:endParaRPr>
          </a:p>
          <a:p>
            <a:r>
              <a:rPr lang="en-IN" altLang="en-US">
                <a:sym typeface="+mn-ea"/>
              </a:rPr>
              <a:t>Need &lt;= Available</a:t>
            </a:r>
            <a:endParaRPr lang="en-IN" altLang="en-US">
              <a:sym typeface="+mn-ea"/>
            </a:endParaRPr>
          </a:p>
          <a:p>
            <a:r>
              <a:rPr lang="en-IN" altLang="en-US">
                <a:sym typeface="+mn-ea"/>
              </a:rPr>
              <a:t>7, 3, 3  &lt;=  10, 6, 6 condition is </a:t>
            </a:r>
            <a:r>
              <a:rPr lang="en-IN" altLang="en-US" b="1">
                <a:sym typeface="+mn-ea"/>
              </a:rPr>
              <a:t>True.</a:t>
            </a:r>
            <a:endParaRPr lang="en-IN" altLang="en-US">
              <a:sym typeface="+mn-ea"/>
            </a:endParaRPr>
          </a:p>
          <a:p>
            <a:r>
              <a:rPr lang="en-IN" altLang="en-US">
                <a:sym typeface="+mn-ea"/>
              </a:rPr>
              <a:t>So, P1 will go for execution.</a:t>
            </a:r>
            <a:endParaRPr lang="en-IN" altLang="en-US">
              <a:sym typeface="+mn-ea"/>
            </a:endParaRPr>
          </a:p>
          <a:p>
            <a:endParaRPr lang="en-US"/>
          </a:p>
        </p:txBody>
      </p:sp>
      <p:sp>
        <p:nvSpPr>
          <p:cNvPr id="3" name="Text Box 2"/>
          <p:cNvSpPr txBox="1"/>
          <p:nvPr/>
        </p:nvSpPr>
        <p:spPr>
          <a:xfrm>
            <a:off x="1414780" y="5699125"/>
            <a:ext cx="6887845" cy="922020"/>
          </a:xfrm>
          <a:prstGeom prst="rect">
            <a:avLst/>
          </a:prstGeom>
          <a:noFill/>
        </p:spPr>
        <p:txBody>
          <a:bodyPr wrap="square" rtlCol="0" anchor="t">
            <a:spAutoFit/>
          </a:bodyPr>
          <a:p>
            <a:r>
              <a:rPr lang="en-IN" altLang="en-US">
                <a:sym typeface="+mn-ea"/>
              </a:rPr>
              <a:t>so, it a Safe Sequence because deadlock has not occurred anywhere.</a:t>
            </a:r>
            <a:endParaRPr lang="en-IN" altLang="en-US">
              <a:sym typeface="+mn-ea"/>
            </a:endParaRPr>
          </a:p>
          <a:p>
            <a:r>
              <a:rPr lang="en-IN" altLang="en-US">
                <a:sym typeface="+mn-ea"/>
              </a:rPr>
              <a:t>Hence, Safe Sequence order: </a:t>
            </a:r>
            <a:r>
              <a:rPr lang="en-IN" altLang="en-US" u="sng">
                <a:solidFill>
                  <a:schemeClr val="accent2"/>
                </a:solidFill>
                <a:sym typeface="+mn-ea"/>
              </a:rPr>
              <a:t>p2 -&gt; p3 -&gt; p4-&gt;p5 -&gt; p1 </a:t>
            </a:r>
            <a:endParaRPr lang="en-US"/>
          </a:p>
        </p:txBody>
      </p:sp>
      <p:graphicFrame>
        <p:nvGraphicFramePr>
          <p:cNvPr id="13" name="Table 12"/>
          <p:cNvGraphicFramePr/>
          <p:nvPr/>
        </p:nvGraphicFramePr>
        <p:xfrm>
          <a:off x="5895340" y="571500"/>
          <a:ext cx="1960880" cy="3905250"/>
        </p:xfrm>
        <a:graphic>
          <a:graphicData uri="http://schemas.openxmlformats.org/drawingml/2006/table">
            <a:tbl>
              <a:tblPr firstRow="1" bandRow="1">
                <a:tableStyleId>{5C22544A-7EE6-4342-B048-85BDC9FD1C3A}</a:tableStyleId>
              </a:tblPr>
              <a:tblGrid>
                <a:gridCol w="1960880"/>
              </a:tblGrid>
              <a:tr h="686435">
                <a:tc>
                  <a:txBody>
                    <a:bodyPr/>
                    <a:p>
                      <a:pPr>
                        <a:buNone/>
                      </a:pPr>
                      <a:r>
                        <a:rPr lang="en-IN" altLang="en-US"/>
                        <a:t>Remining Need</a:t>
                      </a:r>
                      <a:endParaRPr lang="en-IN" altLang="en-US"/>
                    </a:p>
                    <a:p>
                      <a:pPr>
                        <a:buNone/>
                      </a:pPr>
                      <a:r>
                        <a:rPr lang="en-IN" altLang="en-US" sz="1200"/>
                        <a:t>(max- Allocation)</a:t>
                      </a:r>
                      <a:endParaRPr lang="en-IN" altLang="en-US" sz="1200"/>
                    </a:p>
                  </a:txBody>
                  <a:tcPr>
                    <a:solidFill>
                      <a:schemeClr val="accent6"/>
                    </a:solidFill>
                  </a:tcPr>
                </a:tc>
              </a:tr>
              <a:tr h="716915">
                <a:tc>
                  <a:txBody>
                    <a:bodyPr/>
                    <a:p>
                      <a:pPr>
                        <a:buNone/>
                      </a:pPr>
                      <a:r>
                        <a:rPr lang="en-IN" altLang="en-US" sz="1800">
                          <a:sym typeface="+mn-ea"/>
                        </a:rPr>
                        <a:t>A       B        C</a:t>
                      </a:r>
                      <a:endParaRPr lang="en-IN" altLang="en-US" sz="1800"/>
                    </a:p>
                    <a:p>
                      <a:pPr>
                        <a:buNone/>
                      </a:pPr>
                      <a:endParaRPr lang="en-US"/>
                    </a:p>
                  </a:txBody>
                  <a:tcPr/>
                </a:tc>
              </a:tr>
              <a:tr h="501015">
                <a:tc>
                  <a:txBody>
                    <a:bodyPr/>
                    <a:p>
                      <a:pPr>
                        <a:buNone/>
                      </a:pPr>
                      <a:r>
                        <a:rPr lang="en-IN" altLang="en-US"/>
                        <a:t>7       3        3</a:t>
                      </a:r>
                      <a:endParaRPr lang="en-IN" altLang="en-US"/>
                    </a:p>
                  </a:txBody>
                  <a:tcPr/>
                </a:tc>
              </a:tr>
              <a:tr h="499745">
                <a:tc>
                  <a:txBody>
                    <a:bodyPr/>
                    <a:p>
                      <a:pPr>
                        <a:buNone/>
                      </a:pPr>
                      <a:r>
                        <a:rPr lang="en-IN" altLang="en-US"/>
                        <a:t>0       3        1</a:t>
                      </a:r>
                      <a:endParaRPr lang="en-IN" altLang="en-US"/>
                    </a:p>
                  </a:txBody>
                  <a:tcPr/>
                </a:tc>
              </a:tr>
              <a:tr h="500380">
                <a:tc>
                  <a:txBody>
                    <a:bodyPr/>
                    <a:p>
                      <a:pPr>
                        <a:buNone/>
                      </a:pPr>
                      <a:r>
                        <a:rPr lang="en-IN" altLang="en-US"/>
                        <a:t>0       0        5</a:t>
                      </a:r>
                      <a:endParaRPr lang="en-IN" altLang="en-US"/>
                    </a:p>
                  </a:txBody>
                  <a:tcPr/>
                </a:tc>
              </a:tr>
              <a:tr h="501015">
                <a:tc>
                  <a:txBody>
                    <a:bodyPr/>
                    <a:p>
                      <a:pPr>
                        <a:buNone/>
                      </a:pPr>
                      <a:r>
                        <a:rPr lang="en-IN" altLang="en-US"/>
                        <a:t>1       1        3</a:t>
                      </a:r>
                      <a:endParaRPr lang="en-IN" altLang="en-US"/>
                    </a:p>
                  </a:txBody>
                  <a:tcPr/>
                </a:tc>
              </a:tr>
              <a:tr h="499745">
                <a:tc>
                  <a:txBody>
                    <a:bodyPr/>
                    <a:p>
                      <a:pPr>
                        <a:buNone/>
                      </a:pPr>
                      <a:r>
                        <a:rPr lang="en-IN" altLang="en-US"/>
                        <a:t>3       3        3</a:t>
                      </a:r>
                      <a:endParaRPr lang="en-IN" altLang="en-US"/>
                    </a:p>
                  </a:txBody>
                  <a:tcPr/>
                </a:tc>
              </a:tr>
            </a:tbl>
          </a:graphicData>
        </a:graphic>
      </p:graphicFrame>
      <p:graphicFrame>
        <p:nvGraphicFramePr>
          <p:cNvPr id="4" name="Table 3"/>
          <p:cNvGraphicFramePr/>
          <p:nvPr/>
        </p:nvGraphicFramePr>
        <p:xfrm>
          <a:off x="8594090" y="571500"/>
          <a:ext cx="1962150" cy="4405630"/>
        </p:xfrm>
        <a:graphic>
          <a:graphicData uri="http://schemas.openxmlformats.org/drawingml/2006/table">
            <a:tbl>
              <a:tblPr firstRow="1" bandRow="1">
                <a:tableStyleId>{5C22544A-7EE6-4342-B048-85BDC9FD1C3A}</a:tableStyleId>
              </a:tblPr>
              <a:tblGrid>
                <a:gridCol w="1962150"/>
              </a:tblGrid>
              <a:tr h="686435">
                <a:tc>
                  <a:txBody>
                    <a:bodyPr/>
                    <a:p>
                      <a:pPr>
                        <a:buNone/>
                      </a:pPr>
                      <a:r>
                        <a:rPr lang="en-IN" altLang="en-US"/>
                        <a:t>Available</a:t>
                      </a:r>
                      <a:endParaRPr lang="en-IN" altLang="en-US"/>
                    </a:p>
                    <a:p>
                      <a:pPr>
                        <a:buNone/>
                      </a:pPr>
                      <a:r>
                        <a:rPr lang="en-IN" altLang="en-US" sz="1200"/>
                        <a:t>(Total -Allocated)</a:t>
                      </a:r>
                      <a:endParaRPr lang="en-IN" altLang="en-US" sz="1200"/>
                    </a:p>
                  </a:txBody>
                  <a:tcPr>
                    <a:solidFill>
                      <a:schemeClr val="accent6"/>
                    </a:solidFill>
                  </a:tcPr>
                </a:tc>
              </a:tr>
              <a:tr h="716915">
                <a:tc>
                  <a:txBody>
                    <a:bodyPr/>
                    <a:p>
                      <a:pPr>
                        <a:buNone/>
                      </a:pPr>
                      <a:r>
                        <a:rPr lang="en-IN" altLang="en-US" sz="1800">
                          <a:sym typeface="+mn-ea"/>
                        </a:rPr>
                        <a:t>A       B        C</a:t>
                      </a:r>
                      <a:endParaRPr lang="en-IN" altLang="en-US" sz="1800"/>
                    </a:p>
                    <a:p>
                      <a:pPr>
                        <a:buNone/>
                      </a:pPr>
                      <a:endParaRPr lang="en-US"/>
                    </a:p>
                  </a:txBody>
                  <a:tcPr/>
                </a:tc>
              </a:tr>
              <a:tr h="500380">
                <a:tc>
                  <a:txBody>
                    <a:bodyPr/>
                    <a:p>
                      <a:pPr>
                        <a:buNone/>
                      </a:pPr>
                      <a:r>
                        <a:rPr lang="en-IN" altLang="en-US"/>
                        <a:t>2        3         4</a:t>
                      </a:r>
                      <a:endParaRPr lang="en-IN" altLang="en-US"/>
                    </a:p>
                  </a:txBody>
                  <a:tcPr/>
                </a:tc>
              </a:tr>
              <a:tr h="500380">
                <a:tc>
                  <a:txBody>
                    <a:bodyPr/>
                    <a:p>
                      <a:pPr>
                        <a:buNone/>
                      </a:pPr>
                      <a:r>
                        <a:rPr lang="en-IN" altLang="en-US" sz="1800">
                          <a:sym typeface="+mn-ea"/>
                        </a:rPr>
                        <a:t>5        3         5</a:t>
                      </a:r>
                      <a:endParaRPr lang="en-IN" altLang="en-US"/>
                    </a:p>
                  </a:txBody>
                  <a:tcPr/>
                </a:tc>
              </a:tr>
              <a:tr h="500380">
                <a:tc>
                  <a:txBody>
                    <a:bodyPr/>
                    <a:p>
                      <a:pPr>
                        <a:buNone/>
                      </a:pPr>
                      <a:r>
                        <a:rPr lang="en-IN" altLang="en-US" sz="1800">
                          <a:sym typeface="+mn-ea"/>
                        </a:rPr>
                        <a:t>7        3         6</a:t>
                      </a:r>
                      <a:endParaRPr lang="en-IN" altLang="en-US"/>
                    </a:p>
                  </a:txBody>
                  <a:tcPr/>
                </a:tc>
              </a:tr>
              <a:tr h="500380">
                <a:tc>
                  <a:txBody>
                    <a:bodyPr/>
                    <a:p>
                      <a:pPr>
                        <a:buNone/>
                      </a:pPr>
                      <a:r>
                        <a:rPr lang="en-IN" altLang="en-US" sz="1800">
                          <a:sym typeface="+mn-ea"/>
                        </a:rPr>
                        <a:t>10      4         6</a:t>
                      </a:r>
                      <a:endParaRPr lang="en-IN" altLang="en-US"/>
                    </a:p>
                  </a:txBody>
                  <a:tcPr/>
                </a:tc>
              </a:tr>
              <a:tr h="500380">
                <a:tc>
                  <a:txBody>
                    <a:bodyPr/>
                    <a:p>
                      <a:pPr>
                        <a:buNone/>
                      </a:pPr>
                      <a:r>
                        <a:rPr lang="en-IN" altLang="en-US" sz="1800">
                          <a:sym typeface="+mn-ea"/>
                        </a:rPr>
                        <a:t>10      6         6</a:t>
                      </a:r>
                      <a:endParaRPr lang="en-IN" alt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99565" y="2487295"/>
            <a:ext cx="9144000" cy="163449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5400">
                <a:solidFill>
                  <a:srgbClr val="C00000"/>
                </a:solidFill>
                <a:sym typeface="+mn-ea"/>
              </a:rPr>
              <a:t>Logical to Physical Address Binding</a:t>
            </a:r>
            <a:endParaRPr lang="en-US" sz="54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0170"/>
            <a:ext cx="10972800" cy="726440"/>
          </a:xfrm>
        </p:spPr>
        <p:txBody>
          <a:bodyPr/>
          <a:p>
            <a:r>
              <a:rPr lang="en-US" sz="4000">
                <a:solidFill>
                  <a:srgbClr val="C00000"/>
                </a:solidFill>
              </a:rPr>
              <a:t>Logical to Physical Address Binding</a:t>
            </a:r>
            <a:endParaRPr lang="en-US" sz="4000">
              <a:solidFill>
                <a:srgbClr val="C00000"/>
              </a:solidFill>
            </a:endParaRPr>
          </a:p>
        </p:txBody>
      </p:sp>
      <p:sp>
        <p:nvSpPr>
          <p:cNvPr id="3" name="Content Placeholder 2"/>
          <p:cNvSpPr>
            <a:spLocks noGrp="1"/>
          </p:cNvSpPr>
          <p:nvPr>
            <p:ph idx="1"/>
          </p:nvPr>
        </p:nvSpPr>
        <p:spPr>
          <a:xfrm>
            <a:off x="609600" y="1000125"/>
            <a:ext cx="10972800" cy="5685790"/>
          </a:xfrm>
        </p:spPr>
        <p:txBody>
          <a:bodyPr/>
          <a:p>
            <a:pPr marL="0" indent="0">
              <a:buNone/>
            </a:pPr>
            <a:r>
              <a:rPr lang="en-IN" altLang="en-US" sz="1800"/>
              <a:t>In this topic i am going to discuss about how to binding Virtual Addresses to Physical Addresses? </a:t>
            </a:r>
            <a:endParaRPr lang="en-IN" altLang="en-US" sz="1800"/>
          </a:p>
          <a:p>
            <a:r>
              <a:rPr lang="en-US" sz="1800">
                <a:sym typeface="+mn-ea"/>
              </a:rPr>
              <a:t>Address binding is the process of mapping from one address space to another address space.</a:t>
            </a:r>
            <a:endParaRPr lang="en-US" sz="1800"/>
          </a:p>
          <a:p>
            <a:pPr marL="0" indent="0">
              <a:buNone/>
            </a:pPr>
            <a:endParaRPr lang="en-IN" altLang="en-US" sz="1800"/>
          </a:p>
          <a:p>
            <a:pPr marL="0" indent="0">
              <a:buNone/>
            </a:pPr>
            <a:endParaRPr lang="en-IN" altLang="en-US" sz="1800"/>
          </a:p>
          <a:p>
            <a:pPr marL="0" indent="0">
              <a:buFont typeface="Arial" panose="020B0604020202020204" pitchFamily="34" charset="0"/>
              <a:buNone/>
            </a:pPr>
            <a:r>
              <a:rPr lang="en-IN" altLang="en-US" sz="1800" b="1" u="sng">
                <a:sym typeface="+mn-ea"/>
              </a:rPr>
              <a:t>logical address:</a:t>
            </a:r>
            <a:r>
              <a:rPr lang="en-IN" altLang="en-US" sz="1800" b="1">
                <a:sym typeface="+mn-ea"/>
              </a:rPr>
              <a:t>  </a:t>
            </a:r>
            <a:r>
              <a:rPr lang="en-IN" altLang="en-US" sz="1800"/>
              <a:t>A </a:t>
            </a:r>
            <a:r>
              <a:rPr lang="en-IN" altLang="en-US" sz="1800" b="1"/>
              <a:t>logical address</a:t>
            </a:r>
            <a:r>
              <a:rPr lang="en-IN" altLang="en-US" sz="1800"/>
              <a:t> is generated by CPU while a program is running. </a:t>
            </a:r>
            <a:endParaRPr lang="en-IN" altLang="en-US" sz="1800"/>
          </a:p>
          <a:p>
            <a:r>
              <a:rPr lang="en-IN" altLang="en-US" sz="1800"/>
              <a:t> </a:t>
            </a:r>
            <a:r>
              <a:rPr lang="en-IN" altLang="en-US" sz="1800">
                <a:sym typeface="+mn-ea"/>
              </a:rPr>
              <a:t>it is also known as a virtual address because</a:t>
            </a:r>
            <a:r>
              <a:rPr lang="en-IN" altLang="en-US" sz="1800"/>
              <a:t> a logical address does not physically exists .  </a:t>
            </a:r>
            <a:endParaRPr lang="en-IN" altLang="en-US" sz="1800"/>
          </a:p>
          <a:p>
            <a:r>
              <a:rPr lang="en-IN" altLang="en-US" sz="1800"/>
              <a:t>Logiacl address space is the set of all logical  addresses generated by the program. </a:t>
            </a:r>
            <a:endParaRPr lang="en-IN" altLang="en-US" sz="1800"/>
          </a:p>
          <a:p>
            <a:endParaRPr lang="en-IN" altLang="en-US" sz="1800"/>
          </a:p>
          <a:p>
            <a:pPr marL="0" indent="0">
              <a:buNone/>
            </a:pPr>
            <a:r>
              <a:rPr lang="en-IN" altLang="en-US" sz="1800" b="1" u="sng"/>
              <a:t>Physical address</a:t>
            </a:r>
            <a:r>
              <a:rPr lang="en-IN" altLang="en-US" sz="1800"/>
              <a:t> : A physical address is  generated by memory unit. </a:t>
            </a:r>
            <a:endParaRPr lang="en-IN" altLang="en-US" sz="1800"/>
          </a:p>
          <a:p>
            <a:r>
              <a:rPr lang="en-IN" altLang="en-US" sz="1800"/>
              <a:t> Physical address space is the set of all physical addresses generated by the program</a:t>
            </a:r>
            <a:endParaRPr lang="en-IN" altLang="en-US" sz="1800"/>
          </a:p>
          <a:p>
            <a:pPr marL="0" indent="0">
              <a:buNone/>
            </a:pPr>
            <a:r>
              <a:rPr lang="en-IN" altLang="en-US" sz="1800">
                <a:solidFill>
                  <a:srgbClr val="0070C0"/>
                </a:solidFill>
              </a:rPr>
              <a:t> </a:t>
            </a:r>
            <a:r>
              <a:rPr lang="en-IN" altLang="en-US" sz="1800">
                <a:solidFill>
                  <a:schemeClr val="accent2"/>
                </a:solidFill>
              </a:rPr>
              <a:t>Logical and physical address are same at compile time And Differet at execution time.</a:t>
            </a:r>
            <a:endParaRPr lang="en-IN" altLang="en-US" sz="1800">
              <a:solidFill>
                <a:schemeClr val="accent2"/>
              </a:solidFill>
            </a:endParaRPr>
          </a:p>
          <a:p>
            <a:pPr marL="0" indent="0">
              <a:buNone/>
            </a:pPr>
            <a:endParaRPr lang="en-IN" altLang="en-US" sz="1800">
              <a:solidFill>
                <a:schemeClr val="accent2"/>
              </a:solidFill>
            </a:endParaRPr>
          </a:p>
          <a:p>
            <a:pPr marL="0" indent="0">
              <a:buNone/>
            </a:pPr>
            <a:r>
              <a:rPr lang="en-IN" altLang="en-US" sz="2000">
                <a:solidFill>
                  <a:srgbClr val="002060"/>
                </a:solidFill>
              </a:rPr>
              <a:t>		</a:t>
            </a:r>
            <a:r>
              <a:rPr lang="en-IN" altLang="en-US" sz="2000" u="sng">
                <a:solidFill>
                  <a:srgbClr val="002060"/>
                </a:solidFill>
              </a:rPr>
              <a:t>Mapping Virtual Addresses to Physical Addresses</a:t>
            </a:r>
            <a:endParaRPr lang="en-IN" altLang="en-US" sz="2000" u="sng">
              <a:solidFill>
                <a:srgbClr val="002060"/>
              </a:solidFill>
            </a:endParaRPr>
          </a:p>
          <a:p>
            <a:pPr marL="0" indent="0">
              <a:buNone/>
            </a:pPr>
            <a:r>
              <a:rPr lang="en-IN" altLang="en-US" sz="1800">
                <a:solidFill>
                  <a:schemeClr val="tx1"/>
                </a:solidFill>
              </a:rPr>
              <a:t>The run time mapping between virtual address and physical address is done by a hardware device known as</a:t>
            </a:r>
            <a:r>
              <a:rPr lang="en-IN" altLang="en-US" sz="1800" b="1">
                <a:solidFill>
                  <a:schemeClr val="tx1"/>
                </a:solidFill>
              </a:rPr>
              <a:t> MMU (Memory Management Unit)</a:t>
            </a:r>
            <a:r>
              <a:rPr lang="en-IN" altLang="en-US" sz="1800">
                <a:solidFill>
                  <a:schemeClr val="tx1"/>
                </a:solidFill>
              </a:rPr>
              <a:t>.</a:t>
            </a:r>
            <a:endParaRPr lang="en-IN" altLang="en-US" sz="180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40105" y="111125"/>
            <a:ext cx="6049010" cy="764540"/>
          </a:xfrm>
        </p:spPr>
        <p:txBody>
          <a:bodyPr/>
          <a:p>
            <a:r>
              <a:rPr lang="en-IN" altLang="en-US" sz="2000" u="sng">
                <a:solidFill>
                  <a:srgbClr val="002060"/>
                </a:solidFill>
                <a:sym typeface="+mn-ea"/>
              </a:rPr>
              <a:t>Mapping Virtual Addresses to Physical Addresses</a:t>
            </a:r>
            <a:br>
              <a:rPr lang="en-IN" altLang="en-US" sz="2000" u="sng">
                <a:solidFill>
                  <a:srgbClr val="002060"/>
                </a:solidFill>
              </a:rPr>
            </a:br>
            <a:endParaRPr lang="en-US" sz="2000"/>
          </a:p>
        </p:txBody>
      </p:sp>
      <p:sp>
        <p:nvSpPr>
          <p:cNvPr id="3" name="Text Placeholder 2"/>
          <p:cNvSpPr>
            <a:spLocks noGrp="1"/>
          </p:cNvSpPr>
          <p:nvPr>
            <p:ph type="body" sz="half" idx="2"/>
          </p:nvPr>
        </p:nvSpPr>
        <p:spPr>
          <a:xfrm>
            <a:off x="840105" y="1385570"/>
            <a:ext cx="6569710" cy="4483735"/>
          </a:xfrm>
        </p:spPr>
        <p:txBody>
          <a:bodyPr/>
          <a:p>
            <a:pPr marL="342900" indent="-342900">
              <a:buFont typeface="Wingdings" panose="05000000000000000000" charset="0"/>
              <a:buChar char="Ø"/>
            </a:pPr>
            <a:r>
              <a:rPr lang="en-IN" altLang="en-US" sz="2000"/>
              <a:t>We can</a:t>
            </a:r>
            <a:r>
              <a:rPr lang="en-US" sz="2000"/>
              <a:t> never directly deals with the physical address but</a:t>
            </a:r>
            <a:r>
              <a:rPr lang="en-IN" altLang="en-US" sz="2000"/>
              <a:t> we</a:t>
            </a:r>
            <a:r>
              <a:rPr lang="en-US" sz="2000"/>
              <a:t> can determine the physical address by its </a:t>
            </a:r>
            <a:r>
              <a:rPr lang="en-IN" altLang="en-US" sz="2000"/>
              <a:t>the help of </a:t>
            </a:r>
            <a:r>
              <a:rPr lang="en-US" sz="2000"/>
              <a:t>corresponding logical address. </a:t>
            </a:r>
            <a:endParaRPr lang="en-US" sz="2000"/>
          </a:p>
          <a:p>
            <a:pPr marL="342900" indent="-342900">
              <a:buFont typeface="Wingdings" panose="05000000000000000000" charset="0"/>
              <a:buChar char="Ø"/>
            </a:pPr>
            <a:r>
              <a:rPr lang="en-IN" altLang="en-US" sz="2000"/>
              <a:t>When </a:t>
            </a:r>
            <a:r>
              <a:rPr lang="en-US" sz="2000"/>
              <a:t> user program generates the logical address and</a:t>
            </a:r>
            <a:r>
              <a:rPr lang="en-IN" altLang="en-US" sz="2000"/>
              <a:t> </a:t>
            </a:r>
            <a:r>
              <a:rPr lang="en-US" sz="2000"/>
              <a:t>the program is running in this logical address space, but the program needs physical memory for its execution, therefore, the logical address must be mapped to the physical address by the MMU before the addresses are used.</a:t>
            </a:r>
            <a:endParaRPr lang="en-US" sz="2000"/>
          </a:p>
          <a:p>
            <a:pPr marL="342900" indent="-342900">
              <a:buFont typeface="Wingdings" panose="05000000000000000000" charset="0"/>
              <a:buChar char="Ø"/>
            </a:pPr>
            <a:endParaRPr lang="en-US" sz="2000"/>
          </a:p>
          <a:p>
            <a:pPr marL="342900" indent="-342900">
              <a:buFont typeface="Wingdings" panose="05000000000000000000" charset="0"/>
              <a:buChar char="Ø"/>
            </a:pPr>
            <a:endParaRPr lang="en-US" sz="2000"/>
          </a:p>
        </p:txBody>
      </p:sp>
      <p:pic>
        <p:nvPicPr>
          <p:cNvPr id="8" name="Picture Placeholder 7"/>
          <p:cNvPicPr>
            <a:picLocks noChangeAspect="1"/>
          </p:cNvPicPr>
          <p:nvPr>
            <p:ph type="pic" idx="1"/>
          </p:nvPr>
        </p:nvPicPr>
        <p:blipFill>
          <a:blip r:embed="rId1"/>
          <a:stretch>
            <a:fillRect/>
          </a:stretch>
        </p:blipFill>
        <p:spPr>
          <a:xfrm>
            <a:off x="7475220" y="875030"/>
            <a:ext cx="4624705" cy="3432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2865"/>
            <a:ext cx="10515600" cy="1617980"/>
          </a:xfrm>
        </p:spPr>
        <p:txBody>
          <a:bodyPr>
            <a:normAutofit/>
          </a:bodyPr>
          <a:p>
            <a:r>
              <a:rPr lang="en-US" sz="2000" b="1"/>
              <a:t>Process Synchronization</a:t>
            </a:r>
            <a:r>
              <a:rPr lang="en-US" sz="2000"/>
              <a:t> is the task of coordinating the execution of processes in a way that no two processes can have access to the same shared data and resources.</a:t>
            </a:r>
            <a:r>
              <a:rPr lang="en-IN" altLang="en-US" sz="2000"/>
              <a:t> </a:t>
            </a:r>
            <a:br>
              <a:rPr lang="en-IN" altLang="en-US" sz="2000"/>
            </a:br>
            <a:r>
              <a:rPr lang="en-IN" altLang="en-US" sz="2000"/>
              <a:t>Process is categorized into two types on the basis of synchronization:</a:t>
            </a:r>
            <a:br>
              <a:rPr lang="en-IN" altLang="en-US" sz="2000"/>
            </a:br>
            <a:r>
              <a:rPr lang="en-IN" altLang="en-US" sz="2000"/>
              <a:t>1. Independent Process</a:t>
            </a:r>
            <a:br>
              <a:rPr lang="en-IN" altLang="en-US" sz="2000"/>
            </a:br>
            <a:r>
              <a:rPr lang="en-IN" altLang="en-US" sz="2000"/>
              <a:t>2. Cooperative Process</a:t>
            </a:r>
            <a:endParaRPr lang="en-IN" altLang="en-US" sz="2000"/>
          </a:p>
        </p:txBody>
      </p:sp>
      <p:sp>
        <p:nvSpPr>
          <p:cNvPr id="3" name="Content Placeholder 2"/>
          <p:cNvSpPr>
            <a:spLocks noGrp="1"/>
          </p:cNvSpPr>
          <p:nvPr>
            <p:ph sz="half" idx="1"/>
          </p:nvPr>
        </p:nvSpPr>
        <p:spPr>
          <a:xfrm>
            <a:off x="619760" y="1487170"/>
            <a:ext cx="5376545" cy="5370830"/>
          </a:xfrm>
        </p:spPr>
        <p:txBody>
          <a:bodyPr>
            <a:normAutofit fontScale="60000"/>
          </a:bodyPr>
          <a:p>
            <a:pPr marL="0" indent="0">
              <a:buNone/>
            </a:pPr>
            <a:r>
              <a:rPr lang="en-IN">
                <a:solidFill>
                  <a:schemeClr val="tx1"/>
                </a:solidFill>
              </a:rPr>
              <a:t>Example:</a:t>
            </a:r>
            <a:endParaRPr lang="en-IN">
              <a:solidFill>
                <a:schemeClr val="tx1"/>
              </a:solidFill>
            </a:endParaRPr>
          </a:p>
          <a:p>
            <a:pPr marL="0" indent="0">
              <a:buNone/>
            </a:pPr>
            <a:r>
              <a:rPr lang="en-IN" altLang="en-US">
                <a:sym typeface="+mn-ea"/>
              </a:rPr>
              <a:t>In this topic, I am going</a:t>
            </a:r>
            <a:r>
              <a:rPr lang="en-IN">
                <a:solidFill>
                  <a:schemeClr val="tx1"/>
                </a:solidFill>
              </a:rPr>
              <a:t> solve </a:t>
            </a:r>
            <a:r>
              <a:rPr lang="en-US">
                <a:sym typeface="+mn-ea"/>
              </a:rPr>
              <a:t>Process Synchronization </a:t>
            </a:r>
            <a:r>
              <a:rPr lang="en-IN" altLang="en-US">
                <a:sym typeface="+mn-ea"/>
              </a:rPr>
              <a:t>Problem. </a:t>
            </a:r>
            <a:endParaRPr>
              <a:solidFill>
                <a:srgbClr val="002060"/>
              </a:solidFill>
            </a:endParaRPr>
          </a:p>
          <a:p>
            <a:r>
              <a:rPr>
                <a:solidFill>
                  <a:srgbClr val="002060"/>
                </a:solidFill>
              </a:rPr>
              <a:t>Sleeping Barber problem in Process Synchronization</a:t>
            </a:r>
            <a:endParaRPr>
              <a:solidFill>
                <a:srgbClr val="002060"/>
              </a:solidFill>
            </a:endParaRPr>
          </a:p>
          <a:p>
            <a:pPr marL="0" indent="0">
              <a:buNone/>
            </a:pPr>
            <a:endParaRPr>
              <a:solidFill>
                <a:srgbClr val="002060"/>
              </a:solidFill>
            </a:endParaRPr>
          </a:p>
          <a:p>
            <a:r>
              <a:rPr sz="2665">
                <a:solidFill>
                  <a:schemeClr val="tx1"/>
                </a:solidFill>
              </a:rPr>
              <a:t>There is a barber shop which has one barber, one barber</a:t>
            </a:r>
            <a:r>
              <a:rPr lang="en-IN" sz="2665">
                <a:solidFill>
                  <a:schemeClr val="tx1"/>
                </a:solidFill>
              </a:rPr>
              <a:t>’s</a:t>
            </a:r>
            <a:r>
              <a:rPr sz="2665">
                <a:solidFill>
                  <a:schemeClr val="tx1"/>
                </a:solidFill>
              </a:rPr>
              <a:t> chair, and n chairs for waiting for customers</a:t>
            </a:r>
            <a:r>
              <a:rPr lang="en-IN" sz="2665">
                <a:solidFill>
                  <a:schemeClr val="tx1"/>
                </a:solidFill>
              </a:rPr>
              <a:t>.</a:t>
            </a:r>
            <a:endParaRPr lang="en-IN" sz="2665">
              <a:solidFill>
                <a:schemeClr val="tx1"/>
              </a:solidFill>
            </a:endParaRPr>
          </a:p>
          <a:p>
            <a:endParaRPr lang="en-IN" sz="2665">
              <a:solidFill>
                <a:schemeClr val="tx1"/>
              </a:solidFill>
            </a:endParaRPr>
          </a:p>
          <a:p>
            <a:pPr marL="342900" indent="-342900">
              <a:buAutoNum type="arabicPeriod"/>
            </a:pPr>
            <a:r>
              <a:rPr lang="en-IN" sz="2665">
                <a:solidFill>
                  <a:schemeClr val="tx1"/>
                </a:solidFill>
              </a:rPr>
              <a:t>If there is no customer, then the barber sleeps in his own chair.</a:t>
            </a:r>
            <a:endParaRPr lang="en-IN" sz="2665">
              <a:solidFill>
                <a:schemeClr val="tx1"/>
              </a:solidFill>
            </a:endParaRPr>
          </a:p>
          <a:p>
            <a:pPr marL="342900" indent="-342900">
              <a:buAutoNum type="arabicPeriod"/>
            </a:pPr>
            <a:r>
              <a:rPr lang="en-IN" sz="2665">
                <a:solidFill>
                  <a:schemeClr val="tx1"/>
                </a:solidFill>
              </a:rPr>
              <a:t>When a customer arrives, he has to wake up the barber.</a:t>
            </a:r>
            <a:endParaRPr lang="en-IN" sz="2665">
              <a:solidFill>
                <a:schemeClr val="tx1"/>
              </a:solidFill>
            </a:endParaRPr>
          </a:p>
          <a:p>
            <a:pPr marL="342900" indent="-342900">
              <a:buAutoNum type="arabicPeriod"/>
            </a:pPr>
            <a:r>
              <a:rPr lang="en-IN" sz="2665">
                <a:solidFill>
                  <a:schemeClr val="tx1"/>
                </a:solidFill>
              </a:rPr>
              <a:t>If there are many customers and the barber is cutting a customer’s hair, then the remaining customers have to wait.</a:t>
            </a:r>
            <a:endParaRPr lang="en-IN" sz="2665">
              <a:solidFill>
                <a:schemeClr val="tx1"/>
              </a:solidFill>
            </a:endParaRPr>
          </a:p>
          <a:p>
            <a:pPr marL="342900" indent="-342900">
              <a:buAutoNum type="arabicPeriod"/>
            </a:pPr>
            <a:r>
              <a:rPr lang="en-IN" sz="2665">
                <a:solidFill>
                  <a:schemeClr val="tx1"/>
                </a:solidFill>
              </a:rPr>
              <a:t> if there are no empty chairs in the waiting room so customer  leave or may go to others barber’s shop.</a:t>
            </a:r>
            <a:endParaRPr lang="en-IN" sz="2665">
              <a:solidFill>
                <a:schemeClr val="tx1"/>
              </a:solidFill>
            </a:endParaRPr>
          </a:p>
        </p:txBody>
      </p:sp>
      <p:pic>
        <p:nvPicPr>
          <p:cNvPr id="4" name="Content Placeholder 3"/>
          <p:cNvPicPr>
            <a:picLocks noChangeAspect="1"/>
          </p:cNvPicPr>
          <p:nvPr>
            <p:ph sz="half" idx="2"/>
          </p:nvPr>
        </p:nvPicPr>
        <p:blipFill>
          <a:blip r:embed="rId1"/>
          <a:stretch>
            <a:fillRect/>
          </a:stretch>
        </p:blipFill>
        <p:spPr>
          <a:xfrm>
            <a:off x="6200140" y="1944370"/>
            <a:ext cx="5455920" cy="2847975"/>
          </a:xfrm>
          <a:prstGeom prst="rect">
            <a:avLst/>
          </a:prstGeom>
        </p:spPr>
      </p:pic>
      <p:sp>
        <p:nvSpPr>
          <p:cNvPr id="6" name="Text Box 5"/>
          <p:cNvSpPr txBox="1"/>
          <p:nvPr/>
        </p:nvSpPr>
        <p:spPr>
          <a:xfrm>
            <a:off x="8890000" y="6188075"/>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99565" y="2454275"/>
            <a:ext cx="9144000" cy="19494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5400">
                <a:solidFill>
                  <a:srgbClr val="C00000"/>
                </a:solidFill>
                <a:sym typeface="+mn-ea"/>
              </a:rPr>
              <a:t>Contiguous memory allocation- First fi</a:t>
            </a:r>
            <a:r>
              <a:rPr lang="en-IN" altLang="en-US" sz="5400">
                <a:solidFill>
                  <a:srgbClr val="C00000"/>
                </a:solidFill>
                <a:sym typeface="+mn-ea"/>
              </a:rPr>
              <a:t>t</a:t>
            </a:r>
            <a:r>
              <a:rPr lang="en-US" sz="5400">
                <a:solidFill>
                  <a:srgbClr val="C00000"/>
                </a:solidFill>
                <a:sym typeface="+mn-ea"/>
              </a:rPr>
              <a:t>, Best fit and worst fit</a:t>
            </a:r>
            <a:r>
              <a:rPr lang="en-IN" altLang="en-US" sz="5400">
                <a:solidFill>
                  <a:srgbClr val="C00000"/>
                </a:solidFill>
                <a:sym typeface="+mn-ea"/>
              </a:rPr>
              <a:t>.</a:t>
            </a:r>
            <a:endParaRPr lang="en-US" sz="54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rgbClr val="C00000"/>
                </a:solidFill>
              </a:rPr>
              <a:t>Contiguous memory allocation- First fi</a:t>
            </a:r>
            <a:r>
              <a:rPr lang="en-IN" altLang="en-US" sz="4000">
                <a:solidFill>
                  <a:srgbClr val="C00000"/>
                </a:solidFill>
              </a:rPr>
              <a:t>t</a:t>
            </a:r>
            <a:r>
              <a:rPr lang="en-US" sz="4000">
                <a:solidFill>
                  <a:srgbClr val="C00000"/>
                </a:solidFill>
              </a:rPr>
              <a:t>, Best fit and worst fit</a:t>
            </a:r>
            <a:r>
              <a:rPr lang="en-IN" altLang="en-US" sz="4000">
                <a:solidFill>
                  <a:srgbClr val="C00000"/>
                </a:solidFill>
              </a:rPr>
              <a:t>.</a:t>
            </a:r>
            <a:endParaRPr lang="en-IN" altLang="en-US" sz="4000">
              <a:solidFill>
                <a:srgbClr val="C00000"/>
              </a:solidFill>
            </a:endParaRPr>
          </a:p>
        </p:txBody>
      </p:sp>
      <p:sp>
        <p:nvSpPr>
          <p:cNvPr id="3" name="Content Placeholder 2"/>
          <p:cNvSpPr>
            <a:spLocks noGrp="1"/>
          </p:cNvSpPr>
          <p:nvPr>
            <p:ph idx="1"/>
          </p:nvPr>
        </p:nvSpPr>
        <p:spPr>
          <a:xfrm>
            <a:off x="701675" y="1762760"/>
            <a:ext cx="10972800" cy="5095875"/>
          </a:xfrm>
        </p:spPr>
        <p:txBody>
          <a:bodyPr/>
          <a:p>
            <a:pPr marL="0" indent="0">
              <a:buNone/>
            </a:pPr>
            <a:r>
              <a:rPr lang="en-US" sz="1800"/>
              <a:t>Contiguous memory allocation is basically a method in which a single contiguous section/part of memory is allocated to a process or file needing it</a:t>
            </a:r>
            <a:endParaRPr lang="en-US" sz="1800"/>
          </a:p>
          <a:p>
            <a:pPr marL="0" indent="0">
              <a:buNone/>
            </a:pPr>
            <a:endParaRPr lang="en-US" sz="1800"/>
          </a:p>
          <a:p>
            <a:pPr marL="0" indent="0">
              <a:buNone/>
            </a:pPr>
            <a:r>
              <a:rPr lang="en-US" sz="1800" b="1"/>
              <a:t>First Fit</a:t>
            </a:r>
            <a:endParaRPr lang="en-US" sz="1800"/>
          </a:p>
          <a:p>
            <a:pPr marL="0" indent="0">
              <a:buNone/>
            </a:pPr>
            <a:r>
              <a:rPr lang="en-US" sz="1800"/>
              <a:t>In the first fit approach is to allocate the first free partition or hole large enough which can accommodate the process. It finishes after finding the first suitable free partition.</a:t>
            </a:r>
            <a:endParaRPr lang="en-US" sz="1800"/>
          </a:p>
          <a:p>
            <a:pPr marL="0" indent="0">
              <a:buNone/>
            </a:pPr>
            <a:endParaRPr lang="en-US" sz="1800"/>
          </a:p>
          <a:p>
            <a:pPr marL="0" indent="0">
              <a:buNone/>
            </a:pPr>
            <a:r>
              <a:rPr lang="en-US" sz="1800" b="1">
                <a:solidFill>
                  <a:schemeClr val="tx1"/>
                </a:solidFill>
              </a:rPr>
              <a:t>Best Fit</a:t>
            </a:r>
            <a:endParaRPr lang="en-US" sz="1800" b="1">
              <a:solidFill>
                <a:schemeClr val="tx1"/>
              </a:solidFill>
            </a:endParaRPr>
          </a:p>
          <a:p>
            <a:pPr marL="0" indent="0">
              <a:buNone/>
            </a:pPr>
            <a:r>
              <a:rPr lang="en-US" sz="1800"/>
              <a:t>The best fit deals with allocating the smallest free partition which meets the requirement of the requesting process. This algorithm first searches the entire list of free partitions and considers the smallest hole that is adequate. It then tries to find a hole which is close to actual process size needed.</a:t>
            </a:r>
            <a:endParaRPr lang="en-US" sz="1800"/>
          </a:p>
          <a:p>
            <a:pPr marL="0" indent="0">
              <a:buNone/>
            </a:pPr>
            <a:endParaRPr lang="en-US" sz="1800"/>
          </a:p>
          <a:p>
            <a:pPr marL="0" indent="0">
              <a:buNone/>
            </a:pPr>
            <a:r>
              <a:rPr lang="en-US" sz="1800" b="1"/>
              <a:t>Worst fit</a:t>
            </a:r>
            <a:endParaRPr lang="en-US" sz="1800" b="1"/>
          </a:p>
          <a:p>
            <a:pPr marL="0" indent="0">
              <a:buNone/>
            </a:pPr>
            <a:r>
              <a:rPr lang="en-US" sz="1800"/>
              <a:t>In worst fit approach is to locate largest available free portion so that the portion left will be big enough to be useful. It is the reverse of best fit.</a:t>
            </a:r>
            <a:endParaRPr 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41680" y="260985"/>
            <a:ext cx="11207115" cy="645160"/>
          </a:xfrm>
          <a:prstGeom prst="rect">
            <a:avLst/>
          </a:prstGeom>
          <a:noFill/>
        </p:spPr>
        <p:txBody>
          <a:bodyPr wrap="square" rtlCol="0" anchor="t">
            <a:spAutoFit/>
          </a:bodyPr>
          <a:p>
            <a:r>
              <a:rPr lang="en-US"/>
              <a:t>Consider six memory partitions of size 200 KB, 400 KB, 600 KB, 500 KB, 300 KB and 250 KB. These partitions need to be allocated to four processes of sizes 357 KB, 210 KB, 468 KB and 491 KB in that order.</a:t>
            </a:r>
            <a:endParaRPr lang="en-US"/>
          </a:p>
        </p:txBody>
      </p:sp>
      <p:sp>
        <p:nvSpPr>
          <p:cNvPr id="5" name="Text Box 4"/>
          <p:cNvSpPr txBox="1"/>
          <p:nvPr/>
        </p:nvSpPr>
        <p:spPr>
          <a:xfrm>
            <a:off x="1271270" y="1505585"/>
            <a:ext cx="9190990" cy="3415030"/>
          </a:xfrm>
          <a:prstGeom prst="rect">
            <a:avLst/>
          </a:prstGeom>
          <a:noFill/>
        </p:spPr>
        <p:txBody>
          <a:bodyPr wrap="square" rtlCol="0" anchor="t">
            <a:spAutoFit/>
          </a:bodyPr>
          <a:p>
            <a:r>
              <a:rPr lang="en-US"/>
              <a:t>The main memory has been divided into fixed size partitions as-</a:t>
            </a:r>
            <a:endParaRPr lang="en-US"/>
          </a:p>
          <a:p>
            <a:endParaRPr lang="en-US"/>
          </a:p>
          <a:p>
            <a:r>
              <a:rPr lang="en-US"/>
              <a:t> </a:t>
            </a:r>
            <a:endParaRPr lang="en-US"/>
          </a:p>
          <a:p>
            <a:endParaRPr lang="en-US"/>
          </a:p>
          <a:p>
            <a:r>
              <a:rPr lang="en-US"/>
              <a:t> </a:t>
            </a:r>
            <a:endParaRPr lang="en-US"/>
          </a:p>
          <a:p>
            <a:endParaRPr lang="en-US"/>
          </a:p>
          <a:p>
            <a:r>
              <a:rPr lang="en-US"/>
              <a:t>Let us say the given processes are-</a:t>
            </a:r>
            <a:endParaRPr lang="en-US"/>
          </a:p>
          <a:p>
            <a:endParaRPr lang="en-US"/>
          </a:p>
          <a:p>
            <a:r>
              <a:rPr lang="en-US"/>
              <a:t>    Process P1 = 357 KB</a:t>
            </a:r>
            <a:endParaRPr lang="en-US"/>
          </a:p>
          <a:p>
            <a:r>
              <a:rPr lang="en-US"/>
              <a:t>    Process P2 = 210 KB</a:t>
            </a:r>
            <a:endParaRPr lang="en-US"/>
          </a:p>
          <a:p>
            <a:r>
              <a:rPr lang="en-US"/>
              <a:t>    Process P3 = 468 KB</a:t>
            </a:r>
            <a:endParaRPr lang="en-US"/>
          </a:p>
          <a:p>
            <a:r>
              <a:rPr lang="en-US"/>
              <a:t>    Process P4 = 491 KB</a:t>
            </a:r>
            <a:endParaRPr lang="en-US"/>
          </a:p>
        </p:txBody>
      </p:sp>
      <p:pic>
        <p:nvPicPr>
          <p:cNvPr id="6" name="Picture 5"/>
          <p:cNvPicPr>
            <a:picLocks noChangeAspect="1"/>
          </p:cNvPicPr>
          <p:nvPr/>
        </p:nvPicPr>
        <p:blipFill>
          <a:blip r:embed="rId1"/>
          <a:stretch>
            <a:fillRect/>
          </a:stretch>
        </p:blipFill>
        <p:spPr>
          <a:xfrm>
            <a:off x="5758815" y="2061845"/>
            <a:ext cx="5490845" cy="12877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788140" cy="7016115"/>
          </a:xfrm>
          <a:prstGeom prst="rect">
            <a:avLst/>
          </a:prstGeom>
          <a:noFill/>
        </p:spPr>
        <p:txBody>
          <a:bodyPr wrap="square" rtlCol="0" anchor="t">
            <a:spAutoFit/>
          </a:bodyPr>
          <a:p>
            <a:r>
              <a:rPr lang="en-US" b="1"/>
              <a:t>In First Fit Algorithm</a:t>
            </a:r>
            <a:r>
              <a:rPr lang="en-US"/>
              <a:t>,</a:t>
            </a:r>
            <a:endParaRPr lang="en-US"/>
          </a:p>
          <a:p>
            <a:endParaRPr lang="en-US"/>
          </a:p>
          <a:p>
            <a:r>
              <a:rPr lang="en-US"/>
              <a:t>    Algorithm starts scanning the partitions serially.</a:t>
            </a:r>
            <a:endParaRPr lang="en-US"/>
          </a:p>
          <a:p>
            <a:r>
              <a:rPr lang="en-US"/>
              <a:t>    When a partition big enough to store the process is found, it allocates that partition to the process.</a:t>
            </a:r>
            <a:endParaRPr lang="en-US"/>
          </a:p>
          <a:p>
            <a:r>
              <a:rPr lang="en-US"/>
              <a:t> </a:t>
            </a:r>
            <a:endParaRPr lang="en-US"/>
          </a:p>
          <a:p>
            <a:r>
              <a:rPr lang="en-US" b="1"/>
              <a:t>Step-01</a:t>
            </a:r>
            <a:r>
              <a:rPr lang="en-US"/>
              <a:t>:</a:t>
            </a:r>
            <a:r>
              <a:rPr lang="en-IN" altLang="en-US"/>
              <a:t> </a:t>
            </a:r>
            <a:endParaRPr lang="en-IN" altLang="en-US"/>
          </a:p>
          <a:p>
            <a:endParaRPr lang="en-US"/>
          </a:p>
          <a:p>
            <a:endParaRPr lang="en-US"/>
          </a:p>
          <a:p>
            <a:endParaRPr lang="en-US"/>
          </a:p>
          <a:p>
            <a:endParaRPr lang="en-US"/>
          </a:p>
          <a:p>
            <a:endParaRPr lang="en-US"/>
          </a:p>
          <a:p>
            <a:r>
              <a:rPr lang="en-US" b="1"/>
              <a:t>Step-02</a:t>
            </a:r>
            <a:r>
              <a:rPr lang="en-US"/>
              <a:t>:</a:t>
            </a:r>
            <a:endParaRPr lang="en-US"/>
          </a:p>
          <a:p>
            <a:endParaRPr lang="en-US"/>
          </a:p>
          <a:p>
            <a:endParaRPr lang="en-US"/>
          </a:p>
          <a:p>
            <a:endParaRPr lang="en-US"/>
          </a:p>
          <a:p>
            <a:endParaRPr lang="en-US"/>
          </a:p>
          <a:p>
            <a:r>
              <a:rPr lang="en-US" b="1"/>
              <a:t>Step-03:</a:t>
            </a:r>
            <a:endParaRPr lang="en-US" b="1"/>
          </a:p>
          <a:p>
            <a:endParaRPr lang="en-US"/>
          </a:p>
          <a:p>
            <a:endParaRPr lang="en-US" b="1"/>
          </a:p>
          <a:p>
            <a:endParaRPr lang="en-US" b="1"/>
          </a:p>
          <a:p>
            <a:r>
              <a:rPr lang="en-US" b="1"/>
              <a:t>Step-04:</a:t>
            </a:r>
            <a:endParaRPr lang="en-US" b="1"/>
          </a:p>
          <a:p>
            <a:r>
              <a:rPr lang="en-US"/>
              <a:t>    Process P4 can not be allocated the memory.</a:t>
            </a:r>
            <a:endParaRPr lang="en-US"/>
          </a:p>
          <a:p>
            <a:r>
              <a:rPr lang="en-US"/>
              <a:t>    This is because no partition of size greater than or equal to the size of process P4 is available.</a:t>
            </a:r>
            <a:endParaRPr lang="en-US"/>
          </a:p>
          <a:p>
            <a:endParaRPr lang="en-US"/>
          </a:p>
          <a:p>
            <a:r>
              <a:rPr lang="en-US"/>
              <a:t> </a:t>
            </a:r>
            <a:endParaRPr lang="en-US"/>
          </a:p>
        </p:txBody>
      </p:sp>
      <p:pic>
        <p:nvPicPr>
          <p:cNvPr id="5" name="Picture 4"/>
          <p:cNvPicPr>
            <a:picLocks noChangeAspect="1"/>
          </p:cNvPicPr>
          <p:nvPr/>
        </p:nvPicPr>
        <p:blipFill>
          <a:blip r:embed="rId1"/>
          <a:stretch>
            <a:fillRect/>
          </a:stretch>
        </p:blipFill>
        <p:spPr>
          <a:xfrm>
            <a:off x="1885315" y="1347470"/>
            <a:ext cx="6995160" cy="1554480"/>
          </a:xfrm>
          <a:prstGeom prst="rect">
            <a:avLst/>
          </a:prstGeom>
        </p:spPr>
      </p:pic>
      <p:pic>
        <p:nvPicPr>
          <p:cNvPr id="6" name="Picture 5"/>
          <p:cNvPicPr>
            <a:picLocks noChangeAspect="1"/>
          </p:cNvPicPr>
          <p:nvPr/>
        </p:nvPicPr>
        <p:blipFill>
          <a:blip r:embed="rId2"/>
          <a:stretch>
            <a:fillRect/>
          </a:stretch>
        </p:blipFill>
        <p:spPr>
          <a:xfrm>
            <a:off x="1885315" y="2981325"/>
            <a:ext cx="7684770" cy="1027430"/>
          </a:xfrm>
          <a:prstGeom prst="rect">
            <a:avLst/>
          </a:prstGeom>
        </p:spPr>
      </p:pic>
      <p:pic>
        <p:nvPicPr>
          <p:cNvPr id="7" name="Picture 6"/>
          <p:cNvPicPr>
            <a:picLocks noChangeAspect="1"/>
          </p:cNvPicPr>
          <p:nvPr/>
        </p:nvPicPr>
        <p:blipFill>
          <a:blip r:embed="rId3"/>
          <a:stretch>
            <a:fillRect/>
          </a:stretch>
        </p:blipFill>
        <p:spPr>
          <a:xfrm>
            <a:off x="1885315" y="4008755"/>
            <a:ext cx="7894320" cy="1409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1777345" cy="7016115"/>
          </a:xfrm>
          <a:prstGeom prst="rect">
            <a:avLst/>
          </a:prstGeom>
          <a:noFill/>
        </p:spPr>
        <p:txBody>
          <a:bodyPr wrap="square" rtlCol="0" anchor="t">
            <a:spAutoFit/>
          </a:bodyPr>
          <a:p>
            <a:r>
              <a:rPr lang="en-US" b="1"/>
              <a:t>In Best Fit Algorithm</a:t>
            </a:r>
            <a:r>
              <a:rPr lang="en-US"/>
              <a:t>,</a:t>
            </a:r>
            <a:endParaRPr lang="en-US"/>
          </a:p>
          <a:p>
            <a:endParaRPr lang="en-US"/>
          </a:p>
          <a:p>
            <a:r>
              <a:rPr lang="en-US"/>
              <a:t>    Algorithm first scans all the partitions.</a:t>
            </a:r>
            <a:endParaRPr lang="en-US"/>
          </a:p>
          <a:p>
            <a:r>
              <a:rPr lang="en-US"/>
              <a:t>    It then allocates the partition of smallest size that can store the process.</a:t>
            </a:r>
            <a:endParaRPr lang="en-US"/>
          </a:p>
          <a:p>
            <a:endParaRPr lang="en-US"/>
          </a:p>
          <a:p>
            <a:r>
              <a:rPr lang="en-US"/>
              <a:t> </a:t>
            </a:r>
            <a:endParaRPr lang="en-US"/>
          </a:p>
          <a:p>
            <a:r>
              <a:rPr lang="en-US" b="1"/>
              <a:t>Step-01:</a:t>
            </a:r>
            <a:r>
              <a:rPr lang="en-IN" altLang="en-US" b="1"/>
              <a:t> </a:t>
            </a:r>
            <a:endParaRPr lang="en-IN" altLang="en-US" b="1"/>
          </a:p>
          <a:p>
            <a:endParaRPr lang="en-US"/>
          </a:p>
          <a:p>
            <a:endParaRPr lang="en-US"/>
          </a:p>
          <a:p>
            <a:endParaRPr lang="en-US"/>
          </a:p>
          <a:p>
            <a:endParaRPr lang="en-US"/>
          </a:p>
          <a:p>
            <a:r>
              <a:rPr lang="en-US" b="1"/>
              <a:t>Step-02:</a:t>
            </a:r>
            <a:endParaRPr lang="en-US" b="1"/>
          </a:p>
          <a:p>
            <a:endParaRPr lang="en-US"/>
          </a:p>
          <a:p>
            <a:endParaRPr lang="en-US"/>
          </a:p>
          <a:p>
            <a:endParaRPr lang="en-US"/>
          </a:p>
          <a:p>
            <a:endParaRPr lang="en-US"/>
          </a:p>
          <a:p>
            <a:r>
              <a:rPr lang="en-US" b="1"/>
              <a:t>Step-03:</a:t>
            </a:r>
            <a:endParaRPr lang="en-US" b="1"/>
          </a:p>
          <a:p>
            <a:endParaRPr lang="en-US"/>
          </a:p>
          <a:p>
            <a:endParaRPr lang="en-US"/>
          </a:p>
          <a:p>
            <a:endParaRPr lang="en-US"/>
          </a:p>
          <a:p>
            <a:r>
              <a:rPr lang="en-US" b="1"/>
              <a:t>Step-04:</a:t>
            </a:r>
            <a:endParaRPr lang="en-US" b="1"/>
          </a:p>
          <a:p>
            <a:endParaRPr lang="en-US"/>
          </a:p>
          <a:p>
            <a:r>
              <a:rPr lang="en-US"/>
              <a:t> </a:t>
            </a:r>
            <a:endParaRPr lang="en-US"/>
          </a:p>
          <a:p>
            <a:endParaRPr lang="en-US"/>
          </a:p>
          <a:p>
            <a:r>
              <a:rPr lang="en-US"/>
              <a:t> </a:t>
            </a:r>
            <a:endParaRPr lang="en-US"/>
          </a:p>
        </p:txBody>
      </p:sp>
      <p:pic>
        <p:nvPicPr>
          <p:cNvPr id="3" name="Picture 2"/>
          <p:cNvPicPr>
            <a:picLocks noChangeAspect="1"/>
          </p:cNvPicPr>
          <p:nvPr/>
        </p:nvPicPr>
        <p:blipFill>
          <a:blip r:embed="rId1"/>
          <a:stretch>
            <a:fillRect/>
          </a:stretch>
        </p:blipFill>
        <p:spPr>
          <a:xfrm>
            <a:off x="1736090" y="1515110"/>
            <a:ext cx="6987540" cy="1546860"/>
          </a:xfrm>
          <a:prstGeom prst="rect">
            <a:avLst/>
          </a:prstGeom>
        </p:spPr>
      </p:pic>
      <p:pic>
        <p:nvPicPr>
          <p:cNvPr id="4" name="Picture 3"/>
          <p:cNvPicPr>
            <a:picLocks noChangeAspect="1"/>
          </p:cNvPicPr>
          <p:nvPr/>
        </p:nvPicPr>
        <p:blipFill>
          <a:blip r:embed="rId2"/>
          <a:stretch>
            <a:fillRect/>
          </a:stretch>
        </p:blipFill>
        <p:spPr>
          <a:xfrm>
            <a:off x="1736090" y="2889885"/>
            <a:ext cx="6979920" cy="1424940"/>
          </a:xfrm>
          <a:prstGeom prst="rect">
            <a:avLst/>
          </a:prstGeom>
        </p:spPr>
      </p:pic>
      <p:pic>
        <p:nvPicPr>
          <p:cNvPr id="5" name="Picture 4"/>
          <p:cNvPicPr>
            <a:picLocks noChangeAspect="1"/>
          </p:cNvPicPr>
          <p:nvPr/>
        </p:nvPicPr>
        <p:blipFill>
          <a:blip r:embed="rId3"/>
          <a:stretch>
            <a:fillRect/>
          </a:stretch>
        </p:blipFill>
        <p:spPr>
          <a:xfrm>
            <a:off x="1905635" y="3992245"/>
            <a:ext cx="6934200" cy="1501140"/>
          </a:xfrm>
          <a:prstGeom prst="rect">
            <a:avLst/>
          </a:prstGeom>
        </p:spPr>
      </p:pic>
      <p:pic>
        <p:nvPicPr>
          <p:cNvPr id="6" name="Picture 5"/>
          <p:cNvPicPr>
            <a:picLocks noChangeAspect="1"/>
          </p:cNvPicPr>
          <p:nvPr/>
        </p:nvPicPr>
        <p:blipFill>
          <a:blip r:embed="rId4"/>
          <a:stretch>
            <a:fillRect/>
          </a:stretch>
        </p:blipFill>
        <p:spPr>
          <a:xfrm>
            <a:off x="1905635" y="5134610"/>
            <a:ext cx="7018020" cy="1478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325" y="180340"/>
            <a:ext cx="10830560" cy="2030095"/>
          </a:xfrm>
          <a:prstGeom prst="rect">
            <a:avLst/>
          </a:prstGeom>
          <a:noFill/>
        </p:spPr>
        <p:txBody>
          <a:bodyPr wrap="square" rtlCol="0" anchor="t">
            <a:spAutoFit/>
          </a:bodyPr>
          <a:p>
            <a:r>
              <a:rPr lang="en-US" b="1"/>
              <a:t>In Worst Fit Algorithm</a:t>
            </a:r>
            <a:endParaRPr lang="en-US"/>
          </a:p>
          <a:p>
            <a:endParaRPr lang="en-US"/>
          </a:p>
          <a:p>
            <a:r>
              <a:rPr lang="en-US"/>
              <a:t>    Algorithm first scans all the partitions.</a:t>
            </a:r>
            <a:endParaRPr lang="en-US"/>
          </a:p>
          <a:p>
            <a:r>
              <a:rPr lang="en-US"/>
              <a:t>    It then allocates the partition of largest size to the process.</a:t>
            </a:r>
            <a:endParaRPr lang="en-US"/>
          </a:p>
          <a:p>
            <a:endParaRPr lang="en-US"/>
          </a:p>
          <a:p>
            <a:endParaRPr lang="en-US"/>
          </a:p>
          <a:p>
            <a:r>
              <a:rPr lang="en-US"/>
              <a:t> </a:t>
            </a:r>
            <a:endParaRPr lang="en-US"/>
          </a:p>
        </p:txBody>
      </p:sp>
      <p:sp>
        <p:nvSpPr>
          <p:cNvPr id="3" name="Text Box 2"/>
          <p:cNvSpPr txBox="1"/>
          <p:nvPr/>
        </p:nvSpPr>
        <p:spPr>
          <a:xfrm>
            <a:off x="450850" y="1635125"/>
            <a:ext cx="1084580" cy="368300"/>
          </a:xfrm>
          <a:prstGeom prst="rect">
            <a:avLst/>
          </a:prstGeom>
          <a:noFill/>
        </p:spPr>
        <p:txBody>
          <a:bodyPr wrap="none" rtlCol="0" anchor="t">
            <a:spAutoFit/>
          </a:bodyPr>
          <a:p>
            <a:r>
              <a:rPr lang="en-US" b="1">
                <a:sym typeface="+mn-ea"/>
              </a:rPr>
              <a:t>Step-01:</a:t>
            </a:r>
            <a:endParaRPr lang="en-US"/>
          </a:p>
        </p:txBody>
      </p:sp>
      <p:sp>
        <p:nvSpPr>
          <p:cNvPr id="4" name="Text Box 3"/>
          <p:cNvSpPr txBox="1"/>
          <p:nvPr/>
        </p:nvSpPr>
        <p:spPr>
          <a:xfrm>
            <a:off x="450850" y="2827020"/>
            <a:ext cx="1084580" cy="368300"/>
          </a:xfrm>
          <a:prstGeom prst="rect">
            <a:avLst/>
          </a:prstGeom>
          <a:noFill/>
        </p:spPr>
        <p:txBody>
          <a:bodyPr wrap="none" rtlCol="0" anchor="t">
            <a:spAutoFit/>
          </a:bodyPr>
          <a:p>
            <a:r>
              <a:rPr lang="en-US" b="1">
                <a:sym typeface="+mn-ea"/>
              </a:rPr>
              <a:t>Step-0</a:t>
            </a:r>
            <a:r>
              <a:rPr lang="en-IN" altLang="en-US" b="1">
                <a:sym typeface="+mn-ea"/>
              </a:rPr>
              <a:t>2</a:t>
            </a:r>
            <a:r>
              <a:rPr lang="en-US" b="1">
                <a:sym typeface="+mn-ea"/>
              </a:rPr>
              <a:t>:</a:t>
            </a:r>
            <a:endParaRPr lang="en-US"/>
          </a:p>
        </p:txBody>
      </p:sp>
      <p:sp>
        <p:nvSpPr>
          <p:cNvPr id="5" name="Text Box 4"/>
          <p:cNvSpPr txBox="1"/>
          <p:nvPr/>
        </p:nvSpPr>
        <p:spPr>
          <a:xfrm>
            <a:off x="450850" y="4935220"/>
            <a:ext cx="1084580" cy="368300"/>
          </a:xfrm>
          <a:prstGeom prst="rect">
            <a:avLst/>
          </a:prstGeom>
          <a:noFill/>
        </p:spPr>
        <p:txBody>
          <a:bodyPr wrap="none" rtlCol="0" anchor="t">
            <a:spAutoFit/>
          </a:bodyPr>
          <a:p>
            <a:r>
              <a:rPr lang="en-US" b="1">
                <a:sym typeface="+mn-ea"/>
              </a:rPr>
              <a:t>Step-0</a:t>
            </a:r>
            <a:r>
              <a:rPr lang="en-IN" altLang="en-US" b="1">
                <a:sym typeface="+mn-ea"/>
              </a:rPr>
              <a:t>3</a:t>
            </a:r>
            <a:r>
              <a:rPr lang="en-US" b="1">
                <a:sym typeface="+mn-ea"/>
              </a:rPr>
              <a:t>:</a:t>
            </a:r>
            <a:endParaRPr lang="en-US"/>
          </a:p>
        </p:txBody>
      </p:sp>
      <p:pic>
        <p:nvPicPr>
          <p:cNvPr id="7" name="Picture 6"/>
          <p:cNvPicPr>
            <a:picLocks noChangeAspect="1"/>
          </p:cNvPicPr>
          <p:nvPr/>
        </p:nvPicPr>
        <p:blipFill>
          <a:blip r:embed="rId1"/>
          <a:stretch>
            <a:fillRect/>
          </a:stretch>
        </p:blipFill>
        <p:spPr>
          <a:xfrm>
            <a:off x="2444750" y="1451610"/>
            <a:ext cx="8536305" cy="1517650"/>
          </a:xfrm>
          <a:prstGeom prst="rect">
            <a:avLst/>
          </a:prstGeom>
        </p:spPr>
      </p:pic>
      <p:pic>
        <p:nvPicPr>
          <p:cNvPr id="8" name="Picture 7"/>
          <p:cNvPicPr>
            <a:picLocks noChangeAspect="1"/>
          </p:cNvPicPr>
          <p:nvPr/>
        </p:nvPicPr>
        <p:blipFill>
          <a:blip r:embed="rId2"/>
          <a:stretch>
            <a:fillRect/>
          </a:stretch>
        </p:blipFill>
        <p:spPr>
          <a:xfrm>
            <a:off x="2443480" y="2908300"/>
            <a:ext cx="8537575" cy="1846580"/>
          </a:xfrm>
          <a:prstGeom prst="rect">
            <a:avLst/>
          </a:prstGeom>
        </p:spPr>
      </p:pic>
      <p:sp>
        <p:nvSpPr>
          <p:cNvPr id="9" name="Text Box 8"/>
          <p:cNvSpPr txBox="1"/>
          <p:nvPr/>
        </p:nvSpPr>
        <p:spPr>
          <a:xfrm>
            <a:off x="2444750" y="4754880"/>
            <a:ext cx="8366125" cy="1198880"/>
          </a:xfrm>
          <a:prstGeom prst="rect">
            <a:avLst/>
          </a:prstGeom>
          <a:noFill/>
        </p:spPr>
        <p:txBody>
          <a:bodyPr wrap="square" rtlCol="0" anchor="t">
            <a:spAutoFit/>
          </a:bodyPr>
          <a:p>
            <a:endParaRPr lang="en-US"/>
          </a:p>
          <a:p>
            <a:r>
              <a:rPr lang="en-US"/>
              <a:t>    Process P3 and Process P4 can not be allocated the memory.</a:t>
            </a:r>
            <a:endParaRPr lang="en-US"/>
          </a:p>
          <a:p>
            <a:r>
              <a:rPr lang="en-US"/>
              <a:t>    This is because no partition of size greater than or equal to the size of process P3 and process P4 is available.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24000" y="2209800"/>
            <a:ext cx="9144000" cy="150114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6000">
                <a:solidFill>
                  <a:srgbClr val="C00000"/>
                </a:solidFill>
                <a:sym typeface="+mn-ea"/>
              </a:rPr>
              <a:t>Paging </a:t>
            </a:r>
            <a:endParaRPr lang="en-US" sz="60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274955"/>
            <a:ext cx="10972800" cy="1143000"/>
          </a:xfrm>
        </p:spPr>
        <p:txBody>
          <a:bodyPr/>
          <a:p>
            <a:r>
              <a:rPr lang="en-US">
                <a:solidFill>
                  <a:srgbClr val="C00000"/>
                </a:solidFill>
              </a:rPr>
              <a:t>Paging </a:t>
            </a:r>
            <a:endParaRPr lang="en-US">
              <a:solidFill>
                <a:srgbClr val="C00000"/>
              </a:solidFill>
            </a:endParaRPr>
          </a:p>
        </p:txBody>
      </p:sp>
      <p:sp>
        <p:nvSpPr>
          <p:cNvPr id="3" name="Content Placeholder 2"/>
          <p:cNvSpPr>
            <a:spLocks noGrp="1"/>
          </p:cNvSpPr>
          <p:nvPr>
            <p:ph sz="half" idx="4294967295"/>
          </p:nvPr>
        </p:nvSpPr>
        <p:spPr>
          <a:xfrm>
            <a:off x="0" y="1600200"/>
            <a:ext cx="6221095" cy="4526280"/>
          </a:xfrm>
        </p:spPr>
        <p:txBody>
          <a:bodyPr/>
          <a:p>
            <a:pPr marL="0" indent="0">
              <a:buNone/>
            </a:pPr>
            <a:r>
              <a:rPr lang="en-US" sz="2800"/>
              <a:t>Paging-</a:t>
            </a:r>
            <a:r>
              <a:rPr lang="en-IN" altLang="en-US" sz="2000"/>
              <a:t> Paging is a memory management technique in which the memory is divided into fixed size pages. Paging is used for faster access to data. so </a:t>
            </a:r>
            <a:r>
              <a:rPr lang="en-US" sz="2000"/>
              <a:t>Paging is a fixed size partitioning scheme.</a:t>
            </a:r>
            <a:endParaRPr lang="en-US" sz="2000"/>
          </a:p>
          <a:p>
            <a:pPr marL="0" indent="0">
              <a:buNone/>
            </a:pPr>
            <a:endParaRPr lang="en-US" sz="2000"/>
          </a:p>
          <a:p>
            <a:r>
              <a:rPr lang="en-US" sz="2000"/>
              <a:t>In paging, secondary memory and main memory are divided into equal fixed size partitions.</a:t>
            </a:r>
            <a:endParaRPr lang="en-US" sz="2000"/>
          </a:p>
          <a:p>
            <a:r>
              <a:rPr lang="en-US" sz="2000"/>
              <a:t>The partitions of secondary memory are called as pages.</a:t>
            </a:r>
            <a:endParaRPr lang="en-US" sz="2000"/>
          </a:p>
          <a:p>
            <a:r>
              <a:rPr lang="en-US" sz="2000"/>
              <a:t>The partitions of main memory are called as frames.</a:t>
            </a:r>
            <a:endParaRPr lang="en-US" sz="2000"/>
          </a:p>
          <a:p>
            <a:endParaRPr lang="en-US" sz="2000"/>
          </a:p>
          <a:p>
            <a:endParaRPr lang="en-US" sz="2000"/>
          </a:p>
        </p:txBody>
      </p:sp>
      <p:pic>
        <p:nvPicPr>
          <p:cNvPr id="7" name="Content Placeholder 6"/>
          <p:cNvPicPr>
            <a:picLocks noChangeAspect="1"/>
          </p:cNvPicPr>
          <p:nvPr/>
        </p:nvPicPr>
        <p:blipFill>
          <a:blip r:embed="rId1"/>
          <a:stretch>
            <a:fillRect/>
          </a:stretch>
        </p:blipFill>
        <p:spPr>
          <a:xfrm>
            <a:off x="6306820" y="2152650"/>
            <a:ext cx="5974080" cy="342138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32080"/>
            <a:ext cx="3364230" cy="736600"/>
          </a:xfrm>
        </p:spPr>
        <p:txBody>
          <a:bodyPr/>
          <a:p>
            <a:r>
              <a:rPr lang="en-IN" altLang="en-US">
                <a:solidFill>
                  <a:schemeClr val="tx1"/>
                </a:solidFill>
                <a:effectLst>
                  <a:outerShdw blurRad="38100" dist="19050" dir="2700000" algn="tl" rotWithShape="0">
                    <a:schemeClr val="dk1">
                      <a:alpha val="40000"/>
                    </a:schemeClr>
                  </a:outerShdw>
                </a:effectLst>
              </a:rPr>
              <a:t>Example</a:t>
            </a:r>
            <a:endParaRPr lang="en-IN" altLang="en-US">
              <a:solidFill>
                <a:schemeClr val="tx1"/>
              </a:solidFill>
              <a:effectLst>
                <a:outerShdw blurRad="38100" dist="19050" dir="2700000" algn="tl" rotWithShape="0">
                  <a:schemeClr val="dk1">
                    <a:alpha val="40000"/>
                  </a:schemeClr>
                </a:outerShdw>
              </a:effectLst>
            </a:endParaRPr>
          </a:p>
        </p:txBody>
      </p:sp>
      <p:sp>
        <p:nvSpPr>
          <p:cNvPr id="8" name="Content Placeholder 7"/>
          <p:cNvSpPr/>
          <p:nvPr>
            <p:ph idx="1"/>
          </p:nvPr>
        </p:nvSpPr>
        <p:spPr/>
        <p:txBody>
          <a:bodyPr/>
          <a:p>
            <a:endParaRPr lang="en-US" sz="1800"/>
          </a:p>
          <a:p>
            <a:r>
              <a:rPr lang="en-US" sz="1800"/>
              <a:t>    Each process is divided into parts where size of each part is same as page size.</a:t>
            </a:r>
            <a:endParaRPr lang="en-US" sz="1800"/>
          </a:p>
          <a:p>
            <a:r>
              <a:rPr lang="en-US" sz="1800"/>
              <a:t>    The size of the last part may be less than the page size.</a:t>
            </a:r>
            <a:endParaRPr lang="en-US" sz="1800"/>
          </a:p>
          <a:p>
            <a:r>
              <a:rPr lang="en-US" sz="1800"/>
              <a:t>    The pages of process are stored in the frames of main memory depending upon their availability.</a:t>
            </a:r>
            <a:endParaRPr lang="en-US" sz="1800"/>
          </a:p>
          <a:p>
            <a:endParaRPr lang="en-US" sz="1800"/>
          </a:p>
          <a:p>
            <a:r>
              <a:rPr lang="en-US" sz="1800"/>
              <a:t> Consider a process is divided into 4 pages P0, P1, P2 and P3.</a:t>
            </a:r>
            <a:endParaRPr lang="en-US" sz="1800"/>
          </a:p>
        </p:txBody>
      </p:sp>
      <p:pic>
        <p:nvPicPr>
          <p:cNvPr id="9" name="Content Placeholder 8"/>
          <p:cNvPicPr>
            <a:picLocks noChangeAspect="1"/>
          </p:cNvPicPr>
          <p:nvPr>
            <p:ph sz="half" idx="2"/>
          </p:nvPr>
        </p:nvPicPr>
        <p:blipFill>
          <a:blip r:embed="rId1"/>
          <a:stretch>
            <a:fillRect/>
          </a:stretch>
        </p:blipFill>
        <p:spPr>
          <a:xfrm>
            <a:off x="7720965" y="3162935"/>
            <a:ext cx="3861435" cy="2963545"/>
          </a:xfrm>
          <a:prstGeom prst="rect">
            <a:avLst/>
          </a:prstGeom>
        </p:spPr>
      </p:pic>
      <p:pic>
        <p:nvPicPr>
          <p:cNvPr id="10" name="Picture 9"/>
          <p:cNvPicPr>
            <a:picLocks noChangeAspect="1"/>
          </p:cNvPicPr>
          <p:nvPr/>
        </p:nvPicPr>
        <p:blipFill>
          <a:blip r:embed="rId2"/>
          <a:stretch>
            <a:fillRect/>
          </a:stretch>
        </p:blipFill>
        <p:spPr>
          <a:xfrm>
            <a:off x="1007745" y="3818890"/>
            <a:ext cx="1722120" cy="23850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1605" y="363220"/>
            <a:ext cx="6817360" cy="5631180"/>
          </a:xfrm>
          <a:prstGeom prst="rect">
            <a:avLst/>
          </a:prstGeom>
          <a:noFill/>
        </p:spPr>
        <p:txBody>
          <a:bodyPr wrap="square" rtlCol="0" anchor="t">
            <a:spAutoFit/>
          </a:bodyPr>
          <a:p>
            <a:pPr marL="0" indent="0">
              <a:buNone/>
            </a:pPr>
            <a:r>
              <a:rPr lang="en-IN" altLang="en-US">
                <a:sym typeface="+mn-ea"/>
              </a:rPr>
              <a:t>L</a:t>
            </a:r>
            <a:r>
              <a:rPr lang="en-US">
                <a:sym typeface="+mn-ea"/>
              </a:rPr>
              <a:t>et's assume we have a process P1 whose process size is 4 bytes and page size is 2 bytes</a:t>
            </a:r>
            <a:endParaRPr lang="en-US"/>
          </a:p>
          <a:p>
            <a:pPr marL="0" indent="0">
              <a:buNone/>
            </a:pPr>
            <a:endParaRPr lang="en-US"/>
          </a:p>
          <a:p>
            <a:pPr marL="0" indent="0">
              <a:buNone/>
            </a:pPr>
            <a:r>
              <a:rPr lang="en-US">
                <a:sym typeface="+mn-ea"/>
              </a:rPr>
              <a:t>So total size of the process, as we have assumed, is 4 bytes</a:t>
            </a:r>
            <a:endParaRPr lang="en-US"/>
          </a:p>
          <a:p>
            <a:pPr marL="0" indent="0">
              <a:buNone/>
            </a:pPr>
            <a:r>
              <a:rPr lang="en-US">
                <a:sym typeface="+mn-ea"/>
              </a:rPr>
              <a:t> size of a single page is 2 bytes</a:t>
            </a:r>
            <a:endParaRPr lang="en-US"/>
          </a:p>
          <a:p>
            <a:pPr marL="0" indent="0">
              <a:buNone/>
            </a:pPr>
            <a:r>
              <a:rPr lang="en-US">
                <a:sym typeface="+mn-ea"/>
              </a:rPr>
              <a:t>number of pages per process will be </a:t>
            </a:r>
            <a:r>
              <a:rPr lang="en-IN" altLang="en-US">
                <a:sym typeface="+mn-ea"/>
              </a:rPr>
              <a:t>= </a:t>
            </a:r>
            <a:r>
              <a:rPr lang="en-US">
                <a:sym typeface="+mn-ea"/>
              </a:rPr>
              <a:t>4/2 bytes </a:t>
            </a:r>
            <a:endParaRPr lang="en-US"/>
          </a:p>
          <a:p>
            <a:pPr marL="0" indent="0">
              <a:buNone/>
            </a:pPr>
            <a:r>
              <a:rPr lang="en-IN" altLang="en-US">
                <a:sym typeface="+mn-ea"/>
              </a:rPr>
              <a:t>			           = </a:t>
            </a:r>
            <a:r>
              <a:rPr lang="en-US">
                <a:sym typeface="+mn-ea"/>
              </a:rPr>
              <a:t>2 bytes</a:t>
            </a:r>
            <a:endParaRPr lang="en-US"/>
          </a:p>
          <a:p>
            <a:pPr marL="0" indent="0">
              <a:buNone/>
            </a:pPr>
            <a:r>
              <a:rPr lang="en-US">
                <a:sym typeface="+mn-ea"/>
              </a:rPr>
              <a:t>Now </a:t>
            </a:r>
            <a:r>
              <a:rPr lang="en-IN" altLang="en-US">
                <a:sym typeface="+mn-ea"/>
              </a:rPr>
              <a:t>, </a:t>
            </a:r>
            <a:r>
              <a:rPr lang="en-US">
                <a:sym typeface="+mn-ea"/>
              </a:rPr>
              <a:t>the process P1 is split into two pages 0 and 1 in which the numbers 0, 1, 2 and 3</a:t>
            </a:r>
            <a:endParaRPr lang="en-US"/>
          </a:p>
          <a:p>
            <a:pPr marL="0" indent="0">
              <a:buNone/>
            </a:pPr>
            <a:endParaRPr lang="en-US"/>
          </a:p>
          <a:p>
            <a:pPr marL="0" indent="0">
              <a:buNone/>
            </a:pPr>
            <a:r>
              <a:rPr lang="en-US">
                <a:sym typeface="+mn-ea"/>
              </a:rPr>
              <a:t>So there are 4 bytes in the process</a:t>
            </a:r>
            <a:endParaRPr lang="en-US"/>
          </a:p>
          <a:p>
            <a:pPr marL="0" indent="0">
              <a:buNone/>
            </a:pPr>
            <a:r>
              <a:rPr lang="en-US">
                <a:sym typeface="+mn-ea"/>
              </a:rPr>
              <a:t>We have 16 byte Main Memory</a:t>
            </a:r>
            <a:endParaRPr lang="en-US"/>
          </a:p>
          <a:p>
            <a:pPr marL="0" indent="0">
              <a:buNone/>
            </a:pPr>
            <a:r>
              <a:rPr lang="en-US">
                <a:sym typeface="+mn-ea"/>
              </a:rPr>
              <a:t>The number of frames can be calculated by dividing the memory size (16 Bytes) by the frame size (2 Bytes)</a:t>
            </a:r>
            <a:endParaRPr lang="en-US"/>
          </a:p>
          <a:p>
            <a:pPr marL="0" indent="0">
              <a:buNone/>
            </a:pPr>
            <a:endParaRPr lang="en-US"/>
          </a:p>
          <a:p>
            <a:pPr marL="0" indent="0">
              <a:buNone/>
            </a:pPr>
            <a:r>
              <a:rPr lang="en-IN" altLang="en-US" b="1">
                <a:sym typeface="+mn-ea"/>
              </a:rPr>
              <a:t>W</a:t>
            </a:r>
            <a:r>
              <a:rPr lang="en-US" b="1">
                <a:sym typeface="+mn-ea"/>
              </a:rPr>
              <a:t>hy page size and frame size should be same</a:t>
            </a:r>
            <a:r>
              <a:rPr lang="en-IN" altLang="en-US" b="1">
                <a:sym typeface="+mn-ea"/>
              </a:rPr>
              <a:t>?</a:t>
            </a:r>
            <a:endParaRPr lang="en-US" b="1"/>
          </a:p>
          <a:p>
            <a:pPr marL="0" indent="0">
              <a:buNone/>
            </a:pPr>
            <a:r>
              <a:rPr lang="en-US">
                <a:sym typeface="+mn-ea"/>
              </a:rPr>
              <a:t> if we divide a process into pages then one of the pages can be taken and fitted in the frame in compact</a:t>
            </a:r>
            <a:endParaRPr lang="en-US"/>
          </a:p>
          <a:p>
            <a:pPr marL="0" indent="0">
              <a:buNone/>
            </a:pPr>
            <a:r>
              <a:rPr lang="en-US">
                <a:sym typeface="+mn-ea"/>
              </a:rPr>
              <a:t>Means the page should fit in the frame as it is</a:t>
            </a:r>
            <a:r>
              <a:rPr lang="en-IN" altLang="en-US">
                <a:sym typeface="+mn-ea"/>
              </a:rPr>
              <a:t>. </a:t>
            </a:r>
            <a:r>
              <a:rPr lang="en-US">
                <a:sym typeface="+mn-ea"/>
              </a:rPr>
              <a:t>So that's why we have taken the page size and frame size same always</a:t>
            </a:r>
            <a:r>
              <a:rPr lang="en-IN" altLang="en-US">
                <a:sym typeface="+mn-ea"/>
              </a:rPr>
              <a:t>.</a:t>
            </a:r>
            <a:endParaRPr lang="en-US"/>
          </a:p>
        </p:txBody>
      </p:sp>
      <p:pic>
        <p:nvPicPr>
          <p:cNvPr id="5" name="Picture 4"/>
          <p:cNvPicPr>
            <a:picLocks noChangeAspect="1"/>
          </p:cNvPicPr>
          <p:nvPr/>
        </p:nvPicPr>
        <p:blipFill>
          <a:blip r:embed="rId1"/>
          <a:stretch>
            <a:fillRect/>
          </a:stretch>
        </p:blipFill>
        <p:spPr>
          <a:xfrm>
            <a:off x="6880860" y="1365885"/>
            <a:ext cx="5114290" cy="42983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838200" y="365125"/>
            <a:ext cx="5927725" cy="429260"/>
          </a:xfrm>
        </p:spPr>
        <p:txBody>
          <a:bodyPr>
            <a:normAutofit fontScale="90000"/>
          </a:bodyPr>
          <a:p>
            <a:r>
              <a:rPr lang="en-IN" altLang="en-US" u="sng"/>
              <a:t>Algorithm</a:t>
            </a:r>
            <a:endParaRPr lang="en-IN" altLang="en-US" u="sng"/>
          </a:p>
        </p:txBody>
      </p:sp>
      <p:sp>
        <p:nvSpPr>
          <p:cNvPr id="3" name="Content Placeholder 2"/>
          <p:cNvSpPr>
            <a:spLocks noGrp="1"/>
          </p:cNvSpPr>
          <p:nvPr>
            <p:ph sz="half" idx="1"/>
          </p:nvPr>
        </p:nvSpPr>
        <p:spPr>
          <a:xfrm>
            <a:off x="838200" y="1253490"/>
            <a:ext cx="5181600" cy="5605145"/>
          </a:xfrm>
        </p:spPr>
        <p:txBody>
          <a:bodyPr>
            <a:normAutofit fontScale="25000"/>
          </a:bodyPr>
          <a:p>
            <a:pPr marL="0" indent="0">
              <a:buNone/>
            </a:pPr>
            <a:r>
              <a:rPr lang="en-US" sz="6400"/>
              <a:t>Semaphore Customers = 0;</a:t>
            </a:r>
            <a:endParaRPr lang="en-US" sz="6400"/>
          </a:p>
          <a:p>
            <a:pPr marL="0" indent="0">
              <a:buNone/>
            </a:pPr>
            <a:r>
              <a:rPr lang="en-US" sz="6400"/>
              <a:t>Semaphore Barber = 0;</a:t>
            </a:r>
            <a:endParaRPr lang="en-US" sz="6400"/>
          </a:p>
          <a:p>
            <a:pPr marL="0" indent="0">
              <a:buNone/>
            </a:pPr>
            <a:r>
              <a:rPr lang="en-US" sz="6400"/>
              <a:t>Mutex Seats = 1;</a:t>
            </a:r>
            <a:endParaRPr lang="en-US" sz="6400"/>
          </a:p>
          <a:p>
            <a:pPr marL="0" indent="0">
              <a:buNone/>
            </a:pPr>
            <a:r>
              <a:rPr lang="en-US" sz="6400"/>
              <a:t>int FreeSeats = N;</a:t>
            </a:r>
            <a:endParaRPr lang="en-US" sz="6400"/>
          </a:p>
          <a:p>
            <a:pPr marL="0" indent="0">
              <a:buNone/>
            </a:pPr>
            <a:endParaRPr lang="en-US" sz="6400"/>
          </a:p>
          <a:p>
            <a:pPr marL="0" indent="0">
              <a:buNone/>
            </a:pPr>
            <a:r>
              <a:rPr lang="en-US" sz="6400"/>
              <a:t>Barber {</a:t>
            </a:r>
            <a:endParaRPr lang="en-US" sz="6400"/>
          </a:p>
          <a:p>
            <a:pPr marL="0" indent="0">
              <a:buNone/>
            </a:pPr>
            <a:r>
              <a:rPr lang="en-US" sz="6400"/>
              <a:t>	while(true) {</a:t>
            </a:r>
            <a:endParaRPr lang="en-US" sz="6400"/>
          </a:p>
          <a:p>
            <a:pPr marL="0" indent="0">
              <a:buNone/>
            </a:pPr>
            <a:r>
              <a:rPr lang="en-US" sz="6400"/>
              <a:t>						down(Customers);</a:t>
            </a:r>
            <a:endParaRPr lang="en-US" sz="6400"/>
          </a:p>
          <a:p>
            <a:pPr marL="0" indent="0">
              <a:buNone/>
            </a:pPr>
            <a:r>
              <a:rPr lang="en-IN" altLang="en-US" sz="6400"/>
              <a:t>	</a:t>
            </a:r>
            <a:r>
              <a:rPr lang="en-US" sz="6400"/>
              <a:t>down(Seats);</a:t>
            </a:r>
            <a:endParaRPr lang="en-US" sz="6400"/>
          </a:p>
          <a:p>
            <a:pPr marL="0" indent="0">
              <a:buNone/>
            </a:pPr>
            <a:r>
              <a:rPr lang="en-US" sz="6400"/>
              <a:t>					FreeSeats++;</a:t>
            </a:r>
            <a:endParaRPr lang="en-US" sz="6400"/>
          </a:p>
          <a:p>
            <a:pPr marL="0" indent="0">
              <a:buNone/>
            </a:pPr>
            <a:r>
              <a:rPr lang="en-US" sz="6400"/>
              <a:t>						up(Barber);</a:t>
            </a:r>
            <a:endParaRPr lang="en-US" sz="6400"/>
          </a:p>
          <a:p>
            <a:pPr marL="0" indent="0">
              <a:buNone/>
            </a:pPr>
            <a:r>
              <a:rPr lang="en-IN" altLang="en-US" sz="6400"/>
              <a:t>	</a:t>
            </a:r>
            <a:r>
              <a:rPr lang="en-US" sz="6400"/>
              <a:t>up(Seats);</a:t>
            </a:r>
            <a:r>
              <a:rPr lang="en-IN" altLang="en-US" sz="6400"/>
              <a:t> </a:t>
            </a:r>
            <a:r>
              <a:rPr lang="en-US" sz="6400"/>
              <a:t>}</a:t>
            </a:r>
            <a:endParaRPr lang="en-US" sz="6400"/>
          </a:p>
          <a:p>
            <a:pPr marL="0" indent="0">
              <a:buNone/>
            </a:pPr>
            <a:r>
              <a:rPr lang="en-US" sz="6400"/>
              <a:t>}</a:t>
            </a:r>
            <a:endParaRPr lang="en-US" sz="6400"/>
          </a:p>
          <a:p>
            <a:pPr marL="0" indent="0">
              <a:buNone/>
            </a:pPr>
            <a:endParaRPr lang="en-US" sz="6400"/>
          </a:p>
          <a:p>
            <a:pPr marL="0" indent="0">
              <a:buNone/>
            </a:pPr>
            <a:endParaRPr lang="en-US" sz="6400"/>
          </a:p>
        </p:txBody>
      </p:sp>
      <p:sp>
        <p:nvSpPr>
          <p:cNvPr id="9" name="Content Placeholder 8"/>
          <p:cNvSpPr>
            <a:spLocks noGrp="1"/>
          </p:cNvSpPr>
          <p:nvPr>
            <p:ph sz="half" idx="2"/>
          </p:nvPr>
        </p:nvSpPr>
        <p:spPr>
          <a:xfrm>
            <a:off x="6192520" y="1143000"/>
            <a:ext cx="5181600" cy="5966460"/>
          </a:xfrm>
        </p:spPr>
        <p:txBody>
          <a:bodyPr>
            <a:normAutofit fontScale="25000"/>
          </a:bodyPr>
          <a:p>
            <a:pPr marL="0" indent="0">
              <a:buNone/>
            </a:pPr>
            <a:r>
              <a:rPr lang="en-US" sz="6400">
                <a:sym typeface="+mn-ea"/>
              </a:rPr>
              <a:t>Customer {</a:t>
            </a:r>
            <a:endParaRPr lang="en-US" sz="6400"/>
          </a:p>
          <a:p>
            <a:pPr marL="0" indent="0">
              <a:buNone/>
            </a:pPr>
            <a:r>
              <a:rPr lang="en-US" sz="6400">
                <a:sym typeface="+mn-ea"/>
              </a:rPr>
              <a:t>	while(true) {</a:t>
            </a:r>
            <a:endParaRPr lang="en-US" sz="6400"/>
          </a:p>
          <a:p>
            <a:pPr marL="0" indent="0">
              <a:buNone/>
            </a:pPr>
            <a:r>
              <a:rPr lang="en-US" sz="6400">
                <a:sym typeface="+mn-ea"/>
              </a:rPr>
              <a:t>						down(Seats); 			if(FreeSeats &gt; 0) {</a:t>
            </a:r>
            <a:endParaRPr lang="en-US" sz="6400"/>
          </a:p>
          <a:p>
            <a:pPr marL="0" indent="0">
              <a:buNone/>
            </a:pPr>
            <a:r>
              <a:rPr lang="en-US" sz="6400">
                <a:sym typeface="+mn-ea"/>
              </a:rPr>
              <a:t>	FreeSeats--;</a:t>
            </a:r>
            <a:endParaRPr lang="en-US" sz="6400"/>
          </a:p>
          <a:p>
            <a:pPr marL="0" indent="0">
              <a:buNone/>
            </a:pPr>
            <a:r>
              <a:rPr lang="en-IN" altLang="en-US" sz="6400">
                <a:sym typeface="+mn-ea"/>
              </a:rPr>
              <a:t>                    </a:t>
            </a:r>
            <a:r>
              <a:rPr lang="en-US" sz="6400">
                <a:sym typeface="+mn-ea"/>
              </a:rPr>
              <a:t>up(Customers);</a:t>
            </a:r>
            <a:endParaRPr lang="en-US" sz="6400"/>
          </a:p>
          <a:p>
            <a:pPr marL="0" indent="0">
              <a:buNone/>
            </a:pPr>
            <a:r>
              <a:rPr lang="en-US" sz="6400">
                <a:sym typeface="+mn-ea"/>
              </a:rPr>
              <a:t>	up(Seats);				down(Barber);</a:t>
            </a:r>
            <a:endParaRPr lang="en-US" sz="6400"/>
          </a:p>
          <a:p>
            <a:pPr marL="0" indent="0">
              <a:buNone/>
            </a:pPr>
            <a:r>
              <a:rPr lang="en-US" sz="6400">
                <a:sym typeface="+mn-ea"/>
              </a:rPr>
              <a:t>	} </a:t>
            </a:r>
            <a:endParaRPr lang="en-US" sz="6400">
              <a:sym typeface="+mn-ea"/>
            </a:endParaRPr>
          </a:p>
          <a:p>
            <a:pPr marL="0" indent="0">
              <a:buNone/>
            </a:pPr>
            <a:r>
              <a:rPr lang="en-IN" altLang="en-US" sz="6400">
                <a:sym typeface="+mn-ea"/>
              </a:rPr>
              <a:t>	</a:t>
            </a:r>
            <a:r>
              <a:rPr lang="en-US" sz="6400">
                <a:sym typeface="+mn-ea"/>
              </a:rPr>
              <a:t>else {</a:t>
            </a:r>
            <a:endParaRPr lang="en-US" sz="6400"/>
          </a:p>
          <a:p>
            <a:pPr marL="0" indent="0">
              <a:buNone/>
            </a:pPr>
            <a:r>
              <a:rPr lang="en-US" sz="6400">
                <a:sym typeface="+mn-ea"/>
              </a:rPr>
              <a:t>						up(Seats);</a:t>
            </a:r>
            <a:endParaRPr lang="en-US" sz="6400"/>
          </a:p>
          <a:p>
            <a:pPr marL="0" indent="0">
              <a:buNone/>
            </a:pPr>
            <a:r>
              <a:rPr lang="en-US" sz="6400">
                <a:sym typeface="+mn-ea"/>
              </a:rPr>
              <a:t>						}</a:t>
            </a:r>
            <a:endParaRPr lang="en-US" sz="6400"/>
          </a:p>
          <a:p>
            <a:pPr marL="0" indent="0">
              <a:buNone/>
            </a:pPr>
            <a:r>
              <a:rPr lang="en-US" sz="6400">
                <a:sym typeface="+mn-ea"/>
              </a:rPr>
              <a:t>	}</a:t>
            </a:r>
            <a:endParaRPr lang="en-US" sz="6400"/>
          </a:p>
          <a:p>
            <a:pPr marL="0" indent="0">
              <a:buNone/>
            </a:pPr>
            <a:r>
              <a:rPr lang="en-US" sz="6400">
                <a:sym typeface="+mn-ea"/>
              </a:rPr>
              <a:t>}</a:t>
            </a:r>
            <a:endParaRPr lang="en-US" sz="6400"/>
          </a:p>
          <a:p>
            <a:pPr marL="0" indent="0">
              <a:buNone/>
            </a:pPr>
            <a:endParaRPr lang="en-US" sz="6400"/>
          </a:p>
        </p:txBody>
      </p:sp>
      <p:sp>
        <p:nvSpPr>
          <p:cNvPr id="10" name="Text Box 9"/>
          <p:cNvSpPr txBox="1"/>
          <p:nvPr/>
        </p:nvSpPr>
        <p:spPr>
          <a:xfrm>
            <a:off x="8778240" y="426085"/>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6565" y="405765"/>
            <a:ext cx="6909435" cy="2030095"/>
          </a:xfrm>
          <a:prstGeom prst="rect">
            <a:avLst/>
          </a:prstGeom>
          <a:noFill/>
        </p:spPr>
        <p:txBody>
          <a:bodyPr wrap="square" rtlCol="0" anchor="t">
            <a:spAutoFit/>
          </a:bodyPr>
          <a:p>
            <a:r>
              <a:rPr lang="en-US" b="1"/>
              <a:t>Advantages-</a:t>
            </a:r>
            <a:endParaRPr lang="en-US" b="1"/>
          </a:p>
          <a:p>
            <a:endParaRPr lang="en-US"/>
          </a:p>
          <a:p>
            <a:r>
              <a:rPr lang="en-US"/>
              <a:t>The advantages of paging are</a:t>
            </a:r>
            <a:r>
              <a:rPr lang="en-IN" altLang="en-US"/>
              <a:t>:</a:t>
            </a:r>
            <a:endParaRPr lang="en-US"/>
          </a:p>
          <a:p>
            <a:endParaRPr lang="en-US"/>
          </a:p>
          <a:p>
            <a:pPr marL="285750" indent="-285750">
              <a:buFont typeface="Arial" panose="020B0604020202020204" pitchFamily="34" charset="0"/>
              <a:buChar char="•"/>
            </a:pPr>
            <a:r>
              <a:rPr lang="en-US"/>
              <a:t>    It allows to store parts of a single process in a non-contiguous fashion.</a:t>
            </a:r>
            <a:endParaRPr lang="en-US"/>
          </a:p>
          <a:p>
            <a:pPr marL="285750" indent="-285750">
              <a:buFont typeface="Arial" panose="020B0604020202020204" pitchFamily="34" charset="0"/>
              <a:buChar char="•"/>
            </a:pPr>
            <a:r>
              <a:rPr lang="en-US"/>
              <a:t>    It solves the problem of external fragmentation.</a:t>
            </a:r>
            <a:endParaRPr lang="en-US"/>
          </a:p>
        </p:txBody>
      </p:sp>
      <p:sp>
        <p:nvSpPr>
          <p:cNvPr id="5" name="Text Box 4"/>
          <p:cNvSpPr txBox="1"/>
          <p:nvPr/>
        </p:nvSpPr>
        <p:spPr>
          <a:xfrm>
            <a:off x="650240" y="3037840"/>
            <a:ext cx="6002655" cy="3138170"/>
          </a:xfrm>
          <a:prstGeom prst="rect">
            <a:avLst/>
          </a:prstGeom>
          <a:noFill/>
        </p:spPr>
        <p:txBody>
          <a:bodyPr wrap="square" rtlCol="0" anchor="t">
            <a:spAutoFit/>
          </a:bodyPr>
          <a:p>
            <a:r>
              <a:rPr lang="en-US" b="1"/>
              <a:t>Disadvantages-</a:t>
            </a:r>
            <a:endParaRPr lang="en-US" b="1"/>
          </a:p>
          <a:p>
            <a:pPr marL="285750" indent="-285750">
              <a:buFont typeface="Arial" panose="020B0604020202020204" pitchFamily="34" charset="0"/>
              <a:buChar char="•"/>
            </a:pPr>
            <a:endParaRPr lang="en-US"/>
          </a:p>
          <a:p>
            <a:pPr indent="0">
              <a:buFont typeface="Arial" panose="020B0604020202020204" pitchFamily="34" charset="0"/>
              <a:buNone/>
            </a:pPr>
            <a:r>
              <a:rPr lang="en-US"/>
              <a:t>The disadvantages of paging are-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It suffers from internal fragmentation.</a:t>
            </a:r>
            <a:endParaRPr lang="en-US"/>
          </a:p>
          <a:p>
            <a:pPr marL="285750" indent="-285750">
              <a:buFont typeface="Arial" panose="020B0604020202020204" pitchFamily="34" charset="0"/>
              <a:buChar char="•"/>
            </a:pPr>
            <a:r>
              <a:rPr lang="en-US"/>
              <a:t>    There is an overhead of maintaining a page table for each process.</a:t>
            </a:r>
            <a:endParaRPr lang="en-US"/>
          </a:p>
          <a:p>
            <a:pPr marL="285750" indent="-285750">
              <a:buFont typeface="Arial" panose="020B0604020202020204" pitchFamily="34" charset="0"/>
              <a:buChar char="•"/>
            </a:pPr>
            <a:r>
              <a:rPr lang="en-US"/>
              <a:t>    The time taken to fetch the instruction increases since now two memory accesses are required.</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24000" y="2209800"/>
            <a:ext cx="9144000" cy="150114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6000">
                <a:solidFill>
                  <a:srgbClr val="C00000"/>
                </a:solidFill>
                <a:sym typeface="+mn-ea"/>
              </a:rPr>
              <a:t>Segmentation </a:t>
            </a:r>
            <a:endParaRPr lang="en-US" sz="60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72435" y="376555"/>
            <a:ext cx="4250690" cy="768350"/>
          </a:xfrm>
          <a:prstGeom prst="rect">
            <a:avLst/>
          </a:prstGeom>
          <a:noFill/>
        </p:spPr>
        <p:txBody>
          <a:bodyPr wrap="square" rtlCol="0" anchor="t">
            <a:spAutoFit/>
          </a:bodyPr>
          <a:p>
            <a:r>
              <a:rPr lang="en-US" sz="4400">
                <a:solidFill>
                  <a:srgbClr val="C00000"/>
                </a:solidFill>
              </a:rPr>
              <a:t>Segmentation </a:t>
            </a:r>
            <a:endParaRPr lang="en-US" sz="4400">
              <a:solidFill>
                <a:srgbClr val="C00000"/>
              </a:solidFill>
            </a:endParaRPr>
          </a:p>
        </p:txBody>
      </p:sp>
      <p:sp>
        <p:nvSpPr>
          <p:cNvPr id="3" name="Text Box 2"/>
          <p:cNvSpPr txBox="1"/>
          <p:nvPr/>
        </p:nvSpPr>
        <p:spPr>
          <a:xfrm>
            <a:off x="751840" y="1503680"/>
            <a:ext cx="10412730" cy="5631180"/>
          </a:xfrm>
          <a:prstGeom prst="rect">
            <a:avLst/>
          </a:prstGeom>
          <a:noFill/>
        </p:spPr>
        <p:txBody>
          <a:bodyPr wrap="square" rtlCol="0" anchor="t">
            <a:spAutoFit/>
          </a:bodyPr>
          <a:p>
            <a:r>
              <a:rPr lang="en-US" b="1"/>
              <a:t>Segmentation</a:t>
            </a:r>
            <a:r>
              <a:rPr lang="en-IN" altLang="en-US" b="1"/>
              <a:t>: </a:t>
            </a:r>
            <a:r>
              <a:rPr lang="en-US"/>
              <a:t>Segmentation is  non-contiguous memory allocation technique.</a:t>
            </a:r>
            <a:endParaRPr lang="en-US"/>
          </a:p>
          <a:p>
            <a:r>
              <a:rPr lang="en-US"/>
              <a:t>    In segmentation, process is not divided blindly into fixed size pages.</a:t>
            </a:r>
            <a:endParaRPr lang="en-US"/>
          </a:p>
          <a:p>
            <a:r>
              <a:rPr lang="en-US"/>
              <a:t>    Rather, the process is divided into modules for better visualization.</a:t>
            </a:r>
            <a:endParaRPr lang="en-US"/>
          </a:p>
          <a:p>
            <a:endParaRPr lang="en-US"/>
          </a:p>
          <a:p>
            <a:r>
              <a:rPr lang="en-US"/>
              <a:t> </a:t>
            </a:r>
            <a:endParaRPr lang="en-US"/>
          </a:p>
          <a:p>
            <a:r>
              <a:rPr lang="en-US" b="1"/>
              <a:t>Characteristics</a:t>
            </a:r>
            <a:endParaRPr lang="en-US"/>
          </a:p>
          <a:p>
            <a:r>
              <a:rPr lang="en-US"/>
              <a:t>    Segmentation is a variable size partitioning scheme.</a:t>
            </a:r>
            <a:endParaRPr lang="en-US"/>
          </a:p>
          <a:p>
            <a:r>
              <a:rPr lang="en-US"/>
              <a:t>    In segmentation, secondary memory and main memory are divided into partitions</a:t>
            </a:r>
            <a:r>
              <a:rPr lang="en-IN" altLang="en-US"/>
              <a:t> </a:t>
            </a:r>
            <a:r>
              <a:rPr lang="en-US"/>
              <a:t>of unequal size.</a:t>
            </a:r>
            <a:endParaRPr lang="en-US"/>
          </a:p>
          <a:p>
            <a:r>
              <a:rPr lang="en-US"/>
              <a:t>    The size of partitions depend on the length of modules.</a:t>
            </a:r>
            <a:endParaRPr lang="en-US"/>
          </a:p>
          <a:p>
            <a:r>
              <a:rPr lang="en-US"/>
              <a:t>    The partitions of secondary memory are called as segments.</a:t>
            </a:r>
            <a:endParaRPr lang="en-US"/>
          </a:p>
          <a:p>
            <a:endParaRPr lang="en-US"/>
          </a:p>
          <a:p>
            <a:r>
              <a:rPr lang="en-US" b="1"/>
              <a:t>There are types of segmentation:</a:t>
            </a:r>
            <a:endParaRPr lang="en-US" b="1"/>
          </a:p>
          <a:p>
            <a:endParaRPr lang="en-US" b="1"/>
          </a:p>
          <a:p>
            <a:r>
              <a:rPr lang="en-US"/>
              <a:t>   </a:t>
            </a:r>
            <a:r>
              <a:rPr lang="en-IN" altLang="en-US" b="1"/>
              <a:t>1.</a:t>
            </a:r>
            <a:r>
              <a:rPr lang="en-US" b="1"/>
              <a:t> Virtual memory segmentation</a:t>
            </a:r>
            <a:r>
              <a:rPr lang="en-US"/>
              <a:t> </a:t>
            </a:r>
            <a:endParaRPr lang="en-US"/>
          </a:p>
          <a:p>
            <a:r>
              <a:rPr lang="en-US"/>
              <a:t>    Each process is divided into a number of segments, not all of which are resident at any one point in time.</a:t>
            </a:r>
            <a:endParaRPr lang="en-US"/>
          </a:p>
          <a:p>
            <a:r>
              <a:rPr lang="en-US"/>
              <a:t>   </a:t>
            </a:r>
            <a:r>
              <a:rPr lang="en-IN" altLang="en-US" b="1"/>
              <a:t>2.</a:t>
            </a:r>
            <a:r>
              <a:rPr lang="en-IN" altLang="en-US"/>
              <a:t> </a:t>
            </a:r>
            <a:r>
              <a:rPr lang="en-US"/>
              <a:t> </a:t>
            </a:r>
            <a:r>
              <a:rPr lang="en-US" b="1"/>
              <a:t>Simple segmentation </a:t>
            </a:r>
            <a:endParaRPr lang="en-US" b="1"/>
          </a:p>
          <a:p>
            <a:r>
              <a:rPr lang="en-US"/>
              <a:t>    Each process is divided into a number of segments, all of which are loaded into memory at run time, though not necessarily contiguously.</a:t>
            </a:r>
            <a:endParaRPr lang="en-US"/>
          </a:p>
          <a:p>
            <a:r>
              <a:rPr lang="en-US"/>
              <a:t>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255895" y="989330"/>
            <a:ext cx="6670675" cy="4624070"/>
          </a:xfrm>
          <a:prstGeom prst="rect">
            <a:avLst/>
          </a:prstGeom>
        </p:spPr>
      </p:pic>
      <p:sp>
        <p:nvSpPr>
          <p:cNvPr id="3" name="Text Box 2"/>
          <p:cNvSpPr txBox="1"/>
          <p:nvPr/>
        </p:nvSpPr>
        <p:spPr>
          <a:xfrm>
            <a:off x="131445" y="989330"/>
            <a:ext cx="5125085" cy="3969385"/>
          </a:xfrm>
          <a:prstGeom prst="rect">
            <a:avLst/>
          </a:prstGeom>
          <a:noFill/>
        </p:spPr>
        <p:txBody>
          <a:bodyPr wrap="square" rtlCol="0" anchor="t">
            <a:spAutoFit/>
          </a:bodyPr>
          <a:p>
            <a:r>
              <a:rPr lang="en-US"/>
              <a:t>Segment table is a table that stores the information about each segment of the process.</a:t>
            </a:r>
            <a:endParaRPr lang="en-US"/>
          </a:p>
          <a:p>
            <a:r>
              <a:rPr lang="en-US" b="1"/>
              <a:t>It has two columns</a:t>
            </a:r>
            <a:r>
              <a:rPr lang="en-US"/>
              <a:t>.</a:t>
            </a:r>
            <a:endParaRPr lang="en-US"/>
          </a:p>
          <a:p>
            <a:endParaRPr lang="en-US"/>
          </a:p>
          <a:p>
            <a:r>
              <a:rPr lang="en-IN" altLang="en-US" b="1"/>
              <a:t>1. Limit:</a:t>
            </a:r>
            <a:r>
              <a:rPr lang="en-IN" altLang="en-US"/>
              <a:t>  </a:t>
            </a:r>
            <a:r>
              <a:rPr lang="en-US"/>
              <a:t>First column stores the size or length of the segment.</a:t>
            </a:r>
            <a:endParaRPr lang="en-US"/>
          </a:p>
          <a:p>
            <a:endParaRPr lang="en-US"/>
          </a:p>
          <a:p>
            <a:r>
              <a:rPr lang="en-IN" altLang="en-US"/>
              <a:t>2. </a:t>
            </a:r>
            <a:r>
              <a:rPr lang="en-IN" altLang="en-US" b="1"/>
              <a:t>B</a:t>
            </a:r>
            <a:r>
              <a:rPr lang="en-US" b="1">
                <a:sym typeface="+mn-ea"/>
              </a:rPr>
              <a:t>ase address</a:t>
            </a:r>
            <a:r>
              <a:rPr lang="en-IN" altLang="en-US" b="1">
                <a:sym typeface="+mn-ea"/>
              </a:rPr>
              <a:t>: </a:t>
            </a:r>
            <a:r>
              <a:rPr lang="en-IN" altLang="en-US"/>
              <a:t> </a:t>
            </a:r>
            <a:r>
              <a:rPr lang="en-US"/>
              <a:t>Second column stores the base address or starting address of the segment in the main memory.</a:t>
            </a:r>
            <a:endParaRPr lang="en-US"/>
          </a:p>
          <a:p>
            <a:r>
              <a:rPr lang="en-US"/>
              <a:t>Segment table is stored as a separate segment in the main memory.</a:t>
            </a:r>
            <a:endParaRPr lang="en-US"/>
          </a:p>
          <a:p>
            <a:r>
              <a:rPr lang="en-US"/>
              <a:t>Segment table base register (STBR) stores the base address of the segment table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4805" y="574040"/>
            <a:ext cx="5880735" cy="368300"/>
          </a:xfrm>
          <a:prstGeom prst="rect">
            <a:avLst/>
          </a:prstGeom>
          <a:noFill/>
        </p:spPr>
        <p:txBody>
          <a:bodyPr wrap="square" rtlCol="0" anchor="t">
            <a:spAutoFit/>
          </a:bodyPr>
          <a:p>
            <a:r>
              <a:rPr lang="en-US"/>
              <a:t>the segments are stored in the main memory as</a:t>
            </a:r>
            <a:endParaRPr lang="en-US"/>
          </a:p>
        </p:txBody>
      </p:sp>
      <p:pic>
        <p:nvPicPr>
          <p:cNvPr id="3" name="Picture 2"/>
          <p:cNvPicPr>
            <a:picLocks noChangeAspect="1"/>
          </p:cNvPicPr>
          <p:nvPr/>
        </p:nvPicPr>
        <p:blipFill>
          <a:blip r:embed="rId1"/>
          <a:stretch>
            <a:fillRect/>
          </a:stretch>
        </p:blipFill>
        <p:spPr>
          <a:xfrm>
            <a:off x="7983855" y="137160"/>
            <a:ext cx="2804160" cy="6339840"/>
          </a:xfrm>
          <a:prstGeom prst="rect">
            <a:avLst/>
          </a:prstGeom>
        </p:spPr>
      </p:pic>
      <p:sp>
        <p:nvSpPr>
          <p:cNvPr id="5" name="Text Box 4"/>
          <p:cNvSpPr txBox="1"/>
          <p:nvPr/>
        </p:nvSpPr>
        <p:spPr>
          <a:xfrm>
            <a:off x="223520" y="942340"/>
            <a:ext cx="6755765" cy="5908040"/>
          </a:xfrm>
          <a:prstGeom prst="rect">
            <a:avLst/>
          </a:prstGeom>
          <a:noFill/>
        </p:spPr>
        <p:txBody>
          <a:bodyPr wrap="square" rtlCol="0" anchor="t">
            <a:spAutoFit/>
          </a:bodyPr>
          <a:p>
            <a:endParaRPr lang="en-US"/>
          </a:p>
          <a:p>
            <a:r>
              <a:rPr lang="en-US"/>
              <a:t> first segment 0 so</a:t>
            </a:r>
            <a:r>
              <a:rPr lang="en-IN" altLang="en-US"/>
              <a:t> </a:t>
            </a:r>
            <a:r>
              <a:rPr lang="en-US"/>
              <a:t>the segment 0 </a:t>
            </a:r>
            <a:r>
              <a:rPr lang="en-IN" altLang="en-US"/>
              <a:t>have </a:t>
            </a:r>
            <a:r>
              <a:rPr lang="en-US"/>
              <a:t> the base address the</a:t>
            </a:r>
            <a:endParaRPr lang="en-US"/>
          </a:p>
          <a:p>
            <a:r>
              <a:rPr lang="en-IN" altLang="en-US"/>
              <a:t>which is </a:t>
            </a:r>
            <a:r>
              <a:rPr lang="en-US"/>
              <a:t>starting address of the segment 0 </a:t>
            </a:r>
            <a:r>
              <a:rPr lang="en-IN" altLang="en-US"/>
              <a:t>that is </a:t>
            </a:r>
            <a:endParaRPr lang="en-US"/>
          </a:p>
          <a:p>
            <a:r>
              <a:rPr lang="en-US"/>
              <a:t>1400 </a:t>
            </a:r>
            <a:r>
              <a:rPr lang="en-IN" altLang="en-US"/>
              <a:t>and </a:t>
            </a:r>
            <a:r>
              <a:rPr lang="en-US"/>
              <a:t>the length</a:t>
            </a:r>
            <a:r>
              <a:rPr lang="en-IN" altLang="en-US"/>
              <a:t> </a:t>
            </a:r>
            <a:r>
              <a:rPr lang="en-US"/>
              <a:t>of the segment</a:t>
            </a:r>
            <a:r>
              <a:rPr lang="en-IN" altLang="en-US"/>
              <a:t> </a:t>
            </a:r>
            <a:r>
              <a:rPr lang="en-US"/>
              <a:t>thousand so fourteen thousand plus</a:t>
            </a:r>
            <a:r>
              <a:rPr lang="en-IN" altLang="en-US"/>
              <a:t> </a:t>
            </a:r>
            <a:r>
              <a:rPr lang="en-US"/>
              <a:t>thousand two thousand four hundred so</a:t>
            </a:r>
            <a:endParaRPr lang="en-US"/>
          </a:p>
          <a:p>
            <a:r>
              <a:rPr lang="en-US"/>
              <a:t>the Sigma is zero stored</a:t>
            </a:r>
            <a:r>
              <a:rPr lang="en-IN" altLang="en-US"/>
              <a:t>.</a:t>
            </a:r>
            <a:endParaRPr lang="en-IN" altLang="en-US"/>
          </a:p>
          <a:p>
            <a:endParaRPr lang="en-IN" altLang="en-US"/>
          </a:p>
          <a:p>
            <a:r>
              <a:rPr lang="en-IN" altLang="en-US"/>
              <a:t>next, size is three thousand two hundred that</a:t>
            </a:r>
            <a:endParaRPr lang="en-IN" altLang="en-US"/>
          </a:p>
          <a:p>
            <a:r>
              <a:rPr lang="en-IN" altLang="en-US"/>
              <a:t>is a segment three  take the segment three the starting address is 3200 and the limit the length of that is 1100 so just add 1100 to this so it becomes four thousand three hundred so</a:t>
            </a:r>
            <a:endParaRPr lang="en-IN" altLang="en-US"/>
          </a:p>
          <a:p>
            <a:r>
              <a:rPr lang="en-IN" altLang="en-US"/>
              <a:t>the next address base address is 4,300 so here the segment two has to be stored. and the size of that segment is four</a:t>
            </a:r>
            <a:endParaRPr lang="en-IN" altLang="en-US"/>
          </a:p>
          <a:p>
            <a:r>
              <a:rPr lang="en-IN" altLang="en-US"/>
              <a:t>hundred just for add four hundred to this 4,300 so then it becomes four thousand seven hundred and segment for that is the thousand so just add thousand to this it becomes five thousand so the starting address is four thousand seven hundred and ending of that segment is five thousand seven hundred.</a:t>
            </a:r>
            <a:endParaRPr lang="en-IN" altLang="en-US"/>
          </a:p>
          <a:p>
            <a:r>
              <a:rPr lang="en-IN" altLang="en-US"/>
              <a:t>this is way  how each segment will be stored in the physical memory </a:t>
            </a:r>
            <a:endParaRPr lang="en-IN" altLang="en-US"/>
          </a:p>
        </p:txBody>
      </p:sp>
      <p:sp>
        <p:nvSpPr>
          <p:cNvPr id="6" name="Text Box 5"/>
          <p:cNvSpPr txBox="1"/>
          <p:nvPr/>
        </p:nvSpPr>
        <p:spPr>
          <a:xfrm>
            <a:off x="452755" y="270510"/>
            <a:ext cx="5288280" cy="368300"/>
          </a:xfrm>
          <a:prstGeom prst="rect">
            <a:avLst/>
          </a:prstGeom>
          <a:noFill/>
        </p:spPr>
        <p:txBody>
          <a:bodyPr wrap="none" rtlCol="0" anchor="t">
            <a:spAutoFit/>
          </a:bodyPr>
          <a:p>
            <a:pPr algn="l"/>
            <a:r>
              <a:rPr lang="en-US" b="1">
                <a:sym typeface="+mn-ea"/>
              </a:rPr>
              <a:t> </a:t>
            </a:r>
            <a:r>
              <a:rPr lang="en-IN" altLang="en-US" b="1">
                <a:sym typeface="+mn-ea"/>
              </a:rPr>
              <a:t>H</a:t>
            </a:r>
            <a:r>
              <a:rPr lang="en-US" b="1">
                <a:sym typeface="+mn-ea"/>
              </a:rPr>
              <a:t>ow </a:t>
            </a:r>
            <a:r>
              <a:rPr lang="en-IN" altLang="en-US" b="1">
                <a:sym typeface="+mn-ea"/>
              </a:rPr>
              <a:t>to </a:t>
            </a:r>
            <a:r>
              <a:rPr lang="en-US" b="1">
                <a:sym typeface="+mn-ea"/>
              </a:rPr>
              <a:t>segments is stored</a:t>
            </a:r>
            <a:r>
              <a:rPr lang="en-IN" altLang="en-US" b="1">
                <a:sym typeface="+mn-ea"/>
              </a:rPr>
              <a:t> </a:t>
            </a:r>
            <a:r>
              <a:rPr lang="en-US" b="1">
                <a:sym typeface="+mn-ea"/>
              </a:rPr>
              <a:t>physical memory</a:t>
            </a:r>
            <a:r>
              <a:rPr lang="en-IN" altLang="en-US" b="1">
                <a:sym typeface="+mn-ea"/>
              </a:rPr>
              <a:t> ?</a:t>
            </a:r>
            <a:endParaRPr lang="en-IN" altLang="en-US" b="1">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8640" y="206375"/>
            <a:ext cx="7063105" cy="6247130"/>
          </a:xfrm>
          <a:prstGeom prst="rect">
            <a:avLst/>
          </a:prstGeom>
          <a:noFill/>
        </p:spPr>
        <p:txBody>
          <a:bodyPr wrap="square" rtlCol="0" anchor="t">
            <a:spAutoFit/>
          </a:bodyPr>
          <a:p>
            <a:r>
              <a:rPr lang="en-US" sz="2000" b="1"/>
              <a:t>Advantages of Segmentation </a:t>
            </a:r>
            <a:endParaRPr lang="en-US" sz="2000"/>
          </a:p>
          <a:p>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    It allows to divide the program into modules which provides better visualization.</a:t>
            </a:r>
            <a:endParaRPr lang="en-US" sz="2000"/>
          </a:p>
          <a:p>
            <a:pPr marL="285750" indent="-285750">
              <a:buFont typeface="Arial" panose="020B0604020202020204" pitchFamily="34" charset="0"/>
              <a:buChar char="•"/>
            </a:pPr>
            <a:r>
              <a:rPr lang="en-US" sz="2000"/>
              <a:t>    Segment table consumes less space as compared to Page Table in paging.</a:t>
            </a:r>
            <a:endParaRPr lang="en-US" sz="2000"/>
          </a:p>
          <a:p>
            <a:pPr marL="285750" indent="-285750">
              <a:buFont typeface="Arial" panose="020B0604020202020204" pitchFamily="34" charset="0"/>
              <a:buChar char="•"/>
            </a:pPr>
            <a:r>
              <a:rPr lang="en-US" sz="2000"/>
              <a:t>    It solves the problem of internal fragmentation.</a:t>
            </a:r>
            <a:endParaRPr lang="en-US" sz="2000"/>
          </a:p>
          <a:p>
            <a:pPr marL="285750" indent="-285750">
              <a:buFont typeface="Arial" panose="020B0604020202020204" pitchFamily="34" charset="0"/>
              <a:buChar char="•"/>
            </a:pPr>
            <a:endParaRPr lang="en-US" sz="2000"/>
          </a:p>
          <a:p>
            <a:pPr marL="285750" indent="-285750"/>
            <a:r>
              <a:rPr lang="en-US" sz="2000" b="1"/>
              <a:t>Disadvantage of Segmentation</a:t>
            </a:r>
            <a:r>
              <a:rPr lang="en-US" sz="2000"/>
              <a:t> </a:t>
            </a:r>
            <a:endParaRPr lang="en-US" sz="2000"/>
          </a:p>
          <a:p>
            <a:endParaRPr lang="en-US" sz="2000"/>
          </a:p>
          <a:p>
            <a:pPr marL="285750" indent="-285750">
              <a:buFont typeface="Arial" panose="020B0604020202020204" pitchFamily="34" charset="0"/>
              <a:buChar char="•"/>
            </a:pPr>
            <a:r>
              <a:rPr lang="en-US" sz="2000"/>
              <a:t>  </a:t>
            </a:r>
            <a:endParaRPr lang="en-US" sz="2000"/>
          </a:p>
          <a:p>
            <a:pPr marL="285750" indent="-285750">
              <a:buFont typeface="Arial" panose="020B0604020202020204" pitchFamily="34" charset="0"/>
              <a:buChar char="•"/>
            </a:pPr>
            <a:r>
              <a:rPr lang="en-US" sz="2000"/>
              <a:t>    There is an overhead of maintaining a segment table for each process.</a:t>
            </a:r>
            <a:endParaRPr lang="en-US" sz="2000"/>
          </a:p>
          <a:p>
            <a:pPr marL="285750" indent="-285750">
              <a:buFont typeface="Arial" panose="020B0604020202020204" pitchFamily="34" charset="0"/>
              <a:buChar char="•"/>
            </a:pPr>
            <a:r>
              <a:rPr lang="en-US" sz="2000"/>
              <a:t>    The time taken to fetch the instruction increases since now two memory accesses are required.</a:t>
            </a:r>
            <a:endParaRPr lang="en-US" sz="2000"/>
          </a:p>
          <a:p>
            <a:pPr marL="285750" indent="-285750">
              <a:buFont typeface="Arial" panose="020B0604020202020204" pitchFamily="34" charset="0"/>
              <a:buChar char="•"/>
            </a:pPr>
            <a:r>
              <a:rPr lang="en-US" sz="2000"/>
              <a:t>    Segments of unequal size are not suited for swapping.</a:t>
            </a:r>
            <a:endParaRPr lang="en-US" sz="2000"/>
          </a:p>
          <a:p>
            <a:pPr marL="285750" indent="-285750">
              <a:buFont typeface="Arial" panose="020B0604020202020204" pitchFamily="34" charset="0"/>
              <a:buChar char="•"/>
            </a:pPr>
            <a:r>
              <a:rPr lang="en-US" sz="2000"/>
              <a:t>    It suffers from external fragmentation as the free space gets broken down into smaller pieces with the processes being loaded and removed from the main memory.</a:t>
            </a: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1524000" y="2209800"/>
            <a:ext cx="9144000" cy="150114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6000">
                <a:solidFill>
                  <a:srgbClr val="C00000"/>
                </a:solidFill>
                <a:sym typeface="+mn-ea"/>
              </a:rPr>
              <a:t>P</a:t>
            </a:r>
            <a:r>
              <a:rPr lang="en-US" sz="6000">
                <a:solidFill>
                  <a:srgbClr val="C00000"/>
                </a:solidFill>
                <a:sym typeface="+mn-ea"/>
              </a:rPr>
              <a:t>age table </a:t>
            </a:r>
            <a:endParaRPr lang="en-US" sz="6000"/>
          </a:p>
        </p:txBody>
      </p:sp>
      <p:sp>
        <p:nvSpPr>
          <p:cNvPr id="6" name="Subtitle 5"/>
          <p:cNvSpPr>
            <a:spLocks noGrp="1"/>
          </p:cNvSpPr>
          <p:nvPr/>
        </p:nvSpPr>
        <p:spPr>
          <a:xfrm>
            <a:off x="2582545" y="5425440"/>
            <a:ext cx="9144000" cy="1186180"/>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57625" y="62865"/>
            <a:ext cx="3050540" cy="768350"/>
          </a:xfrm>
          <a:prstGeom prst="rect">
            <a:avLst/>
          </a:prstGeom>
          <a:noFill/>
        </p:spPr>
        <p:txBody>
          <a:bodyPr wrap="square" rtlCol="0" anchor="t">
            <a:spAutoFit/>
          </a:bodyPr>
          <a:p>
            <a:r>
              <a:rPr lang="en-IN" altLang="en-US" sz="4400">
                <a:solidFill>
                  <a:srgbClr val="C00000"/>
                </a:solidFill>
              </a:rPr>
              <a:t>P</a:t>
            </a:r>
            <a:r>
              <a:rPr lang="en-US" sz="4400">
                <a:solidFill>
                  <a:srgbClr val="C00000"/>
                </a:solidFill>
              </a:rPr>
              <a:t>age table </a:t>
            </a:r>
            <a:endParaRPr lang="en-US" sz="4400">
              <a:solidFill>
                <a:srgbClr val="C00000"/>
              </a:solidFill>
            </a:endParaRPr>
          </a:p>
        </p:txBody>
      </p:sp>
      <p:sp>
        <p:nvSpPr>
          <p:cNvPr id="3" name="Text Box 2"/>
          <p:cNvSpPr txBox="1"/>
          <p:nvPr/>
        </p:nvSpPr>
        <p:spPr>
          <a:xfrm>
            <a:off x="467995" y="958215"/>
            <a:ext cx="10930890" cy="4523105"/>
          </a:xfrm>
          <a:prstGeom prst="rect">
            <a:avLst/>
          </a:prstGeom>
          <a:noFill/>
        </p:spPr>
        <p:txBody>
          <a:bodyPr wrap="square" rtlCol="0" anchor="t">
            <a:spAutoFit/>
          </a:bodyPr>
          <a:p>
            <a:r>
              <a:rPr lang="en-US" b="1"/>
              <a:t>Page Table</a:t>
            </a:r>
            <a:r>
              <a:rPr lang="en-IN" altLang="en-US"/>
              <a:t>: It</a:t>
            </a:r>
            <a:r>
              <a:rPr lang="en-US"/>
              <a:t> is a data structure used by the virtual memory system to store the mapping between logical addresses and physical addresses.</a:t>
            </a:r>
            <a:endParaRPr lang="en-US"/>
          </a:p>
          <a:p>
            <a:r>
              <a:rPr lang="en-US"/>
              <a:t>The hardware implementation of page table can be done by using dedicated registers. But the usage of register for the page table is satisfactory only if page table is small. If page table contain large number of entries then we can use TLB(translation Look-aside buffer), a special, small, fast look up hardware cache.</a:t>
            </a:r>
            <a:endParaRPr lang="en-US"/>
          </a:p>
          <a:p>
            <a:endParaRPr lang="en-US"/>
          </a:p>
          <a:p>
            <a:r>
              <a:rPr lang="en-US"/>
              <a:t>The two memory access problem can be solved by the use of a special fastlookup hardware cache of associative memory called translation look-aside</a:t>
            </a:r>
            <a:endParaRPr lang="en-US"/>
          </a:p>
          <a:p>
            <a:r>
              <a:rPr lang="en-US"/>
              <a:t>buffers (TLBs)</a:t>
            </a:r>
            <a:endParaRPr lang="en-US"/>
          </a:p>
          <a:p>
            <a:r>
              <a:rPr lang="en-US"/>
              <a:t>- </a:t>
            </a:r>
            <a:r>
              <a:rPr lang="en-IN" altLang="en-US"/>
              <a:t>   </a:t>
            </a:r>
            <a:r>
              <a:rPr lang="en-US"/>
              <a:t> page number in TLB to quickly determine the frame number</a:t>
            </a:r>
            <a:endParaRPr lang="en-US"/>
          </a:p>
          <a:p>
            <a:r>
              <a:rPr lang="en-US"/>
              <a:t>• TLBs are typically small (64 to 1,024 entries)</a:t>
            </a:r>
            <a:endParaRPr lang="en-US"/>
          </a:p>
          <a:p>
            <a:r>
              <a:rPr lang="en-US"/>
              <a:t>• On a TLB miss, value is loaded into the TLB for faster access next time</a:t>
            </a:r>
            <a:endParaRPr lang="en-US"/>
          </a:p>
          <a:p>
            <a:r>
              <a:rPr lang="en-US"/>
              <a:t>- Replacement policies must be considered (which entries to overwrite when TLB</a:t>
            </a:r>
            <a:endParaRPr lang="en-US"/>
          </a:p>
          <a:p>
            <a:r>
              <a:rPr lang="en-US"/>
              <a:t>is full)</a:t>
            </a:r>
            <a:endParaRPr lang="en-US"/>
          </a:p>
          <a:p>
            <a:r>
              <a:rPr lang="en-US"/>
              <a:t>- Some entries can be wired down for permanent fast access (entries for kernel</a:t>
            </a:r>
            <a:endParaRPr lang="en-US"/>
          </a:p>
          <a:p>
            <a:r>
              <a:rPr lang="en-US"/>
              <a:t>code)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34490" y="556260"/>
            <a:ext cx="8923020" cy="57454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3709353" y="2829560"/>
            <a:ext cx="4772660" cy="1198880"/>
          </a:xfrm>
          <a:prstGeom prst="rect">
            <a:avLst/>
          </a:prstGeom>
          <a:noFill/>
          <a:ln>
            <a:noFill/>
          </a:ln>
        </p:spPr>
        <p:txBody>
          <a:bodyPr wrap="none" rtlCol="0" anchor="t">
            <a:spAutoFit/>
          </a:bodyPr>
          <a:p>
            <a:pPr algn="ctr"/>
            <a:r>
              <a:rPr lang="en-IN" altLang="en-US" sz="7200" b="1">
                <a:solidFill>
                  <a:schemeClr val="accent1"/>
                </a:solidFill>
                <a:effectLst>
                  <a:outerShdw blurRad="38100" dist="25400" dir="5400000" algn="ctr" rotWithShape="0">
                    <a:srgbClr val="6E747A">
                      <a:alpha val="43000"/>
                    </a:srgbClr>
                  </a:outerShdw>
                </a:effectLst>
              </a:rPr>
              <a:t>Thank You</a:t>
            </a:r>
            <a:endParaRPr lang="en-I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1524000" y="1998663"/>
            <a:ext cx="9144000" cy="2387600"/>
          </a:xfrm>
        </p:spPr>
        <p:txBody>
          <a:bodyPr/>
          <a:p>
            <a:r>
              <a:rPr lang="en-US">
                <a:solidFill>
                  <a:srgbClr val="C00000"/>
                </a:solidFill>
                <a:sym typeface="+mn-ea"/>
              </a:rPr>
              <a:t>Deadlock</a:t>
            </a:r>
            <a:r>
              <a:rPr lang="en-IN" altLang="en-US">
                <a:solidFill>
                  <a:srgbClr val="C00000"/>
                </a:solidFill>
                <a:sym typeface="+mn-ea"/>
              </a:rPr>
              <a:t> </a:t>
            </a:r>
            <a:r>
              <a:rPr lang="en-IN" altLang="en-US">
                <a:solidFill>
                  <a:srgbClr val="C00000"/>
                </a:solidFill>
                <a:sym typeface="+mn-ea"/>
              </a:rPr>
              <a:t>D</a:t>
            </a:r>
            <a:r>
              <a:rPr lang="en-US">
                <a:solidFill>
                  <a:srgbClr val="C00000"/>
                </a:solidFill>
                <a:sym typeface="+mn-ea"/>
              </a:rPr>
              <a:t>etection</a:t>
            </a:r>
            <a:r>
              <a:rPr lang="en-US">
                <a:solidFill>
                  <a:srgbClr val="C00000"/>
                </a:solidFill>
                <a:sym typeface="+mn-ea"/>
              </a:rPr>
              <a:t> using resource allocation graph</a:t>
            </a:r>
            <a:br>
              <a:rPr lang="en-US">
                <a:solidFill>
                  <a:srgbClr val="C00000"/>
                </a:solidFill>
              </a:rPr>
            </a:br>
            <a:endParaRPr lang="en-US"/>
          </a:p>
        </p:txBody>
      </p:sp>
      <p:sp>
        <p:nvSpPr>
          <p:cNvPr id="6" name="Subtitle 5"/>
          <p:cNvSpPr>
            <a:spLocks noGrp="1"/>
          </p:cNvSpPr>
          <p:nvPr>
            <p:ph type="subTitle" idx="1"/>
          </p:nvPr>
        </p:nvSpPr>
        <p:spPr>
          <a:xfrm>
            <a:off x="2582545" y="5425440"/>
            <a:ext cx="9144000" cy="1186180"/>
          </a:xfrm>
        </p:spPr>
        <p:txBody>
          <a:bodyPr/>
          <a:p>
            <a:r>
              <a:rPr lang="en-IN" altLang="en-US" sz="2800">
                <a:solidFill>
                  <a:schemeClr val="tx1"/>
                </a:solidFill>
              </a:rPr>
              <a:t>-</a:t>
            </a:r>
            <a:r>
              <a:rPr lang="en-IN" altLang="en-US" sz="2000">
                <a:solidFill>
                  <a:schemeClr val="tx1"/>
                </a:solidFill>
              </a:rPr>
              <a:t>: Done By</a:t>
            </a:r>
            <a:endParaRPr sz="2800" baseline="-25000">
              <a:solidFill>
                <a:schemeClr val="tx1"/>
              </a:solidFill>
            </a:endParaRPr>
          </a:p>
          <a:p>
            <a:pPr marL="2286000" lvl="5" indent="0" algn="ctr" rtl="0">
              <a:spcBef>
                <a:spcPts val="0"/>
              </a:spcBef>
              <a:spcAft>
                <a:spcPts val="0"/>
              </a:spcAft>
              <a:buNone/>
            </a:pPr>
            <a:r>
              <a:rPr lang="en-GB" sz="3200" baseline="-25000">
                <a:solidFill>
                  <a:srgbClr val="002060"/>
                </a:solidFill>
                <a:sym typeface="+mn-ea"/>
              </a:rPr>
              <a:t>Saurabh Kishor</a:t>
            </a:r>
            <a:endParaRPr lang="en-GB" sz="3200" baseline="-25000">
              <a:solidFill>
                <a:srgbClr val="002060"/>
              </a:solidFill>
              <a:sym typeface="+mn-ea"/>
            </a:endParaRPr>
          </a:p>
          <a:p>
            <a:pPr marL="2286000" lvl="5" indent="0" algn="ctr" rtl="0">
              <a:spcBef>
                <a:spcPts val="0"/>
              </a:spcBef>
              <a:spcAft>
                <a:spcPts val="0"/>
              </a:spcAft>
              <a:buNone/>
            </a:pPr>
            <a:r>
              <a:rPr lang="en-IN" altLang="en-GB" sz="3200" baseline="-25000">
                <a:solidFill>
                  <a:srgbClr val="002060"/>
                </a:solidFill>
                <a:sym typeface="+mn-ea"/>
              </a:rPr>
              <a:t>19CSXXX  CSE2</a:t>
            </a:r>
            <a:r>
              <a:rPr lang="en-GB" sz="3200" baseline="-25000">
                <a:solidFill>
                  <a:srgbClr val="002060"/>
                </a:solidFill>
                <a:sym typeface="+mn-ea"/>
              </a:rPr>
              <a:t> </a:t>
            </a:r>
            <a:endParaRPr lang="en-GB" sz="3200" baseline="-25000">
              <a:solidFill>
                <a:srgbClr val="002060"/>
              </a:solidFill>
              <a:sym typeface="+mn-ea"/>
            </a:endParaRPr>
          </a:p>
          <a:p>
            <a:endParaRPr lang="en-IN" altLang="en-US" sz="3200"/>
          </a:p>
        </p:txBody>
      </p:sp>
      <p:sp>
        <p:nvSpPr>
          <p:cNvPr id="7" name="Text Box 6"/>
          <p:cNvSpPr txBox="1"/>
          <p:nvPr/>
        </p:nvSpPr>
        <p:spPr>
          <a:xfrm>
            <a:off x="2009140" y="636905"/>
            <a:ext cx="8325485" cy="706755"/>
          </a:xfrm>
          <a:prstGeom prst="rect">
            <a:avLst/>
          </a:prstGeom>
          <a:noFill/>
        </p:spPr>
        <p:txBody>
          <a:bodyPr wrap="square" rtlCol="0" anchor="t">
            <a:spAutoFit/>
          </a:bodyPr>
          <a:p>
            <a:pPr algn="l"/>
            <a:r>
              <a:rPr lang="en-IN" altLang="en-US">
                <a:solidFill>
                  <a:srgbClr val="002060"/>
                </a:solidFill>
                <a:effectLst>
                  <a:outerShdw blurRad="38100" dist="25400" dir="5400000" algn="ctr" rotWithShape="0">
                    <a:srgbClr val="6E747A">
                      <a:alpha val="43000"/>
                    </a:srgbClr>
                  </a:outerShdw>
                </a:effectLst>
                <a:sym typeface="+mn-ea"/>
              </a:rPr>
              <a:t>                           </a:t>
            </a:r>
            <a:r>
              <a:rPr lang="en-IN" altLang="en-US" sz="4000">
                <a:solidFill>
                  <a:srgbClr val="002060"/>
                </a:solidFill>
                <a:effectLst>
                  <a:outerShdw blurRad="38100" dist="25400" dir="5400000" algn="ctr" rotWithShape="0">
                    <a:srgbClr val="6E747A">
                      <a:alpha val="43000"/>
                    </a:srgbClr>
                  </a:outerShdw>
                </a:effectLst>
                <a:sym typeface="+mn-ea"/>
              </a:rPr>
              <a:t>Operating Systems </a:t>
            </a:r>
            <a:endParaRPr lang="en-US" sz="4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395605"/>
            <a:ext cx="11285220" cy="1022350"/>
          </a:xfrm>
        </p:spPr>
        <p:txBody>
          <a:bodyPr/>
          <a:p>
            <a:r>
              <a:rPr lang="en-IN" altLang="en-US" sz="3600">
                <a:solidFill>
                  <a:srgbClr val="C00000"/>
                </a:solidFill>
                <a:sym typeface="+mn-ea"/>
              </a:rPr>
              <a:t> </a:t>
            </a:r>
            <a:r>
              <a:rPr lang="en-US" sz="3600">
                <a:solidFill>
                  <a:srgbClr val="C00000"/>
                </a:solidFill>
              </a:rPr>
              <a:t>Deadlock</a:t>
            </a:r>
            <a:r>
              <a:rPr lang="en-IN" altLang="en-US" sz="3600">
                <a:solidFill>
                  <a:srgbClr val="C00000"/>
                </a:solidFill>
              </a:rPr>
              <a:t> </a:t>
            </a:r>
            <a:r>
              <a:rPr lang="en-IN" altLang="en-US" sz="3600">
                <a:solidFill>
                  <a:srgbClr val="C00000"/>
                </a:solidFill>
                <a:sym typeface="+mn-ea"/>
              </a:rPr>
              <a:t>D</a:t>
            </a:r>
            <a:r>
              <a:rPr lang="en-US" sz="3600">
                <a:solidFill>
                  <a:srgbClr val="C00000"/>
                </a:solidFill>
                <a:sym typeface="+mn-ea"/>
              </a:rPr>
              <a:t>etection</a:t>
            </a:r>
            <a:r>
              <a:rPr lang="en-US" sz="3600">
                <a:solidFill>
                  <a:srgbClr val="C00000"/>
                </a:solidFill>
              </a:rPr>
              <a:t> using resource allocation graph</a:t>
            </a:r>
            <a:endParaRPr lang="en-US" sz="3600">
              <a:solidFill>
                <a:srgbClr val="C00000"/>
              </a:solidFill>
            </a:endParaRPr>
          </a:p>
        </p:txBody>
      </p:sp>
      <p:sp>
        <p:nvSpPr>
          <p:cNvPr id="6" name="Content Placeholder 5"/>
          <p:cNvSpPr>
            <a:spLocks noGrp="1"/>
          </p:cNvSpPr>
          <p:nvPr>
            <p:ph idx="1"/>
          </p:nvPr>
        </p:nvSpPr>
        <p:spPr>
          <a:xfrm>
            <a:off x="609600" y="1417955"/>
            <a:ext cx="10972800" cy="5440680"/>
          </a:xfrm>
        </p:spPr>
        <p:txBody>
          <a:bodyPr/>
          <a:p>
            <a:pPr marL="0" indent="0">
              <a:buNone/>
            </a:pPr>
            <a:endParaRPr lang="en-US" sz="1600" b="1"/>
          </a:p>
          <a:p>
            <a:pPr marL="0" indent="0">
              <a:buNone/>
            </a:pPr>
            <a:r>
              <a:rPr lang="en-US" sz="1600" b="1"/>
              <a:t>Deadlock Detection</a:t>
            </a:r>
            <a:r>
              <a:rPr lang="en-US" sz="1600"/>
              <a:t>-</a:t>
            </a:r>
            <a:endParaRPr lang="en-US" sz="1600"/>
          </a:p>
          <a:p>
            <a:pPr marL="0" indent="0">
              <a:buNone/>
            </a:pPr>
            <a:r>
              <a:rPr lang="en-IN" altLang="en-US" sz="1600"/>
              <a:t>Way to Detection, deadlock condition of processes, u</a:t>
            </a:r>
            <a:r>
              <a:rPr lang="en-US" sz="1600"/>
              <a:t>sing Resource Allocation Graph</a:t>
            </a:r>
            <a:r>
              <a:rPr lang="en-IN" altLang="en-US" sz="1600"/>
              <a:t>.</a:t>
            </a:r>
            <a:r>
              <a:rPr lang="en-US" sz="1600"/>
              <a:t> </a:t>
            </a:r>
            <a:r>
              <a:rPr lang="en-IN" altLang="en-US" sz="1600"/>
              <a:t>RAG help us to </a:t>
            </a:r>
            <a:r>
              <a:rPr lang="en-US" sz="1600"/>
              <a:t>detected whether system is in a Deadlock state or not.</a:t>
            </a:r>
            <a:r>
              <a:rPr lang="en-IN" altLang="en-US" sz="1600"/>
              <a:t> </a:t>
            </a:r>
            <a:endParaRPr lang="en-IN" altLang="en-US" sz="1600"/>
          </a:p>
          <a:p>
            <a:pPr marL="0" indent="0">
              <a:buNone/>
            </a:pPr>
            <a:endParaRPr lang="en-IN" altLang="en-US" sz="1600"/>
          </a:p>
          <a:p>
            <a:pPr marL="0" indent="0">
              <a:buNone/>
            </a:pPr>
            <a:r>
              <a:rPr lang="en-IN" altLang="en-US" sz="1600" b="1"/>
              <a:t>Deadlock: </a:t>
            </a:r>
            <a:r>
              <a:rPr lang="en-IN" altLang="en-US" sz="1600"/>
              <a:t>A  situation occurs in operating systems when there are two or more processes that hold some resources and wait for resources held by other.</a:t>
            </a:r>
            <a:endParaRPr lang="en-IN" altLang="en-US" sz="1600"/>
          </a:p>
          <a:p>
            <a:pPr marL="0" indent="0">
              <a:buNone/>
            </a:pPr>
            <a:endParaRPr lang="en-IN" altLang="en-US" sz="1600"/>
          </a:p>
          <a:p>
            <a:pPr marL="0" indent="0">
              <a:buNone/>
            </a:pPr>
            <a:r>
              <a:rPr lang="en-US" sz="1600" b="1"/>
              <a:t>Detection means</a:t>
            </a:r>
            <a:r>
              <a:rPr lang="en-US" sz="1600"/>
              <a:t> it helps us to find if there is any possibility of deadlock occurrence between processes in the future</a:t>
            </a:r>
            <a:r>
              <a:rPr lang="en-IN" altLang="en-US" sz="1600"/>
              <a:t>.</a:t>
            </a:r>
            <a:endParaRPr lang="en-US" sz="1600"/>
          </a:p>
          <a:p>
            <a:pPr marL="0" indent="0">
              <a:buNone/>
            </a:pPr>
            <a:r>
              <a:rPr lang="en-IN" altLang="en-US" sz="1600">
                <a:solidFill>
                  <a:schemeClr val="tx1"/>
                </a:solidFill>
              </a:rPr>
              <a:t>There are two thing :</a:t>
            </a:r>
            <a:endParaRPr lang="en-IN" altLang="en-US" sz="1600">
              <a:solidFill>
                <a:schemeClr val="tx1"/>
              </a:solidFill>
            </a:endParaRPr>
          </a:p>
          <a:p>
            <a:pPr marL="0" indent="0">
              <a:buNone/>
            </a:pPr>
            <a:r>
              <a:rPr lang="en-IN" altLang="en-US" sz="1600">
                <a:solidFill>
                  <a:schemeClr val="tx1"/>
                </a:solidFill>
              </a:rPr>
              <a:t>1. vertex (Process and Resource)</a:t>
            </a:r>
            <a:endParaRPr lang="en-IN" altLang="en-US" sz="1600">
              <a:solidFill>
                <a:schemeClr val="tx1"/>
              </a:solidFill>
            </a:endParaRPr>
          </a:p>
          <a:p>
            <a:pPr marL="0" indent="0">
              <a:buNone/>
            </a:pPr>
            <a:r>
              <a:rPr lang="en-IN" altLang="en-US" sz="1600">
                <a:solidFill>
                  <a:schemeClr val="tx1"/>
                </a:solidFill>
              </a:rPr>
              <a:t>2. Edge   (Assign Edge and Request Edge)</a:t>
            </a:r>
            <a:endParaRPr lang="en-IN" altLang="en-US" sz="1600">
              <a:solidFill>
                <a:schemeClr val="tx1"/>
              </a:solidFill>
            </a:endParaRPr>
          </a:p>
          <a:p>
            <a:pPr marL="0" indent="0">
              <a:buNone/>
            </a:pPr>
            <a:endParaRPr lang="en-IN" altLang="en-US" sz="1600">
              <a:solidFill>
                <a:schemeClr val="tx1"/>
              </a:solidFill>
            </a:endParaRPr>
          </a:p>
          <a:p>
            <a:pPr marL="0" indent="0">
              <a:buNone/>
            </a:pPr>
            <a:endParaRPr lang="en-IN" altLang="en-US" sz="1600">
              <a:solidFill>
                <a:schemeClr val="tx1"/>
              </a:solidFill>
            </a:endParaRPr>
          </a:p>
          <a:p>
            <a:pPr marL="0" indent="0">
              <a:buNone/>
            </a:pPr>
            <a:endParaRPr lang="en-IN" altLang="en-US" sz="1600">
              <a:solidFill>
                <a:schemeClr val="tx1"/>
              </a:solidFill>
            </a:endParaRPr>
          </a:p>
          <a:p>
            <a:pPr>
              <a:buAutoNum type="arabicPeriod"/>
            </a:pPr>
            <a:endParaRPr lang="en-US" sz="1600"/>
          </a:p>
          <a:p>
            <a:pPr marL="0" indent="0">
              <a:buNone/>
            </a:pPr>
            <a:endParaRPr lang="en-US" sz="1600"/>
          </a:p>
          <a:p>
            <a:pPr marL="0" indent="0">
              <a:buNone/>
            </a:pPr>
            <a:r>
              <a:rPr lang="en-US" sz="1600"/>
              <a:t> </a:t>
            </a: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1600"/>
              <a:t> </a:t>
            </a:r>
            <a:endParaRPr lang="en-US" sz="1600"/>
          </a:p>
        </p:txBody>
      </p:sp>
      <p:sp>
        <p:nvSpPr>
          <p:cNvPr id="9" name="Text Box 8"/>
          <p:cNvSpPr txBox="1"/>
          <p:nvPr/>
        </p:nvSpPr>
        <p:spPr>
          <a:xfrm>
            <a:off x="9093200" y="16891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3538855" cy="776605"/>
          </a:xfrm>
        </p:spPr>
        <p:txBody>
          <a:bodyPr>
            <a:scene3d>
              <a:camera prst="orthographicFront"/>
              <a:lightRig rig="threePt" dir="t"/>
            </a:scene3d>
          </a:bodyPr>
          <a:p>
            <a:r>
              <a:rPr lang="en-IN" altLang="en-US">
                <a:solidFill>
                  <a:schemeClr val="accent6"/>
                </a:solidFill>
                <a:effectLst>
                  <a:outerShdw blurRad="38100" dist="25400" dir="5400000" algn="ctr" rotWithShape="0">
                    <a:srgbClr val="6E747A">
                      <a:alpha val="43000"/>
                    </a:srgbClr>
                  </a:outerShdw>
                </a:effectLst>
              </a:rPr>
              <a:t>Introduction</a:t>
            </a:r>
            <a:endParaRPr lang="en-IN" altLang="en-US">
              <a:solidFill>
                <a:schemeClr val="accent6"/>
              </a:solidFill>
              <a:effectLst>
                <a:outerShdw blurRad="38100" dist="25400" dir="5400000" algn="ctr" rotWithShape="0">
                  <a:srgbClr val="6E747A">
                    <a:alpha val="43000"/>
                  </a:srgbClr>
                </a:outerShdw>
              </a:effectLst>
            </a:endParaRPr>
          </a:p>
        </p:txBody>
      </p:sp>
      <p:pic>
        <p:nvPicPr>
          <p:cNvPr id="4" name="Content Placeholder 3"/>
          <p:cNvPicPr>
            <a:picLocks noChangeAspect="1"/>
          </p:cNvPicPr>
          <p:nvPr>
            <p:ph idx="1"/>
          </p:nvPr>
        </p:nvPicPr>
        <p:blipFill>
          <a:blip r:embed="rId1"/>
          <a:stretch>
            <a:fillRect/>
          </a:stretch>
        </p:blipFill>
        <p:spPr>
          <a:xfrm>
            <a:off x="6838950" y="2193290"/>
            <a:ext cx="4175760" cy="2727960"/>
          </a:xfrm>
          <a:prstGeom prst="rect">
            <a:avLst/>
          </a:prstGeom>
        </p:spPr>
      </p:pic>
      <p:sp>
        <p:nvSpPr>
          <p:cNvPr id="5" name="Text Box 4"/>
          <p:cNvSpPr txBox="1"/>
          <p:nvPr/>
        </p:nvSpPr>
        <p:spPr>
          <a:xfrm>
            <a:off x="384810" y="1482090"/>
            <a:ext cx="5982335" cy="5323205"/>
          </a:xfrm>
          <a:prstGeom prst="rect">
            <a:avLst/>
          </a:prstGeom>
          <a:noFill/>
        </p:spPr>
        <p:txBody>
          <a:bodyPr wrap="square" rtlCol="0" anchor="t">
            <a:spAutoFit/>
          </a:bodyPr>
          <a:p>
            <a:pPr indent="0">
              <a:buFont typeface="Arial" panose="020B0604020202020204" pitchFamily="34" charset="0"/>
              <a:buNone/>
            </a:pPr>
            <a:r>
              <a:rPr lang="en-IN" altLang="en-US" b="1"/>
              <a:t> </a:t>
            </a:r>
            <a:r>
              <a:rPr lang="en-US" sz="2000" b="1"/>
              <a:t>Process vertex</a:t>
            </a:r>
            <a:r>
              <a:rPr lang="en-US" sz="2000"/>
              <a:t> </a:t>
            </a:r>
            <a:r>
              <a:rPr lang="en-IN" altLang="en-US" sz="2000"/>
              <a:t>: </a:t>
            </a:r>
            <a:endParaRPr lang="en-IN" altLang="en-US" sz="2000"/>
          </a:p>
          <a:p>
            <a:pPr marL="285750" indent="-285750">
              <a:buFont typeface="Arial" panose="020B0604020202020204" pitchFamily="34" charset="0"/>
              <a:buChar char="•"/>
            </a:pPr>
            <a:r>
              <a:rPr lang="en-US" sz="2000"/>
              <a:t>Every process will be represented as a process vertex.</a:t>
            </a:r>
            <a:r>
              <a:rPr lang="en-IN" altLang="en-US" sz="2000"/>
              <a:t> </a:t>
            </a:r>
            <a:endParaRPr lang="en-IN" altLang="en-US" sz="2000"/>
          </a:p>
          <a:p>
            <a:pPr marL="285750" indent="-285750">
              <a:buFont typeface="Arial" panose="020B0604020202020204" pitchFamily="34" charset="0"/>
              <a:buChar char="•"/>
            </a:pPr>
            <a:r>
              <a:rPr lang="en-US" sz="2000"/>
              <a:t>Generally, the process will be represented with a circle.</a:t>
            </a:r>
            <a:endParaRPr lang="en-US" sz="2000"/>
          </a:p>
          <a:p>
            <a:pPr marL="285750" indent="-285750"/>
            <a:r>
              <a:rPr lang="en-US" sz="2000"/>
              <a:t>2. </a:t>
            </a:r>
            <a:r>
              <a:rPr lang="en-US" sz="2000" b="1"/>
              <a:t>Resource vertex</a:t>
            </a:r>
            <a:r>
              <a:rPr lang="en-IN" altLang="en-US" sz="2000" b="1"/>
              <a:t> :</a:t>
            </a:r>
            <a:r>
              <a:rPr lang="en-US" sz="2000"/>
              <a:t>  Every resource will be represented as a resource vertex. </a:t>
            </a:r>
            <a:endParaRPr lang="en-US" sz="2000"/>
          </a:p>
          <a:p>
            <a:pPr marL="285750" indent="-285750"/>
            <a:r>
              <a:rPr lang="en-US" sz="2000"/>
              <a:t>It is also two type </a:t>
            </a:r>
            <a:r>
              <a:rPr lang="en-IN" altLang="en-US" sz="2000"/>
              <a:t>:</a:t>
            </a:r>
            <a:endParaRPr lang="en-US" sz="2000"/>
          </a:p>
          <a:p>
            <a:endParaRPr lang="en-US" sz="2000"/>
          </a:p>
          <a:p>
            <a:pPr marL="342900" indent="-342900">
              <a:buFont typeface="Arial" panose="020B0604020202020204" pitchFamily="34" charset="0"/>
              <a:buChar char="•"/>
            </a:pPr>
            <a:r>
              <a:rPr lang="en-US" sz="2000"/>
              <a:t>Single instance type resource – It represents as a box, inside the box, there will be one dot.So the number of dots indicate how many instances are present of each resource type.</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Multi-resource instance type resource – It also represents as a box, inside the box, there will be many dots present.</a:t>
            </a:r>
            <a:endParaRPr lang="en-US" sz="2000"/>
          </a:p>
        </p:txBody>
      </p:sp>
      <p:sp>
        <p:nvSpPr>
          <p:cNvPr id="6" name="Oval 5"/>
          <p:cNvSpPr/>
          <p:nvPr/>
        </p:nvSpPr>
        <p:spPr>
          <a:xfrm>
            <a:off x="7047865" y="3367405"/>
            <a:ext cx="417830" cy="377190"/>
          </a:xfrm>
          <a:prstGeom prst="ellipse">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7" name="Text Box 6"/>
          <p:cNvSpPr txBox="1"/>
          <p:nvPr/>
        </p:nvSpPr>
        <p:spPr>
          <a:xfrm>
            <a:off x="8716645" y="274955"/>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4323715" cy="779145"/>
          </a:xfrm>
        </p:spPr>
        <p:txBody>
          <a:bodyPr/>
          <a:p>
            <a:r>
              <a:rPr lang="en-IN" altLang="en-US">
                <a:solidFill>
                  <a:schemeClr val="accent6"/>
                </a:solidFill>
                <a:effectLst>
                  <a:outerShdw blurRad="38100" dist="25400" dir="5400000" algn="ctr" rotWithShape="0">
                    <a:srgbClr val="6E747A">
                      <a:alpha val="43000"/>
                    </a:srgbClr>
                  </a:outerShdw>
                </a:effectLst>
              </a:rPr>
              <a:t>About Edges</a:t>
            </a:r>
            <a:endParaRPr lang="en-IN" altLang="en-US">
              <a:solidFill>
                <a:schemeClr val="accent6"/>
              </a:solidFill>
              <a:effectLst>
                <a:outerShdw blurRad="38100" dist="25400" dir="5400000" algn="ctr" rotWithShape="0">
                  <a:srgbClr val="6E747A">
                    <a:alpha val="43000"/>
                  </a:srgbClr>
                </a:outerShdw>
              </a:effectLst>
            </a:endParaRPr>
          </a:p>
        </p:txBody>
      </p:sp>
      <p:pic>
        <p:nvPicPr>
          <p:cNvPr id="4" name="Content Placeholder 3"/>
          <p:cNvPicPr>
            <a:picLocks noChangeAspect="1"/>
          </p:cNvPicPr>
          <p:nvPr>
            <p:ph idx="1"/>
          </p:nvPr>
        </p:nvPicPr>
        <p:blipFill>
          <a:blip r:embed="rId1"/>
          <a:stretch>
            <a:fillRect/>
          </a:stretch>
        </p:blipFill>
        <p:spPr>
          <a:xfrm>
            <a:off x="5777865" y="1939290"/>
            <a:ext cx="4342130" cy="2735580"/>
          </a:xfrm>
          <a:prstGeom prst="rect">
            <a:avLst/>
          </a:prstGeom>
        </p:spPr>
      </p:pic>
      <p:sp>
        <p:nvSpPr>
          <p:cNvPr id="5" name="Text Box 4"/>
          <p:cNvSpPr txBox="1"/>
          <p:nvPr/>
        </p:nvSpPr>
        <p:spPr>
          <a:xfrm>
            <a:off x="527685" y="1696720"/>
            <a:ext cx="5187315" cy="645160"/>
          </a:xfrm>
          <a:prstGeom prst="rect">
            <a:avLst/>
          </a:prstGeom>
          <a:noFill/>
        </p:spPr>
        <p:txBody>
          <a:bodyPr wrap="square" rtlCol="0" anchor="t">
            <a:spAutoFit/>
          </a:bodyPr>
          <a:p>
            <a:r>
              <a:rPr lang="en-US"/>
              <a:t> </a:t>
            </a:r>
            <a:r>
              <a:rPr lang="en-US" b="1"/>
              <a:t>Assign Edge</a:t>
            </a:r>
            <a:r>
              <a:rPr lang="en-IN" altLang="en-US" b="1"/>
              <a:t>: </a:t>
            </a:r>
            <a:r>
              <a:rPr lang="en-IN" altLang="en-US"/>
              <a:t> </a:t>
            </a:r>
            <a:r>
              <a:rPr lang="en-IN" altLang="en-US">
                <a:sym typeface="+mn-ea"/>
              </a:rPr>
              <a:t> When resource is </a:t>
            </a:r>
            <a:r>
              <a:rPr lang="en-IN" altLang="en-US"/>
              <a:t>Assign  to a process is  called assign edge.</a:t>
            </a:r>
            <a:endParaRPr lang="en-IN" altLang="en-US"/>
          </a:p>
        </p:txBody>
      </p:sp>
      <p:sp>
        <p:nvSpPr>
          <p:cNvPr id="6" name="Text Box 5"/>
          <p:cNvSpPr txBox="1"/>
          <p:nvPr/>
        </p:nvSpPr>
        <p:spPr>
          <a:xfrm>
            <a:off x="670560" y="3218180"/>
            <a:ext cx="4636770" cy="922020"/>
          </a:xfrm>
          <a:prstGeom prst="rect">
            <a:avLst/>
          </a:prstGeom>
          <a:noFill/>
        </p:spPr>
        <p:txBody>
          <a:bodyPr wrap="square" rtlCol="0" anchor="t">
            <a:spAutoFit/>
          </a:bodyPr>
          <a:p>
            <a:r>
              <a:rPr lang="en-US" b="1"/>
              <a:t>Request Edge</a:t>
            </a:r>
            <a:r>
              <a:rPr lang="en-US"/>
              <a:t> – </a:t>
            </a:r>
            <a:r>
              <a:rPr lang="en-IN" altLang="en-US"/>
              <a:t>When Process need a Resource</a:t>
            </a:r>
            <a:r>
              <a:rPr lang="en-US"/>
              <a:t>,</a:t>
            </a:r>
            <a:r>
              <a:rPr lang="en-IN" altLang="en-US"/>
              <a:t> then it request for request </a:t>
            </a:r>
            <a:r>
              <a:rPr lang="en-US"/>
              <a:t> is called request edge.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2155" y="2016760"/>
            <a:ext cx="6216015" cy="3692525"/>
          </a:xfrm>
          <a:prstGeom prst="rect">
            <a:avLst/>
          </a:prstGeom>
          <a:noFill/>
        </p:spPr>
        <p:txBody>
          <a:bodyPr wrap="square" rtlCol="0" anchor="t">
            <a:spAutoFit/>
          </a:bodyPr>
          <a:p>
            <a:pPr marL="0" indent="0">
              <a:buNone/>
            </a:pPr>
            <a:r>
              <a:rPr lang="en-IN" altLang="en-US">
                <a:solidFill>
                  <a:srgbClr val="002060"/>
                </a:solidFill>
                <a:sym typeface="+mn-ea"/>
              </a:rPr>
              <a:t>Case:1</a:t>
            </a:r>
            <a:endParaRPr lang="en-IN" altLang="en-US">
              <a:solidFill>
                <a:srgbClr val="002060"/>
              </a:solidFill>
            </a:endParaRPr>
          </a:p>
          <a:p>
            <a:pPr marL="0" indent="0">
              <a:buNone/>
            </a:pPr>
            <a:endParaRPr lang="en-US">
              <a:solidFill>
                <a:srgbClr val="002060"/>
              </a:solidFill>
            </a:endParaRPr>
          </a:p>
          <a:p>
            <a:pPr marL="0" indent="0">
              <a:buNone/>
            </a:pPr>
            <a:r>
              <a:rPr lang="en-IN" altLang="en-US" b="1" u="sng">
                <a:sym typeface="+mn-ea"/>
              </a:rPr>
              <a:t>A</a:t>
            </a:r>
            <a:r>
              <a:rPr lang="en-US" b="1" u="sng">
                <a:sym typeface="+mn-ea"/>
              </a:rPr>
              <a:t>ll the resources </a:t>
            </a:r>
            <a:r>
              <a:rPr lang="en-IN" altLang="en-US" b="1" u="sng">
                <a:sym typeface="+mn-ea"/>
              </a:rPr>
              <a:t>have</a:t>
            </a:r>
            <a:r>
              <a:rPr lang="en-US" b="1" u="sng">
                <a:sym typeface="+mn-ea"/>
              </a:rPr>
              <a:t> single instance</a:t>
            </a:r>
            <a:r>
              <a:rPr lang="en-IN" altLang="en-US" b="1" u="sng">
                <a:sym typeface="+mn-ea"/>
              </a:rPr>
              <a:t>:</a:t>
            </a:r>
            <a:endParaRPr lang="en-US"/>
          </a:p>
          <a:p>
            <a:pPr marL="0" indent="0">
              <a:buNone/>
            </a:pPr>
            <a:r>
              <a:rPr lang="en-IN" altLang="en-US">
                <a:sym typeface="+mn-ea"/>
              </a:rPr>
              <a:t>So for detect deadlock using </a:t>
            </a:r>
            <a:r>
              <a:rPr lang="en-US">
                <a:sym typeface="+mn-ea"/>
              </a:rPr>
              <a:t>Resource Allocation Graph</a:t>
            </a:r>
            <a:r>
              <a:rPr lang="en-IN" altLang="en-US">
                <a:sym typeface="+mn-ea"/>
              </a:rPr>
              <a:t>, when </a:t>
            </a:r>
            <a:r>
              <a:rPr lang="en-US">
                <a:sym typeface="+mn-ea"/>
              </a:rPr>
              <a:t>all the resources </a:t>
            </a:r>
            <a:r>
              <a:rPr lang="en-IN" altLang="en-US">
                <a:sym typeface="+mn-ea"/>
              </a:rPr>
              <a:t>have</a:t>
            </a:r>
            <a:r>
              <a:rPr lang="en-US">
                <a:sym typeface="+mn-ea"/>
              </a:rPr>
              <a:t> single instance</a:t>
            </a:r>
            <a:r>
              <a:rPr lang="en-IN" altLang="en-US">
                <a:sym typeface="+mn-ea"/>
              </a:rPr>
              <a:t>.</a:t>
            </a:r>
            <a:endParaRPr lang="en-IN" altLang="en-US">
              <a:sym typeface="+mn-ea"/>
            </a:endParaRPr>
          </a:p>
          <a:p>
            <a:pPr marL="0" indent="0">
              <a:buNone/>
            </a:pPr>
            <a:r>
              <a:rPr lang="en-IN" altLang="en-US">
                <a:solidFill>
                  <a:schemeClr val="accent4"/>
                </a:solidFill>
                <a:sym typeface="+mn-ea"/>
              </a:rPr>
              <a:t>check these condition</a:t>
            </a:r>
            <a:r>
              <a:rPr lang="en-IN" altLang="en-US">
                <a:sym typeface="+mn-ea"/>
              </a:rPr>
              <a:t>:</a:t>
            </a:r>
            <a:endParaRPr lang="en-US"/>
          </a:p>
          <a:p>
            <a:pPr>
              <a:buAutoNum type="arabicPeriod"/>
            </a:pPr>
            <a:r>
              <a:rPr lang="en-US">
                <a:sym typeface="+mn-ea"/>
              </a:rPr>
              <a:t>If a cycle is being formed, then system is in a deadlock state.</a:t>
            </a:r>
            <a:endParaRPr lang="en-US"/>
          </a:p>
          <a:p>
            <a:pPr>
              <a:buAutoNum type="arabicPeriod"/>
            </a:pPr>
            <a:endParaRPr lang="en-US"/>
          </a:p>
          <a:p>
            <a:pPr>
              <a:buAutoNum type="arabicPeriod"/>
            </a:pPr>
            <a:r>
              <a:rPr lang="en-US">
                <a:sym typeface="+mn-ea"/>
              </a:rPr>
              <a:t>If no cycle is being formed, then system is not in a deadlock state.</a:t>
            </a:r>
            <a:endParaRPr lang="en-US"/>
          </a:p>
          <a:p>
            <a:pPr marL="0" indent="0">
              <a:buNone/>
            </a:pPr>
            <a:r>
              <a:rPr lang="en-US">
                <a:sym typeface="+mn-ea"/>
              </a:rPr>
              <a:t> </a:t>
            </a:r>
            <a:endParaRPr lang="en-US"/>
          </a:p>
          <a:p>
            <a:pPr indent="0">
              <a:buNone/>
            </a:pPr>
            <a:endParaRPr lang="en-US"/>
          </a:p>
        </p:txBody>
      </p:sp>
      <p:pic>
        <p:nvPicPr>
          <p:cNvPr id="8" name="Content Placeholder 7"/>
          <p:cNvPicPr>
            <a:picLocks noChangeAspect="1"/>
          </p:cNvPicPr>
          <p:nvPr>
            <p:ph idx="4294967295"/>
          </p:nvPr>
        </p:nvPicPr>
        <p:blipFill>
          <a:blip r:embed="rId1"/>
          <a:stretch>
            <a:fillRect/>
          </a:stretch>
        </p:blipFill>
        <p:spPr>
          <a:xfrm>
            <a:off x="7242175" y="2233295"/>
            <a:ext cx="4430395" cy="3173095"/>
          </a:xfrm>
          <a:prstGeom prst="rect">
            <a:avLst/>
          </a:prstGeom>
        </p:spPr>
      </p:pic>
      <p:sp>
        <p:nvSpPr>
          <p:cNvPr id="5" name="Text Box 4"/>
          <p:cNvSpPr txBox="1"/>
          <p:nvPr/>
        </p:nvSpPr>
        <p:spPr>
          <a:xfrm>
            <a:off x="816610" y="718820"/>
            <a:ext cx="3714115" cy="368300"/>
          </a:xfrm>
          <a:prstGeom prst="rect">
            <a:avLst/>
          </a:prstGeom>
          <a:noFill/>
        </p:spPr>
        <p:txBody>
          <a:bodyPr wrap="square" rtlCol="0" anchor="t">
            <a:spAutoFit/>
          </a:bodyPr>
          <a:p>
            <a:r>
              <a:rPr lang="en-US">
                <a:solidFill>
                  <a:srgbClr val="C00000"/>
                </a:solidFill>
                <a:sym typeface="+mn-ea"/>
              </a:rPr>
              <a:t>Deadlock</a:t>
            </a:r>
            <a:r>
              <a:rPr lang="en-IN" altLang="en-US">
                <a:solidFill>
                  <a:srgbClr val="C00000"/>
                </a:solidFill>
                <a:sym typeface="+mn-ea"/>
              </a:rPr>
              <a:t> D</a:t>
            </a:r>
            <a:r>
              <a:rPr lang="en-US">
                <a:solidFill>
                  <a:srgbClr val="C00000"/>
                </a:solidFill>
                <a:sym typeface="+mn-ea"/>
              </a:rPr>
              <a:t>etection</a:t>
            </a:r>
            <a:r>
              <a:rPr lang="en-IN" altLang="en-US">
                <a:solidFill>
                  <a:srgbClr val="C00000"/>
                </a:solidFill>
                <a:sym typeface="+mn-ea"/>
              </a:rPr>
              <a:t> (By RAG)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37870" y="163195"/>
            <a:ext cx="6760845" cy="652145"/>
          </a:xfrm>
        </p:spPr>
        <p:txBody>
          <a:bodyPr/>
          <a:p>
            <a:r>
              <a:rPr lang="en-IN" altLang="en-US">
                <a:solidFill>
                  <a:srgbClr val="C00000"/>
                </a:solidFill>
                <a:sym typeface="+mn-ea"/>
              </a:rPr>
              <a:t>Deadlock detection using RAG in </a:t>
            </a:r>
            <a:r>
              <a:rPr lang="en-IN" altLang="en-US">
                <a:solidFill>
                  <a:srgbClr val="C00000"/>
                </a:solidFill>
                <a:sym typeface="+mn-ea"/>
              </a:rPr>
              <a:t>Multiple instance resource </a:t>
            </a:r>
            <a:endParaRPr lang="en-IN" altLang="en-US">
              <a:solidFill>
                <a:srgbClr val="C00000"/>
              </a:solidFill>
              <a:sym typeface="+mn-ea"/>
            </a:endParaRPr>
          </a:p>
        </p:txBody>
      </p:sp>
      <p:sp>
        <p:nvSpPr>
          <p:cNvPr id="3" name="Text Placeholder 2"/>
          <p:cNvSpPr>
            <a:spLocks noGrp="1"/>
          </p:cNvSpPr>
          <p:nvPr>
            <p:ph type="body" sz="half" idx="2"/>
          </p:nvPr>
        </p:nvSpPr>
        <p:spPr>
          <a:xfrm>
            <a:off x="840105" y="916940"/>
            <a:ext cx="6272530" cy="4952365"/>
          </a:xfrm>
        </p:spPr>
        <p:txBody>
          <a:bodyPr/>
          <a:p>
            <a:pPr marL="0" indent="0">
              <a:buNone/>
            </a:pPr>
            <a:r>
              <a:rPr lang="en-IN" altLang="en-US" sz="1800">
                <a:solidFill>
                  <a:srgbClr val="002060"/>
                </a:solidFill>
                <a:sym typeface="+mn-ea"/>
              </a:rPr>
              <a:t>Case:2</a:t>
            </a:r>
            <a:endParaRPr lang="en-US" sz="1800">
              <a:solidFill>
                <a:srgbClr val="002060"/>
              </a:solidFill>
            </a:endParaRPr>
          </a:p>
          <a:p>
            <a:pPr marL="0" indent="0">
              <a:buNone/>
            </a:pPr>
            <a:r>
              <a:rPr lang="en-IN" altLang="en-US" sz="1800" b="1" u="sng">
                <a:sym typeface="+mn-ea"/>
              </a:rPr>
              <a:t>A</a:t>
            </a:r>
            <a:r>
              <a:rPr lang="en-US" sz="1800" b="1" u="sng">
                <a:sym typeface="+mn-ea"/>
              </a:rPr>
              <a:t>ll the resources </a:t>
            </a:r>
            <a:r>
              <a:rPr lang="en-IN" altLang="en-US" sz="1800" b="1" u="sng">
                <a:sym typeface="+mn-ea"/>
              </a:rPr>
              <a:t>have</a:t>
            </a:r>
            <a:r>
              <a:rPr lang="en-US" sz="1800" b="1" u="sng">
                <a:sym typeface="+mn-ea"/>
              </a:rPr>
              <a:t> NOT single instance,</a:t>
            </a:r>
            <a:r>
              <a:rPr lang="en-IN" altLang="en-US" sz="1800" b="1" u="sng">
                <a:sym typeface="+mn-ea"/>
              </a:rPr>
              <a:t> may be two or more than two instance:</a:t>
            </a:r>
            <a:endParaRPr lang="en-US" sz="1800"/>
          </a:p>
          <a:p>
            <a:pPr>
              <a:buAutoNum type="arabicPeriod"/>
            </a:pPr>
            <a:r>
              <a:rPr lang="en-US" sz="1800">
                <a:sym typeface="+mn-ea"/>
              </a:rPr>
              <a:t>If a cycle is being formed, then system may be in a deadlock state</a:t>
            </a:r>
            <a:r>
              <a:rPr lang="en-IN" altLang="en-US" sz="1800">
                <a:sym typeface="+mn-ea"/>
              </a:rPr>
              <a:t> or may not be. Because,  </a:t>
            </a:r>
            <a:r>
              <a:rPr lang="en-US" sz="1800">
                <a:sym typeface="+mn-ea"/>
              </a:rPr>
              <a:t>Presence of a cycle is a necessary but not a sufficient condition for the occurrence of deadlock.</a:t>
            </a:r>
            <a:endParaRPr lang="en-US" sz="1800">
              <a:sym typeface="+mn-ea"/>
            </a:endParaRPr>
          </a:p>
          <a:p>
            <a:pPr>
              <a:buAutoNum type="arabicPeriod"/>
            </a:pPr>
            <a:endParaRPr lang="en-US" sz="1800">
              <a:sym typeface="+mn-ea"/>
            </a:endParaRPr>
          </a:p>
          <a:p>
            <a:pPr>
              <a:buAutoNum type="arabicPeriod"/>
            </a:pPr>
            <a:endParaRPr lang="en-US" sz="1800">
              <a:sym typeface="+mn-ea"/>
            </a:endParaRPr>
          </a:p>
          <a:p>
            <a:pPr>
              <a:buAutoNum type="arabicPeriod"/>
            </a:pPr>
            <a:endParaRPr lang="en-US" sz="1800">
              <a:sym typeface="+mn-ea"/>
            </a:endParaRPr>
          </a:p>
          <a:p>
            <a:pPr>
              <a:buAutoNum type="arabicPeriod"/>
            </a:pPr>
            <a:r>
              <a:rPr lang="en-US" sz="1800">
                <a:sym typeface="+mn-ea"/>
              </a:rPr>
              <a:t>If no cycle is being formed, then system is not in a deadlock state.</a:t>
            </a:r>
            <a:endParaRPr lang="en-US" sz="1800"/>
          </a:p>
          <a:p>
            <a:pPr>
              <a:buNone/>
            </a:pPr>
            <a:endParaRPr lang="en-US"/>
          </a:p>
          <a:p>
            <a:endParaRPr lang="en-US"/>
          </a:p>
        </p:txBody>
      </p:sp>
      <p:pic>
        <p:nvPicPr>
          <p:cNvPr id="9" name="Picture Placeholder 8"/>
          <p:cNvPicPr>
            <a:picLocks noChangeAspect="1"/>
          </p:cNvPicPr>
          <p:nvPr>
            <p:ph type="pic" idx="1"/>
          </p:nvPr>
        </p:nvPicPr>
        <p:blipFill>
          <a:blip r:embed="rId1"/>
          <a:stretch>
            <a:fillRect/>
          </a:stretch>
        </p:blipFill>
        <p:spPr>
          <a:xfrm>
            <a:off x="7682865" y="815340"/>
            <a:ext cx="4632960" cy="4091940"/>
          </a:xfrm>
          <a:prstGeom prst="rect">
            <a:avLst/>
          </a:prstGeom>
        </p:spPr>
      </p:pic>
      <p:sp>
        <p:nvSpPr>
          <p:cNvPr id="11" name="Text Box 10"/>
          <p:cNvSpPr txBox="1"/>
          <p:nvPr/>
        </p:nvSpPr>
        <p:spPr>
          <a:xfrm>
            <a:off x="8930640" y="189230"/>
            <a:ext cx="2947035" cy="368300"/>
          </a:xfrm>
          <a:prstGeom prst="rect">
            <a:avLst/>
          </a:prstGeom>
          <a:noFill/>
        </p:spPr>
        <p:txBody>
          <a:bodyPr wrap="none" rtlCol="0" anchor="t">
            <a:spAutoFit/>
          </a:bodyPr>
          <a:p>
            <a:r>
              <a:rPr lang="en-IN" altLang="en-US">
                <a:solidFill>
                  <a:srgbClr val="0070C0"/>
                </a:solidFill>
                <a:sym typeface="+mn-ea"/>
              </a:rPr>
              <a:t>19CS1100, Saurabh Kishor</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18738</Words>
  <Application>WPS Presentation</Application>
  <PresentationFormat>Widescreen</PresentationFormat>
  <Paragraphs>676</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SimSun</vt:lpstr>
      <vt:lpstr>Wingdings</vt:lpstr>
      <vt:lpstr>Microsoft YaHei</vt:lpstr>
      <vt:lpstr>Arial Unicode MS</vt:lpstr>
      <vt:lpstr>Calibri</vt:lpstr>
      <vt:lpstr>Wingdings</vt:lpstr>
      <vt:lpstr>Default Design</vt:lpstr>
      <vt:lpstr>Synchronization Problem</vt:lpstr>
      <vt:lpstr>Process Synchronization is the task of coordinating the execution of processes in a way that no two processes can have access to the same shared data and resources.  Process is categorized into two types on the basis of synchronization: 1. Independent Process 2. Cooperative Process</vt:lpstr>
      <vt:lpstr>Algorithm</vt:lpstr>
      <vt:lpstr>Deadlock Detection using resource allocation graph </vt:lpstr>
      <vt:lpstr> Deadlock Detection using resource allocation graph</vt:lpstr>
      <vt:lpstr>Introduction</vt:lpstr>
      <vt:lpstr>About Edges</vt:lpstr>
      <vt:lpstr>PowerPoint 演示文稿</vt:lpstr>
      <vt:lpstr>Deadlock detection using RAG in Multiple instance resource </vt:lpstr>
      <vt:lpstr>How to detect deadlock by RAG ?</vt:lpstr>
      <vt:lpstr>PowerPoint 演示文稿</vt:lpstr>
      <vt:lpstr>PowerPoint 演示文稿</vt:lpstr>
      <vt:lpstr>Banker's algorithm</vt:lpstr>
      <vt:lpstr>Banker's algorithm:  </vt:lpstr>
      <vt:lpstr>PowerPoint 演示文稿</vt:lpstr>
      <vt:lpstr>PowerPoint 演示文稿</vt:lpstr>
      <vt:lpstr>PowerPoint 演示文稿</vt:lpstr>
      <vt:lpstr>Logical to Physical Address Binding</vt:lpstr>
      <vt:lpstr>Mapping Virtual Addresses to Physical Addresses </vt:lpstr>
      <vt:lpstr>PowerPoint 演示文稿</vt:lpstr>
      <vt:lpstr>Contiguous memory allocation- First fit, Best fit and worst fit.</vt:lpstr>
      <vt:lpstr>PowerPoint 演示文稿</vt:lpstr>
      <vt:lpstr>PowerPoint 演示文稿</vt:lpstr>
      <vt:lpstr>PowerPoint 演示文稿</vt:lpstr>
      <vt:lpstr>PowerPoint 演示文稿</vt:lpstr>
      <vt:lpstr>PowerPoint 演示文稿</vt:lpstr>
      <vt:lpstr>Paging </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 Problem</dc:title>
  <dc:creator/>
  <cp:lastModifiedBy>SAURABH</cp:lastModifiedBy>
  <cp:revision>18</cp:revision>
  <dcterms:created xsi:type="dcterms:W3CDTF">2021-08-12T08:29:00Z</dcterms:created>
  <dcterms:modified xsi:type="dcterms:W3CDTF">2022-01-16T06:45:58Z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1033-11.2.0.10443</vt:lpwstr>
  </property>
  <property fmtid="{D5CDD505-2E9C-101B-9397-08002B2CF9AE}" pid="3" name="ICV">
    <vt:lpwstr>D2C8F1825810466A86CFF6CAB38F34E4</vt:lpwstr>
  </property>
</Properties>
</file>