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7"/>
  </p:notesMasterIdLst>
  <p:handoutMasterIdLst>
    <p:handoutMasterId r:id="rId28"/>
  </p:handoutMasterIdLst>
  <p:sldIdLst>
    <p:sldId id="256" r:id="rId2"/>
    <p:sldId id="257" r:id="rId3"/>
    <p:sldId id="261" r:id="rId4"/>
    <p:sldId id="263" r:id="rId5"/>
    <p:sldId id="312" r:id="rId6"/>
    <p:sldId id="313" r:id="rId7"/>
    <p:sldId id="267" r:id="rId8"/>
    <p:sldId id="316" r:id="rId9"/>
    <p:sldId id="317" r:id="rId10"/>
    <p:sldId id="314" r:id="rId11"/>
    <p:sldId id="302" r:id="rId12"/>
    <p:sldId id="304" r:id="rId13"/>
    <p:sldId id="303" r:id="rId14"/>
    <p:sldId id="300" r:id="rId15"/>
    <p:sldId id="299" r:id="rId16"/>
    <p:sldId id="315" r:id="rId17"/>
    <p:sldId id="309" r:id="rId18"/>
    <p:sldId id="310" r:id="rId19"/>
    <p:sldId id="318" r:id="rId20"/>
    <p:sldId id="319" r:id="rId21"/>
    <p:sldId id="320" r:id="rId22"/>
    <p:sldId id="321" r:id="rId23"/>
    <p:sldId id="311" r:id="rId24"/>
    <p:sldId id="280" r:id="rId25"/>
    <p:sldId id="278" r:id="rId26"/>
  </p:sldIdLst>
  <p:sldSz cx="9144000" cy="5143500" type="screen16x9"/>
  <p:notesSz cx="6858000" cy="9144000"/>
  <p:embeddedFontLst>
    <p:embeddedFont>
      <p:font typeface="Barlow" panose="00000500000000000000" pitchFamily="2" charset="0"/>
      <p:regular r:id="rId29"/>
      <p:bold r:id="rId30"/>
      <p:italic r:id="rId31"/>
      <p:boldItalic r:id="rId32"/>
    </p:embeddedFont>
    <p:embeddedFont>
      <p:font typeface="Barlow Light" panose="00000400000000000000" pitchFamily="2" charset="0"/>
      <p:regular r:id="rId33"/>
      <p:italic r:id="rId34"/>
      <p:boldItalic r:id="rId35"/>
    </p:embeddedFont>
    <p:embeddedFont>
      <p:font typeface="Bell MT" panose="02020503060305020303" pitchFamily="18" charset="0"/>
      <p:regular r:id="rId36"/>
      <p:bold r:id="rId37"/>
      <p:italic r:id="rId38"/>
    </p:embeddedFont>
    <p:embeddedFont>
      <p:font typeface="Calibri" panose="020F0502020204030204" pitchFamily="34" charset="0"/>
      <p:regular r:id="rId39"/>
      <p:bold r:id="rId40"/>
      <p:italic r:id="rId41"/>
      <p:boldItalic r:id="rId42"/>
    </p:embeddedFont>
    <p:embeddedFont>
      <p:font typeface="Raleway" pitchFamily="2" charset="0"/>
      <p:regular r:id="rId43"/>
      <p:bold r:id="rId44"/>
      <p:italic r:id="rId45"/>
      <p:boldItalic r:id="rId46"/>
    </p:embeddedFont>
    <p:embeddedFont>
      <p:font typeface="Raleway Thin" pitchFamily="2" charset="0"/>
      <p:regular r:id="rId47"/>
      <p:italic r:id="rId48"/>
    </p:embeddedFont>
    <p:embeddedFont>
      <p:font typeface="Roboto" panose="020000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49" Type="http://schemas.openxmlformats.org/officeDocument/2006/relationships/font" Target="fonts/font21.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16850536929814"/>
          <c:y val="7.4901262342207231E-2"/>
          <c:w val="0.85650645231846023"/>
          <c:h val="0.77351831021122364"/>
        </c:manualLayout>
      </c:layout>
      <c:lineChart>
        <c:grouping val="standard"/>
        <c:varyColors val="0"/>
        <c:ser>
          <c:idx val="0"/>
          <c:order val="0"/>
          <c:tx>
            <c:strRef>
              <c:f>Sheet1!$B$1</c:f>
              <c:strCache>
                <c:ptCount val="1"/>
                <c:pt idx="0">
                  <c:v>ACCURACY</c:v>
                </c:pt>
              </c:strCache>
            </c:strRef>
          </c:tx>
          <c:spPr>
            <a:ln w="12700" cap="rnd" cmpd="sng" algn="ctr">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errBars>
            <c:errDir val="y"/>
            <c:errBarType val="both"/>
            <c:errValType val="stdErr"/>
            <c:noEndCap val="0"/>
            <c:spPr>
              <a:noFill/>
              <a:ln w="9525">
                <a:solidFill>
                  <a:schemeClr val="dk1">
                    <a:lumMod val="65000"/>
                    <a:lumOff val="35000"/>
                  </a:schemeClr>
                </a:solidFill>
              </a:ln>
              <a:effectLst/>
            </c:spPr>
          </c:errBars>
          <c:cat>
            <c:strRef>
              <c:f>Sheet1!$A$2:$A$11</c:f>
              <c:strCache>
                <c:ptCount val="10"/>
                <c:pt idx="0">
                  <c:v>Epoch 1</c:v>
                </c:pt>
                <c:pt idx="1">
                  <c:v>Epoch 2</c:v>
                </c:pt>
                <c:pt idx="2">
                  <c:v>Epoch 3</c:v>
                </c:pt>
                <c:pt idx="3">
                  <c:v>Epoch 4</c:v>
                </c:pt>
                <c:pt idx="4">
                  <c:v>Epoch 5</c:v>
                </c:pt>
                <c:pt idx="5">
                  <c:v>Epoch 6</c:v>
                </c:pt>
                <c:pt idx="6">
                  <c:v>Epoch 7</c:v>
                </c:pt>
                <c:pt idx="7">
                  <c:v>Epoch 8</c:v>
                </c:pt>
                <c:pt idx="8">
                  <c:v>Epoch 9</c:v>
                </c:pt>
                <c:pt idx="9">
                  <c:v>Epoch 10</c:v>
                </c:pt>
              </c:strCache>
            </c:strRef>
          </c:cat>
          <c:val>
            <c:numRef>
              <c:f>Sheet1!$B$2:$B$11</c:f>
              <c:numCache>
                <c:formatCode>0%</c:formatCode>
                <c:ptCount val="10"/>
                <c:pt idx="0">
                  <c:v>0.49</c:v>
                </c:pt>
                <c:pt idx="1">
                  <c:v>0.63</c:v>
                </c:pt>
                <c:pt idx="2">
                  <c:v>0.72</c:v>
                </c:pt>
                <c:pt idx="3">
                  <c:v>0.7</c:v>
                </c:pt>
                <c:pt idx="4">
                  <c:v>0.69</c:v>
                </c:pt>
                <c:pt idx="5">
                  <c:v>0.78</c:v>
                </c:pt>
                <c:pt idx="6">
                  <c:v>0.77</c:v>
                </c:pt>
                <c:pt idx="7">
                  <c:v>0.7</c:v>
                </c:pt>
                <c:pt idx="8">
                  <c:v>0.71</c:v>
                </c:pt>
                <c:pt idx="9">
                  <c:v>0.8</c:v>
                </c:pt>
              </c:numCache>
            </c:numRef>
          </c:val>
          <c:smooth val="0"/>
          <c:extLst>
            <c:ext xmlns:c16="http://schemas.microsoft.com/office/drawing/2014/chart" uri="{C3380CC4-5D6E-409C-BE32-E72D297353CC}">
              <c16:uniqueId val="{00000000-D248-4D4C-A80C-113E658EFBC8}"/>
            </c:ext>
          </c:extLst>
        </c:ser>
        <c:dLbls>
          <c:dLblPos val="t"/>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474047168"/>
        <c:axId val="1474044256"/>
      </c:lineChart>
      <c:catAx>
        <c:axId val="147404716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474044256"/>
        <c:crosses val="autoZero"/>
        <c:auto val="1"/>
        <c:lblAlgn val="ctr"/>
        <c:lblOffset val="100"/>
        <c:noMultiLvlLbl val="0"/>
      </c:catAx>
      <c:valAx>
        <c:axId val="147404425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474047168"/>
        <c:crosses val="autoZero"/>
        <c:crossBetween val="between"/>
      </c:valAx>
      <c:spPr>
        <a:gradFill>
          <a:gsLst>
            <a:gs pos="100000">
              <a:schemeClr val="lt1">
                <a:lumMod val="95000"/>
              </a:schemeClr>
            </a:gs>
            <a:gs pos="0">
              <a:schemeClr val="lt1"/>
            </a:gs>
          </a:gsLst>
          <a:lin ang="5400000" scaled="0"/>
        </a:gradFill>
        <a:ln>
          <a:noFill/>
        </a:ln>
        <a:effectLst/>
      </c:spPr>
    </c:plotArea>
    <c:legend>
      <c:legendPos val="r"/>
      <c:layout>
        <c:manualLayout>
          <c:xMode val="edge"/>
          <c:yMode val="edge"/>
          <c:x val="0.44094837137159315"/>
          <c:y val="4.3721884900627212E-3"/>
          <c:w val="0.18139844473794864"/>
          <c:h val="6.919713802897925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tx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C2C15F-46CE-4F95-1E67-AE3BCA67B2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379CEEE-E5E2-F56F-2EC0-A3EDC203B8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A06309-EA19-4DD9-BDCB-18C76767806F}" type="datetime1">
              <a:rPr lang="en-US" smtClean="0"/>
              <a:t>6/6/2022</a:t>
            </a:fld>
            <a:endParaRPr lang="en-IN"/>
          </a:p>
        </p:txBody>
      </p:sp>
      <p:sp>
        <p:nvSpPr>
          <p:cNvPr id="4" name="Footer Placeholder 3">
            <a:extLst>
              <a:ext uri="{FF2B5EF4-FFF2-40B4-BE49-F238E27FC236}">
                <a16:creationId xmlns:a16="http://schemas.microsoft.com/office/drawing/2014/main" id="{0EDD59A6-80AB-B5F5-1C93-B590E4A0C1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461062D-A6F3-54D4-4BC7-5F42069C40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910C49-9CCF-4057-8356-E78E5311BA1D}" type="slidenum">
              <a:rPr lang="en-IN" smtClean="0"/>
              <a:t>‹#›</a:t>
            </a:fld>
            <a:endParaRPr lang="en-IN"/>
          </a:p>
        </p:txBody>
      </p:sp>
    </p:spTree>
    <p:extLst>
      <p:ext uri="{BB962C8B-B14F-4D97-AF65-F5344CB8AC3E}">
        <p14:creationId xmlns:p14="http://schemas.microsoft.com/office/powerpoint/2010/main" val="7043534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248300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393838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477917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769772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428639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726119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579709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822220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IN" dirty="0"/>
          </a:p>
        </p:txBody>
      </p:sp>
    </p:spTree>
    <p:extLst>
      <p:ext uri="{BB962C8B-B14F-4D97-AF65-F5344CB8AC3E}">
        <p14:creationId xmlns:p14="http://schemas.microsoft.com/office/powerpoint/2010/main" val="2746311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256928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078863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127036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458877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846253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2"/>
        <p:cNvGrpSpPr/>
        <p:nvPr/>
      </p:nvGrpSpPr>
      <p:grpSpPr>
        <a:xfrm>
          <a:off x="0" y="0"/>
          <a:ext cx="0" cy="0"/>
          <a:chOff x="0" y="0"/>
          <a:chExt cx="0" cy="0"/>
        </a:xfrm>
      </p:grpSpPr>
      <p:sp>
        <p:nvSpPr>
          <p:cNvPr id="2233" name="Google Shape;2233;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4" name="Google Shape;2234;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684402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455808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978641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426865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rot="5400000">
            <a:off x="-100350" y="4448760"/>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52" name="Google Shape;52;p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1pPr>
            <a:lvl2pPr marL="914400" lvl="1" indent="-342900">
              <a:lnSpc>
                <a:spcPct val="110000"/>
              </a:lnSpc>
              <a:spcBef>
                <a:spcPts val="600"/>
              </a:spcBef>
              <a:spcAft>
                <a:spcPts val="0"/>
              </a:spcAft>
              <a:buClr>
                <a:schemeClr val="accent1"/>
              </a:buClr>
              <a:buSzPts val="18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2pPr>
            <a:lvl3pPr marL="1371600" lvl="2" indent="-342900">
              <a:lnSpc>
                <a:spcPct val="110000"/>
              </a:lnSpc>
              <a:spcBef>
                <a:spcPts val="600"/>
              </a:spcBef>
              <a:spcAft>
                <a:spcPts val="0"/>
              </a:spcAft>
              <a:buClr>
                <a:schemeClr val="accent1"/>
              </a:buClr>
              <a:buSzPts val="18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3pPr>
            <a:lvl4pPr marL="1828800" lvl="3" indent="-355600">
              <a:lnSpc>
                <a:spcPct val="110000"/>
              </a:lnSpc>
              <a:spcBef>
                <a:spcPts val="600"/>
              </a:spcBef>
              <a:spcAft>
                <a:spcPts val="0"/>
              </a:spcAft>
              <a:buClr>
                <a:schemeClr val="dk1"/>
              </a:buClr>
              <a:buSzPts val="20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4pPr>
            <a:lvl5pPr marL="2286000" lvl="4" indent="-355600">
              <a:lnSpc>
                <a:spcPct val="110000"/>
              </a:lnSpc>
              <a:spcBef>
                <a:spcPts val="600"/>
              </a:spcBef>
              <a:spcAft>
                <a:spcPts val="0"/>
              </a:spcAft>
              <a:buClr>
                <a:schemeClr val="dk1"/>
              </a:buClr>
              <a:buSzPts val="20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5pPr>
            <a:lvl6pPr marL="2743200" lvl="5" indent="-355600">
              <a:lnSpc>
                <a:spcPct val="110000"/>
              </a:lnSpc>
              <a:spcBef>
                <a:spcPts val="600"/>
              </a:spcBef>
              <a:spcAft>
                <a:spcPts val="0"/>
              </a:spcAft>
              <a:buClr>
                <a:schemeClr val="dk1"/>
              </a:buClr>
              <a:buSzPts val="20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6pPr>
            <a:lvl7pPr marL="3200400" lvl="6" indent="-355600">
              <a:lnSpc>
                <a:spcPct val="110000"/>
              </a:lnSpc>
              <a:spcBef>
                <a:spcPts val="600"/>
              </a:spcBef>
              <a:spcAft>
                <a:spcPts val="0"/>
              </a:spcAft>
              <a:buClr>
                <a:schemeClr val="dk1"/>
              </a:buClr>
              <a:buSzPts val="20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7pPr>
            <a:lvl8pPr marL="3657600" lvl="7" indent="-355600">
              <a:lnSpc>
                <a:spcPct val="110000"/>
              </a:lnSpc>
              <a:spcBef>
                <a:spcPts val="600"/>
              </a:spcBef>
              <a:spcAft>
                <a:spcPts val="0"/>
              </a:spcAft>
              <a:buClr>
                <a:schemeClr val="dk1"/>
              </a:buClr>
              <a:buSzPts val="20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8pPr>
            <a:lvl9pPr marL="4114800" lvl="8" indent="-355600">
              <a:lnSpc>
                <a:spcPct val="110000"/>
              </a:lnSpc>
              <a:spcBef>
                <a:spcPts val="600"/>
              </a:spcBef>
              <a:spcAft>
                <a:spcPts val="0"/>
              </a:spcAft>
              <a:buClr>
                <a:schemeClr val="dk1"/>
              </a:buClr>
              <a:buSzPts val="20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1pPr>
            <a:lvl2pPr lvl="1"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2pPr>
            <a:lvl3pPr lvl="2"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3pPr>
            <a:lvl4pPr lvl="3"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4pPr>
            <a:lvl5pPr lvl="4"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5pPr>
            <a:lvl6pPr lvl="5"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6pPr>
            <a:lvl7pPr lvl="6"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7pPr>
            <a:lvl8pPr lvl="7"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8pPr>
            <a:lvl9pPr lvl="8"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8" name="Google Shape;338;p12"/>
          <p:cNvSpPr txBox="1">
            <a:spLocks noGrp="1"/>
          </p:cNvSpPr>
          <p:nvPr>
            <p:ph type="ctrTitle"/>
          </p:nvPr>
        </p:nvSpPr>
        <p:spPr>
          <a:xfrm>
            <a:off x="518954" y="1673225"/>
            <a:ext cx="8234680" cy="898525"/>
          </a:xfrm>
          <a:prstGeom prst="rect">
            <a:avLst/>
          </a:prstGeom>
        </p:spPr>
        <p:txBody>
          <a:bodyPr spcFirstLastPara="1" wrap="square" lIns="0" tIns="0" rIns="0" bIns="0" anchor="ctr" anchorCtr="0">
            <a:noAutofit/>
            <a:scene3d>
              <a:camera prst="orthographicFront"/>
              <a:lightRig rig="threePt" dir="t"/>
            </a:scene3d>
          </a:bodyPr>
          <a:lstStyle/>
          <a:p>
            <a:pPr marL="0" lvl="0" indent="0" algn="ctr" rtl="0">
              <a:spcBef>
                <a:spcPts val="0"/>
              </a:spcBef>
              <a:spcAft>
                <a:spcPts val="0"/>
              </a:spcAft>
              <a:buNone/>
            </a:pPr>
            <a:r>
              <a:rPr lang="en-IN" altLang="en-GB" sz="3200" b="1" dirty="0">
                <a:ln/>
                <a:solidFill>
                  <a:srgbClr val="FF0000"/>
                </a:solidFill>
                <a:effectLst>
                  <a:outerShdw blurRad="38100" dist="19050" dir="2700000" algn="tl" rotWithShape="0">
                    <a:schemeClr val="dk1">
                      <a:alpha val="40000"/>
                    </a:schemeClr>
                  </a:outerShdw>
                </a:effectLst>
              </a:rPr>
              <a:t>Detection and Identification</a:t>
            </a:r>
            <a:br>
              <a:rPr lang="en-IN" altLang="en-GB" sz="3200" b="1" dirty="0">
                <a:ln/>
                <a:solidFill>
                  <a:srgbClr val="FF0000"/>
                </a:solidFill>
                <a:effectLst>
                  <a:outerShdw blurRad="38100" dist="19050" dir="2700000" algn="tl" rotWithShape="0">
                    <a:schemeClr val="dk1">
                      <a:alpha val="40000"/>
                    </a:schemeClr>
                  </a:outerShdw>
                </a:effectLst>
              </a:rPr>
            </a:br>
            <a:r>
              <a:rPr lang="en-IN" altLang="en-GB" sz="3200" b="1" dirty="0">
                <a:ln/>
                <a:solidFill>
                  <a:srgbClr val="FF0000"/>
                </a:solidFill>
                <a:effectLst>
                  <a:outerShdw blurRad="38100" dist="19050" dir="2700000" algn="tl" rotWithShape="0">
                    <a:schemeClr val="dk1">
                      <a:alpha val="40000"/>
                    </a:schemeClr>
                  </a:outerShdw>
                </a:effectLst>
              </a:rPr>
              <a:t> of cotton pests Using </a:t>
            </a:r>
            <a:r>
              <a:rPr lang="en-IN" altLang="en-GB" sz="3200" b="1">
                <a:ln/>
                <a:solidFill>
                  <a:srgbClr val="FF0000"/>
                </a:solidFill>
                <a:effectLst>
                  <a:outerShdw blurRad="38100" dist="19050" dir="2700000" algn="tl" rotWithShape="0">
                    <a:schemeClr val="dk1">
                      <a:alpha val="40000"/>
                    </a:schemeClr>
                  </a:outerShdw>
                </a:effectLst>
              </a:rPr>
              <a:t>Pytorch</a:t>
            </a:r>
            <a:endParaRPr lang="en-IN" altLang="en-GB" sz="3200" b="1" dirty="0">
              <a:ln/>
              <a:solidFill>
                <a:srgbClr val="FF0000"/>
              </a:solidFill>
              <a:effectLst>
                <a:outerShdw blurRad="38100" dist="19050" dir="2700000" algn="tl" rotWithShape="0">
                  <a:schemeClr val="dk1">
                    <a:alpha val="40000"/>
                  </a:schemeClr>
                </a:outerShdw>
              </a:effectLst>
            </a:endParaRPr>
          </a:p>
        </p:txBody>
      </p:sp>
      <p:sp>
        <p:nvSpPr>
          <p:cNvPr id="13" name="Text Box 12"/>
          <p:cNvSpPr txBox="1"/>
          <p:nvPr/>
        </p:nvSpPr>
        <p:spPr>
          <a:xfrm>
            <a:off x="1210945" y="13970"/>
            <a:ext cx="6864985" cy="860425"/>
          </a:xfrm>
          <a:prstGeom prst="rect">
            <a:avLst/>
          </a:prstGeom>
          <a:noFill/>
        </p:spPr>
        <p:txBody>
          <a:bodyPr wrap="square" rtlCol="0">
            <a:spAutoFit/>
          </a:bodyPr>
          <a:lstStyle/>
          <a:p>
            <a:pPr algn="ctr"/>
            <a:r>
              <a:rPr lang="en-US" sz="1800" b="1" dirty="0" err="1">
                <a:solidFill>
                  <a:srgbClr val="404040"/>
                </a:solidFill>
                <a:latin typeface="Times New Roman" panose="02020603050405020304" pitchFamily="18" charset="0"/>
                <a:cs typeface="Times New Roman" panose="02020603050405020304" pitchFamily="18" charset="0"/>
                <a:sym typeface="+mn-ea"/>
              </a:rPr>
              <a:t>Anantrao</a:t>
            </a:r>
            <a:r>
              <a:rPr lang="en-US" sz="1800" b="1" dirty="0">
                <a:solidFill>
                  <a:srgbClr val="404040"/>
                </a:solidFill>
                <a:latin typeface="Times New Roman" panose="02020603050405020304" pitchFamily="18" charset="0"/>
                <a:cs typeface="Times New Roman" panose="02020603050405020304" pitchFamily="18" charset="0"/>
                <a:sym typeface="+mn-ea"/>
              </a:rPr>
              <a:t> </a:t>
            </a:r>
            <a:r>
              <a:rPr lang="en-US" sz="1800" b="1" dirty="0" err="1">
                <a:solidFill>
                  <a:srgbClr val="404040"/>
                </a:solidFill>
                <a:latin typeface="Times New Roman" panose="02020603050405020304" pitchFamily="18" charset="0"/>
                <a:cs typeface="Times New Roman" panose="02020603050405020304" pitchFamily="18" charset="0"/>
                <a:sym typeface="+mn-ea"/>
              </a:rPr>
              <a:t>Pawar</a:t>
            </a:r>
            <a:r>
              <a:rPr lang="en-US" sz="1800" b="1" dirty="0">
                <a:solidFill>
                  <a:srgbClr val="404040"/>
                </a:solidFill>
                <a:latin typeface="Times New Roman" panose="02020603050405020304" pitchFamily="18" charset="0"/>
                <a:cs typeface="Times New Roman" panose="02020603050405020304" pitchFamily="18" charset="0"/>
                <a:sym typeface="+mn-ea"/>
              </a:rPr>
              <a:t> College of Engineering &amp; Research Pune.</a:t>
            </a:r>
            <a:endParaRPr lang="en-US" sz="1800" b="1" dirty="0">
              <a:solidFill>
                <a:srgbClr val="404040"/>
              </a:solidFill>
              <a:latin typeface="Times New Roman" panose="02020603050405020304" pitchFamily="18" charset="0"/>
              <a:cs typeface="Times New Roman" panose="02020603050405020304" pitchFamily="18" charset="0"/>
            </a:endParaRPr>
          </a:p>
          <a:p>
            <a:pPr algn="ctr"/>
            <a:r>
              <a:rPr lang="en-US" sz="1800" b="1" dirty="0">
                <a:solidFill>
                  <a:srgbClr val="404040"/>
                </a:solidFill>
                <a:latin typeface="Times New Roman" panose="02020603050405020304" pitchFamily="18" charset="0"/>
                <a:cs typeface="Times New Roman" panose="02020603050405020304" pitchFamily="18" charset="0"/>
                <a:sym typeface="+mn-ea"/>
              </a:rPr>
              <a:t>Department of Computer Engineering</a:t>
            </a:r>
            <a:r>
              <a:rPr lang="en-US" b="1" dirty="0">
                <a:solidFill>
                  <a:srgbClr val="404040"/>
                </a:solidFill>
                <a:latin typeface="Times New Roman" panose="02020603050405020304" pitchFamily="18" charset="0"/>
                <a:cs typeface="Times New Roman" panose="02020603050405020304" pitchFamily="18" charset="0"/>
                <a:sym typeface="+mn-ea"/>
              </a:rPr>
              <a:t> </a:t>
            </a:r>
            <a:endParaRPr b="1" dirty="0">
              <a:latin typeface="Times New Roman" panose="02020603050405020304" pitchFamily="18" charset="0"/>
              <a:cs typeface="Times New Roman" panose="02020603050405020304" pitchFamily="18" charset="0"/>
            </a:endParaRPr>
          </a:p>
          <a:p>
            <a:endParaRPr lang="en-US" b="1" dirty="0"/>
          </a:p>
        </p:txBody>
      </p:sp>
      <p:sp>
        <p:nvSpPr>
          <p:cNvPr id="15" name="Text Box 14"/>
          <p:cNvSpPr txBox="1"/>
          <p:nvPr/>
        </p:nvSpPr>
        <p:spPr>
          <a:xfrm>
            <a:off x="7636669" y="4189393"/>
            <a:ext cx="1507331" cy="954107"/>
          </a:xfrm>
          <a:prstGeom prst="rect">
            <a:avLst/>
          </a:prstGeom>
          <a:noFill/>
        </p:spPr>
        <p:txBody>
          <a:bodyPr wrap="square" rtlCol="0">
            <a:spAutoFit/>
          </a:bodyPr>
          <a:lstStyle/>
          <a:p>
            <a:pPr algn="r"/>
            <a:r>
              <a:rPr lang="en-IN" altLang="en-US" dirty="0" err="1">
                <a:latin typeface="Times New Roman" panose="02020603050405020304" pitchFamily="18" charset="0"/>
                <a:cs typeface="Times New Roman" panose="02020603050405020304" pitchFamily="18" charset="0"/>
              </a:rPr>
              <a:t>Suyog</a:t>
            </a:r>
            <a:r>
              <a:rPr lang="en-IN" altLang="en-US" dirty="0">
                <a:latin typeface="Times New Roman" panose="02020603050405020304" pitchFamily="18" charset="0"/>
                <a:cs typeface="Times New Roman" panose="02020603050405020304" pitchFamily="18" charset="0"/>
              </a:rPr>
              <a:t> Magar</a:t>
            </a:r>
          </a:p>
          <a:p>
            <a:pPr algn="r"/>
            <a:r>
              <a:rPr lang="en-IN" altLang="en-US" dirty="0">
                <a:latin typeface="Times New Roman" panose="02020603050405020304" pitchFamily="18" charset="0"/>
                <a:cs typeface="Times New Roman" panose="02020603050405020304" pitchFamily="18" charset="0"/>
              </a:rPr>
              <a:t>Suraj </a:t>
            </a:r>
            <a:r>
              <a:rPr lang="en-IN" altLang="en-US" dirty="0" err="1">
                <a:latin typeface="Times New Roman" panose="02020603050405020304" pitchFamily="18" charset="0"/>
                <a:cs typeface="Times New Roman" panose="02020603050405020304" pitchFamily="18" charset="0"/>
              </a:rPr>
              <a:t>Katariya</a:t>
            </a:r>
            <a:endParaRPr lang="en-IN" altLang="en-US" dirty="0">
              <a:latin typeface="Times New Roman" panose="02020603050405020304" pitchFamily="18" charset="0"/>
              <a:cs typeface="Times New Roman" panose="02020603050405020304" pitchFamily="18" charset="0"/>
            </a:endParaRPr>
          </a:p>
          <a:p>
            <a:pPr algn="r"/>
            <a:r>
              <a:rPr lang="en-IN" altLang="en-US" dirty="0">
                <a:latin typeface="Times New Roman" panose="02020603050405020304" pitchFamily="18" charset="0"/>
                <a:cs typeface="Times New Roman" panose="02020603050405020304" pitchFamily="18" charset="0"/>
              </a:rPr>
              <a:t>Saurabh Madake</a:t>
            </a:r>
          </a:p>
          <a:p>
            <a:pPr algn="r"/>
            <a:r>
              <a:rPr lang="en-IN" altLang="en-US" dirty="0" err="1">
                <a:latin typeface="Times New Roman" panose="02020603050405020304" pitchFamily="18" charset="0"/>
                <a:cs typeface="Times New Roman" panose="02020603050405020304" pitchFamily="18" charset="0"/>
              </a:rPr>
              <a:t>Aakif</a:t>
            </a:r>
            <a:r>
              <a:rPr lang="en-IN" altLang="en-US" dirty="0">
                <a:latin typeface="Times New Roman" panose="02020603050405020304" pitchFamily="18" charset="0"/>
                <a:cs typeface="Times New Roman" panose="02020603050405020304" pitchFamily="18" charset="0"/>
              </a:rPr>
              <a:t> Khan</a:t>
            </a:r>
          </a:p>
        </p:txBody>
      </p:sp>
      <p:sp>
        <p:nvSpPr>
          <p:cNvPr id="16" name="Text Box 15"/>
          <p:cNvSpPr txBox="1"/>
          <p:nvPr/>
        </p:nvSpPr>
        <p:spPr>
          <a:xfrm>
            <a:off x="-9843" y="4404836"/>
            <a:ext cx="2441575" cy="738664"/>
          </a:xfrm>
          <a:prstGeom prst="rect">
            <a:avLst/>
          </a:prstGeom>
          <a:noFill/>
        </p:spPr>
        <p:txBody>
          <a:bodyPr wrap="square" rtlCol="0">
            <a:spAutoFit/>
          </a:bodyPr>
          <a:lstStyle/>
          <a:p>
            <a:r>
              <a:rPr lang="en-IN" altLang="en-US" dirty="0">
                <a:latin typeface="Times New Roman" panose="02020603050405020304" pitchFamily="18" charset="0"/>
                <a:cs typeface="Times New Roman" panose="02020603050405020304" pitchFamily="18" charset="0"/>
              </a:rPr>
              <a:t>Internship Guide :          </a:t>
            </a:r>
          </a:p>
          <a:p>
            <a:r>
              <a:rPr lang="en-IN" altLang="en-US" dirty="0">
                <a:latin typeface="Times New Roman" panose="02020603050405020304" pitchFamily="18" charset="0"/>
                <a:cs typeface="Times New Roman" panose="02020603050405020304" pitchFamily="18" charset="0"/>
              </a:rPr>
              <a:t>Prof. Anil </a:t>
            </a:r>
            <a:r>
              <a:rPr lang="en-IN" altLang="en-US" dirty="0" err="1">
                <a:latin typeface="Times New Roman" panose="02020603050405020304" pitchFamily="18" charset="0"/>
                <a:cs typeface="Times New Roman" panose="02020603050405020304" pitchFamily="18" charset="0"/>
              </a:rPr>
              <a:t>Lohar</a:t>
            </a:r>
            <a:r>
              <a:rPr lang="en-IN" altLang="en-US" dirty="0">
                <a:latin typeface="Times New Roman" panose="02020603050405020304" pitchFamily="18" charset="0"/>
                <a:cs typeface="Times New Roman" panose="02020603050405020304" pitchFamily="18" charset="0"/>
              </a:rPr>
              <a:t> </a:t>
            </a:r>
          </a:p>
          <a:p>
            <a:r>
              <a:rPr lang="en-IN" altLang="en-US" dirty="0" err="1">
                <a:latin typeface="Times New Roman" panose="02020603050405020304" pitchFamily="18" charset="0"/>
                <a:cs typeface="Times New Roman" panose="02020603050405020304" pitchFamily="18" charset="0"/>
              </a:rPr>
              <a:t>Prof.Pranjali</a:t>
            </a:r>
            <a:r>
              <a:rPr lang="en-IN" altLang="en-US" dirty="0">
                <a:latin typeface="Times New Roman" panose="02020603050405020304" pitchFamily="18" charset="0"/>
                <a:cs typeface="Times New Roman" panose="02020603050405020304" pitchFamily="18" charset="0"/>
              </a:rPr>
              <a:t> More</a:t>
            </a:r>
          </a:p>
        </p:txBody>
      </p:sp>
      <p:sp>
        <p:nvSpPr>
          <p:cNvPr id="17" name="Text Box 16"/>
          <p:cNvSpPr txBox="1"/>
          <p:nvPr/>
        </p:nvSpPr>
        <p:spPr>
          <a:xfrm>
            <a:off x="3321367" y="911225"/>
            <a:ext cx="2501265" cy="337185"/>
          </a:xfrm>
          <a:prstGeom prst="rect">
            <a:avLst/>
          </a:prstGeom>
          <a:noFill/>
        </p:spPr>
        <p:txBody>
          <a:bodyPr wrap="square" rtlCol="0">
            <a:spAutoFit/>
          </a:bodyPr>
          <a:lstStyle/>
          <a:p>
            <a:pPr algn="ctr"/>
            <a:r>
              <a:rPr lang="en-IN" altLang="en-US" sz="1600" dirty="0"/>
              <a:t>Internship Presentation</a:t>
            </a:r>
          </a:p>
        </p:txBody>
      </p:sp>
      <p:sp>
        <p:nvSpPr>
          <p:cNvPr id="18" name="Text Box 17"/>
          <p:cNvSpPr txBox="1"/>
          <p:nvPr/>
        </p:nvSpPr>
        <p:spPr>
          <a:xfrm>
            <a:off x="4362766" y="1238249"/>
            <a:ext cx="418465" cy="306705"/>
          </a:xfrm>
          <a:prstGeom prst="rect">
            <a:avLst/>
          </a:prstGeom>
          <a:noFill/>
        </p:spPr>
        <p:txBody>
          <a:bodyPr wrap="square" rtlCol="0">
            <a:spAutoFit/>
          </a:bodyPr>
          <a:lstStyle/>
          <a:p>
            <a:pPr algn="ctr"/>
            <a:r>
              <a:rPr lang="en-IN" altLang="en-US" dirty="0"/>
              <a:t>on</a:t>
            </a:r>
          </a:p>
        </p:txBody>
      </p:sp>
      <p:pic>
        <p:nvPicPr>
          <p:cNvPr id="1028" name="Picture 4">
            <a:extLst>
              <a:ext uri="{FF2B5EF4-FFF2-40B4-BE49-F238E27FC236}">
                <a16:creationId xmlns:a16="http://schemas.microsoft.com/office/drawing/2014/main" id="{0598CBD9-6A3C-D37B-4AE2-05AAA6BF7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5158" y="2870483"/>
            <a:ext cx="3156555" cy="2000633"/>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4F82668-B529-34BE-DABB-336C624EA39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0" y="13970"/>
            <a:ext cx="1210945" cy="1061510"/>
          </a:xfrm>
          <a:prstGeom prst="rect">
            <a:avLst/>
          </a:prstGeom>
        </p:spPr>
      </p:pic>
      <p:pic>
        <p:nvPicPr>
          <p:cNvPr id="6" name="Picture 5">
            <a:extLst>
              <a:ext uri="{FF2B5EF4-FFF2-40B4-BE49-F238E27FC236}">
                <a16:creationId xmlns:a16="http://schemas.microsoft.com/office/drawing/2014/main" id="{4F376CB4-5FC3-4EB9-1C71-D069BE196C19}"/>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6341" b="91707" l="9091" r="89773">
                        <a14:foregroundMark x1="30682" y1="8780" x2="36364" y2="6829"/>
                        <a14:foregroundMark x1="27841" y1="89756" x2="73295" y2="91707"/>
                        <a14:foregroundMark x1="73295" y1="91707" x2="73295" y2="90732"/>
                        <a14:foregroundMark x1="89773" y1="34146" x2="89773" y2="67805"/>
                      </a14:backgroundRemoval>
                    </a14:imgEffect>
                  </a14:imgLayer>
                </a14:imgProps>
              </a:ext>
            </a:extLst>
          </a:blip>
          <a:stretch>
            <a:fillRect/>
          </a:stretch>
        </p:blipFill>
        <p:spPr>
          <a:xfrm>
            <a:off x="8075930" y="13970"/>
            <a:ext cx="1068070" cy="1065068"/>
          </a:xfrm>
          <a:prstGeom prst="rect">
            <a:avLst/>
          </a:prstGeom>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94;p17">
            <a:extLst>
              <a:ext uri="{FF2B5EF4-FFF2-40B4-BE49-F238E27FC236}">
                <a16:creationId xmlns:a16="http://schemas.microsoft.com/office/drawing/2014/main" id="{6AF507A0-1092-659D-C67A-C483408F70D0}"/>
              </a:ext>
            </a:extLst>
          </p:cNvPr>
          <p:cNvSpPr txBox="1">
            <a:spLocks/>
          </p:cNvSpPr>
          <p:nvPr/>
        </p:nvSpPr>
        <p:spPr>
          <a:xfrm>
            <a:off x="522922" y="176016"/>
            <a:ext cx="5723841" cy="55264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IN" altLang="en-GB" sz="2800" b="1" dirty="0">
                <a:solidFill>
                  <a:schemeClr val="accent2">
                    <a:lumMod val="75000"/>
                  </a:schemeClr>
                </a:solidFill>
                <a:latin typeface="Times New Roman" panose="02020603050405020304" pitchFamily="18" charset="0"/>
                <a:cs typeface="Times New Roman" panose="02020603050405020304" pitchFamily="18" charset="0"/>
              </a:rPr>
              <a:t>TECHNOLOGY</a:t>
            </a:r>
          </a:p>
          <a:p>
            <a:endParaRPr lang="en-IN" altLang="en-GB" sz="2800" b="1" dirty="0">
              <a:solidFill>
                <a:schemeClr val="accent2">
                  <a:lumMod val="75000"/>
                </a:schemeClr>
              </a:solidFill>
              <a:latin typeface="Times New Roman" panose="02020603050405020304" pitchFamily="18" charset="0"/>
              <a:cs typeface="Times New Roman" panose="02020603050405020304" pitchFamily="18" charset="0"/>
            </a:endParaRPr>
          </a:p>
          <a:p>
            <a:r>
              <a:rPr lang="en-IN" altLang="en-GB" sz="2000" b="1">
                <a:solidFill>
                  <a:srgbClr val="002060"/>
                </a:solidFill>
                <a:latin typeface="Times New Roman" panose="02020603050405020304" pitchFamily="18" charset="0"/>
                <a:cs typeface="Times New Roman" panose="02020603050405020304" pitchFamily="18" charset="0"/>
              </a:rPr>
              <a:t>Front-end </a:t>
            </a:r>
            <a:r>
              <a:rPr lang="en-IN" altLang="en-GB" sz="2000" b="1" dirty="0">
                <a:solidFill>
                  <a:srgbClr val="002060"/>
                </a:solidFill>
                <a:latin typeface="Times New Roman" panose="02020603050405020304" pitchFamily="18" charset="0"/>
                <a:cs typeface="Times New Roman" panose="02020603050405020304" pitchFamily="18" charset="0"/>
              </a:rPr>
              <a:t>:</a:t>
            </a:r>
          </a:p>
        </p:txBody>
      </p:sp>
      <p:graphicFrame>
        <p:nvGraphicFramePr>
          <p:cNvPr id="8" name="Table 8">
            <a:extLst>
              <a:ext uri="{FF2B5EF4-FFF2-40B4-BE49-F238E27FC236}">
                <a16:creationId xmlns:a16="http://schemas.microsoft.com/office/drawing/2014/main" id="{4BAA4E5C-4FF3-4156-F247-6FFB467345B6}"/>
              </a:ext>
            </a:extLst>
          </p:cNvPr>
          <p:cNvGraphicFramePr>
            <a:graphicFrameLocks noGrp="1"/>
          </p:cNvGraphicFramePr>
          <p:nvPr>
            <p:extLst>
              <p:ext uri="{D42A27DB-BD31-4B8C-83A1-F6EECF244321}">
                <p14:modId xmlns:p14="http://schemas.microsoft.com/office/powerpoint/2010/main" val="2123206350"/>
              </p:ext>
            </p:extLst>
          </p:nvPr>
        </p:nvGraphicFramePr>
        <p:xfrm>
          <a:off x="1400175" y="1089660"/>
          <a:ext cx="6865144" cy="4053840"/>
        </p:xfrm>
        <a:graphic>
          <a:graphicData uri="http://schemas.openxmlformats.org/drawingml/2006/table">
            <a:tbl>
              <a:tblPr firstRow="1" bandRow="1">
                <a:tableStyleId>{5C22544A-7EE6-4342-B048-85BDC9FD1C3A}</a:tableStyleId>
              </a:tblPr>
              <a:tblGrid>
                <a:gridCol w="2443386">
                  <a:extLst>
                    <a:ext uri="{9D8B030D-6E8A-4147-A177-3AD203B41FA5}">
                      <a16:colId xmlns:a16="http://schemas.microsoft.com/office/drawing/2014/main" val="282467046"/>
                    </a:ext>
                  </a:extLst>
                </a:gridCol>
                <a:gridCol w="2358270">
                  <a:extLst>
                    <a:ext uri="{9D8B030D-6E8A-4147-A177-3AD203B41FA5}">
                      <a16:colId xmlns:a16="http://schemas.microsoft.com/office/drawing/2014/main" val="1904966475"/>
                    </a:ext>
                  </a:extLst>
                </a:gridCol>
                <a:gridCol w="2063488">
                  <a:extLst>
                    <a:ext uri="{9D8B030D-6E8A-4147-A177-3AD203B41FA5}">
                      <a16:colId xmlns:a16="http://schemas.microsoft.com/office/drawing/2014/main" val="2289992264"/>
                    </a:ext>
                  </a:extLst>
                </a:gridCol>
              </a:tblGrid>
              <a:tr h="3760827">
                <a:tc>
                  <a:txBody>
                    <a:bodyPr/>
                    <a:lstStyle/>
                    <a:p>
                      <a:r>
                        <a:rPr lang="en-US" sz="1800" dirty="0">
                          <a:latin typeface="Times New Roman" panose="02020603050405020304" pitchFamily="18" charset="0"/>
                          <a:cs typeface="Times New Roman" panose="02020603050405020304" pitchFamily="18" charset="0"/>
                        </a:rPr>
                        <a:t>HTML(Hyper Text Markup Language):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lnSpc>
                          <a:spcPct val="150000"/>
                        </a:lnSpc>
                        <a:buClr>
                          <a:schemeClr val="bg1"/>
                        </a:buClr>
                        <a:buFont typeface="Courier New" panose="02070309020205020404" pitchFamily="49" charset="0"/>
                        <a:buChar char="o"/>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It is easy to learn and easy to use.</a:t>
                      </a:r>
                      <a:endParaRPr lang="en-IN" sz="1400" dirty="0">
                        <a:effectLst/>
                        <a:latin typeface="Times New Roman" panose="02020603050405020304" pitchFamily="18" charset="0"/>
                        <a:ea typeface="+mn-ea"/>
                        <a:cs typeface="Times New Roman" panose="02020603050405020304" pitchFamily="18" charset="0"/>
                      </a:endParaRPr>
                    </a:p>
                    <a:p>
                      <a:pPr marL="285750" indent="-285750" algn="l">
                        <a:lnSpc>
                          <a:spcPct val="150000"/>
                        </a:lnSpc>
                        <a:buClr>
                          <a:schemeClr val="bg1"/>
                        </a:buClr>
                        <a:buFont typeface="Courier New" panose="02070309020205020404" pitchFamily="49" charset="0"/>
                        <a:buChar char="o"/>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It is platform-independent.</a:t>
                      </a:r>
                      <a:endParaRPr lang="en-IN" sz="1400" dirty="0">
                        <a:effectLst/>
                        <a:latin typeface="Times New Roman" panose="02020603050405020304" pitchFamily="18" charset="0"/>
                        <a:ea typeface="+mn-ea"/>
                        <a:cs typeface="Times New Roman" panose="02020603050405020304" pitchFamily="18" charset="0"/>
                      </a:endParaRPr>
                    </a:p>
                    <a:p>
                      <a:pPr marL="285750" indent="-285750" algn="l">
                        <a:lnSpc>
                          <a:spcPct val="150000"/>
                        </a:lnSpc>
                        <a:buClr>
                          <a:schemeClr val="bg1"/>
                        </a:buClr>
                        <a:buFont typeface="Courier New" panose="02070309020205020404" pitchFamily="49" charset="0"/>
                        <a:buChar char="o"/>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Images, videos, and audio can be added to a web page.</a:t>
                      </a:r>
                      <a:endParaRPr lang="en-IN" sz="1400" dirty="0">
                        <a:effectLst/>
                        <a:latin typeface="Times New Roman" panose="02020603050405020304" pitchFamily="18" charset="0"/>
                        <a:ea typeface="+mn-ea"/>
                        <a:cs typeface="Times New Roman" panose="02020603050405020304" pitchFamily="18" charset="0"/>
                      </a:endParaRPr>
                    </a:p>
                    <a:p>
                      <a:pPr marL="285750" indent="-285750" algn="l">
                        <a:lnSpc>
                          <a:spcPct val="150000"/>
                        </a:lnSpc>
                        <a:buClr>
                          <a:schemeClr val="bg1"/>
                        </a:buClr>
                        <a:buFont typeface="Courier New" panose="02070309020205020404" pitchFamily="49" charset="0"/>
                        <a:buChar char="o"/>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Hypertext can be added to the text.</a:t>
                      </a:r>
                      <a:endParaRPr lang="en-IN" sz="1400" dirty="0">
                        <a:effectLst/>
                        <a:latin typeface="Times New Roman" panose="02020603050405020304" pitchFamily="18" charset="0"/>
                        <a:ea typeface="+mn-ea"/>
                        <a:cs typeface="Times New Roman" panose="02020603050405020304" pitchFamily="18" charset="0"/>
                      </a:endParaRPr>
                    </a:p>
                    <a:p>
                      <a:pPr marL="285750" indent="-285750" algn="l">
                        <a:lnSpc>
                          <a:spcPct val="150000"/>
                        </a:lnSpc>
                        <a:buClr>
                          <a:schemeClr val="bg1"/>
                        </a:buClr>
                        <a:buFont typeface="Courier New" panose="02070309020205020404" pitchFamily="49" charset="0"/>
                        <a:buChar char="o"/>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It is a markup language.</a:t>
                      </a:r>
                      <a:endParaRPr lang="en-IN" sz="1400" dirty="0">
                        <a:effectLst/>
                        <a:latin typeface="Times New Roman" panose="02020603050405020304" pitchFamily="18" charset="0"/>
                        <a:cs typeface="Times New Roman" panose="02020603050405020304" pitchFamily="18" charset="0"/>
                      </a:endParaRPr>
                    </a:p>
                    <a:p>
                      <a:endParaRPr lang="en-IN" dirty="0"/>
                    </a:p>
                  </a:txBody>
                  <a:tcPr>
                    <a:solidFill>
                      <a:schemeClr val="tx1"/>
                    </a:solidFill>
                  </a:tcPr>
                </a:tc>
                <a:tc>
                  <a:txBody>
                    <a:bodyPr/>
                    <a:lstStyle/>
                    <a:p>
                      <a:r>
                        <a:rPr lang="en-US" sz="1800" dirty="0">
                          <a:latin typeface="Times New Roman" panose="02020603050405020304" pitchFamily="18" charset="0"/>
                          <a:cs typeface="Times New Roman" panose="02020603050405020304" pitchFamily="18" charset="0"/>
                        </a:rPr>
                        <a:t>Cascading Style  Sheets(CSS):</a:t>
                      </a:r>
                    </a:p>
                    <a:p>
                      <a:pPr algn="just"/>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Solves a big problem</a:t>
                      </a:r>
                      <a:endParaRPr lang="en-IN" sz="1400" dirty="0">
                        <a:effectLst/>
                        <a:latin typeface="Times New Roman" panose="02020603050405020304" pitchFamily="18" charset="0"/>
                        <a:cs typeface="Times New Roman" panose="02020603050405020304" pitchFamily="18" charset="0"/>
                      </a:endParaRPr>
                    </a:p>
                    <a:p>
                      <a:pPr marL="285750" indent="-285750" algn="l">
                        <a:lnSpc>
                          <a:spcPct val="150000"/>
                        </a:lnSpc>
                        <a:buClr>
                          <a:schemeClr val="bg1"/>
                        </a:buClr>
                        <a:buFont typeface="Courier New" panose="02070309020205020404" pitchFamily="49" charset="0"/>
                        <a:buChar char="o"/>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Saves a lot of time</a:t>
                      </a:r>
                      <a:endParaRPr lang="en-IN" sz="1400" dirty="0">
                        <a:effectLst/>
                        <a:latin typeface="Times New Roman" panose="02020603050405020304" pitchFamily="18" charset="0"/>
                        <a:cs typeface="Times New Roman" panose="02020603050405020304" pitchFamily="18" charset="0"/>
                      </a:endParaRPr>
                    </a:p>
                    <a:p>
                      <a:pPr marL="285750" indent="-285750" algn="l">
                        <a:lnSpc>
                          <a:spcPct val="150000"/>
                        </a:lnSpc>
                        <a:buClr>
                          <a:schemeClr val="bg1"/>
                        </a:buClr>
                        <a:buFont typeface="Courier New" panose="02070309020205020404" pitchFamily="49" charset="0"/>
                        <a:buChar char="o"/>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Provide more attributes</a:t>
                      </a:r>
                      <a:endParaRPr lang="en-IN" sz="1400" dirty="0">
                        <a:effectLst/>
                        <a:latin typeface="Times New Roman" panose="02020603050405020304" pitchFamily="18" charset="0"/>
                        <a:cs typeface="Times New Roman" panose="02020603050405020304" pitchFamily="18" charset="0"/>
                      </a:endParaRPr>
                    </a:p>
                    <a:p>
                      <a:pPr marL="285750" indent="-285750" algn="l">
                        <a:lnSpc>
                          <a:spcPct val="150000"/>
                        </a:lnSpc>
                        <a:buClr>
                          <a:schemeClr val="bg1"/>
                        </a:buClr>
                        <a:buFont typeface="Courier New" panose="02070309020205020404" pitchFamily="49" charset="0"/>
                        <a:buChar char="o"/>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Pages load faster</a:t>
                      </a:r>
                    </a:p>
                    <a:p>
                      <a:pPr marL="285750" indent="-285750" algn="l">
                        <a:lnSpc>
                          <a:spcPct val="150000"/>
                        </a:lnSpc>
                        <a:buClr>
                          <a:schemeClr val="bg1"/>
                        </a:buClr>
                        <a:buFont typeface="Courier New" panose="02070309020205020404" pitchFamily="49" charset="0"/>
                        <a:buChar char="o"/>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Easier Website maintenance</a:t>
                      </a:r>
                      <a:endParaRPr lang="en-IN" sz="1400" dirty="0">
                        <a:effectLst/>
                        <a:latin typeface="Times New Roman" panose="02020603050405020304" pitchFamily="18" charset="0"/>
                        <a:cs typeface="Times New Roman" panose="02020603050405020304" pitchFamily="18" charset="0"/>
                      </a:endParaRPr>
                    </a:p>
                    <a:p>
                      <a:pPr marL="285750" indent="-285750" algn="l">
                        <a:lnSpc>
                          <a:spcPct val="150000"/>
                        </a:lnSpc>
                        <a:buClr>
                          <a:schemeClr val="bg1"/>
                        </a:buClr>
                        <a:buFont typeface="Courier New" panose="02070309020205020404" pitchFamily="49" charset="0"/>
                        <a:buChar char="o"/>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Multiple device compatibility</a:t>
                      </a:r>
                      <a:endParaRPr lang="en-IN" sz="140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solidFill>
                      <a:schemeClr val="accent6">
                        <a:lumMod val="75000"/>
                      </a:schemeClr>
                    </a:solidFill>
                  </a:tcPr>
                </a:tc>
                <a:tc>
                  <a:txBody>
                    <a:bodyPr/>
                    <a:lstStyle/>
                    <a:p>
                      <a:r>
                        <a:rPr lang="en-US" sz="1800" dirty="0" err="1">
                          <a:latin typeface="Times New Roman" panose="02020603050405020304" pitchFamily="18" charset="0"/>
                          <a:cs typeface="Times New Roman" panose="02020603050405020304" pitchFamily="18" charset="0"/>
                        </a:rPr>
                        <a:t>Javascript</a:t>
                      </a:r>
                      <a:r>
                        <a:rPr lang="en-US" sz="1800" dirty="0">
                          <a:latin typeface="Times New Roman" panose="02020603050405020304" pitchFamily="18" charset="0"/>
                          <a:cs typeface="Times New Roman" panose="02020603050405020304" pitchFamily="18" charset="0"/>
                        </a:rPr>
                        <a:t>(JS):</a:t>
                      </a:r>
                    </a:p>
                    <a:p>
                      <a:pPr marL="285750" indent="-285750">
                        <a:buFont typeface="Courier New" panose="02070309020205020404" pitchFamily="49" charset="0"/>
                        <a:buChar char="o"/>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lnSpc>
                          <a:spcPct val="150000"/>
                        </a:lnSpc>
                        <a:buClr>
                          <a:schemeClr val="bg1"/>
                        </a:buClr>
                        <a:buFont typeface="Courier New" panose="02070309020205020404" pitchFamily="49" charset="0"/>
                        <a:buChar char="o"/>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Web pages with interactive elements</a:t>
                      </a:r>
                      <a:endParaRPr lang="en-IN" sz="1400" dirty="0">
                        <a:effectLst/>
                        <a:latin typeface="Times New Roman" panose="02020603050405020304" pitchFamily="18" charset="0"/>
                        <a:cs typeface="Times New Roman" panose="02020603050405020304" pitchFamily="18" charset="0"/>
                      </a:endParaRPr>
                    </a:p>
                    <a:p>
                      <a:pPr marL="285750" indent="-285750" algn="l">
                        <a:lnSpc>
                          <a:spcPct val="150000"/>
                        </a:lnSpc>
                        <a:buClr>
                          <a:schemeClr val="bg1"/>
                        </a:buClr>
                        <a:buFont typeface="Courier New" panose="02070309020205020404" pitchFamily="49" charset="0"/>
                        <a:buChar char="o"/>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Developing online and mobile applications</a:t>
                      </a:r>
                      <a:endParaRPr lang="en-IN" sz="1400" dirty="0">
                        <a:effectLst/>
                        <a:latin typeface="Times New Roman" panose="02020603050405020304" pitchFamily="18" charset="0"/>
                        <a:cs typeface="Times New Roman" panose="02020603050405020304" pitchFamily="18" charset="0"/>
                      </a:endParaRPr>
                    </a:p>
                    <a:p>
                      <a:pPr marL="285750" indent="-285750" algn="l">
                        <a:lnSpc>
                          <a:spcPct val="150000"/>
                        </a:lnSpc>
                        <a:buClr>
                          <a:schemeClr val="bg1"/>
                        </a:buClr>
                        <a:buFont typeface="Courier New" panose="02070309020205020404" pitchFamily="49" charset="0"/>
                        <a:buChar char="o"/>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Creating web servers and server applications</a:t>
                      </a:r>
                      <a:endParaRPr lang="en-IN" sz="1400" dirty="0">
                        <a:effectLst/>
                        <a:latin typeface="Times New Roman" panose="02020603050405020304" pitchFamily="18" charset="0"/>
                        <a:cs typeface="Times New Roman" panose="02020603050405020304" pitchFamily="18" charset="0"/>
                      </a:endParaRPr>
                    </a:p>
                    <a:p>
                      <a:endParaRPr lang="en-IN" dirty="0"/>
                    </a:p>
                  </a:txBody>
                  <a:tcPr>
                    <a:solidFill>
                      <a:schemeClr val="accent2"/>
                    </a:solidFill>
                  </a:tcPr>
                </a:tc>
                <a:extLst>
                  <a:ext uri="{0D108BD9-81ED-4DB2-BD59-A6C34878D82A}">
                    <a16:rowId xmlns:a16="http://schemas.microsoft.com/office/drawing/2014/main" val="1764222506"/>
                  </a:ext>
                </a:extLst>
              </a:tr>
            </a:tbl>
          </a:graphicData>
        </a:graphic>
      </p:graphicFrame>
    </p:spTree>
    <p:extLst>
      <p:ext uri="{BB962C8B-B14F-4D97-AF65-F5344CB8AC3E}">
        <p14:creationId xmlns:p14="http://schemas.microsoft.com/office/powerpoint/2010/main" val="2543978848"/>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removebg-preview (1)">
            <a:extLst>
              <a:ext uri="{FF2B5EF4-FFF2-40B4-BE49-F238E27FC236}">
                <a16:creationId xmlns:a16="http://schemas.microsoft.com/office/drawing/2014/main" id="{D8B0772E-8E91-EBBB-E772-0F20D695C5E9}"/>
              </a:ext>
            </a:extLst>
          </p:cNvPr>
          <p:cNvPicPr>
            <a:picLocks noChangeAspect="1"/>
          </p:cNvPicPr>
          <p:nvPr/>
        </p:nvPicPr>
        <p:blipFill>
          <a:blip r:embed="rId3"/>
          <a:stretch>
            <a:fillRect/>
          </a:stretch>
        </p:blipFill>
        <p:spPr>
          <a:xfrm>
            <a:off x="1971676" y="1092995"/>
            <a:ext cx="878680" cy="878680"/>
          </a:xfrm>
          <a:prstGeom prst="rect">
            <a:avLst/>
          </a:prstGeom>
        </p:spPr>
      </p:pic>
      <p:sp>
        <p:nvSpPr>
          <p:cNvPr id="4" name="Text Box 3"/>
          <p:cNvSpPr txBox="1"/>
          <p:nvPr/>
        </p:nvSpPr>
        <p:spPr>
          <a:xfrm>
            <a:off x="788193" y="1017478"/>
            <a:ext cx="7667625" cy="3108543"/>
          </a:xfrm>
          <a:prstGeom prst="rect">
            <a:avLst/>
          </a:prstGeom>
          <a:noFill/>
          <a:ln w="19050">
            <a:solidFill>
              <a:schemeClr val="accent4">
                <a:lumMod val="75000"/>
              </a:schemeClr>
            </a:solidFill>
          </a:ln>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PYTORCH</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just"/>
            <a:r>
              <a:rPr lang="en-US" sz="1600" dirty="0" err="1">
                <a:latin typeface="Times New Roman" panose="02020603050405020304" pitchFamily="18" charset="0"/>
                <a:cs typeface="Times New Roman" panose="02020603050405020304" pitchFamily="18" charset="0"/>
              </a:rPr>
              <a:t>PyTorch</a:t>
            </a:r>
            <a:r>
              <a:rPr lang="en-US" sz="1600" dirty="0">
                <a:latin typeface="Times New Roman" panose="02020603050405020304" pitchFamily="18" charset="0"/>
                <a:cs typeface="Times New Roman" panose="02020603050405020304" pitchFamily="18" charset="0"/>
              </a:rPr>
              <a:t> is a scientific computing framework that offers broad support for machine learning algorithms. It is a Lua based deep learning framework and is used widely amongst industry giants such as Facebook, Twitter, and Google.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Its two primary purpose are :</a:t>
            </a:r>
          </a:p>
          <a:p>
            <a:endParaRPr lang="en-IN" altLang="en-US" sz="1600" dirty="0">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Replacing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to use the power of GPUs for faster computation.</a:t>
            </a:r>
          </a:p>
          <a:p>
            <a:pPr marL="342900" indent="-34290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Calculating gradients to perform backpropagation on neural networks.</a:t>
            </a:r>
          </a:p>
        </p:txBody>
      </p:sp>
      <p:sp>
        <p:nvSpPr>
          <p:cNvPr id="5" name="TextBox 4">
            <a:extLst>
              <a:ext uri="{FF2B5EF4-FFF2-40B4-BE49-F238E27FC236}">
                <a16:creationId xmlns:a16="http://schemas.microsoft.com/office/drawing/2014/main" id="{6276142F-3041-F0FC-AF76-C8A2A86FFE93}"/>
              </a:ext>
            </a:extLst>
          </p:cNvPr>
          <p:cNvSpPr txBox="1"/>
          <p:nvPr/>
        </p:nvSpPr>
        <p:spPr>
          <a:xfrm>
            <a:off x="564356" y="392847"/>
            <a:ext cx="4572000" cy="400110"/>
          </a:xfrm>
          <a:prstGeom prst="rect">
            <a:avLst/>
          </a:prstGeom>
          <a:noFill/>
        </p:spPr>
        <p:txBody>
          <a:bodyPr wrap="square">
            <a:spAutoFit/>
          </a:bodyPr>
          <a:lstStyle/>
          <a:p>
            <a:r>
              <a:rPr lang="en-IN" altLang="en-GB" sz="2000" b="1" dirty="0">
                <a:solidFill>
                  <a:srgbClr val="002060"/>
                </a:solidFill>
                <a:latin typeface="Times New Roman" panose="02020603050405020304" pitchFamily="18" charset="0"/>
                <a:cs typeface="Times New Roman" panose="02020603050405020304" pitchFamily="18" charset="0"/>
              </a:rPr>
              <a:t>Back-End :</a:t>
            </a:r>
            <a:endParaRPr lang="en-US" sz="20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35818" y="296781"/>
            <a:ext cx="7954201" cy="2756524"/>
          </a:xfrm>
          <a:prstGeom prst="rect">
            <a:avLst/>
          </a:prstGeom>
          <a:noFill/>
          <a:ln w="19050">
            <a:solidFill>
              <a:schemeClr val="accent4">
                <a:lumMod val="75000"/>
              </a:schemeClr>
            </a:solidFill>
          </a:ln>
        </p:spPr>
        <p:txBody>
          <a:bodyPr wrap="square" rtlCol="0">
            <a:spAutoFit/>
          </a:bodyPr>
          <a:lstStyle/>
          <a:p>
            <a:r>
              <a:rPr lang="en-US" sz="1600" dirty="0">
                <a:latin typeface="Times New Roman" panose="02020603050405020304" pitchFamily="18" charset="0"/>
                <a:cs typeface="Times New Roman" panose="02020603050405020304" pitchFamily="18" charset="0"/>
              </a:rPr>
              <a:t>Why </a:t>
            </a:r>
            <a:r>
              <a:rPr lang="en-US" sz="1800" b="1" dirty="0">
                <a:latin typeface="Times New Roman" panose="02020603050405020304" pitchFamily="18" charset="0"/>
                <a:cs typeface="Times New Roman" panose="02020603050405020304" pitchFamily="18" charset="0"/>
                <a:sym typeface="+mn-ea"/>
              </a:rPr>
              <a:t>PYTORCH</a:t>
            </a:r>
            <a:r>
              <a:rPr lang="en-IN" alt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Excellent at rapid prototyping</a:t>
            </a:r>
          </a:p>
          <a:p>
            <a:pPr marL="285750" indent="-285750" algn="just">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Strong support for GPUs as parallel programs can be implemented   on multiple GPUs</a:t>
            </a:r>
          </a:p>
          <a:p>
            <a:pPr marL="285750" indent="-285750" algn="just">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Provides cleaner interface and is easier to use and learn.</a:t>
            </a:r>
          </a:p>
          <a:p>
            <a:pPr marL="285750" indent="-285750" algn="just">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Facilitates the exchange of data with external libraries</a:t>
            </a:r>
          </a:p>
          <a:p>
            <a:pPr marL="285750" indent="-285750" algn="just">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Useful Libraries</a:t>
            </a:r>
          </a:p>
          <a:p>
            <a:pPr marL="285750" indent="-285750" algn="just">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Easy to Debug</a:t>
            </a:r>
          </a:p>
        </p:txBody>
      </p:sp>
      <p:pic>
        <p:nvPicPr>
          <p:cNvPr id="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642075" y="2571749"/>
            <a:ext cx="6147945" cy="2078831"/>
          </a:xfrm>
          <a:prstGeom prst="rect">
            <a:avLst/>
          </a:prstGeom>
          <a:noFill/>
          <a:ln w="19050">
            <a:solidFill>
              <a:srgbClr val="0070C0"/>
            </a:solid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60624" y="1937800"/>
            <a:ext cx="2474250" cy="1384995"/>
          </a:xfrm>
          <a:prstGeom prst="rect">
            <a:avLst/>
          </a:prstGeom>
          <a:solidFill>
            <a:schemeClr val="accent1"/>
          </a:solidFill>
          <a:ln>
            <a:solidFill>
              <a:schemeClr val="accent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Applications:</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Computer Vision</a:t>
            </a:r>
          </a:p>
          <a:p>
            <a:pPr marL="285750" indent="-285750">
              <a:buClr>
                <a:schemeClr val="bg1"/>
              </a:buClr>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Reinforcement Learning</a:t>
            </a:r>
          </a:p>
          <a:p>
            <a:pPr marL="285750" indent="-285750">
              <a:buClr>
                <a:schemeClr val="bg1"/>
              </a:buClr>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Natural Language Processing                                             </a:t>
            </a:r>
          </a:p>
        </p:txBody>
      </p:sp>
      <p:sp>
        <p:nvSpPr>
          <p:cNvPr id="5" name="Text Box 4"/>
          <p:cNvSpPr txBox="1"/>
          <p:nvPr/>
        </p:nvSpPr>
        <p:spPr>
          <a:xfrm>
            <a:off x="3334874" y="1340642"/>
            <a:ext cx="2474251" cy="2246769"/>
          </a:xfrm>
          <a:prstGeom prst="rect">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Advantages:</a:t>
            </a:r>
          </a:p>
          <a:p>
            <a:pPr algn="just"/>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bg1"/>
              </a:buClr>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Rich set of powerful APIs to extend the </a:t>
            </a:r>
            <a:r>
              <a:rPr lang="en-US" dirty="0" err="1">
                <a:solidFill>
                  <a:schemeClr val="bg1"/>
                </a:solidFill>
                <a:latin typeface="Times New Roman" panose="02020603050405020304" pitchFamily="18" charset="0"/>
                <a:cs typeface="Times New Roman" panose="02020603050405020304" pitchFamily="18" charset="0"/>
              </a:rPr>
              <a:t>Pytorch</a:t>
            </a:r>
            <a:r>
              <a:rPr lang="en-US" dirty="0">
                <a:solidFill>
                  <a:schemeClr val="bg1"/>
                </a:solidFill>
                <a:latin typeface="Times New Roman" panose="02020603050405020304" pitchFamily="18" charset="0"/>
                <a:cs typeface="Times New Roman" panose="02020603050405020304" pitchFamily="18" charset="0"/>
              </a:rPr>
              <a:t> </a:t>
            </a:r>
            <a:r>
              <a:rPr lang="en-IN" altLang="en-US"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Libraries.</a:t>
            </a:r>
          </a:p>
          <a:p>
            <a:pPr marL="285750" indent="-285750" algn="just">
              <a:buClr>
                <a:schemeClr val="bg1"/>
              </a:buClr>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It is flexible, faster, and provides optimizations.</a:t>
            </a:r>
          </a:p>
          <a:p>
            <a:pPr marL="285750" indent="-285750" algn="just">
              <a:buClr>
                <a:schemeClr val="bg1"/>
              </a:buClr>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It has support for GPU and CPU.</a:t>
            </a:r>
          </a:p>
          <a:p>
            <a:pPr marL="285750" indent="-285750" algn="just">
              <a:buClr>
                <a:schemeClr val="bg1"/>
              </a:buClr>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It supports cloud platforms.</a:t>
            </a:r>
          </a:p>
        </p:txBody>
      </p:sp>
      <p:sp>
        <p:nvSpPr>
          <p:cNvPr id="6" name="Text Box 5"/>
          <p:cNvSpPr txBox="1"/>
          <p:nvPr/>
        </p:nvSpPr>
        <p:spPr>
          <a:xfrm>
            <a:off x="5809124" y="1125198"/>
            <a:ext cx="2841719" cy="2677656"/>
          </a:xfrm>
          <a:prstGeom prst="rect">
            <a:avLst/>
          </a:prstGeom>
          <a:solidFill>
            <a:schemeClr val="accent4">
              <a:lumMod val="60000"/>
              <a:lumOff val="40000"/>
            </a:schemeClr>
          </a:solidFill>
          <a:ln>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Limitations:</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bg1"/>
              </a:buClr>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It has been released in 2016, so it’s </a:t>
            </a:r>
            <a:r>
              <a:rPr lang="en-IN" altLang="en-US"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new compared to others and has fewer users, and is not widely known.</a:t>
            </a:r>
          </a:p>
          <a:p>
            <a:pPr marL="285750" indent="-285750" algn="just">
              <a:buClr>
                <a:schemeClr val="bg1"/>
              </a:buClr>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Absence of monitoring and visualization tools like a tensor board. </a:t>
            </a:r>
          </a:p>
          <a:p>
            <a:pPr marL="285750" indent="-285750" algn="just">
              <a:buClr>
                <a:schemeClr val="bg1"/>
              </a:buClr>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The developer community is small compared to other frameworks</a:t>
            </a:r>
          </a:p>
        </p:txBody>
      </p:sp>
      <p:sp>
        <p:nvSpPr>
          <p:cNvPr id="7" name="TextBox 6">
            <a:extLst>
              <a:ext uri="{FF2B5EF4-FFF2-40B4-BE49-F238E27FC236}">
                <a16:creationId xmlns:a16="http://schemas.microsoft.com/office/drawing/2014/main" id="{20936532-D8BD-885E-8A56-594729054931}"/>
              </a:ext>
            </a:extLst>
          </p:cNvPr>
          <p:cNvSpPr txBox="1"/>
          <p:nvPr/>
        </p:nvSpPr>
        <p:spPr>
          <a:xfrm>
            <a:off x="578644" y="281881"/>
            <a:ext cx="4572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PYTORCH</a:t>
            </a:r>
            <a:endParaRPr lang="en-IN" sz="1800" dirty="0"/>
          </a:p>
        </p:txBody>
      </p:sp>
      <p:pic>
        <p:nvPicPr>
          <p:cNvPr id="8" name="Picture 7" descr="download-removebg-preview (1)">
            <a:extLst>
              <a:ext uri="{FF2B5EF4-FFF2-40B4-BE49-F238E27FC236}">
                <a16:creationId xmlns:a16="http://schemas.microsoft.com/office/drawing/2014/main" id="{89E0DDB0-5CB9-D93F-41ED-95F87FB6E40B}"/>
              </a:ext>
            </a:extLst>
          </p:cNvPr>
          <p:cNvPicPr>
            <a:picLocks noChangeAspect="1"/>
          </p:cNvPicPr>
          <p:nvPr/>
        </p:nvPicPr>
        <p:blipFill>
          <a:blip r:embed="rId3"/>
          <a:stretch>
            <a:fillRect/>
          </a:stretch>
        </p:blipFill>
        <p:spPr>
          <a:xfrm>
            <a:off x="578643" y="537568"/>
            <a:ext cx="1421606" cy="1421606"/>
          </a:xfrm>
          <a:prstGeom prst="rect">
            <a:avLst/>
          </a:prstGeom>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76C7FA-6218-D636-13CA-FE98CB07F6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2011" y="1437679"/>
            <a:ext cx="3979497" cy="2268141"/>
          </a:xfrm>
          <a:prstGeom prst="rect">
            <a:avLst/>
          </a:prstGeom>
          <a:noFill/>
          <a:ln w="12700">
            <a:solidFill>
              <a:srgbClr val="00B050"/>
            </a:solidFill>
          </a:ln>
        </p:spPr>
      </p:pic>
      <p:sp>
        <p:nvSpPr>
          <p:cNvPr id="2" name="TextBox 1">
            <a:extLst>
              <a:ext uri="{FF2B5EF4-FFF2-40B4-BE49-F238E27FC236}">
                <a16:creationId xmlns:a16="http://schemas.microsoft.com/office/drawing/2014/main" id="{AD23DB4B-36A0-0BB9-965C-0DC4772F6C8C}"/>
              </a:ext>
            </a:extLst>
          </p:cNvPr>
          <p:cNvSpPr txBox="1"/>
          <p:nvPr/>
        </p:nvSpPr>
        <p:spPr>
          <a:xfrm>
            <a:off x="5379241" y="3705820"/>
            <a:ext cx="3064672" cy="307777"/>
          </a:xfrm>
          <a:prstGeom prst="rect">
            <a:avLst/>
          </a:prstGeom>
          <a:noFill/>
        </p:spPr>
        <p:txBody>
          <a:bodyPr wrap="square" rtlCol="0">
            <a:spAutoFit/>
          </a:bodyPr>
          <a:lstStyle/>
          <a:p>
            <a:r>
              <a:rPr lang="en-IN" b="1" dirty="0">
                <a:solidFill>
                  <a:schemeClr val="tx2">
                    <a:lumMod val="25000"/>
                  </a:schemeClr>
                </a:solidFill>
                <a:latin typeface="Times New Roman" panose="02020603050405020304" pitchFamily="18" charset="0"/>
                <a:cs typeface="Times New Roman" panose="02020603050405020304" pitchFamily="18" charset="0"/>
              </a:rPr>
              <a:t>CNN LAYER STRUCTURE</a:t>
            </a:r>
          </a:p>
        </p:txBody>
      </p:sp>
      <p:sp>
        <p:nvSpPr>
          <p:cNvPr id="5" name="TextBox 4">
            <a:extLst>
              <a:ext uri="{FF2B5EF4-FFF2-40B4-BE49-F238E27FC236}">
                <a16:creationId xmlns:a16="http://schemas.microsoft.com/office/drawing/2014/main" id="{21F59A38-8B5E-EDB3-520C-E3DC87B901E7}"/>
              </a:ext>
            </a:extLst>
          </p:cNvPr>
          <p:cNvSpPr txBox="1"/>
          <p:nvPr/>
        </p:nvSpPr>
        <p:spPr>
          <a:xfrm>
            <a:off x="857251" y="642139"/>
            <a:ext cx="3186114" cy="4130683"/>
          </a:xfrm>
          <a:prstGeom prst="rect">
            <a:avLst/>
          </a:prstGeom>
          <a:noFill/>
          <a:ln w="19050">
            <a:solidFill>
              <a:schemeClr val="tx1"/>
            </a:solidFill>
          </a:ln>
        </p:spPr>
        <p:txBody>
          <a:bodyPr wrap="square">
            <a:spAutoFit/>
          </a:bodyPr>
          <a:lstStyle/>
          <a:p>
            <a:pPr algn="just">
              <a:lnSpc>
                <a:spcPct val="150000"/>
              </a:lnSpc>
              <a:spcAft>
                <a:spcPts val="800"/>
              </a:spcAft>
            </a:pPr>
            <a:r>
              <a:rPr lang="en-IN" sz="1600" b="1" dirty="0">
                <a:effectLst/>
                <a:latin typeface="Times New Roman" panose="02020603050405020304" pitchFamily="18" charset="0"/>
                <a:ea typeface="Calibri" panose="020F0502020204030204" pitchFamily="34" charset="0"/>
                <a:cs typeface="Mangal" panose="02040503050203030202" pitchFamily="18" charset="0"/>
              </a:rPr>
              <a:t>How does Convolutional Layer work?</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The convolutional layer’s parameters consist of a set of learnable filters (or kernels), which have a small receptive field. These filters scan through image pixels and gather information in the batch of pictures/photos. Convolutional layers convolve the input and pass its result to the next layer. This is like the response of a neuron in the visual cortex to a specific stimulus.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8" name="TextBox 7">
            <a:extLst>
              <a:ext uri="{FF2B5EF4-FFF2-40B4-BE49-F238E27FC236}">
                <a16:creationId xmlns:a16="http://schemas.microsoft.com/office/drawing/2014/main" id="{05E7CC97-4027-5F6A-5422-CA5C568BC650}"/>
              </a:ext>
            </a:extLst>
          </p:cNvPr>
          <p:cNvSpPr txBox="1"/>
          <p:nvPr/>
        </p:nvSpPr>
        <p:spPr>
          <a:xfrm>
            <a:off x="721519" y="44741"/>
            <a:ext cx="4572000"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Convolutional Neural Network (CNN):</a:t>
            </a: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CEE395D-D169-7984-C392-2AF84D481931}"/>
              </a:ext>
            </a:extLst>
          </p:cNvPr>
          <p:cNvSpPr txBox="1"/>
          <p:nvPr/>
        </p:nvSpPr>
        <p:spPr>
          <a:xfrm>
            <a:off x="405912" y="790840"/>
            <a:ext cx="2854110" cy="1384995"/>
          </a:xfrm>
          <a:prstGeom prst="rect">
            <a:avLst/>
          </a:prstGeom>
          <a:solidFill>
            <a:srgbClr val="C00000"/>
          </a:solidFill>
          <a:ln>
            <a:solidFill>
              <a:srgbClr val="C00000"/>
            </a:solidFill>
          </a:ln>
        </p:spPr>
        <p:txBody>
          <a:bodyPr wrap="square">
            <a:spAutoFit/>
          </a:bodyPr>
          <a:lstStyle/>
          <a:p>
            <a:pPr algn="just"/>
            <a:r>
              <a:rPr lang="en-US" sz="1400" b="1" dirty="0">
                <a:solidFill>
                  <a:schemeClr val="bg1"/>
                </a:solidFill>
                <a:latin typeface="Times New Roman" panose="02020603050405020304" pitchFamily="18" charset="0"/>
                <a:cs typeface="Times New Roman" panose="02020603050405020304" pitchFamily="18" charset="0"/>
              </a:rPr>
              <a:t>Applications</a:t>
            </a:r>
            <a:endParaRPr lang="en-US" sz="1200"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bg1"/>
              </a:buClr>
              <a:buFont typeface="Courier New" panose="02070309020205020404" pitchFamily="49" charset="0"/>
              <a:buChar char="o"/>
            </a:pPr>
            <a:r>
              <a:rPr lang="en-US" sz="1400" dirty="0">
                <a:solidFill>
                  <a:schemeClr val="bg1"/>
                </a:solidFill>
                <a:latin typeface="Times New Roman" panose="02020603050405020304" pitchFamily="18" charset="0"/>
                <a:cs typeface="Times New Roman" panose="02020603050405020304" pitchFamily="18" charset="0"/>
              </a:rPr>
              <a:t>Analyzing documents </a:t>
            </a:r>
          </a:p>
          <a:p>
            <a:pPr marL="285750" indent="-285750" algn="just">
              <a:buClr>
                <a:schemeClr val="bg1"/>
              </a:buClr>
              <a:buFont typeface="Courier New" panose="02070309020205020404" pitchFamily="49" charset="0"/>
              <a:buChar char="o"/>
            </a:pPr>
            <a:r>
              <a:rPr lang="en-US" sz="1400" dirty="0">
                <a:solidFill>
                  <a:schemeClr val="bg1"/>
                </a:solidFill>
                <a:latin typeface="Times New Roman" panose="02020603050405020304" pitchFamily="18" charset="0"/>
                <a:cs typeface="Times New Roman" panose="02020603050405020304" pitchFamily="18" charset="0"/>
              </a:rPr>
              <a:t>Predicting Climate change, Earthquakes and Natural Disasters </a:t>
            </a:r>
          </a:p>
          <a:p>
            <a:pPr marL="285750" indent="-285750" algn="just">
              <a:buClr>
                <a:schemeClr val="bg1"/>
              </a:buClr>
              <a:buFont typeface="Courier New" panose="02070309020205020404" pitchFamily="49" charset="0"/>
              <a:buChar char="o"/>
            </a:pPr>
            <a:r>
              <a:rPr lang="en-US" sz="1400" dirty="0">
                <a:solidFill>
                  <a:schemeClr val="bg1"/>
                </a:solidFill>
                <a:latin typeface="Times New Roman" panose="02020603050405020304" pitchFamily="18" charset="0"/>
                <a:cs typeface="Times New Roman" panose="02020603050405020304" pitchFamily="18" charset="0"/>
              </a:rPr>
              <a:t>Decoding Facial Recognition</a:t>
            </a:r>
          </a:p>
        </p:txBody>
      </p:sp>
      <p:sp>
        <p:nvSpPr>
          <p:cNvPr id="13" name="Text Box 12"/>
          <p:cNvSpPr txBox="1"/>
          <p:nvPr/>
        </p:nvSpPr>
        <p:spPr>
          <a:xfrm>
            <a:off x="2978944" y="2156761"/>
            <a:ext cx="3668547" cy="1569660"/>
          </a:xfrm>
          <a:prstGeom prst="rect">
            <a:avLst/>
          </a:prstGeom>
          <a:solidFill>
            <a:srgbClr val="00B050"/>
          </a:solidFill>
          <a:ln>
            <a:solidFill>
              <a:srgbClr val="00B05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just">
              <a:buNone/>
            </a:pPr>
            <a:r>
              <a:rPr lang="en-US" sz="1600" b="1" dirty="0">
                <a:solidFill>
                  <a:schemeClr val="bg1"/>
                </a:solidFill>
                <a:latin typeface="Times New Roman" panose="02020603050405020304" pitchFamily="18" charset="0"/>
                <a:cs typeface="Times New Roman" panose="02020603050405020304" pitchFamily="18" charset="0"/>
                <a:sym typeface="+mn-ea"/>
              </a:rPr>
              <a:t>Advantages:</a:t>
            </a:r>
            <a:endParaRPr lang="en-IN" alt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bg1"/>
              </a:buClr>
              <a:buFont typeface="Courier New" panose="02070309020205020404" pitchFamily="49" charset="0"/>
              <a:buChar char="o"/>
            </a:pPr>
            <a:r>
              <a:rPr lang="en-US" sz="1600" dirty="0">
                <a:solidFill>
                  <a:schemeClr val="bg1"/>
                </a:solidFill>
                <a:latin typeface="Times New Roman" panose="02020603050405020304" pitchFamily="18" charset="0"/>
                <a:cs typeface="Times New Roman" panose="02020603050405020304" pitchFamily="18" charset="0"/>
                <a:sym typeface="+mn-ea"/>
              </a:rPr>
              <a:t>Powerful and accurate way of solving classification problems.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bg1"/>
              </a:buClr>
              <a:buFont typeface="Courier New" panose="02070309020205020404" pitchFamily="49" charset="0"/>
              <a:buChar char="o"/>
            </a:pPr>
            <a:r>
              <a:rPr lang="en-US" sz="1600" dirty="0">
                <a:solidFill>
                  <a:schemeClr val="bg1"/>
                </a:solidFill>
                <a:latin typeface="Times New Roman" panose="02020603050405020304" pitchFamily="18" charset="0"/>
                <a:cs typeface="Times New Roman" panose="02020603050405020304" pitchFamily="18" charset="0"/>
                <a:sym typeface="+mn-ea"/>
              </a:rPr>
              <a:t>Automatically detects the important features without any human supervision</a:t>
            </a:r>
            <a:endParaRPr lang="en-US" sz="1600" dirty="0">
              <a:solidFill>
                <a:schemeClr val="tx1"/>
              </a:solidFill>
            </a:endParaRPr>
          </a:p>
        </p:txBody>
      </p:sp>
      <p:sp>
        <p:nvSpPr>
          <p:cNvPr id="12" name="Text Box 11"/>
          <p:cNvSpPr txBox="1"/>
          <p:nvPr/>
        </p:nvSpPr>
        <p:spPr>
          <a:xfrm>
            <a:off x="5427728" y="3480200"/>
            <a:ext cx="3495229" cy="1323439"/>
          </a:xfrm>
          <a:prstGeom prst="rect">
            <a:avLst/>
          </a:prstGeom>
          <a:solidFill>
            <a:srgbClr val="0070C0"/>
          </a:solidFill>
          <a:ln>
            <a:solidFill>
              <a:srgbClr val="0070C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just">
              <a:buNone/>
            </a:pPr>
            <a:r>
              <a:rPr lang="en-US" sz="1600" b="1" dirty="0">
                <a:solidFill>
                  <a:schemeClr val="bg1"/>
                </a:solidFill>
                <a:latin typeface="Times New Roman" panose="02020603050405020304" pitchFamily="18" charset="0"/>
                <a:cs typeface="Times New Roman" panose="02020603050405020304" pitchFamily="18" charset="0"/>
                <a:sym typeface="+mn-ea"/>
              </a:rPr>
              <a:t>Limitations:</a:t>
            </a:r>
            <a:endParaRPr lang="en-IN" alt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bg1"/>
              </a:buClr>
              <a:buFont typeface="Courier New" panose="02070309020205020404" pitchFamily="49" charset="0"/>
              <a:buChar char="o"/>
            </a:pPr>
            <a:r>
              <a:rPr lang="en-US" sz="1600" dirty="0">
                <a:solidFill>
                  <a:schemeClr val="bg1"/>
                </a:solidFill>
                <a:latin typeface="Times New Roman" panose="02020603050405020304" pitchFamily="18" charset="0"/>
                <a:cs typeface="Times New Roman" panose="02020603050405020304" pitchFamily="18" charset="0"/>
                <a:sym typeface="+mn-ea"/>
              </a:rPr>
              <a:t>Lots of training data is required</a:t>
            </a:r>
            <a:r>
              <a:rPr lang="en-IN" altLang="en-US" sz="1600" dirty="0">
                <a:solidFill>
                  <a:schemeClr val="bg1"/>
                </a:solidFill>
                <a:latin typeface="Times New Roman" panose="02020603050405020304" pitchFamily="18" charset="0"/>
                <a:cs typeface="Times New Roman" panose="02020603050405020304" pitchFamily="18" charset="0"/>
                <a:sym typeface="+mn-ea"/>
              </a:rPr>
              <a:t> </a:t>
            </a:r>
            <a:endParaRPr lang="en-IN" alt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bg1"/>
              </a:buClr>
              <a:buFont typeface="Courier New" panose="02070309020205020404" pitchFamily="49" charset="0"/>
              <a:buChar char="o"/>
            </a:pPr>
            <a:r>
              <a:rPr lang="en-US" sz="1600" dirty="0">
                <a:solidFill>
                  <a:schemeClr val="bg1"/>
                </a:solidFill>
                <a:latin typeface="Times New Roman" panose="02020603050405020304" pitchFamily="18" charset="0"/>
                <a:cs typeface="Times New Roman" panose="02020603050405020304" pitchFamily="18" charset="0"/>
                <a:sym typeface="+mn-ea"/>
              </a:rPr>
              <a:t>It does not encode the position and orientation of objects </a:t>
            </a:r>
            <a:endParaRPr lang="en-US" sz="1600" dirty="0">
              <a:solidFill>
                <a:schemeClr val="bg1"/>
              </a:solidFill>
              <a:latin typeface="Times New Roman" panose="02020603050405020304" pitchFamily="18" charset="0"/>
              <a:cs typeface="Times New Roman" panose="02020603050405020304" pitchFamily="18" charset="0"/>
            </a:endParaRPr>
          </a:p>
          <a:p>
            <a:endParaRPr lang="en-US" sz="1600" dirty="0"/>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1C16C-0DC8-F368-A386-70A547FCA77A}"/>
              </a:ext>
            </a:extLst>
          </p:cNvPr>
          <p:cNvSpPr txBox="1"/>
          <p:nvPr/>
        </p:nvSpPr>
        <p:spPr>
          <a:xfrm>
            <a:off x="584139" y="188975"/>
            <a:ext cx="8398412" cy="369332"/>
          </a:xfrm>
          <a:prstGeom prst="rect">
            <a:avLst/>
          </a:prstGeom>
          <a:noFill/>
        </p:spPr>
        <p:txBody>
          <a:bodyPr wrap="square" rtlCol="0">
            <a:spAutoFit/>
          </a:bodyPr>
          <a:lstStyle/>
          <a:p>
            <a:r>
              <a:rPr lang="en-US" sz="1800" b="1" dirty="0">
                <a:solidFill>
                  <a:schemeClr val="tx1"/>
                </a:solidFill>
                <a:latin typeface="Times New Roman" panose="02020603050405020304" pitchFamily="18" charset="0"/>
                <a:cs typeface="Times New Roman" panose="02020603050405020304" pitchFamily="18" charset="0"/>
              </a:rPr>
              <a:t>DEPLOYMENT:</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CCD1539-DBA8-9B67-3DB8-1FB736B7265F}"/>
              </a:ext>
            </a:extLst>
          </p:cNvPr>
          <p:cNvSpPr txBox="1"/>
          <p:nvPr/>
        </p:nvSpPr>
        <p:spPr>
          <a:xfrm>
            <a:off x="855198" y="825253"/>
            <a:ext cx="3425484" cy="4129272"/>
          </a:xfrm>
          <a:prstGeom prst="rect">
            <a:avLst/>
          </a:prstGeom>
          <a:noFill/>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lnSpc>
                <a:spcPct val="114000"/>
              </a:lnSpc>
              <a:spcAft>
                <a:spcPts val="800"/>
              </a:spcAft>
            </a:pPr>
            <a:r>
              <a:rPr lang="en-IN" sz="1800" b="1" u="sng" dirty="0">
                <a:solidFill>
                  <a:schemeClr val="tx1"/>
                </a:solidFill>
                <a:effectLst/>
                <a:latin typeface="Bell MT" panose="02020503060305020303" pitchFamily="18" charset="0"/>
                <a:ea typeface="Calibri" panose="020F0502020204030204" pitchFamily="34" charset="0"/>
                <a:cs typeface="Aparajita" panose="02020603050405020304" pitchFamily="18" charset="0"/>
              </a:rPr>
              <a:t>Django</a:t>
            </a:r>
            <a:endParaRPr lang="en-IN" sz="1800" dirty="0">
              <a:solidFill>
                <a:schemeClr val="tx1"/>
              </a:solidFill>
              <a:effectLst/>
              <a:latin typeface="Calibri" panose="020F0502020204030204" pitchFamily="34" charset="0"/>
              <a:cs typeface="Mangal" panose="02040503050203030202" pitchFamily="18" charset="0"/>
            </a:endParaRPr>
          </a:p>
          <a:p>
            <a:pPr algn="just">
              <a:lnSpc>
                <a:spcPct val="107000"/>
              </a:lnSpc>
              <a:spcAft>
                <a:spcPts val="800"/>
              </a:spcAft>
            </a:pPr>
            <a:r>
              <a:rPr lang="en-IN" sz="1600" dirty="0">
                <a:solidFill>
                  <a:schemeClr val="tx1"/>
                </a:solidFill>
                <a:effectLst/>
                <a:latin typeface="Bell MT" panose="02020503060305020303" pitchFamily="18" charset="0"/>
                <a:ea typeface="Calibri" panose="020F0502020204030204" pitchFamily="34" charset="0"/>
                <a:cs typeface="Mangal" panose="02040503050203030202" pitchFamily="18" charset="0"/>
              </a:rPr>
              <a:t>It is a Python-based web framework that allows you to quickly create efficient web applications. When you’re building a website, you always need a similar set of components: a way to handle user authentication, a management panel for your website, forms, a way to upload files, etc. Django gives you ready-made components to use and that too for rapid development.</a:t>
            </a:r>
          </a:p>
          <a:p>
            <a:pPr algn="just">
              <a:lnSpc>
                <a:spcPct val="107000"/>
              </a:lnSpc>
              <a:spcAft>
                <a:spcPts val="800"/>
              </a:spcAft>
            </a:pPr>
            <a:r>
              <a:rPr lang="en-IN" sz="1600" dirty="0">
                <a:solidFill>
                  <a:schemeClr val="tx1"/>
                </a:solidFill>
                <a:latin typeface="Bell MT" panose="02020503060305020303" pitchFamily="18" charset="0"/>
                <a:cs typeface="Mangal" panose="02040503050203030202" pitchFamily="18" charset="0"/>
              </a:rPr>
              <a:t>	</a:t>
            </a:r>
          </a:p>
          <a:p>
            <a:pPr algn="just">
              <a:lnSpc>
                <a:spcPct val="107000"/>
              </a:lnSpc>
              <a:spcAft>
                <a:spcPts val="800"/>
              </a:spcAft>
            </a:pPr>
            <a:endParaRPr lang="en-IN" sz="1600" dirty="0">
              <a:effectLst/>
              <a:latin typeface="Calibri" panose="020F0502020204030204" pitchFamily="34" charset="0"/>
              <a:cs typeface="Mangal" panose="02040503050203030202" pitchFamily="18" charset="0"/>
            </a:endParaRPr>
          </a:p>
        </p:txBody>
      </p:sp>
      <p:sp>
        <p:nvSpPr>
          <p:cNvPr id="6" name="TextBox 5">
            <a:extLst>
              <a:ext uri="{FF2B5EF4-FFF2-40B4-BE49-F238E27FC236}">
                <a16:creationId xmlns:a16="http://schemas.microsoft.com/office/drawing/2014/main" id="{B476A24B-128E-5590-AF24-F868ADE98D76}"/>
              </a:ext>
            </a:extLst>
          </p:cNvPr>
          <p:cNvSpPr txBox="1"/>
          <p:nvPr/>
        </p:nvSpPr>
        <p:spPr>
          <a:xfrm>
            <a:off x="4382086" y="825253"/>
            <a:ext cx="4684542" cy="3048142"/>
          </a:xfrm>
          <a:prstGeom prst="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14000"/>
              </a:lnSpc>
              <a:spcAft>
                <a:spcPts val="800"/>
              </a:spcAft>
            </a:pPr>
            <a:r>
              <a:rPr lang="en-IN" sz="1600" b="1" dirty="0">
                <a:solidFill>
                  <a:schemeClr val="tx1"/>
                </a:solidFill>
                <a:effectLst/>
                <a:latin typeface="Bell MT" panose="02020503060305020303" pitchFamily="18" charset="0"/>
                <a:ea typeface="Calibri" panose="020F0502020204030204" pitchFamily="34" charset="0"/>
                <a:cs typeface="Aparajita" panose="02020603050405020304" pitchFamily="18" charset="0"/>
              </a:rPr>
              <a:t>Why Django?</a:t>
            </a:r>
            <a:endParaRPr lang="en-IN" sz="1600" dirty="0">
              <a:solidFill>
                <a:schemeClr val="tx1"/>
              </a:solidFill>
              <a:effectLst/>
              <a:latin typeface="Calibri" panose="020F0502020204030204" pitchFamily="34" charset="0"/>
              <a:cs typeface="Mangal" panose="02040503050203030202" pitchFamily="18" charset="0"/>
            </a:endParaRPr>
          </a:p>
          <a:p>
            <a:pPr marL="285750" lvl="0" indent="-285750" algn="just">
              <a:lnSpc>
                <a:spcPct val="107000"/>
              </a:lnSpc>
              <a:spcAft>
                <a:spcPts val="800"/>
              </a:spcAft>
              <a:buClr>
                <a:schemeClr val="tx1"/>
              </a:buClr>
              <a:buFont typeface="Courier New" panose="02070309020205020404" pitchFamily="49" charset="0"/>
              <a:buChar char="o"/>
            </a:pPr>
            <a:r>
              <a:rPr lang="en-IN" sz="1400" dirty="0">
                <a:solidFill>
                  <a:schemeClr val="tx1"/>
                </a:solidFill>
                <a:effectLst/>
                <a:latin typeface="Bell MT" panose="02020503060305020303" pitchFamily="18" charset="0"/>
                <a:ea typeface="Calibri" panose="020F0502020204030204" pitchFamily="34" charset="0"/>
                <a:cs typeface="Mangal" panose="02040503050203030202" pitchFamily="18" charset="0"/>
              </a:rPr>
              <a:t>Django is a rapid web development framework.</a:t>
            </a:r>
            <a:endParaRPr lang="en-IN" sz="1400" dirty="0">
              <a:solidFill>
                <a:schemeClr val="tx1"/>
              </a:solidFill>
              <a:effectLst/>
              <a:latin typeface="Calibri" panose="020F0502020204030204" pitchFamily="34" charset="0"/>
              <a:cs typeface="Mangal" panose="02040503050203030202" pitchFamily="18" charset="0"/>
            </a:endParaRPr>
          </a:p>
          <a:p>
            <a:pPr marL="285750" lvl="0" indent="-285750" algn="just">
              <a:lnSpc>
                <a:spcPct val="107000"/>
              </a:lnSpc>
              <a:spcAft>
                <a:spcPts val="800"/>
              </a:spcAft>
              <a:buClr>
                <a:schemeClr val="tx1"/>
              </a:buClr>
              <a:buFont typeface="Courier New" panose="02070309020205020404" pitchFamily="49" charset="0"/>
              <a:buChar char="o"/>
            </a:pPr>
            <a:r>
              <a:rPr lang="en-IN" sz="1400" dirty="0">
                <a:solidFill>
                  <a:schemeClr val="tx1"/>
                </a:solidFill>
                <a:effectLst/>
                <a:latin typeface="Bell MT" panose="02020503060305020303" pitchFamily="18" charset="0"/>
                <a:ea typeface="Calibri" panose="020F0502020204030204" pitchFamily="34" charset="0"/>
                <a:cs typeface="Mangal" panose="02040503050203030202" pitchFamily="18" charset="0"/>
              </a:rPr>
              <a:t>Django is fully functional framework that requires nothing else.</a:t>
            </a:r>
            <a:endParaRPr lang="en-IN" sz="1400" dirty="0">
              <a:solidFill>
                <a:schemeClr val="tx1"/>
              </a:solidFill>
              <a:effectLst/>
              <a:latin typeface="Calibri" panose="020F0502020204030204" pitchFamily="34" charset="0"/>
              <a:cs typeface="Mangal" panose="02040503050203030202" pitchFamily="18" charset="0"/>
            </a:endParaRPr>
          </a:p>
          <a:p>
            <a:pPr marL="285750" lvl="0" indent="-285750" algn="just">
              <a:lnSpc>
                <a:spcPct val="107000"/>
              </a:lnSpc>
              <a:spcAft>
                <a:spcPts val="800"/>
              </a:spcAft>
              <a:buClr>
                <a:schemeClr val="tx1"/>
              </a:buClr>
              <a:buFont typeface="Courier New" panose="02070309020205020404" pitchFamily="49" charset="0"/>
              <a:buChar char="o"/>
            </a:pPr>
            <a:r>
              <a:rPr lang="en-IN" sz="1400" dirty="0">
                <a:solidFill>
                  <a:schemeClr val="tx1"/>
                </a:solidFill>
                <a:effectLst/>
                <a:latin typeface="Bell MT" panose="02020503060305020303" pitchFamily="18" charset="0"/>
                <a:ea typeface="Calibri" panose="020F0502020204030204" pitchFamily="34" charset="0"/>
                <a:cs typeface="Mangal" panose="02040503050203030202" pitchFamily="18" charset="0"/>
              </a:rPr>
              <a:t>Excellent documentation and high scalability.</a:t>
            </a:r>
            <a:endParaRPr lang="en-IN" sz="1400" dirty="0">
              <a:solidFill>
                <a:schemeClr val="tx1"/>
              </a:solidFill>
              <a:effectLst/>
              <a:latin typeface="Calibri" panose="020F0502020204030204" pitchFamily="34" charset="0"/>
              <a:cs typeface="Mangal" panose="02040503050203030202" pitchFamily="18" charset="0"/>
            </a:endParaRPr>
          </a:p>
          <a:p>
            <a:pPr marL="285750" lvl="0" indent="-285750" algn="just">
              <a:lnSpc>
                <a:spcPct val="107000"/>
              </a:lnSpc>
              <a:spcAft>
                <a:spcPts val="800"/>
              </a:spcAft>
              <a:buClr>
                <a:schemeClr val="tx1"/>
              </a:buClr>
              <a:buFont typeface="Courier New" panose="02070309020205020404" pitchFamily="49" charset="0"/>
              <a:buChar char="o"/>
            </a:pPr>
            <a:r>
              <a:rPr lang="en-IN" sz="1400" dirty="0">
                <a:solidFill>
                  <a:schemeClr val="tx1"/>
                </a:solidFill>
                <a:effectLst/>
                <a:latin typeface="Bell MT" panose="02020503060305020303" pitchFamily="18" charset="0"/>
                <a:ea typeface="Calibri" panose="020F0502020204030204" pitchFamily="34" charset="0"/>
                <a:cs typeface="Mangal" panose="02040503050203030202" pitchFamily="18" charset="0"/>
              </a:rPr>
              <a:t>Used by Top MNCs and Companies, such as Instagram, Disqus, Spotify, YouTube, Bitbucket, Dropbox, etc. </a:t>
            </a:r>
          </a:p>
          <a:p>
            <a:pPr marL="285750" lvl="0" indent="-285750" algn="just">
              <a:lnSpc>
                <a:spcPct val="107000"/>
              </a:lnSpc>
              <a:spcAft>
                <a:spcPts val="800"/>
              </a:spcAft>
              <a:buClr>
                <a:schemeClr val="tx1"/>
              </a:buClr>
              <a:buFont typeface="Courier New" panose="02070309020205020404" pitchFamily="49" charset="0"/>
              <a:buChar char="o"/>
            </a:pPr>
            <a:r>
              <a:rPr lang="en-IN" sz="1400" dirty="0">
                <a:solidFill>
                  <a:schemeClr val="tx1"/>
                </a:solidFill>
                <a:effectLst/>
                <a:latin typeface="Bell MT" panose="02020503060305020303" pitchFamily="18" charset="0"/>
                <a:ea typeface="Calibri" panose="020F0502020204030204" pitchFamily="34" charset="0"/>
                <a:cs typeface="Mangal" panose="02040503050203030202" pitchFamily="18" charset="0"/>
              </a:rPr>
              <a:t>Easiest Framework to learn, rapid development and Batteries fully included.</a:t>
            </a:r>
            <a:endParaRPr lang="en-IN" sz="1400" dirty="0">
              <a:solidFill>
                <a:schemeClr val="tx1"/>
              </a:solidFill>
              <a:effectLst/>
              <a:latin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512155295"/>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Google Shape;741;p18"/>
          <p:cNvSpPr txBox="1">
            <a:spLocks noGrp="1"/>
          </p:cNvSpPr>
          <p:nvPr>
            <p:ph type="ctrTitle" idx="4294967295"/>
          </p:nvPr>
        </p:nvSpPr>
        <p:spPr>
          <a:xfrm>
            <a:off x="624205" y="22282"/>
            <a:ext cx="4171950" cy="612140"/>
          </a:xfrm>
          <a:prstGeom prst="rect">
            <a:avLst/>
          </a:prstGeom>
        </p:spPr>
        <p:txBody>
          <a:bodyPr spcFirstLastPara="1" wrap="square" lIns="0" tIns="0" rIns="0" bIns="0" anchor="b" anchorCtr="0">
            <a:noAutofit/>
          </a:bodyPr>
          <a:lstStyle/>
          <a:p>
            <a:pPr marL="0" lvl="0" indent="0" algn="just" rtl="0">
              <a:spcBef>
                <a:spcPts val="0"/>
              </a:spcBef>
              <a:spcAft>
                <a:spcPts val="0"/>
              </a:spcAft>
              <a:buNone/>
            </a:pPr>
            <a:r>
              <a:rPr lang="en-IN" altLang="en-GB" sz="2800" b="1" dirty="0">
                <a:solidFill>
                  <a:schemeClr val="accent2">
                    <a:lumMod val="75000"/>
                  </a:schemeClr>
                </a:solidFill>
                <a:latin typeface="Times New Roman" panose="02020603050405020304" pitchFamily="18" charset="0"/>
                <a:cs typeface="Times New Roman" panose="02020603050405020304" pitchFamily="18" charset="0"/>
              </a:rPr>
              <a:t>Results/Analysis</a:t>
            </a:r>
          </a:p>
        </p:txBody>
      </p:sp>
      <p:sp>
        <p:nvSpPr>
          <p:cNvPr id="4" name="Text Box 3"/>
          <p:cNvSpPr txBox="1"/>
          <p:nvPr/>
        </p:nvSpPr>
        <p:spPr>
          <a:xfrm>
            <a:off x="796925" y="986729"/>
            <a:ext cx="7868444" cy="1077218"/>
          </a:xfrm>
          <a:prstGeom prst="rect">
            <a:avLst/>
          </a:prstGeom>
          <a:noFill/>
        </p:spPr>
        <p:txBody>
          <a:bodyPr wrap="square" rtlCol="0">
            <a:spAutoFit/>
          </a:bodyPr>
          <a:lstStyle/>
          <a:p>
            <a:pPr algn="just"/>
            <a:r>
              <a:rPr lang="en-IN" sz="1600" dirty="0">
                <a:effectLst/>
                <a:latin typeface="Times New Roman" panose="02020603050405020304" pitchFamily="18" charset="0"/>
                <a:ea typeface="Calibri" panose="020F0502020204030204" pitchFamily="34" charset="0"/>
                <a:cs typeface="Mangal" panose="02040503050203030202" pitchFamily="18" charset="0"/>
              </a:rPr>
              <a:t>A CNN-based image classifier is ready, and it gives 80% accuracy. As per the graph below, training loss decrease exponentially as the epochs increase. The losses are in line with each other as seen in the figure, which proves that the model is reliable and there is no underfitting or overfitting of the model</a:t>
            </a:r>
            <a:r>
              <a:rPr lang="en-US" sz="1200" dirty="0"/>
              <a:t>.</a:t>
            </a:r>
          </a:p>
        </p:txBody>
      </p:sp>
      <p:pic>
        <p:nvPicPr>
          <p:cNvPr id="5" name="Picture 4">
            <a:extLst>
              <a:ext uri="{FF2B5EF4-FFF2-40B4-BE49-F238E27FC236}">
                <a16:creationId xmlns:a16="http://schemas.microsoft.com/office/drawing/2014/main" id="{F6A001F8-50DC-129C-AFF6-E6FCC2A882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0167" y="2293143"/>
            <a:ext cx="7171976" cy="2250281"/>
          </a:xfrm>
          <a:prstGeom prst="rect">
            <a:avLst/>
          </a:prstGeom>
          <a:noFill/>
          <a:ln w="12700">
            <a:solidFill>
              <a:schemeClr val="tx1"/>
            </a:solid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F11803F4-A19A-B123-4D63-D0A25A567F70}"/>
              </a:ext>
            </a:extLst>
          </p:cNvPr>
          <p:cNvGraphicFramePr/>
          <p:nvPr>
            <p:extLst>
              <p:ext uri="{D42A27DB-BD31-4B8C-83A1-F6EECF244321}">
                <p14:modId xmlns:p14="http://schemas.microsoft.com/office/powerpoint/2010/main" val="81484477"/>
              </p:ext>
            </p:extLst>
          </p:nvPr>
        </p:nvGraphicFramePr>
        <p:xfrm>
          <a:off x="1099582" y="922495"/>
          <a:ext cx="6944836" cy="329850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BC68DA7-81DA-8EA1-52BE-3B4C16EEC4DD}"/>
              </a:ext>
            </a:extLst>
          </p:cNvPr>
          <p:cNvSpPr txBox="1"/>
          <p:nvPr/>
        </p:nvSpPr>
        <p:spPr>
          <a:xfrm>
            <a:off x="428626" y="110433"/>
            <a:ext cx="4572000" cy="523220"/>
          </a:xfrm>
          <a:prstGeom prst="rect">
            <a:avLst/>
          </a:prstGeom>
          <a:noFill/>
        </p:spPr>
        <p:txBody>
          <a:bodyPr wrap="square">
            <a:spAutoFit/>
          </a:bodyPr>
          <a:lstStyle/>
          <a:p>
            <a:r>
              <a:rPr lang="en-IN" sz="2800" b="1" dirty="0">
                <a:solidFill>
                  <a:srgbClr val="007BB9">
                    <a:lumMod val="75000"/>
                  </a:srgbClr>
                </a:solidFill>
                <a:latin typeface="Times New Roman" panose="02020603050405020304" pitchFamily="18" charset="0"/>
                <a:cs typeface="Times New Roman" panose="02020603050405020304" pitchFamily="18" charset="0"/>
                <a:sym typeface="Raleway Thin"/>
              </a:rPr>
              <a:t>SCREENSHOTS</a:t>
            </a:r>
            <a:endParaRPr lang="en-IN" dirty="0"/>
          </a:p>
        </p:txBody>
      </p:sp>
      <p:pic>
        <p:nvPicPr>
          <p:cNvPr id="7" name="Picture 6">
            <a:extLst>
              <a:ext uri="{FF2B5EF4-FFF2-40B4-BE49-F238E27FC236}">
                <a16:creationId xmlns:a16="http://schemas.microsoft.com/office/drawing/2014/main" id="{FEA160CC-BC4F-D398-1E1F-3E32D73F00E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388" y="782895"/>
            <a:ext cx="7580908" cy="3577710"/>
          </a:xfrm>
          <a:prstGeom prst="rect">
            <a:avLst/>
          </a:prstGeom>
          <a:noFill/>
          <a:ln w="12700">
            <a:solidFill>
              <a:schemeClr val="tx1"/>
            </a:solidFill>
          </a:ln>
        </p:spPr>
      </p:pic>
      <p:sp>
        <p:nvSpPr>
          <p:cNvPr id="8" name="Oval 7">
            <a:extLst>
              <a:ext uri="{FF2B5EF4-FFF2-40B4-BE49-F238E27FC236}">
                <a16:creationId xmlns:a16="http://schemas.microsoft.com/office/drawing/2014/main" id="{0427A2AA-6957-34C6-42C3-44172308BA66}"/>
              </a:ext>
            </a:extLst>
          </p:cNvPr>
          <p:cNvSpPr/>
          <p:nvPr/>
        </p:nvSpPr>
        <p:spPr>
          <a:xfrm>
            <a:off x="3858576" y="2115978"/>
            <a:ext cx="477679" cy="45577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9" name="Straight Arrow Connector 8">
            <a:extLst>
              <a:ext uri="{FF2B5EF4-FFF2-40B4-BE49-F238E27FC236}">
                <a16:creationId xmlns:a16="http://schemas.microsoft.com/office/drawing/2014/main" id="{3FDE1502-E40E-AA69-FCC2-584E803B0DB5}"/>
              </a:ext>
            </a:extLst>
          </p:cNvPr>
          <p:cNvCxnSpPr/>
          <p:nvPr/>
        </p:nvCxnSpPr>
        <p:spPr>
          <a:xfrm flipV="1">
            <a:off x="2654616" y="2343864"/>
            <a:ext cx="1203960" cy="4508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1" name="Text Box 17">
            <a:extLst>
              <a:ext uri="{FF2B5EF4-FFF2-40B4-BE49-F238E27FC236}">
                <a16:creationId xmlns:a16="http://schemas.microsoft.com/office/drawing/2014/main" id="{04105DCB-E842-F8AF-3593-A024DB603472}"/>
              </a:ext>
            </a:extLst>
          </p:cNvPr>
          <p:cNvSpPr txBox="1"/>
          <p:nvPr/>
        </p:nvSpPr>
        <p:spPr>
          <a:xfrm>
            <a:off x="1678800" y="2175986"/>
            <a:ext cx="1249680" cy="6629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100">
                <a:solidFill>
                  <a:srgbClr val="C00000"/>
                </a:solidFill>
                <a:effectLst/>
                <a:latin typeface="Times New Roman" panose="02020603050405020304" pitchFamily="18" charset="0"/>
                <a:ea typeface="Calibri" panose="020F0502020204030204" pitchFamily="34" charset="0"/>
                <a:cs typeface="Mangal" panose="02040503050203030202" pitchFamily="18" charset="0"/>
              </a:rPr>
              <a:t>Click here to choose an image</a:t>
            </a:r>
            <a:endParaRPr lang="en-IN" sz="110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234455900"/>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68292" y="201003"/>
            <a:ext cx="4609465" cy="77724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IN" altLang="en-GB" sz="2800" b="1" dirty="0">
                <a:solidFill>
                  <a:schemeClr val="accent2">
                    <a:lumMod val="75000"/>
                  </a:schemeClr>
                </a:solidFill>
                <a:latin typeface="Times New Roman" panose="02020603050405020304" pitchFamily="18" charset="0"/>
                <a:cs typeface="Times New Roman" panose="02020603050405020304" pitchFamily="18" charset="0"/>
              </a:rPr>
              <a:t>Contents</a:t>
            </a:r>
            <a:endParaRPr lang="en-IN" altLang="en-GB" sz="44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2</a:t>
            </a:fld>
            <a:endParaRPr lang="en-GB"/>
          </a:p>
        </p:txBody>
      </p:sp>
      <p:grpSp>
        <p:nvGrpSpPr>
          <p:cNvPr id="348" name="Google Shape;348;p13"/>
          <p:cNvGrpSpPr/>
          <p:nvPr/>
        </p:nvGrpSpPr>
        <p:grpSpPr>
          <a:xfrm>
            <a:off x="4942288" y="1547233"/>
            <a:ext cx="3935187" cy="2520527"/>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 name="TextBox 3">
            <a:extLst>
              <a:ext uri="{FF2B5EF4-FFF2-40B4-BE49-F238E27FC236}">
                <a16:creationId xmlns:a16="http://schemas.microsoft.com/office/drawing/2014/main" id="{E59295A5-3DE8-4DAA-9811-858A5A7CD1C7}"/>
              </a:ext>
            </a:extLst>
          </p:cNvPr>
          <p:cNvSpPr txBox="1"/>
          <p:nvPr/>
        </p:nvSpPr>
        <p:spPr>
          <a:xfrm>
            <a:off x="507067" y="582954"/>
            <a:ext cx="4344079" cy="448007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Problem Statement</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Proposed Model</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Software Requirements Specifications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Methodology </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Architecture</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Implementation Work</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Technology(Backend Frontend Deployment)</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Results/Analysis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Screenshots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Conclusion</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References</a:t>
            </a: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1182BF-7731-6D9C-7AB7-E78739F3F46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708" y="763427"/>
            <a:ext cx="7692064" cy="3415665"/>
          </a:xfrm>
          <a:prstGeom prst="rect">
            <a:avLst/>
          </a:prstGeom>
          <a:noFill/>
          <a:ln w="12700">
            <a:solidFill>
              <a:schemeClr val="tx1"/>
            </a:solidFill>
          </a:ln>
        </p:spPr>
      </p:pic>
      <p:sp>
        <p:nvSpPr>
          <p:cNvPr id="5" name="Oval 4">
            <a:extLst>
              <a:ext uri="{FF2B5EF4-FFF2-40B4-BE49-F238E27FC236}">
                <a16:creationId xmlns:a16="http://schemas.microsoft.com/office/drawing/2014/main" id="{A48FD70A-EC99-47AF-39F7-DEC6E5A77644}"/>
              </a:ext>
            </a:extLst>
          </p:cNvPr>
          <p:cNvSpPr/>
          <p:nvPr/>
        </p:nvSpPr>
        <p:spPr>
          <a:xfrm>
            <a:off x="5245894" y="1854039"/>
            <a:ext cx="609600" cy="6172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6" name="Straight Arrow Connector 5">
            <a:extLst>
              <a:ext uri="{FF2B5EF4-FFF2-40B4-BE49-F238E27FC236}">
                <a16:creationId xmlns:a16="http://schemas.microsoft.com/office/drawing/2014/main" id="{FCBBEE7E-F73D-EFEA-77DE-45D4662A433D}"/>
              </a:ext>
            </a:extLst>
          </p:cNvPr>
          <p:cNvCxnSpPr>
            <a:cxnSpLocks/>
          </p:cNvCxnSpPr>
          <p:nvPr/>
        </p:nvCxnSpPr>
        <p:spPr>
          <a:xfrm flipV="1">
            <a:off x="3800475" y="2169793"/>
            <a:ext cx="1445419" cy="5905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8" name="Text Box 29">
            <a:extLst>
              <a:ext uri="{FF2B5EF4-FFF2-40B4-BE49-F238E27FC236}">
                <a16:creationId xmlns:a16="http://schemas.microsoft.com/office/drawing/2014/main" id="{36217AEE-7F6B-462A-0F44-2D68E10DDF85}"/>
              </a:ext>
            </a:extLst>
          </p:cNvPr>
          <p:cNvSpPr txBox="1"/>
          <p:nvPr/>
        </p:nvSpPr>
        <p:spPr>
          <a:xfrm>
            <a:off x="2144951" y="1977867"/>
            <a:ext cx="1790700" cy="83058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100">
                <a:solidFill>
                  <a:srgbClr val="C00000"/>
                </a:solidFill>
                <a:effectLst/>
                <a:latin typeface="Times New Roman" panose="02020603050405020304" pitchFamily="18" charset="0"/>
                <a:ea typeface="Calibri" panose="020F0502020204030204" pitchFamily="34" charset="0"/>
                <a:cs typeface="Mangal" panose="02040503050203030202" pitchFamily="18" charset="0"/>
              </a:rPr>
              <a:t>Browse the image from your device for prediction</a:t>
            </a:r>
            <a:endParaRPr lang="en-IN" sz="110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100">
                <a:effectLst/>
                <a:latin typeface="Calibri" panose="020F0502020204030204" pitchFamily="34" charset="0"/>
                <a:ea typeface="Calibri" panose="020F0502020204030204" pitchFamily="34" charset="0"/>
                <a:cs typeface="Mangal" panose="02040503050203030202" pitchFamily="18" charset="0"/>
              </a:rPr>
              <a:t> </a:t>
            </a:r>
          </a:p>
        </p:txBody>
      </p:sp>
    </p:spTree>
    <p:extLst>
      <p:ext uri="{BB962C8B-B14F-4D97-AF65-F5344CB8AC3E}">
        <p14:creationId xmlns:p14="http://schemas.microsoft.com/office/powerpoint/2010/main" val="1859797157"/>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45B962-5A39-2723-7D09-18E6D2CA3E9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707" y="742236"/>
            <a:ext cx="7841022" cy="3558302"/>
          </a:xfrm>
          <a:prstGeom prst="rect">
            <a:avLst/>
          </a:prstGeom>
          <a:noFill/>
          <a:ln w="12700">
            <a:solidFill>
              <a:schemeClr val="tx1"/>
            </a:solidFill>
          </a:ln>
        </p:spPr>
      </p:pic>
      <p:cxnSp>
        <p:nvCxnSpPr>
          <p:cNvPr id="5" name="Straight Arrow Connector 4">
            <a:extLst>
              <a:ext uri="{FF2B5EF4-FFF2-40B4-BE49-F238E27FC236}">
                <a16:creationId xmlns:a16="http://schemas.microsoft.com/office/drawing/2014/main" id="{486DF2EC-A7F6-3FE6-EE81-313CC10679FF}"/>
              </a:ext>
            </a:extLst>
          </p:cNvPr>
          <p:cNvCxnSpPr>
            <a:cxnSpLocks/>
          </p:cNvCxnSpPr>
          <p:nvPr/>
        </p:nvCxnSpPr>
        <p:spPr>
          <a:xfrm>
            <a:off x="3290886" y="2646364"/>
            <a:ext cx="845820" cy="7016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 name="Straight Arrow Connector 5">
            <a:extLst>
              <a:ext uri="{FF2B5EF4-FFF2-40B4-BE49-F238E27FC236}">
                <a16:creationId xmlns:a16="http://schemas.microsoft.com/office/drawing/2014/main" id="{A49F200F-3B99-E31D-90BB-0F1FA04E6CA6}"/>
              </a:ext>
            </a:extLst>
          </p:cNvPr>
          <p:cNvCxnSpPr/>
          <p:nvPr/>
        </p:nvCxnSpPr>
        <p:spPr>
          <a:xfrm flipH="1">
            <a:off x="4814411" y="3125947"/>
            <a:ext cx="1440180" cy="10604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7" name="Oval 6">
            <a:extLst>
              <a:ext uri="{FF2B5EF4-FFF2-40B4-BE49-F238E27FC236}">
                <a16:creationId xmlns:a16="http://schemas.microsoft.com/office/drawing/2014/main" id="{1F1F20D6-7526-C468-E88E-C0802F53598C}"/>
              </a:ext>
            </a:extLst>
          </p:cNvPr>
          <p:cNvSpPr/>
          <p:nvPr/>
        </p:nvSpPr>
        <p:spPr>
          <a:xfrm>
            <a:off x="4329588" y="3051811"/>
            <a:ext cx="484823" cy="4772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Text Box 22">
            <a:extLst>
              <a:ext uri="{FF2B5EF4-FFF2-40B4-BE49-F238E27FC236}">
                <a16:creationId xmlns:a16="http://schemas.microsoft.com/office/drawing/2014/main" id="{918A935C-CCB0-07A2-888C-CB7979FB92CA}"/>
              </a:ext>
            </a:extLst>
          </p:cNvPr>
          <p:cNvSpPr txBox="1"/>
          <p:nvPr/>
        </p:nvSpPr>
        <p:spPr>
          <a:xfrm>
            <a:off x="2218488" y="2247900"/>
            <a:ext cx="1242060" cy="6477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100" dirty="0">
                <a:solidFill>
                  <a:srgbClr val="C00000"/>
                </a:solidFill>
                <a:effectLst/>
                <a:latin typeface="Times New Roman" panose="02020603050405020304" pitchFamily="18" charset="0"/>
                <a:ea typeface="Calibri" panose="020F0502020204030204" pitchFamily="34" charset="0"/>
                <a:cs typeface="Mangal" panose="02040503050203030202" pitchFamily="18" charset="0"/>
              </a:rPr>
              <a:t>After selecting image, it comes into view</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0" name="Text Box 23">
            <a:extLst>
              <a:ext uri="{FF2B5EF4-FFF2-40B4-BE49-F238E27FC236}">
                <a16:creationId xmlns:a16="http://schemas.microsoft.com/office/drawing/2014/main" id="{8C3639AE-E86B-D9F5-6282-96041A9C657C}"/>
              </a:ext>
            </a:extLst>
          </p:cNvPr>
          <p:cNvSpPr txBox="1"/>
          <p:nvPr/>
        </p:nvSpPr>
        <p:spPr>
          <a:xfrm>
            <a:off x="6254591" y="2837180"/>
            <a:ext cx="1348740" cy="6477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100" dirty="0">
                <a:solidFill>
                  <a:srgbClr val="C00000"/>
                </a:solidFill>
                <a:effectLst/>
                <a:latin typeface="Times New Roman" panose="02020603050405020304" pitchFamily="18" charset="0"/>
                <a:ea typeface="Calibri" panose="020F0502020204030204" pitchFamily="34" charset="0"/>
                <a:cs typeface="Mangal" panose="02040503050203030202" pitchFamily="18" charset="0"/>
              </a:rPr>
              <a:t>Submit the image to get prediction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55864192"/>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CA9ED6-03F0-4810-3CA4-782D3326270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708"/>
          <a:stretch/>
        </p:blipFill>
        <p:spPr bwMode="auto">
          <a:xfrm>
            <a:off x="821532" y="814388"/>
            <a:ext cx="7843838" cy="3412569"/>
          </a:xfrm>
          <a:prstGeom prst="rect">
            <a:avLst/>
          </a:prstGeom>
          <a:noFill/>
          <a:ln w="12700">
            <a:solidFill>
              <a:schemeClr val="tx1"/>
            </a:solidFill>
          </a:ln>
          <a:extLst>
            <a:ext uri="{53640926-AAD7-44D8-BBD7-CCE9431645EC}">
              <a14:shadowObscured xmlns:a14="http://schemas.microsoft.com/office/drawing/2010/main"/>
            </a:ext>
          </a:extLst>
        </p:spPr>
      </p:pic>
      <p:sp>
        <p:nvSpPr>
          <p:cNvPr id="5" name="Oval 4">
            <a:extLst>
              <a:ext uri="{FF2B5EF4-FFF2-40B4-BE49-F238E27FC236}">
                <a16:creationId xmlns:a16="http://schemas.microsoft.com/office/drawing/2014/main" id="{5C30A6BE-29E3-4D11-B809-0EF84835651E}"/>
              </a:ext>
            </a:extLst>
          </p:cNvPr>
          <p:cNvSpPr/>
          <p:nvPr/>
        </p:nvSpPr>
        <p:spPr>
          <a:xfrm>
            <a:off x="3850481" y="3779043"/>
            <a:ext cx="1828800" cy="447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6" name="Straight Arrow Connector 5">
            <a:extLst>
              <a:ext uri="{FF2B5EF4-FFF2-40B4-BE49-F238E27FC236}">
                <a16:creationId xmlns:a16="http://schemas.microsoft.com/office/drawing/2014/main" id="{071A4658-AA43-1494-325E-A8F3D0D18A8C}"/>
              </a:ext>
            </a:extLst>
          </p:cNvPr>
          <p:cNvCxnSpPr/>
          <p:nvPr/>
        </p:nvCxnSpPr>
        <p:spPr>
          <a:xfrm flipH="1">
            <a:off x="5731669" y="3906521"/>
            <a:ext cx="609600" cy="4508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7" name="Text Box 33">
            <a:extLst>
              <a:ext uri="{FF2B5EF4-FFF2-40B4-BE49-F238E27FC236}">
                <a16:creationId xmlns:a16="http://schemas.microsoft.com/office/drawing/2014/main" id="{76602625-2043-16A2-C4D9-275658A4A61E}"/>
              </a:ext>
            </a:extLst>
          </p:cNvPr>
          <p:cNvSpPr txBox="1"/>
          <p:nvPr/>
        </p:nvSpPr>
        <p:spPr>
          <a:xfrm>
            <a:off x="6279833" y="3709629"/>
            <a:ext cx="1607820" cy="5867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100">
                <a:solidFill>
                  <a:srgbClr val="C00000"/>
                </a:solidFill>
                <a:effectLst/>
                <a:latin typeface="Times New Roman" panose="02020603050405020304" pitchFamily="18" charset="0"/>
                <a:ea typeface="Calibri" panose="020F0502020204030204" pitchFamily="34" charset="0"/>
                <a:cs typeface="Mangal" panose="02040503050203030202" pitchFamily="18" charset="0"/>
              </a:rPr>
              <a:t>Click here to identify another pest</a:t>
            </a:r>
            <a:endParaRPr lang="en-IN" sz="110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547839327"/>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Google Shape;741;p18"/>
          <p:cNvSpPr txBox="1">
            <a:spLocks noGrp="1"/>
          </p:cNvSpPr>
          <p:nvPr>
            <p:ph type="ctrTitle" idx="4294967295"/>
          </p:nvPr>
        </p:nvSpPr>
        <p:spPr>
          <a:xfrm>
            <a:off x="588963" y="112236"/>
            <a:ext cx="4171950" cy="61214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altLang="en-GB" sz="2800" b="1" dirty="0">
                <a:solidFill>
                  <a:schemeClr val="accent2">
                    <a:lumMod val="75000"/>
                  </a:schemeClr>
                </a:solidFill>
                <a:latin typeface="Times New Roman" panose="02020603050405020304" pitchFamily="18" charset="0"/>
                <a:cs typeface="Times New Roman" panose="02020603050405020304" pitchFamily="18" charset="0"/>
              </a:rPr>
              <a:t>Conclusion</a:t>
            </a:r>
          </a:p>
        </p:txBody>
      </p:sp>
      <p:sp>
        <p:nvSpPr>
          <p:cNvPr id="4" name="Text Box 3"/>
          <p:cNvSpPr txBox="1"/>
          <p:nvPr/>
        </p:nvSpPr>
        <p:spPr>
          <a:xfrm>
            <a:off x="862588" y="1606907"/>
            <a:ext cx="5634355" cy="1477328"/>
          </a:xfrm>
          <a:prstGeom prst="rect">
            <a:avLst/>
          </a:prstGeom>
          <a:noFill/>
        </p:spPr>
        <p:txBody>
          <a:bodyPr wrap="square" rtlCol="0">
            <a:spAutoFit/>
          </a:bodyPr>
          <a:lstStyle/>
          <a:p>
            <a:endParaRPr lang="en-IN" altLang="en-US" sz="1800" dirty="0"/>
          </a:p>
          <a:p>
            <a:pPr algn="just"/>
            <a:r>
              <a:rPr lang="en-US" sz="1800" dirty="0">
                <a:latin typeface="Times New Roman" panose="02020603050405020304" pitchFamily="18" charset="0"/>
                <a:cs typeface="Times New Roman" panose="02020603050405020304" pitchFamily="18" charset="0"/>
              </a:rPr>
              <a:t>We have learnt about image processing, image recognition techniques and web designing. </a:t>
            </a:r>
          </a:p>
          <a:p>
            <a:pPr algn="just"/>
            <a:r>
              <a:rPr lang="en-US" sz="1800" dirty="0">
                <a:latin typeface="Times New Roman" panose="02020603050405020304" pitchFamily="18" charset="0"/>
                <a:cs typeface="Times New Roman" panose="02020603050405020304" pitchFamily="18" charset="0"/>
              </a:rPr>
              <a:t>This project has paved a way for problem identification, its management and providing a reliable solution for the same</a:t>
            </a:r>
            <a:r>
              <a:rPr lang="en-US" sz="1600" dirty="0">
                <a:latin typeface="Times New Roman" panose="02020603050405020304" pitchFamily="18" charset="0"/>
                <a:cs typeface="Times New Roman" panose="02020603050405020304" pitchFamily="18" charset="0"/>
              </a:rPr>
              <a:t>. </a:t>
            </a:r>
          </a:p>
        </p:txBody>
      </p:sp>
      <p:pic>
        <p:nvPicPr>
          <p:cNvPr id="7" name="Picture 6" descr="Text&#10;&#10;Description automatically generated with medium confidence">
            <a:extLst>
              <a:ext uri="{FF2B5EF4-FFF2-40B4-BE49-F238E27FC236}">
                <a16:creationId xmlns:a16="http://schemas.microsoft.com/office/drawing/2014/main" id="{656DA16D-D2B7-4DEE-84A0-0B4D14243769}"/>
              </a:ext>
            </a:extLst>
          </p:cNvPr>
          <p:cNvPicPr>
            <a:picLocks noChangeAspect="1"/>
          </p:cNvPicPr>
          <p:nvPr/>
        </p:nvPicPr>
        <p:blipFill>
          <a:blip r:embed="rId3"/>
          <a:stretch>
            <a:fillRect/>
          </a:stretch>
        </p:blipFill>
        <p:spPr>
          <a:xfrm rot="16200000">
            <a:off x="1940262" y="-544911"/>
            <a:ext cx="3479006" cy="6654802"/>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723C341F-0A41-41F6-8378-5557CB59E418}"/>
              </a:ext>
            </a:extLst>
          </p:cNvPr>
          <p:cNvPicPr>
            <a:picLocks noChangeAspect="1"/>
          </p:cNvPicPr>
          <p:nvPr/>
        </p:nvPicPr>
        <p:blipFill>
          <a:blip r:embed="rId3"/>
          <a:stretch>
            <a:fillRect/>
          </a:stretch>
        </p:blipFill>
        <p:spPr>
          <a:xfrm rot="5400000">
            <a:off x="6431996" y="2374348"/>
            <a:ext cx="1914525" cy="3195154"/>
          </a:xfrm>
          <a:prstGeom prst="rect">
            <a:avLst/>
          </a:prstGeom>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5"/>
        <p:cNvGrpSpPr/>
        <p:nvPr/>
      </p:nvGrpSpPr>
      <p:grpSpPr>
        <a:xfrm>
          <a:off x="0" y="0"/>
          <a:ext cx="0" cy="0"/>
          <a:chOff x="0" y="0"/>
          <a:chExt cx="0" cy="0"/>
        </a:xfrm>
      </p:grpSpPr>
      <p:sp>
        <p:nvSpPr>
          <p:cNvPr id="2236" name="Google Shape;2236;p36"/>
          <p:cNvSpPr txBox="1">
            <a:spLocks noGrp="1"/>
          </p:cNvSpPr>
          <p:nvPr>
            <p:ph type="title"/>
          </p:nvPr>
        </p:nvSpPr>
        <p:spPr>
          <a:xfrm>
            <a:off x="457005" y="238760"/>
            <a:ext cx="5640705" cy="60896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altLang="en-GB" sz="2800" b="1" dirty="0">
                <a:solidFill>
                  <a:schemeClr val="accent2">
                    <a:lumMod val="75000"/>
                  </a:schemeClr>
                </a:solidFill>
                <a:latin typeface="Times New Roman" panose="02020603050405020304" pitchFamily="18" charset="0"/>
                <a:cs typeface="Times New Roman" panose="02020603050405020304" pitchFamily="18" charset="0"/>
              </a:rPr>
              <a:t>References</a:t>
            </a:r>
          </a:p>
        </p:txBody>
      </p:sp>
      <p:sp>
        <p:nvSpPr>
          <p:cNvPr id="2237" name="Google Shape;2237;p36"/>
          <p:cNvSpPr txBox="1">
            <a:spLocks noGrp="1"/>
          </p:cNvSpPr>
          <p:nvPr>
            <p:ph type="body" idx="1"/>
          </p:nvPr>
        </p:nvSpPr>
        <p:spPr>
          <a:xfrm>
            <a:off x="457004" y="744130"/>
            <a:ext cx="8420295" cy="4126920"/>
          </a:xfrm>
          <a:prstGeom prst="rect">
            <a:avLst/>
          </a:prstGeom>
        </p:spPr>
        <p:txBody>
          <a:bodyPr spcFirstLastPara="1" wrap="square" lIns="0" tIns="0" rIns="0" bIns="0" anchor="t" anchorCtr="0">
            <a:noAutofit/>
          </a:bodyPr>
          <a:lstStyle/>
          <a:p>
            <a:pPr marL="0" indent="0">
              <a:lnSpc>
                <a:spcPct val="100000"/>
              </a:lnSpc>
              <a:buNone/>
            </a:pPr>
            <a:r>
              <a:rPr lang="en-GB" sz="1000" dirty="0">
                <a:solidFill>
                  <a:schemeClr val="tx1"/>
                </a:solidFill>
                <a:latin typeface="Calibri" panose="020F0502020204030204" charset="0"/>
                <a:cs typeface="Calibri" panose="020F0502020204030204" charset="0"/>
              </a:rPr>
              <a:t>[</a:t>
            </a:r>
            <a:r>
              <a:rPr lang="en-GB" sz="1050" dirty="0">
                <a:solidFill>
                  <a:schemeClr val="tx1"/>
                </a:solidFill>
                <a:latin typeface="Times New Roman" panose="02020603050405020304" pitchFamily="18" charset="0"/>
                <a:cs typeface="Times New Roman" panose="02020603050405020304" pitchFamily="18" charset="0"/>
              </a:rPr>
              <a:t>1] M Manoj </a:t>
            </a:r>
            <a:r>
              <a:rPr lang="en-GB" sz="1050" dirty="0" err="1">
                <a:solidFill>
                  <a:schemeClr val="tx1"/>
                </a:solidFill>
                <a:latin typeface="Times New Roman" panose="02020603050405020304" pitchFamily="18" charset="0"/>
                <a:cs typeface="Times New Roman" panose="02020603050405020304" pitchFamily="18" charset="0"/>
              </a:rPr>
              <a:t>krishna</a:t>
            </a:r>
            <a:r>
              <a:rPr lang="en-GB" sz="1050" dirty="0">
                <a:solidFill>
                  <a:schemeClr val="tx1"/>
                </a:solidFill>
                <a:latin typeface="Times New Roman" panose="02020603050405020304" pitchFamily="18" charset="0"/>
                <a:cs typeface="Times New Roman" panose="02020603050405020304" pitchFamily="18" charset="0"/>
              </a:rPr>
              <a:t>, M </a:t>
            </a:r>
            <a:r>
              <a:rPr lang="en-GB" sz="1050" dirty="0" err="1">
                <a:solidFill>
                  <a:schemeClr val="tx1"/>
                </a:solidFill>
                <a:latin typeface="Times New Roman" panose="02020603050405020304" pitchFamily="18" charset="0"/>
                <a:cs typeface="Times New Roman" panose="02020603050405020304" pitchFamily="18" charset="0"/>
              </a:rPr>
              <a:t>Neelima</a:t>
            </a:r>
            <a:r>
              <a:rPr lang="en-GB" sz="1050" dirty="0">
                <a:solidFill>
                  <a:schemeClr val="tx1"/>
                </a:solidFill>
                <a:latin typeface="Times New Roman" panose="02020603050405020304" pitchFamily="18" charset="0"/>
                <a:cs typeface="Times New Roman" panose="02020603050405020304" pitchFamily="18" charset="0"/>
              </a:rPr>
              <a:t>, </a:t>
            </a:r>
            <a:r>
              <a:rPr lang="en-GB" sz="1050" dirty="0" err="1">
                <a:solidFill>
                  <a:schemeClr val="tx1"/>
                </a:solidFill>
                <a:latin typeface="Times New Roman" panose="02020603050405020304" pitchFamily="18" charset="0"/>
                <a:cs typeface="Times New Roman" panose="02020603050405020304" pitchFamily="18" charset="0"/>
              </a:rPr>
              <a:t>Harshali</a:t>
            </a:r>
            <a:r>
              <a:rPr lang="en-GB" sz="1050" dirty="0">
                <a:solidFill>
                  <a:schemeClr val="tx1"/>
                </a:solidFill>
                <a:latin typeface="Times New Roman" panose="02020603050405020304" pitchFamily="18" charset="0"/>
                <a:cs typeface="Times New Roman" panose="02020603050405020304" pitchFamily="18" charset="0"/>
              </a:rPr>
              <a:t> Mane( K L University), Gopala Rao Matcha(K L University) – “Image classification using Deep learning”(March 2018)</a:t>
            </a:r>
          </a:p>
          <a:p>
            <a:pPr marL="0" indent="0">
              <a:lnSpc>
                <a:spcPct val="100000"/>
              </a:lnSpc>
              <a:buNone/>
            </a:pPr>
            <a:r>
              <a:rPr lang="en-GB" sz="1050" dirty="0">
                <a:solidFill>
                  <a:schemeClr val="tx1"/>
                </a:solidFill>
                <a:latin typeface="Times New Roman" panose="02020603050405020304" pitchFamily="18" charset="0"/>
                <a:cs typeface="Times New Roman" panose="02020603050405020304" pitchFamily="18" charset="0"/>
              </a:rPr>
              <a:t>[2 ] Z. Yan, V. Jagadeesh, D. </a:t>
            </a:r>
            <a:r>
              <a:rPr lang="en-GB" sz="1050" dirty="0" err="1">
                <a:solidFill>
                  <a:schemeClr val="tx1"/>
                </a:solidFill>
                <a:latin typeface="Times New Roman" panose="02020603050405020304" pitchFamily="18" charset="0"/>
                <a:cs typeface="Times New Roman" panose="02020603050405020304" pitchFamily="18" charset="0"/>
              </a:rPr>
              <a:t>Decoste</a:t>
            </a:r>
            <a:r>
              <a:rPr lang="en-GB" sz="1050" dirty="0">
                <a:solidFill>
                  <a:schemeClr val="tx1"/>
                </a:solidFill>
                <a:latin typeface="Times New Roman" panose="02020603050405020304" pitchFamily="18" charset="0"/>
                <a:cs typeface="Times New Roman" panose="02020603050405020304" pitchFamily="18" charset="0"/>
              </a:rPr>
              <a:t>, et al., HD-CNN: hierarchical deep convolutional neural network for image classification. </a:t>
            </a:r>
            <a:r>
              <a:rPr lang="en-GB" sz="1050" dirty="0" err="1">
                <a:solidFill>
                  <a:schemeClr val="tx1"/>
                </a:solidFill>
                <a:latin typeface="Times New Roman" panose="02020603050405020304" pitchFamily="18" charset="0"/>
                <a:cs typeface="Times New Roman" panose="02020603050405020304" pitchFamily="18" charset="0"/>
              </a:rPr>
              <a:t>Eprint</a:t>
            </a:r>
            <a:r>
              <a:rPr lang="en-GB" sz="1050" dirty="0">
                <a:solidFill>
                  <a:schemeClr val="tx1"/>
                </a:solidFill>
                <a:latin typeface="Times New Roman" panose="02020603050405020304" pitchFamily="18" charset="0"/>
                <a:cs typeface="Times New Roman" panose="02020603050405020304" pitchFamily="18" charset="0"/>
              </a:rPr>
              <a:t> </a:t>
            </a:r>
            <a:r>
              <a:rPr lang="en-GB" sz="1050" dirty="0" err="1">
                <a:solidFill>
                  <a:schemeClr val="tx1"/>
                </a:solidFill>
                <a:latin typeface="Times New Roman" panose="02020603050405020304" pitchFamily="18" charset="0"/>
                <a:cs typeface="Times New Roman" panose="02020603050405020304" pitchFamily="18" charset="0"/>
              </a:rPr>
              <a:t>Arxiv</a:t>
            </a:r>
            <a:r>
              <a:rPr lang="en-GB" sz="1050" dirty="0">
                <a:solidFill>
                  <a:schemeClr val="tx1"/>
                </a:solidFill>
                <a:latin typeface="Times New Roman" panose="02020603050405020304" pitchFamily="18" charset="0"/>
                <a:cs typeface="Times New Roman" panose="02020603050405020304" pitchFamily="18" charset="0"/>
              </a:rPr>
              <a:t> 4321-4329 (2014). </a:t>
            </a:r>
          </a:p>
          <a:p>
            <a:pPr marL="0" indent="0">
              <a:lnSpc>
                <a:spcPct val="100000"/>
              </a:lnSpc>
              <a:buNone/>
            </a:pPr>
            <a:r>
              <a:rPr lang="en-GB" sz="1050" dirty="0">
                <a:solidFill>
                  <a:schemeClr val="tx1"/>
                </a:solidFill>
                <a:latin typeface="Times New Roman" panose="02020603050405020304" pitchFamily="18" charset="0"/>
                <a:cs typeface="Times New Roman" panose="02020603050405020304" pitchFamily="18" charset="0"/>
              </a:rPr>
              <a:t>[3]  C. Zhang, X. Pan, H. Li, et al., A hybrid MLP-CNN classifier for very fine resolution remotely sensed image classification. </a:t>
            </a:r>
            <a:r>
              <a:rPr lang="en-GB" sz="1050" dirty="0" err="1">
                <a:solidFill>
                  <a:schemeClr val="tx1"/>
                </a:solidFill>
                <a:latin typeface="Times New Roman" panose="02020603050405020304" pitchFamily="18" charset="0"/>
                <a:cs typeface="Times New Roman" panose="02020603050405020304" pitchFamily="18" charset="0"/>
              </a:rPr>
              <a:t>Isprs</a:t>
            </a:r>
            <a:r>
              <a:rPr lang="en-GB" sz="1050" dirty="0">
                <a:solidFill>
                  <a:schemeClr val="tx1"/>
                </a:solidFill>
                <a:latin typeface="Times New Roman" panose="02020603050405020304" pitchFamily="18" charset="0"/>
                <a:cs typeface="Times New Roman" panose="02020603050405020304" pitchFamily="18" charset="0"/>
              </a:rPr>
              <a:t> Journal of Photogrammetry &amp; Remote Sensing 140, 133–144 (2018).</a:t>
            </a:r>
          </a:p>
          <a:p>
            <a:pPr marL="0" indent="0">
              <a:lnSpc>
                <a:spcPct val="100000"/>
              </a:lnSpc>
              <a:buNone/>
            </a:pPr>
            <a:r>
              <a:rPr lang="en-GB" sz="1050" dirty="0">
                <a:solidFill>
                  <a:schemeClr val="tx1"/>
                </a:solidFill>
                <a:latin typeface="Times New Roman" panose="02020603050405020304" pitchFamily="18" charset="0"/>
                <a:cs typeface="Times New Roman" panose="02020603050405020304" pitchFamily="18" charset="0"/>
              </a:rPr>
              <a:t> [4]  S. </a:t>
            </a:r>
            <a:r>
              <a:rPr lang="en-GB" sz="1050" dirty="0" err="1">
                <a:solidFill>
                  <a:schemeClr val="tx1"/>
                </a:solidFill>
                <a:latin typeface="Times New Roman" panose="02020603050405020304" pitchFamily="18" charset="0"/>
                <a:cs typeface="Times New Roman" panose="02020603050405020304" pitchFamily="18" charset="0"/>
              </a:rPr>
              <a:t>Roychowdhury</a:t>
            </a:r>
            <a:r>
              <a:rPr lang="en-GB" sz="1050" dirty="0">
                <a:solidFill>
                  <a:schemeClr val="tx1"/>
                </a:solidFill>
                <a:latin typeface="Times New Roman" panose="02020603050405020304" pitchFamily="18" charset="0"/>
                <a:cs typeface="Times New Roman" panose="02020603050405020304" pitchFamily="18" charset="0"/>
              </a:rPr>
              <a:t>, J. Ren, Non-deep CNN for multi-modal image classification and feature learning: an azure-based    model (IEEE international conference on big data. IEEE, Washington, D.C., 2017), pp. 2893–2812.</a:t>
            </a:r>
          </a:p>
          <a:p>
            <a:pPr marL="0" indent="0">
              <a:lnSpc>
                <a:spcPct val="100000"/>
              </a:lnSpc>
              <a:buNone/>
            </a:pPr>
            <a:r>
              <a:rPr lang="en-GB" sz="1050" dirty="0">
                <a:solidFill>
                  <a:schemeClr val="tx1"/>
                </a:solidFill>
                <a:latin typeface="Times New Roman" panose="02020603050405020304" pitchFamily="18" charset="0"/>
                <a:cs typeface="Times New Roman" panose="02020603050405020304" pitchFamily="18" charset="0"/>
              </a:rPr>
              <a:t> [5]  The Research of Intelligent Image Recognition Technology Based on Neural Network LI Huanliang1,a1 </a:t>
            </a:r>
            <a:r>
              <a:rPr lang="en-GB" sz="1050" dirty="0" err="1">
                <a:solidFill>
                  <a:schemeClr val="tx1"/>
                </a:solidFill>
                <a:latin typeface="Times New Roman" panose="02020603050405020304" pitchFamily="18" charset="0"/>
                <a:cs typeface="Times New Roman" panose="02020603050405020304" pitchFamily="18" charset="0"/>
              </a:rPr>
              <a:t>Yishui</a:t>
            </a:r>
            <a:r>
              <a:rPr lang="en-GB" sz="1050" dirty="0">
                <a:solidFill>
                  <a:schemeClr val="tx1"/>
                </a:solidFill>
                <a:latin typeface="Times New Roman" panose="02020603050405020304" pitchFamily="18" charset="0"/>
                <a:cs typeface="Times New Roman" panose="02020603050405020304" pitchFamily="18" charset="0"/>
              </a:rPr>
              <a:t> Campus of Linyi University, </a:t>
            </a:r>
            <a:r>
              <a:rPr lang="en-GB" sz="1050" dirty="0" err="1">
                <a:solidFill>
                  <a:schemeClr val="tx1"/>
                </a:solidFill>
                <a:latin typeface="Times New Roman" panose="02020603050405020304" pitchFamily="18" charset="0"/>
                <a:cs typeface="Times New Roman" panose="02020603050405020304" pitchFamily="18" charset="0"/>
              </a:rPr>
              <a:t>Yishui</a:t>
            </a:r>
            <a:r>
              <a:rPr lang="en-GB" sz="1050" dirty="0">
                <a:solidFill>
                  <a:schemeClr val="tx1"/>
                </a:solidFill>
                <a:latin typeface="Times New Roman" panose="02020603050405020304" pitchFamily="18" charset="0"/>
                <a:cs typeface="Times New Roman" panose="02020603050405020304" pitchFamily="18" charset="0"/>
              </a:rPr>
              <a:t> 276400, China</a:t>
            </a:r>
          </a:p>
          <a:p>
            <a:pPr marL="0" indent="0">
              <a:lnSpc>
                <a:spcPct val="100000"/>
              </a:lnSpc>
              <a:buNone/>
            </a:pPr>
            <a:r>
              <a:rPr lang="en-GB" sz="1050" dirty="0">
                <a:solidFill>
                  <a:schemeClr val="tx1"/>
                </a:solidFill>
                <a:latin typeface="Times New Roman" panose="02020603050405020304" pitchFamily="18" charset="0"/>
                <a:cs typeface="Times New Roman" panose="02020603050405020304" pitchFamily="18" charset="0"/>
              </a:rPr>
              <a:t> [6]   Adam </a:t>
            </a:r>
            <a:r>
              <a:rPr lang="en-GB" sz="1050" dirty="0" err="1">
                <a:solidFill>
                  <a:schemeClr val="tx1"/>
                </a:solidFill>
                <a:latin typeface="Times New Roman" panose="02020603050405020304" pitchFamily="18" charset="0"/>
                <a:cs typeface="Times New Roman" panose="02020603050405020304" pitchFamily="18" charset="0"/>
              </a:rPr>
              <a:t>Paszke</a:t>
            </a:r>
            <a:r>
              <a:rPr lang="en-GB" sz="1050" dirty="0">
                <a:solidFill>
                  <a:schemeClr val="tx1"/>
                </a:solidFill>
                <a:latin typeface="Times New Roman" panose="02020603050405020304" pitchFamily="18" charset="0"/>
                <a:cs typeface="Times New Roman" panose="02020603050405020304" pitchFamily="18" charset="0"/>
              </a:rPr>
              <a:t> ,Sam Gross ,Francisco Massa ,Adam </a:t>
            </a:r>
            <a:r>
              <a:rPr lang="en-GB" sz="1050" dirty="0" err="1">
                <a:solidFill>
                  <a:schemeClr val="tx1"/>
                </a:solidFill>
                <a:latin typeface="Times New Roman" panose="02020603050405020304" pitchFamily="18" charset="0"/>
                <a:cs typeface="Times New Roman" panose="02020603050405020304" pitchFamily="18" charset="0"/>
              </a:rPr>
              <a:t>Lerer</a:t>
            </a:r>
            <a:r>
              <a:rPr lang="en-GB" sz="1050" dirty="0">
                <a:solidFill>
                  <a:schemeClr val="tx1"/>
                </a:solidFill>
                <a:latin typeface="Times New Roman" panose="02020603050405020304" pitchFamily="18" charset="0"/>
                <a:cs typeface="Times New Roman" panose="02020603050405020304" pitchFamily="18" charset="0"/>
              </a:rPr>
              <a:t>(Meta) - </a:t>
            </a:r>
            <a:r>
              <a:rPr lang="en-GB" sz="1050" dirty="0" err="1">
                <a:solidFill>
                  <a:schemeClr val="tx1"/>
                </a:solidFill>
                <a:latin typeface="Times New Roman" panose="02020603050405020304" pitchFamily="18" charset="0"/>
                <a:cs typeface="Times New Roman" panose="02020603050405020304" pitchFamily="18" charset="0"/>
              </a:rPr>
              <a:t>PyTorch</a:t>
            </a:r>
            <a:r>
              <a:rPr lang="en-GB" sz="1050" dirty="0">
                <a:solidFill>
                  <a:schemeClr val="tx1"/>
                </a:solidFill>
                <a:latin typeface="Times New Roman" panose="02020603050405020304" pitchFamily="18" charset="0"/>
                <a:cs typeface="Times New Roman" panose="02020603050405020304" pitchFamily="18" charset="0"/>
              </a:rPr>
              <a:t>: An Imperative Style, High-Performance Deep Learning Library (December 2019)[6]https://www.educba.com/what-is-pytorch/</a:t>
            </a:r>
          </a:p>
          <a:p>
            <a:pPr marL="0" indent="0">
              <a:lnSpc>
                <a:spcPct val="100000"/>
              </a:lnSpc>
              <a:buNone/>
            </a:pPr>
            <a:r>
              <a:rPr lang="en-GB" sz="1050" dirty="0">
                <a:solidFill>
                  <a:schemeClr val="tx1"/>
                </a:solidFill>
                <a:latin typeface="Times New Roman" panose="02020603050405020304" pitchFamily="18" charset="0"/>
                <a:cs typeface="Times New Roman" panose="02020603050405020304" pitchFamily="18" charset="0"/>
              </a:rPr>
              <a:t>[7]https://www.analyticsvidhya.com/blog/2021/06/image-processing-using-cnn-a-beginners-guide/</a:t>
            </a:r>
          </a:p>
          <a:p>
            <a:pPr marL="0" indent="0">
              <a:lnSpc>
                <a:spcPct val="100000"/>
              </a:lnSpc>
              <a:buNone/>
            </a:pPr>
            <a:r>
              <a:rPr lang="en-GB" sz="1050" dirty="0">
                <a:solidFill>
                  <a:schemeClr val="tx1"/>
                </a:solidFill>
                <a:latin typeface="Times New Roman" panose="02020603050405020304" pitchFamily="18" charset="0"/>
                <a:cs typeface="Times New Roman" panose="02020603050405020304" pitchFamily="18" charset="0"/>
              </a:rPr>
              <a:t>[8]https://nanonets.com/image-recognition</a:t>
            </a:r>
          </a:p>
          <a:p>
            <a:pPr marL="0" indent="0">
              <a:lnSpc>
                <a:spcPct val="100000"/>
              </a:lnSpc>
              <a:buNone/>
            </a:pPr>
            <a:r>
              <a:rPr lang="en-GB" sz="1050" dirty="0">
                <a:solidFill>
                  <a:schemeClr val="tx1"/>
                </a:solidFill>
                <a:latin typeface="Times New Roman" panose="02020603050405020304" pitchFamily="18" charset="0"/>
                <a:cs typeface="Times New Roman" panose="02020603050405020304" pitchFamily="18" charset="0"/>
              </a:rPr>
              <a:t>[9]https://www.geeksforgeeks.org/image-classifier-using-cnn/</a:t>
            </a:r>
          </a:p>
          <a:p>
            <a:pPr marL="0" indent="0">
              <a:lnSpc>
                <a:spcPct val="100000"/>
              </a:lnSpc>
              <a:buNone/>
            </a:pPr>
            <a:r>
              <a:rPr lang="en-GB" sz="1050" dirty="0">
                <a:solidFill>
                  <a:schemeClr val="tx1"/>
                </a:solidFill>
                <a:latin typeface="Times New Roman" panose="02020603050405020304" pitchFamily="18" charset="0"/>
                <a:cs typeface="Times New Roman" panose="02020603050405020304" pitchFamily="18" charset="0"/>
              </a:rPr>
              <a:t>[10]https://www.analyticsvidhya.com/blog/2021/06/image-classification-using-convolutional-neural-network-with-python/</a:t>
            </a:r>
          </a:p>
          <a:p>
            <a:pPr marL="0" indent="0">
              <a:lnSpc>
                <a:spcPct val="100000"/>
              </a:lnSpc>
              <a:buNone/>
            </a:pPr>
            <a:r>
              <a:rPr lang="en-GB" sz="1050" dirty="0">
                <a:solidFill>
                  <a:schemeClr val="tx1"/>
                </a:solidFill>
                <a:latin typeface="Times New Roman" panose="02020603050405020304" pitchFamily="18" charset="0"/>
                <a:cs typeface="Times New Roman" panose="02020603050405020304" pitchFamily="18" charset="0"/>
              </a:rPr>
              <a:t>[11]https://docs.microsoft.com/en-us/windows/ai/windows-ml/tutorials/pytorch-train-model</a:t>
            </a:r>
          </a:p>
          <a:p>
            <a:pPr marL="0" indent="0">
              <a:lnSpc>
                <a:spcPct val="100000"/>
              </a:lnSpc>
              <a:buNone/>
            </a:pPr>
            <a:r>
              <a:rPr lang="en-GB" sz="1050" dirty="0">
                <a:solidFill>
                  <a:schemeClr val="tx1"/>
                </a:solidFill>
                <a:latin typeface="Times New Roman" panose="02020603050405020304" pitchFamily="18" charset="0"/>
                <a:cs typeface="Times New Roman" panose="02020603050405020304" pitchFamily="18" charset="0"/>
              </a:rPr>
              <a:t>[12]https://www.pluralsight.com/guides/image-classification-with-pytorch</a:t>
            </a:r>
          </a:p>
          <a:p>
            <a:pPr marL="0" indent="0">
              <a:lnSpc>
                <a:spcPct val="100000"/>
              </a:lnSpc>
              <a:buNone/>
            </a:pPr>
            <a:r>
              <a:rPr lang="en-GB" sz="1050" dirty="0">
                <a:solidFill>
                  <a:schemeClr val="tx1"/>
                </a:solidFill>
                <a:latin typeface="Times New Roman" panose="02020603050405020304" pitchFamily="18" charset="0"/>
                <a:cs typeface="Times New Roman" panose="02020603050405020304" pitchFamily="18" charset="0"/>
              </a:rPr>
              <a:t>[13]https://github.com/bentrevett/pytorch-image-classification</a:t>
            </a:r>
          </a:p>
        </p:txBody>
      </p:sp>
      <p:sp>
        <p:nvSpPr>
          <p:cNvPr id="2239" name="Google Shape;2239;p3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24</a:t>
            </a:fld>
            <a:endParaRPr lang="en-GB"/>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25</a:t>
            </a:fld>
            <a:endParaRPr lang="en-GB"/>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223" name="Google Shape;2223;p34"/>
          <p:cNvSpPr txBox="1">
            <a:spLocks noGrp="1"/>
          </p:cNvSpPr>
          <p:nvPr>
            <p:ph type="ctrTitle" idx="4294967295"/>
          </p:nvPr>
        </p:nvSpPr>
        <p:spPr>
          <a:xfrm>
            <a:off x="685800" y="1430713"/>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7200" dirty="0"/>
              <a:t>THANK YOU!</a:t>
            </a:r>
            <a:endParaRPr sz="7200" dirty="0"/>
          </a:p>
        </p:txBody>
      </p:sp>
      <p:sp>
        <p:nvSpPr>
          <p:cNvPr id="2224" name="Google Shape;2224;p34"/>
          <p:cNvSpPr txBox="1">
            <a:spLocks noGrp="1"/>
          </p:cNvSpPr>
          <p:nvPr>
            <p:ph type="subTitle" idx="4294967295"/>
          </p:nvPr>
        </p:nvSpPr>
        <p:spPr>
          <a:xfrm>
            <a:off x="792371" y="3032462"/>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GB" sz="3600" b="1" dirty="0">
                <a:solidFill>
                  <a:schemeClr val="accent1"/>
                </a:solidFill>
                <a:latin typeface="Barlow" panose="00000500000000000000"/>
                <a:ea typeface="Barlow" panose="00000500000000000000"/>
                <a:cs typeface="Barlow" panose="00000500000000000000"/>
                <a:sym typeface="Barlow" panose="00000500000000000000"/>
              </a:rPr>
              <a:t>Any questions?</a:t>
            </a:r>
            <a:endParaRPr sz="3600" b="1" dirty="0">
              <a:solidFill>
                <a:schemeClr val="accent1"/>
              </a:solidFill>
              <a:latin typeface="Barlow" panose="00000500000000000000"/>
              <a:ea typeface="Barlow" panose="00000500000000000000"/>
              <a:cs typeface="Barlow" panose="00000500000000000000"/>
              <a:sym typeface="Barlow" panose="00000500000000000000"/>
            </a:endParaRPr>
          </a:p>
          <a:p>
            <a:pPr marL="0" lvl="0" indent="0" algn="l" rtl="0">
              <a:spcBef>
                <a:spcPts val="600"/>
              </a:spcBef>
              <a:spcAft>
                <a:spcPts val="0"/>
              </a:spcAft>
              <a:buClr>
                <a:schemeClr val="dk1"/>
              </a:buClr>
              <a:buSzPts val="1100"/>
              <a:buFont typeface="Arial" panose="020B0604020202020204"/>
              <a:buNone/>
            </a:pPr>
            <a:endParaRPr lang="en-GB" dirty="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22275" y="250746"/>
            <a:ext cx="3216275" cy="6064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altLang="en-GB" sz="2800" b="1" dirty="0">
                <a:solidFill>
                  <a:schemeClr val="accent2">
                    <a:lumMod val="75000"/>
                  </a:schemeClr>
                </a:solidFill>
                <a:latin typeface="Times New Roman" panose="02020603050405020304" pitchFamily="18" charset="0"/>
                <a:cs typeface="Times New Roman" panose="02020603050405020304" pitchFamily="18" charset="0"/>
              </a:rPr>
              <a:t>Introduction</a:t>
            </a: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3</a:t>
            </a:fld>
            <a:endParaRPr lang="en-GB"/>
          </a:p>
        </p:txBody>
      </p:sp>
      <p:sp>
        <p:nvSpPr>
          <p:cNvPr id="3" name="Text Box 2"/>
          <p:cNvSpPr txBox="1"/>
          <p:nvPr/>
        </p:nvSpPr>
        <p:spPr>
          <a:xfrm>
            <a:off x="422275" y="1076325"/>
            <a:ext cx="5895975" cy="3508653"/>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Cotton is name given to four species of plants in the genus Gossypium: Gossypium hirsutism for the fluffy </a:t>
            </a:r>
            <a:r>
              <a:rPr lang="en-US" sz="1600" dirty="0" err="1">
                <a:latin typeface="Times New Roman" panose="02020603050405020304" pitchFamily="18" charset="0"/>
                <a:cs typeface="Times New Roman" panose="02020603050405020304" pitchFamily="18" charset="0"/>
              </a:rPr>
              <a:t>fibre</a:t>
            </a:r>
            <a:r>
              <a:rPr lang="en-US" sz="1600" dirty="0">
                <a:latin typeface="Times New Roman" panose="02020603050405020304" pitchFamily="18" charset="0"/>
                <a:cs typeface="Times New Roman" panose="02020603050405020304" pitchFamily="18" charset="0"/>
              </a:rPr>
              <a:t> which protects the seeds of the plant.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Various pests attack the roots, leaves, stems or fruit of cotton. Growers must be vigilant in locating </a:t>
            </a:r>
          </a:p>
          <a:p>
            <a:pPr algn="just"/>
            <a:r>
              <a:rPr lang="en-US" sz="1600" dirty="0">
                <a:latin typeface="Times New Roman" panose="02020603050405020304" pitchFamily="18" charset="0"/>
                <a:cs typeface="Times New Roman" panose="02020603050405020304" pitchFamily="18" charset="0"/>
              </a:rPr>
              <a:t>these pest outbreaks so that timely control measures can</a:t>
            </a:r>
          </a:p>
          <a:p>
            <a:pPr algn="just"/>
            <a:r>
              <a:rPr lang="en-US" sz="1600" dirty="0">
                <a:latin typeface="Times New Roman" panose="02020603050405020304" pitchFamily="18" charset="0"/>
                <a:cs typeface="Times New Roman" panose="02020603050405020304" pitchFamily="18" charset="0"/>
              </a:rPr>
              <a:t>be undertaken.</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For the Correct identification of the Pest, We employed Image Recognition Algorithms specifically CNN of Machine and Deep Learning to train our Module in a </a:t>
            </a:r>
            <a:r>
              <a:rPr lang="en-US" sz="1600" dirty="0" err="1">
                <a:latin typeface="Times New Roman" panose="02020603050405020304" pitchFamily="18" charset="0"/>
                <a:cs typeface="Times New Roman" panose="02020603050405020304" pitchFamily="18" charset="0"/>
              </a:rPr>
              <a:t>Pytorch</a:t>
            </a:r>
            <a:r>
              <a:rPr lang="en-US" sz="1600" dirty="0">
                <a:latin typeface="Times New Roman" panose="02020603050405020304" pitchFamily="18" charset="0"/>
                <a:cs typeface="Times New Roman" panose="02020603050405020304" pitchFamily="18" charset="0"/>
              </a:rPr>
              <a:t> Environment.</a:t>
            </a:r>
          </a:p>
          <a:p>
            <a:endParaRPr lang="en-US" sz="1600" dirty="0"/>
          </a:p>
        </p:txBody>
      </p:sp>
      <p:pic>
        <p:nvPicPr>
          <p:cNvPr id="102" name="Picture 101"/>
          <p:cNvPicPr/>
          <p:nvPr/>
        </p:nvPicPr>
        <p:blipFill>
          <a:blip r:embed="rId3"/>
          <a:stretch>
            <a:fillRect/>
          </a:stretch>
        </p:blipFill>
        <p:spPr>
          <a:xfrm>
            <a:off x="6648768" y="1912976"/>
            <a:ext cx="2143125" cy="2143125"/>
          </a:xfrm>
          <a:prstGeom prst="rect">
            <a:avLst/>
          </a:prstGeom>
          <a:noFill/>
          <a:ln w="19050">
            <a:solidFill>
              <a:schemeClr val="tx1"/>
            </a:solidFill>
          </a:ln>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4</a:t>
            </a:fld>
            <a:endParaRPr lang="en-GB"/>
          </a:p>
        </p:txBody>
      </p:sp>
      <p:sp>
        <p:nvSpPr>
          <p:cNvPr id="3" name="Text Box 2"/>
          <p:cNvSpPr txBox="1"/>
          <p:nvPr/>
        </p:nvSpPr>
        <p:spPr>
          <a:xfrm>
            <a:off x="4572000" y="1563370"/>
            <a:ext cx="4016375" cy="3016210"/>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Objectives:</a:t>
            </a:r>
          </a:p>
          <a:p>
            <a:pPr algn="just"/>
            <a:endParaRPr lang="en-IN" alt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develop a system that is capable of detecting and identifying the type of pest on cotton crop.</a:t>
            </a:r>
          </a:p>
          <a:p>
            <a:pPr algn="just"/>
            <a:endParaRPr lang="en-IN" alt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provide an efficient and accurate methodology for prevention of Cotton Pests.</a:t>
            </a:r>
          </a:p>
          <a:p>
            <a:pPr algn="just"/>
            <a:endParaRPr lang="en-IN" alt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provide organic and inorganic information for eradication of cotton pests.</a:t>
            </a:r>
          </a:p>
        </p:txBody>
      </p:sp>
      <p:sp>
        <p:nvSpPr>
          <p:cNvPr id="4" name="Text Box 3"/>
          <p:cNvSpPr txBox="1"/>
          <p:nvPr/>
        </p:nvSpPr>
        <p:spPr>
          <a:xfrm>
            <a:off x="337502" y="1579880"/>
            <a:ext cx="4016375" cy="10464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Problem statement: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Detection and identification of Cotton Pests using Image Recognition Algorithms</a:t>
            </a:r>
          </a:p>
        </p:txBody>
      </p:sp>
      <p:sp>
        <p:nvSpPr>
          <p:cNvPr id="741" name="Google Shape;741;p18"/>
          <p:cNvSpPr txBox="1">
            <a:spLocks noGrp="1"/>
          </p:cNvSpPr>
          <p:nvPr>
            <p:ph type="ctrTitle" idx="4294967295"/>
          </p:nvPr>
        </p:nvSpPr>
        <p:spPr>
          <a:xfrm>
            <a:off x="337502" y="0"/>
            <a:ext cx="6665595" cy="65913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altLang="en-GB" sz="2800" b="1" dirty="0">
                <a:solidFill>
                  <a:schemeClr val="accent2">
                    <a:lumMod val="75000"/>
                  </a:schemeClr>
                </a:solidFill>
                <a:latin typeface="Times New Roman" panose="02020603050405020304" pitchFamily="18" charset="0"/>
                <a:cs typeface="Times New Roman" panose="02020603050405020304" pitchFamily="18" charset="0"/>
              </a:rPr>
              <a:t>Problem statement &amp; Objectives</a:t>
            </a: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9937573-8660-5736-6D30-6F1FC961D8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
        <p:nvSpPr>
          <p:cNvPr id="6" name="Google Shape;741;p18">
            <a:extLst>
              <a:ext uri="{FF2B5EF4-FFF2-40B4-BE49-F238E27FC236}">
                <a16:creationId xmlns:a16="http://schemas.microsoft.com/office/drawing/2014/main" id="{F76E24DD-B294-F040-2909-59806D64C29B}"/>
              </a:ext>
            </a:extLst>
          </p:cNvPr>
          <p:cNvSpPr txBox="1">
            <a:spLocks/>
          </p:cNvSpPr>
          <p:nvPr/>
        </p:nvSpPr>
        <p:spPr>
          <a:xfrm>
            <a:off x="337502" y="564171"/>
            <a:ext cx="6665595" cy="65913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endParaRPr lang="en-IN" altLang="en-GB" sz="28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Google Shape;741;p18">
            <a:extLst>
              <a:ext uri="{FF2B5EF4-FFF2-40B4-BE49-F238E27FC236}">
                <a16:creationId xmlns:a16="http://schemas.microsoft.com/office/drawing/2014/main" id="{C2ADE422-741D-A1B1-0ED1-3036F53134CE}"/>
              </a:ext>
            </a:extLst>
          </p:cNvPr>
          <p:cNvSpPr txBox="1">
            <a:spLocks/>
          </p:cNvSpPr>
          <p:nvPr/>
        </p:nvSpPr>
        <p:spPr>
          <a:xfrm>
            <a:off x="464049" y="-57115"/>
            <a:ext cx="6665595" cy="65913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IN" altLang="en-GB" sz="2800" b="1" dirty="0">
                <a:solidFill>
                  <a:schemeClr val="accent2">
                    <a:lumMod val="75000"/>
                  </a:schemeClr>
                </a:solidFill>
                <a:latin typeface="Times New Roman" panose="02020603050405020304" pitchFamily="18" charset="0"/>
                <a:cs typeface="Times New Roman" panose="02020603050405020304" pitchFamily="18" charset="0"/>
              </a:rPr>
              <a:t>Proposed Model</a:t>
            </a:r>
          </a:p>
        </p:txBody>
      </p:sp>
      <p:sp>
        <p:nvSpPr>
          <p:cNvPr id="2" name="TextBox 1">
            <a:extLst>
              <a:ext uri="{FF2B5EF4-FFF2-40B4-BE49-F238E27FC236}">
                <a16:creationId xmlns:a16="http://schemas.microsoft.com/office/drawing/2014/main" id="{73FBE8BA-7C53-86BD-91D2-713D1288945D}"/>
              </a:ext>
            </a:extLst>
          </p:cNvPr>
          <p:cNvSpPr txBox="1"/>
          <p:nvPr/>
        </p:nvSpPr>
        <p:spPr>
          <a:xfrm>
            <a:off x="464049" y="915608"/>
            <a:ext cx="6613891" cy="3955442"/>
          </a:xfrm>
          <a:prstGeom prst="rect">
            <a:avLst/>
          </a:prstGeom>
          <a:noFill/>
          <a:ln w="28575">
            <a:solidFill>
              <a:srgbClr val="0070C0"/>
            </a:solidFill>
          </a:ln>
        </p:spPr>
        <p:txBody>
          <a:bodyPr wrap="square" rtlCol="0">
            <a:spAutoFit/>
          </a:bodyPr>
          <a:lstStyle/>
          <a:p>
            <a:pPr marL="171450" indent="-171450" algn="just">
              <a:lnSpc>
                <a:spcPct val="20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Use of Deep Learning to Identify Cotton Pests using </a:t>
            </a:r>
            <a:r>
              <a:rPr lang="en-US" sz="1600" dirty="0" err="1">
                <a:latin typeface="Times New Roman" panose="02020603050405020304" pitchFamily="18" charset="0"/>
                <a:cs typeface="Times New Roman" panose="02020603050405020304" pitchFamily="18" charset="0"/>
              </a:rPr>
              <a:t>Pytorch</a:t>
            </a:r>
            <a:endParaRPr lang="en-US" sz="1600" dirty="0">
              <a:latin typeface="Times New Roman" panose="02020603050405020304" pitchFamily="18" charset="0"/>
              <a:cs typeface="Times New Roman" panose="02020603050405020304" pitchFamily="18" charset="0"/>
            </a:endParaRPr>
          </a:p>
          <a:p>
            <a:pPr marL="171450" indent="-171450" algn="just">
              <a:lnSpc>
                <a:spcPct val="20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Creation of Cotton Pest’s Database and loading the Dataset</a:t>
            </a:r>
          </a:p>
          <a:p>
            <a:pPr marL="171450" indent="-171450" algn="just">
              <a:lnSpc>
                <a:spcPct val="20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Creation of Convolutional Neural Network for Pre-Processing and Classification of Pest</a:t>
            </a:r>
          </a:p>
          <a:p>
            <a:pPr marL="171450" indent="-171450" algn="just">
              <a:lnSpc>
                <a:spcPct val="200000"/>
              </a:lnSpc>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Training and Testing of Data to find training loss and Accuracy</a:t>
            </a:r>
          </a:p>
          <a:p>
            <a:pPr marL="171450" indent="-171450" algn="just">
              <a:lnSpc>
                <a:spcPct val="200000"/>
              </a:lnSpc>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Taking Input Image from User </a:t>
            </a:r>
          </a:p>
          <a:p>
            <a:pPr marL="171450" indent="-171450" algn="just">
              <a:lnSpc>
                <a:spcPct val="200000"/>
              </a:lnSpc>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The model will compare the new image with other images in database and recognize it as pest from one of categories. </a:t>
            </a:r>
          </a:p>
        </p:txBody>
      </p:sp>
    </p:spTree>
    <p:extLst>
      <p:ext uri="{BB962C8B-B14F-4D97-AF65-F5344CB8AC3E}">
        <p14:creationId xmlns:p14="http://schemas.microsoft.com/office/powerpoint/2010/main" val="2277014965"/>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E34261-5693-B887-1649-2039271BD8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
        <p:nvSpPr>
          <p:cNvPr id="6" name="Google Shape;741;p18">
            <a:extLst>
              <a:ext uri="{FF2B5EF4-FFF2-40B4-BE49-F238E27FC236}">
                <a16:creationId xmlns:a16="http://schemas.microsoft.com/office/drawing/2014/main" id="{6829ECDC-6BC1-3E67-395F-11CE5BD41168}"/>
              </a:ext>
            </a:extLst>
          </p:cNvPr>
          <p:cNvSpPr txBox="1">
            <a:spLocks/>
          </p:cNvSpPr>
          <p:nvPr/>
        </p:nvSpPr>
        <p:spPr>
          <a:xfrm>
            <a:off x="386739" y="95395"/>
            <a:ext cx="6665595" cy="49881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IN" altLang="en-GB" sz="2800" b="1" dirty="0">
                <a:solidFill>
                  <a:schemeClr val="accent2">
                    <a:lumMod val="75000"/>
                  </a:schemeClr>
                </a:solidFill>
                <a:latin typeface="Times New Roman" panose="02020603050405020304" pitchFamily="18" charset="0"/>
                <a:cs typeface="Times New Roman" panose="02020603050405020304" pitchFamily="18" charset="0"/>
              </a:rPr>
              <a:t>Software requirement specification</a:t>
            </a:r>
          </a:p>
        </p:txBody>
      </p:sp>
      <p:sp>
        <p:nvSpPr>
          <p:cNvPr id="2" name="TextBox 1">
            <a:extLst>
              <a:ext uri="{FF2B5EF4-FFF2-40B4-BE49-F238E27FC236}">
                <a16:creationId xmlns:a16="http://schemas.microsoft.com/office/drawing/2014/main" id="{371E3985-CED0-F086-70D1-FB48172310F0}"/>
              </a:ext>
            </a:extLst>
          </p:cNvPr>
          <p:cNvSpPr txBox="1"/>
          <p:nvPr/>
        </p:nvSpPr>
        <p:spPr>
          <a:xfrm>
            <a:off x="386739" y="882162"/>
            <a:ext cx="7047914" cy="3956852"/>
          </a:xfrm>
          <a:prstGeom prst="rect">
            <a:avLst/>
          </a:prstGeom>
          <a:noFill/>
          <a:ln w="19050">
            <a:solidFill>
              <a:schemeClr val="accent2">
                <a:lumMod val="60000"/>
                <a:lumOff val="40000"/>
              </a:schemeClr>
            </a:solidFill>
          </a:ln>
        </p:spPr>
        <p:txBody>
          <a:bodyPr wrap="square" rtlCol="0">
            <a:spAutoFit/>
          </a:bodyPr>
          <a:lstStyle/>
          <a:p>
            <a:pPr marL="285750" lvl="0" indent="-285750" algn="just">
              <a:lnSpc>
                <a:spcPct val="200000"/>
              </a:lnSpc>
              <a:buSzPct val="45000"/>
              <a:buFont typeface="Courier New" panose="02070309020205020404" pitchFamily="49" charset="0"/>
              <a:buChar char="o"/>
            </a:pPr>
            <a:r>
              <a:rPr lang="en-IN" sz="1600" dirty="0" err="1">
                <a:solidFill>
                  <a:schemeClr val="tx1"/>
                </a:solidFill>
                <a:latin typeface="Times New Roman" panose="02020603050405020304" pitchFamily="18" charset="0"/>
                <a:cs typeface="Times New Roman" panose="02020603050405020304" pitchFamily="18" charset="0"/>
              </a:rPr>
              <a:t>PyTorch</a:t>
            </a:r>
            <a:r>
              <a:rPr lang="en-IN" sz="1600" dirty="0">
                <a:solidFill>
                  <a:schemeClr val="tx1"/>
                </a:solidFill>
                <a:latin typeface="Times New Roman" panose="02020603050405020304" pitchFamily="18" charset="0"/>
                <a:cs typeface="Times New Roman" panose="02020603050405020304" pitchFamily="18" charset="0"/>
              </a:rPr>
              <a:t>: version 1.8.1 and up</a:t>
            </a:r>
          </a:p>
          <a:p>
            <a:pPr marL="285750" lvl="0" indent="-285750" algn="just">
              <a:lnSpc>
                <a:spcPct val="200000"/>
              </a:lnSpc>
              <a:buSzPct val="45000"/>
              <a:buFont typeface="Courier New" panose="02070309020205020404" pitchFamily="49" charset="0"/>
              <a:buChar char="o"/>
            </a:pPr>
            <a:r>
              <a:rPr lang="en-IN" sz="1600" dirty="0">
                <a:solidFill>
                  <a:schemeClr val="tx1"/>
                </a:solidFill>
                <a:latin typeface="Times New Roman" panose="02020603050405020304" pitchFamily="18" charset="0"/>
                <a:cs typeface="Times New Roman" panose="02020603050405020304" pitchFamily="18" charset="0"/>
              </a:rPr>
              <a:t>Django Framework</a:t>
            </a:r>
          </a:p>
          <a:p>
            <a:pPr marL="285750" lvl="0" indent="-285750" algn="just">
              <a:lnSpc>
                <a:spcPct val="200000"/>
              </a:lnSpc>
              <a:buSzPct val="45000"/>
              <a:buFont typeface="Courier New" panose="02070309020205020404" pitchFamily="49" charset="0"/>
              <a:buChar char="o"/>
            </a:pPr>
            <a:r>
              <a:rPr lang="en-IN" sz="1600" dirty="0">
                <a:solidFill>
                  <a:schemeClr val="tx1"/>
                </a:solidFill>
                <a:latin typeface="Times New Roman" panose="02020603050405020304" pitchFamily="18" charset="0"/>
                <a:cs typeface="Times New Roman" panose="02020603050405020304" pitchFamily="18" charset="0"/>
              </a:rPr>
              <a:t>Libraries: torch, </a:t>
            </a:r>
            <a:r>
              <a:rPr lang="en-IN" sz="1600" dirty="0" err="1">
                <a:solidFill>
                  <a:schemeClr val="tx1"/>
                </a:solidFill>
                <a:latin typeface="Times New Roman" panose="02020603050405020304" pitchFamily="18" charset="0"/>
                <a:cs typeface="Times New Roman" panose="02020603050405020304" pitchFamily="18" charset="0"/>
              </a:rPr>
              <a:t>torchvision</a:t>
            </a:r>
            <a:r>
              <a:rPr lang="en-IN" sz="1600" dirty="0">
                <a:solidFill>
                  <a:schemeClr val="tx1"/>
                </a:solidFill>
                <a:latin typeface="Times New Roman" panose="02020603050405020304" pitchFamily="18" charset="0"/>
                <a:cs typeface="Times New Roman" panose="02020603050405020304" pitchFamily="18" charset="0"/>
              </a:rPr>
              <a:t>, </a:t>
            </a:r>
            <a:r>
              <a:rPr lang="en-IN" sz="1600" dirty="0" err="1">
                <a:solidFill>
                  <a:schemeClr val="tx1"/>
                </a:solidFill>
                <a:latin typeface="Times New Roman" panose="02020603050405020304" pitchFamily="18" charset="0"/>
                <a:cs typeface="Times New Roman" panose="02020603050405020304" pitchFamily="18" charset="0"/>
              </a:rPr>
              <a:t>torchtext</a:t>
            </a:r>
            <a:r>
              <a:rPr lang="en-IN" sz="1600" dirty="0">
                <a:solidFill>
                  <a:schemeClr val="tx1"/>
                </a:solidFill>
                <a:latin typeface="Times New Roman" panose="02020603050405020304" pitchFamily="18" charset="0"/>
                <a:cs typeface="Times New Roman" panose="02020603050405020304" pitchFamily="18" charset="0"/>
              </a:rPr>
              <a:t>, </a:t>
            </a:r>
            <a:r>
              <a:rPr lang="en-IN" sz="1600" dirty="0" err="1">
                <a:solidFill>
                  <a:schemeClr val="tx1"/>
                </a:solidFill>
                <a:latin typeface="Times New Roman" panose="02020603050405020304" pitchFamily="18" charset="0"/>
                <a:cs typeface="Times New Roman" panose="02020603050405020304" pitchFamily="18" charset="0"/>
              </a:rPr>
              <a:t>Numpy</a:t>
            </a:r>
            <a:r>
              <a:rPr lang="en-IN" sz="1600" dirty="0">
                <a:solidFill>
                  <a:schemeClr val="tx1"/>
                </a:solidFill>
                <a:latin typeface="Times New Roman" panose="02020603050405020304" pitchFamily="18" charset="0"/>
                <a:cs typeface="Times New Roman" panose="02020603050405020304" pitchFamily="18" charset="0"/>
              </a:rPr>
              <a:t>, OpenCV2 </a:t>
            </a:r>
          </a:p>
          <a:p>
            <a:pPr marL="285750" lvl="0" indent="-285750" algn="just">
              <a:lnSpc>
                <a:spcPct val="200000"/>
              </a:lnSpc>
              <a:buSzPct val="45000"/>
              <a:buFont typeface="Courier New" panose="02070309020205020404" pitchFamily="49" charset="0"/>
              <a:buChar char="o"/>
            </a:pPr>
            <a:r>
              <a:rPr lang="en-IN" sz="1600" dirty="0">
                <a:solidFill>
                  <a:schemeClr val="tx1"/>
                </a:solidFill>
                <a:latin typeface="Times New Roman" panose="02020603050405020304" pitchFamily="18" charset="0"/>
                <a:cs typeface="Times New Roman" panose="02020603050405020304" pitchFamily="18" charset="0"/>
              </a:rPr>
              <a:t>Python: version 3.6 and up</a:t>
            </a:r>
          </a:p>
          <a:p>
            <a:pPr marL="285750" lvl="0" indent="-285750" algn="just">
              <a:lnSpc>
                <a:spcPct val="200000"/>
              </a:lnSpc>
              <a:buSzPct val="45000"/>
              <a:buFont typeface="Courier New" panose="02070309020205020404" pitchFamily="49" charset="0"/>
              <a:buChar char="o"/>
            </a:pPr>
            <a:r>
              <a:rPr lang="en-IN" sz="1600" dirty="0">
                <a:solidFill>
                  <a:schemeClr val="tx1"/>
                </a:solidFill>
                <a:latin typeface="Times New Roman" panose="02020603050405020304" pitchFamily="18" charset="0"/>
                <a:cs typeface="Times New Roman" panose="02020603050405020304" pitchFamily="18" charset="0"/>
              </a:rPr>
              <a:t>NVIDIA CUDA: versions 10.2 and 11.1. or CPU</a:t>
            </a:r>
          </a:p>
          <a:p>
            <a:pPr marL="285750" lvl="0" indent="-285750" algn="just">
              <a:lnSpc>
                <a:spcPct val="200000"/>
              </a:lnSpc>
              <a:buSzPct val="45000"/>
              <a:buFont typeface="Courier New" panose="02070309020205020404" pitchFamily="49" charset="0"/>
              <a:buChar char="o"/>
            </a:pPr>
            <a:r>
              <a:rPr lang="en-IN" sz="1600" dirty="0">
                <a:solidFill>
                  <a:schemeClr val="tx1"/>
                </a:solidFill>
                <a:latin typeface="Times New Roman" panose="02020603050405020304" pitchFamily="18" charset="0"/>
                <a:cs typeface="Times New Roman" panose="02020603050405020304" pitchFamily="18" charset="0"/>
              </a:rPr>
              <a:t>Operating systems: Windows 10/11, Debian 9, Debian 10, Ubuntu 16.04.7 LTS, and Ubuntu 18.04.5 LTS (x86_64 architecture only)</a:t>
            </a:r>
          </a:p>
          <a:p>
            <a:pPr marL="285750" lvl="0" indent="-285750" algn="just">
              <a:lnSpc>
                <a:spcPct val="200000"/>
              </a:lnSpc>
              <a:buSzPct val="45000"/>
              <a:buFont typeface="Courier New" panose="02070309020205020404" pitchFamily="49" charset="0"/>
              <a:buChar char="o"/>
            </a:pPr>
            <a:r>
              <a:rPr lang="en-IN" sz="1600" dirty="0">
                <a:solidFill>
                  <a:schemeClr val="tx1"/>
                </a:solidFill>
                <a:latin typeface="Times New Roman" panose="02020603050405020304" pitchFamily="18" charset="0"/>
                <a:cs typeface="Times New Roman" panose="02020603050405020304" pitchFamily="18" charset="0"/>
              </a:rPr>
              <a:t> Web Browser </a:t>
            </a:r>
          </a:p>
        </p:txBody>
      </p:sp>
    </p:spTree>
    <p:extLst>
      <p:ext uri="{BB962C8B-B14F-4D97-AF65-F5344CB8AC3E}">
        <p14:creationId xmlns:p14="http://schemas.microsoft.com/office/powerpoint/2010/main" val="608124635"/>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1" name="Google Shape;1021;p2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7</a:t>
            </a:fld>
            <a:endParaRPr lang="en-GB"/>
          </a:p>
        </p:txBody>
      </p:sp>
      <p:sp>
        <p:nvSpPr>
          <p:cNvPr id="8" name="Google Shape;1028;p23"/>
          <p:cNvSpPr txBox="1"/>
          <p:nvPr/>
        </p:nvSpPr>
        <p:spPr>
          <a:xfrm>
            <a:off x="4715885" y="771813"/>
            <a:ext cx="1642743" cy="5204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ltLang="en-GB" sz="1100" b="1">
                <a:solidFill>
                  <a:srgbClr val="FFFFFF"/>
                </a:solidFill>
                <a:latin typeface="Barlow" panose="00000500000000000000"/>
                <a:ea typeface="Barlow" panose="00000500000000000000"/>
                <a:cs typeface="Barlow" panose="00000500000000000000"/>
                <a:sym typeface="Barlow" panose="00000500000000000000"/>
              </a:rPr>
              <a:t>Data training:</a:t>
            </a:r>
          </a:p>
        </p:txBody>
      </p:sp>
      <p:sp>
        <p:nvSpPr>
          <p:cNvPr id="9" name="Google Shape;1028;p23"/>
          <p:cNvSpPr txBox="1"/>
          <p:nvPr/>
        </p:nvSpPr>
        <p:spPr>
          <a:xfrm>
            <a:off x="593465" y="2259618"/>
            <a:ext cx="1642743" cy="5204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ltLang="en-GB" sz="1100" b="1">
                <a:solidFill>
                  <a:srgbClr val="FFFFFF"/>
                </a:solidFill>
                <a:latin typeface="Barlow" panose="00000500000000000000"/>
                <a:ea typeface="Barlow" panose="00000500000000000000"/>
                <a:cs typeface="Barlow" panose="00000500000000000000"/>
                <a:sym typeface="Barlow" panose="00000500000000000000"/>
              </a:rPr>
              <a:t>I/P image:</a:t>
            </a:r>
          </a:p>
        </p:txBody>
      </p:sp>
      <p:pic>
        <p:nvPicPr>
          <p:cNvPr id="5" name="Picture 4" descr="Shape&#10;&#10;Description automatically generated">
            <a:extLst>
              <a:ext uri="{FF2B5EF4-FFF2-40B4-BE49-F238E27FC236}">
                <a16:creationId xmlns:a16="http://schemas.microsoft.com/office/drawing/2014/main" id="{91B08C38-AF9C-4365-9FFB-AB3C9CC02695}"/>
              </a:ext>
            </a:extLst>
          </p:cNvPr>
          <p:cNvPicPr>
            <a:picLocks noChangeAspect="1"/>
          </p:cNvPicPr>
          <p:nvPr/>
        </p:nvPicPr>
        <p:blipFill>
          <a:blip r:embed="rId3"/>
          <a:stretch>
            <a:fillRect/>
          </a:stretch>
        </p:blipFill>
        <p:spPr>
          <a:xfrm>
            <a:off x="540086" y="386498"/>
            <a:ext cx="2260738" cy="2260738"/>
          </a:xfrm>
          <a:prstGeom prst="rect">
            <a:avLst/>
          </a:prstGeom>
        </p:spPr>
      </p:pic>
      <p:pic>
        <p:nvPicPr>
          <p:cNvPr id="27" name="Picture 26" descr="Shape&#10;&#10;Description automatically generated">
            <a:extLst>
              <a:ext uri="{FF2B5EF4-FFF2-40B4-BE49-F238E27FC236}">
                <a16:creationId xmlns:a16="http://schemas.microsoft.com/office/drawing/2014/main" id="{0FBC22CF-E785-4B07-A02F-A799D350C151}"/>
              </a:ext>
            </a:extLst>
          </p:cNvPr>
          <p:cNvPicPr>
            <a:picLocks noChangeAspect="1"/>
          </p:cNvPicPr>
          <p:nvPr/>
        </p:nvPicPr>
        <p:blipFill>
          <a:blip r:embed="rId3"/>
          <a:stretch>
            <a:fillRect/>
          </a:stretch>
        </p:blipFill>
        <p:spPr>
          <a:xfrm>
            <a:off x="3535036" y="352103"/>
            <a:ext cx="2260738" cy="2260738"/>
          </a:xfrm>
          <a:prstGeom prst="rect">
            <a:avLst/>
          </a:prstGeom>
        </p:spPr>
      </p:pic>
      <p:pic>
        <p:nvPicPr>
          <p:cNvPr id="28" name="Picture 27" descr="Shape&#10;&#10;Description automatically generated">
            <a:extLst>
              <a:ext uri="{FF2B5EF4-FFF2-40B4-BE49-F238E27FC236}">
                <a16:creationId xmlns:a16="http://schemas.microsoft.com/office/drawing/2014/main" id="{F4C3CDF8-870E-4E28-BA69-57540BF3E637}"/>
              </a:ext>
            </a:extLst>
          </p:cNvPr>
          <p:cNvPicPr>
            <a:picLocks noChangeAspect="1"/>
          </p:cNvPicPr>
          <p:nvPr/>
        </p:nvPicPr>
        <p:blipFill>
          <a:blip r:embed="rId3"/>
          <a:stretch>
            <a:fillRect/>
          </a:stretch>
        </p:blipFill>
        <p:spPr>
          <a:xfrm rot="21345055">
            <a:off x="6458089" y="298500"/>
            <a:ext cx="2199991" cy="2199991"/>
          </a:xfrm>
          <a:prstGeom prst="rect">
            <a:avLst/>
          </a:prstGeom>
        </p:spPr>
      </p:pic>
      <p:pic>
        <p:nvPicPr>
          <p:cNvPr id="29" name="Picture 28" descr="Shape&#10;&#10;Description automatically generated">
            <a:extLst>
              <a:ext uri="{FF2B5EF4-FFF2-40B4-BE49-F238E27FC236}">
                <a16:creationId xmlns:a16="http://schemas.microsoft.com/office/drawing/2014/main" id="{F3A14DDD-A297-4C69-83E9-17DE81989079}"/>
              </a:ext>
            </a:extLst>
          </p:cNvPr>
          <p:cNvPicPr>
            <a:picLocks noChangeAspect="1"/>
          </p:cNvPicPr>
          <p:nvPr/>
        </p:nvPicPr>
        <p:blipFill>
          <a:blip r:embed="rId3"/>
          <a:stretch>
            <a:fillRect/>
          </a:stretch>
        </p:blipFill>
        <p:spPr>
          <a:xfrm rot="21358830">
            <a:off x="548569" y="2692971"/>
            <a:ext cx="2342710" cy="2342710"/>
          </a:xfrm>
          <a:prstGeom prst="rect">
            <a:avLst/>
          </a:prstGeom>
        </p:spPr>
      </p:pic>
      <p:pic>
        <p:nvPicPr>
          <p:cNvPr id="30" name="Picture 29" descr="Shape&#10;&#10;Description automatically generated">
            <a:extLst>
              <a:ext uri="{FF2B5EF4-FFF2-40B4-BE49-F238E27FC236}">
                <a16:creationId xmlns:a16="http://schemas.microsoft.com/office/drawing/2014/main" id="{0C97DF01-9FEA-4620-88B7-CCF149CA75C2}"/>
              </a:ext>
            </a:extLst>
          </p:cNvPr>
          <p:cNvPicPr>
            <a:picLocks noChangeAspect="1"/>
          </p:cNvPicPr>
          <p:nvPr/>
        </p:nvPicPr>
        <p:blipFill>
          <a:blip r:embed="rId3"/>
          <a:stretch>
            <a:fillRect/>
          </a:stretch>
        </p:blipFill>
        <p:spPr>
          <a:xfrm rot="21392299">
            <a:off x="3578928" y="2747888"/>
            <a:ext cx="2285798" cy="2285798"/>
          </a:xfrm>
          <a:prstGeom prst="rect">
            <a:avLst/>
          </a:prstGeom>
        </p:spPr>
      </p:pic>
      <p:pic>
        <p:nvPicPr>
          <p:cNvPr id="31" name="Picture 30" descr="Shape&#10;&#10;Description automatically generated">
            <a:extLst>
              <a:ext uri="{FF2B5EF4-FFF2-40B4-BE49-F238E27FC236}">
                <a16:creationId xmlns:a16="http://schemas.microsoft.com/office/drawing/2014/main" id="{43E609BA-E4F4-4A5F-A528-01BA830D37AD}"/>
              </a:ext>
            </a:extLst>
          </p:cNvPr>
          <p:cNvPicPr>
            <a:picLocks noChangeAspect="1"/>
          </p:cNvPicPr>
          <p:nvPr/>
        </p:nvPicPr>
        <p:blipFill>
          <a:blip r:embed="rId3"/>
          <a:stretch>
            <a:fillRect/>
          </a:stretch>
        </p:blipFill>
        <p:spPr>
          <a:xfrm rot="21260376">
            <a:off x="6459917" y="2745896"/>
            <a:ext cx="2289785" cy="2289785"/>
          </a:xfrm>
          <a:prstGeom prst="rect">
            <a:avLst/>
          </a:prstGeom>
        </p:spPr>
      </p:pic>
      <p:sp>
        <p:nvSpPr>
          <p:cNvPr id="7" name="TextBox 6">
            <a:extLst>
              <a:ext uri="{FF2B5EF4-FFF2-40B4-BE49-F238E27FC236}">
                <a16:creationId xmlns:a16="http://schemas.microsoft.com/office/drawing/2014/main" id="{2C5A2B19-A994-4573-8B21-1183EB9CEBD8}"/>
              </a:ext>
            </a:extLst>
          </p:cNvPr>
          <p:cNvSpPr txBox="1"/>
          <p:nvPr/>
        </p:nvSpPr>
        <p:spPr>
          <a:xfrm>
            <a:off x="814769" y="621780"/>
            <a:ext cx="1755441" cy="1754326"/>
          </a:xfrm>
          <a:prstGeom prst="rect">
            <a:avLst/>
          </a:prstGeom>
          <a:noFill/>
        </p:spPr>
        <p:txBody>
          <a:bodyPr wrap="square" rtlCol="0">
            <a:spAutoFit/>
          </a:bodyPr>
          <a:lstStyle/>
          <a:p>
            <a:r>
              <a:rPr lang="en-US" sz="1200" b="1" i="0" dirty="0">
                <a:solidFill>
                  <a:srgbClr val="202124"/>
                </a:solidFill>
                <a:effectLst/>
                <a:latin typeface="Roboto" panose="02000000000000000000" pitchFamily="2" charset="0"/>
              </a:rPr>
              <a:t>COLLECTION OF DATA    </a:t>
            </a:r>
          </a:p>
          <a:p>
            <a:r>
              <a:rPr lang="en-US" sz="1200" i="0" dirty="0">
                <a:solidFill>
                  <a:srgbClr val="202124"/>
                </a:solidFill>
                <a:effectLst/>
                <a:latin typeface="Roboto" panose="02000000000000000000" pitchFamily="2" charset="0"/>
              </a:rPr>
              <a:t>   Data and images of different species of cotton pests will be collected and stored in a database. Preventive Measures for each cotton pest will be assembled.</a:t>
            </a:r>
            <a:endParaRPr lang="en-US" sz="1200" dirty="0"/>
          </a:p>
        </p:txBody>
      </p:sp>
      <p:sp>
        <p:nvSpPr>
          <p:cNvPr id="10" name="TextBox 9">
            <a:extLst>
              <a:ext uri="{FF2B5EF4-FFF2-40B4-BE49-F238E27FC236}">
                <a16:creationId xmlns:a16="http://schemas.microsoft.com/office/drawing/2014/main" id="{E3BD2F1C-47DB-49B3-8863-35D89D65C6C9}"/>
              </a:ext>
            </a:extLst>
          </p:cNvPr>
          <p:cNvSpPr txBox="1"/>
          <p:nvPr/>
        </p:nvSpPr>
        <p:spPr>
          <a:xfrm>
            <a:off x="3815592" y="830668"/>
            <a:ext cx="1790450" cy="1428950"/>
          </a:xfrm>
          <a:prstGeom prst="rect">
            <a:avLst/>
          </a:prstGeom>
          <a:noFill/>
        </p:spPr>
        <p:txBody>
          <a:bodyPr wrap="square" rtlCol="0">
            <a:spAutoFit/>
          </a:bodyPr>
          <a:lstStyle/>
          <a:p>
            <a:r>
              <a:rPr lang="en-US" sz="1200" b="0" i="0" dirty="0">
                <a:solidFill>
                  <a:srgbClr val="202124"/>
                </a:solidFill>
                <a:effectLst/>
                <a:latin typeface="Roboto" panose="02000000000000000000" pitchFamily="2" charset="0"/>
              </a:rPr>
              <a:t>  All the gathered raw data will be processed and organized into different categories based upon type of species and management method.</a:t>
            </a:r>
            <a:endParaRPr lang="en-US" sz="1200" dirty="0"/>
          </a:p>
        </p:txBody>
      </p:sp>
      <p:sp>
        <p:nvSpPr>
          <p:cNvPr id="14" name="TextBox 13">
            <a:extLst>
              <a:ext uri="{FF2B5EF4-FFF2-40B4-BE49-F238E27FC236}">
                <a16:creationId xmlns:a16="http://schemas.microsoft.com/office/drawing/2014/main" id="{91D61E9E-66BC-485D-8FAA-48BA814BC672}"/>
              </a:ext>
            </a:extLst>
          </p:cNvPr>
          <p:cNvSpPr txBox="1"/>
          <p:nvPr/>
        </p:nvSpPr>
        <p:spPr>
          <a:xfrm>
            <a:off x="3750048" y="649192"/>
            <a:ext cx="2260738" cy="430887"/>
          </a:xfrm>
          <a:prstGeom prst="rect">
            <a:avLst/>
          </a:prstGeom>
          <a:noFill/>
        </p:spPr>
        <p:txBody>
          <a:bodyPr wrap="square" rtlCol="0">
            <a:spAutoFit/>
          </a:bodyPr>
          <a:lstStyle/>
          <a:p>
            <a:r>
              <a:rPr lang="en-US" sz="1100" b="1" i="0" dirty="0">
                <a:solidFill>
                  <a:srgbClr val="202124"/>
                </a:solidFill>
                <a:effectLst/>
                <a:latin typeface="Roboto" panose="02000000000000000000" pitchFamily="2" charset="0"/>
              </a:rPr>
              <a:t>ORGANIZE IN CATEGORIES </a:t>
            </a:r>
          </a:p>
          <a:p>
            <a:endParaRPr lang="en-US" sz="1100" dirty="0"/>
          </a:p>
        </p:txBody>
      </p:sp>
      <p:pic>
        <p:nvPicPr>
          <p:cNvPr id="19" name="Picture 18" descr="Arrow&#10;&#10;Description automatically generated with medium confidence">
            <a:extLst>
              <a:ext uri="{FF2B5EF4-FFF2-40B4-BE49-F238E27FC236}">
                <a16:creationId xmlns:a16="http://schemas.microsoft.com/office/drawing/2014/main" id="{5A7A69E2-0B2B-4540-915A-91B8D4C0529A}"/>
              </a:ext>
            </a:extLst>
          </p:cNvPr>
          <p:cNvPicPr>
            <a:picLocks noChangeAspect="1"/>
          </p:cNvPicPr>
          <p:nvPr/>
        </p:nvPicPr>
        <p:blipFill>
          <a:blip r:embed="rId4"/>
          <a:stretch>
            <a:fillRect/>
          </a:stretch>
        </p:blipFill>
        <p:spPr>
          <a:xfrm>
            <a:off x="2458110" y="768129"/>
            <a:ext cx="1426087" cy="1426087"/>
          </a:xfrm>
          <a:prstGeom prst="rect">
            <a:avLst/>
          </a:prstGeom>
        </p:spPr>
      </p:pic>
      <p:sp>
        <p:nvSpPr>
          <p:cNvPr id="20" name="TextBox 19">
            <a:extLst>
              <a:ext uri="{FF2B5EF4-FFF2-40B4-BE49-F238E27FC236}">
                <a16:creationId xmlns:a16="http://schemas.microsoft.com/office/drawing/2014/main" id="{CB9604D9-FEEA-4620-B184-C4975F760840}"/>
              </a:ext>
            </a:extLst>
          </p:cNvPr>
          <p:cNvSpPr txBox="1"/>
          <p:nvPr/>
        </p:nvSpPr>
        <p:spPr>
          <a:xfrm>
            <a:off x="6716185" y="557362"/>
            <a:ext cx="1821929" cy="1754326"/>
          </a:xfrm>
          <a:prstGeom prst="rect">
            <a:avLst/>
          </a:prstGeom>
          <a:noFill/>
        </p:spPr>
        <p:txBody>
          <a:bodyPr wrap="square" rtlCol="0">
            <a:spAutoFit/>
          </a:bodyPr>
          <a:lstStyle/>
          <a:p>
            <a:r>
              <a:rPr lang="en-US" sz="1200" b="1" i="0" dirty="0">
                <a:solidFill>
                  <a:srgbClr val="202124"/>
                </a:solidFill>
                <a:effectLst/>
                <a:latin typeface="Roboto" panose="02000000000000000000" pitchFamily="2" charset="0"/>
              </a:rPr>
              <a:t>DATA TRAINING </a:t>
            </a:r>
          </a:p>
          <a:p>
            <a:r>
              <a:rPr lang="en-US" sz="1200" dirty="0">
                <a:solidFill>
                  <a:srgbClr val="202124"/>
                </a:solidFill>
                <a:latin typeface="Roboto" panose="02000000000000000000" pitchFamily="2" charset="0"/>
              </a:rPr>
              <a:t>   </a:t>
            </a:r>
            <a:r>
              <a:rPr lang="en-US" sz="1200" b="0" i="0" dirty="0">
                <a:solidFill>
                  <a:srgbClr val="202124"/>
                </a:solidFill>
                <a:effectLst/>
                <a:latin typeface="Roboto" panose="02000000000000000000" pitchFamily="2" charset="0"/>
              </a:rPr>
              <a:t>The test data will be fed to the model. The model then iterates over the data multiple times and automatically learns the most important features relevant to the images.</a:t>
            </a:r>
            <a:endParaRPr lang="en-US" sz="1200" dirty="0"/>
          </a:p>
        </p:txBody>
      </p:sp>
      <p:pic>
        <p:nvPicPr>
          <p:cNvPr id="41" name="Picture 40" descr="Arrow&#10;&#10;Description automatically generated with medium confidence">
            <a:extLst>
              <a:ext uri="{FF2B5EF4-FFF2-40B4-BE49-F238E27FC236}">
                <a16:creationId xmlns:a16="http://schemas.microsoft.com/office/drawing/2014/main" id="{D2C5FE4A-299F-49A0-86A8-DBFF2DCD1CBC}"/>
              </a:ext>
            </a:extLst>
          </p:cNvPr>
          <p:cNvPicPr>
            <a:picLocks noChangeAspect="1"/>
          </p:cNvPicPr>
          <p:nvPr/>
        </p:nvPicPr>
        <p:blipFill>
          <a:blip r:embed="rId4"/>
          <a:stretch>
            <a:fillRect/>
          </a:stretch>
        </p:blipFill>
        <p:spPr>
          <a:xfrm>
            <a:off x="5665623" y="982096"/>
            <a:ext cx="901180" cy="832798"/>
          </a:xfrm>
          <a:prstGeom prst="rect">
            <a:avLst/>
          </a:prstGeom>
        </p:spPr>
      </p:pic>
      <p:sp>
        <p:nvSpPr>
          <p:cNvPr id="21" name="TextBox 20">
            <a:extLst>
              <a:ext uri="{FF2B5EF4-FFF2-40B4-BE49-F238E27FC236}">
                <a16:creationId xmlns:a16="http://schemas.microsoft.com/office/drawing/2014/main" id="{030D2CEA-1DDA-4ADF-8F4C-5B073AA547DB}"/>
              </a:ext>
            </a:extLst>
          </p:cNvPr>
          <p:cNvSpPr txBox="1"/>
          <p:nvPr/>
        </p:nvSpPr>
        <p:spPr>
          <a:xfrm>
            <a:off x="923660" y="3356494"/>
            <a:ext cx="1794617" cy="1015663"/>
          </a:xfrm>
          <a:prstGeom prst="rect">
            <a:avLst/>
          </a:prstGeom>
          <a:noFill/>
        </p:spPr>
        <p:txBody>
          <a:bodyPr wrap="square" rtlCol="0">
            <a:spAutoFit/>
          </a:bodyPr>
          <a:lstStyle/>
          <a:p>
            <a:r>
              <a:rPr lang="en-US" sz="1200" b="1" i="0" dirty="0">
                <a:solidFill>
                  <a:srgbClr val="202124"/>
                </a:solidFill>
                <a:effectLst/>
                <a:latin typeface="Roboto" panose="02000000000000000000" pitchFamily="2" charset="0"/>
              </a:rPr>
              <a:t>I/P IMAGE </a:t>
            </a:r>
          </a:p>
          <a:p>
            <a:r>
              <a:rPr lang="en-US" sz="1200" dirty="0">
                <a:solidFill>
                  <a:srgbClr val="202124"/>
                </a:solidFill>
                <a:latin typeface="Roboto" panose="02000000000000000000" pitchFamily="2" charset="0"/>
              </a:rPr>
              <a:t>   </a:t>
            </a:r>
            <a:r>
              <a:rPr lang="en-US" sz="1200" b="0" i="0" dirty="0">
                <a:solidFill>
                  <a:srgbClr val="202124"/>
                </a:solidFill>
                <a:effectLst/>
                <a:latin typeface="Roboto" panose="02000000000000000000" pitchFamily="2" charset="0"/>
              </a:rPr>
              <a:t>The image of the pest from the user will be taken as input by the model.</a:t>
            </a:r>
            <a:endParaRPr lang="en-US" sz="1200" dirty="0"/>
          </a:p>
        </p:txBody>
      </p:sp>
      <p:sp>
        <p:nvSpPr>
          <p:cNvPr id="22" name="TextBox 21">
            <a:extLst>
              <a:ext uri="{FF2B5EF4-FFF2-40B4-BE49-F238E27FC236}">
                <a16:creationId xmlns:a16="http://schemas.microsoft.com/office/drawing/2014/main" id="{065BEDDA-74D4-433C-903C-57B743FFB6A0}"/>
              </a:ext>
            </a:extLst>
          </p:cNvPr>
          <p:cNvSpPr txBox="1"/>
          <p:nvPr/>
        </p:nvSpPr>
        <p:spPr>
          <a:xfrm>
            <a:off x="3815592" y="3028867"/>
            <a:ext cx="1850031" cy="1754326"/>
          </a:xfrm>
          <a:prstGeom prst="rect">
            <a:avLst/>
          </a:prstGeom>
          <a:noFill/>
        </p:spPr>
        <p:txBody>
          <a:bodyPr wrap="square" rtlCol="0">
            <a:spAutoFit/>
          </a:bodyPr>
          <a:lstStyle/>
          <a:p>
            <a:r>
              <a:rPr lang="en-US" sz="1200" b="1" i="0" dirty="0">
                <a:solidFill>
                  <a:srgbClr val="202124"/>
                </a:solidFill>
                <a:effectLst/>
                <a:latin typeface="Roboto" panose="02000000000000000000" pitchFamily="2" charset="0"/>
              </a:rPr>
              <a:t>IMAGE COMPARISON AND CHECK </a:t>
            </a:r>
          </a:p>
          <a:p>
            <a:r>
              <a:rPr lang="en-US" sz="1200" dirty="0">
                <a:solidFill>
                  <a:srgbClr val="202124"/>
                </a:solidFill>
                <a:latin typeface="Roboto" panose="02000000000000000000" pitchFamily="2" charset="0"/>
              </a:rPr>
              <a:t>   </a:t>
            </a:r>
            <a:r>
              <a:rPr lang="en-US" sz="1200" b="0" i="0" dirty="0">
                <a:solidFill>
                  <a:srgbClr val="202124"/>
                </a:solidFill>
                <a:effectLst/>
                <a:latin typeface="Roboto" panose="02000000000000000000" pitchFamily="2" charset="0"/>
              </a:rPr>
              <a:t>The image of the pest obtained from the user will be compared with the image database using image recognition algorithms to identify the type of cotton pest.</a:t>
            </a:r>
            <a:endParaRPr lang="en-US" sz="1200" dirty="0"/>
          </a:p>
        </p:txBody>
      </p:sp>
      <p:sp>
        <p:nvSpPr>
          <p:cNvPr id="23" name="TextBox 22">
            <a:extLst>
              <a:ext uri="{FF2B5EF4-FFF2-40B4-BE49-F238E27FC236}">
                <a16:creationId xmlns:a16="http://schemas.microsoft.com/office/drawing/2014/main" id="{A187FD2A-351E-4A6B-BDFA-CACCBF165F9C}"/>
              </a:ext>
            </a:extLst>
          </p:cNvPr>
          <p:cNvSpPr txBox="1"/>
          <p:nvPr/>
        </p:nvSpPr>
        <p:spPr>
          <a:xfrm>
            <a:off x="6853313" y="3125211"/>
            <a:ext cx="1616021" cy="1569660"/>
          </a:xfrm>
          <a:prstGeom prst="rect">
            <a:avLst/>
          </a:prstGeom>
          <a:noFill/>
        </p:spPr>
        <p:txBody>
          <a:bodyPr wrap="square" rtlCol="0">
            <a:spAutoFit/>
          </a:bodyPr>
          <a:lstStyle/>
          <a:p>
            <a:r>
              <a:rPr lang="en-US" sz="1200" b="1" i="0" dirty="0">
                <a:solidFill>
                  <a:srgbClr val="202124"/>
                </a:solidFill>
                <a:effectLst/>
                <a:latin typeface="Roboto" panose="02000000000000000000" pitchFamily="2" charset="0"/>
              </a:rPr>
              <a:t>O/P as CATEGORY   </a:t>
            </a:r>
          </a:p>
          <a:p>
            <a:r>
              <a:rPr lang="en-US" sz="1200" dirty="0">
                <a:solidFill>
                  <a:srgbClr val="202124"/>
                </a:solidFill>
                <a:latin typeface="Roboto" panose="02000000000000000000" pitchFamily="2" charset="0"/>
              </a:rPr>
              <a:t>    </a:t>
            </a:r>
            <a:r>
              <a:rPr lang="en-US" sz="1200" b="0" i="0" dirty="0">
                <a:solidFill>
                  <a:srgbClr val="202124"/>
                </a:solidFill>
                <a:effectLst/>
                <a:latin typeface="Roboto" panose="02000000000000000000" pitchFamily="2" charset="0"/>
              </a:rPr>
              <a:t>Based upon result from the software model, it’ll suggest the accurate and efficient method for prevention of specific cotton pest.</a:t>
            </a:r>
            <a:endParaRPr lang="en-US" sz="1200" dirty="0"/>
          </a:p>
        </p:txBody>
      </p:sp>
      <p:pic>
        <p:nvPicPr>
          <p:cNvPr id="47" name="Picture 46" descr="Arrow&#10;&#10;Description automatically generated with medium confidence">
            <a:extLst>
              <a:ext uri="{FF2B5EF4-FFF2-40B4-BE49-F238E27FC236}">
                <a16:creationId xmlns:a16="http://schemas.microsoft.com/office/drawing/2014/main" id="{06BC5585-A43E-4736-8ACA-9FC046C27897}"/>
              </a:ext>
            </a:extLst>
          </p:cNvPr>
          <p:cNvPicPr>
            <a:picLocks noChangeAspect="1"/>
          </p:cNvPicPr>
          <p:nvPr/>
        </p:nvPicPr>
        <p:blipFill>
          <a:blip r:embed="rId4"/>
          <a:stretch>
            <a:fillRect/>
          </a:stretch>
        </p:blipFill>
        <p:spPr>
          <a:xfrm rot="5400000">
            <a:off x="4314853" y="2289638"/>
            <a:ext cx="743511" cy="743511"/>
          </a:xfrm>
          <a:prstGeom prst="rect">
            <a:avLst/>
          </a:prstGeom>
        </p:spPr>
      </p:pic>
      <p:pic>
        <p:nvPicPr>
          <p:cNvPr id="48" name="Picture 47" descr="Arrow&#10;&#10;Description automatically generated with medium confidence">
            <a:extLst>
              <a:ext uri="{FF2B5EF4-FFF2-40B4-BE49-F238E27FC236}">
                <a16:creationId xmlns:a16="http://schemas.microsoft.com/office/drawing/2014/main" id="{2E9ED7EE-5F40-45AB-B2D0-C7F6B78AF9B5}"/>
              </a:ext>
            </a:extLst>
          </p:cNvPr>
          <p:cNvPicPr>
            <a:picLocks noChangeAspect="1"/>
          </p:cNvPicPr>
          <p:nvPr/>
        </p:nvPicPr>
        <p:blipFill>
          <a:blip r:embed="rId4"/>
          <a:stretch>
            <a:fillRect/>
          </a:stretch>
        </p:blipFill>
        <p:spPr>
          <a:xfrm>
            <a:off x="2518116" y="3172767"/>
            <a:ext cx="1428950" cy="1428950"/>
          </a:xfrm>
          <a:prstGeom prst="rect">
            <a:avLst/>
          </a:prstGeom>
        </p:spPr>
      </p:pic>
      <p:pic>
        <p:nvPicPr>
          <p:cNvPr id="49" name="Picture 48" descr="Arrow&#10;&#10;Description automatically generated with medium confidence">
            <a:extLst>
              <a:ext uri="{FF2B5EF4-FFF2-40B4-BE49-F238E27FC236}">
                <a16:creationId xmlns:a16="http://schemas.microsoft.com/office/drawing/2014/main" id="{3D75BCE9-4E8A-481A-94EC-9BA354217F4B}"/>
              </a:ext>
            </a:extLst>
          </p:cNvPr>
          <p:cNvPicPr>
            <a:picLocks noChangeAspect="1"/>
          </p:cNvPicPr>
          <p:nvPr/>
        </p:nvPicPr>
        <p:blipFill>
          <a:blip r:embed="rId4"/>
          <a:stretch>
            <a:fillRect/>
          </a:stretch>
        </p:blipFill>
        <p:spPr>
          <a:xfrm>
            <a:off x="5487635" y="3149850"/>
            <a:ext cx="1428950" cy="1428950"/>
          </a:xfrm>
          <a:prstGeom prst="rect">
            <a:avLst/>
          </a:prstGeom>
        </p:spPr>
      </p:pic>
      <p:pic>
        <p:nvPicPr>
          <p:cNvPr id="50" name="Picture 49" descr="Arrow&#10;&#10;Description automatically generated with medium confidence">
            <a:extLst>
              <a:ext uri="{FF2B5EF4-FFF2-40B4-BE49-F238E27FC236}">
                <a16:creationId xmlns:a16="http://schemas.microsoft.com/office/drawing/2014/main" id="{5B387F94-0030-4BE3-9B41-E55B1271F91F}"/>
              </a:ext>
            </a:extLst>
          </p:cNvPr>
          <p:cNvPicPr>
            <a:picLocks noChangeAspect="1"/>
          </p:cNvPicPr>
          <p:nvPr/>
        </p:nvPicPr>
        <p:blipFill>
          <a:blip r:embed="rId4"/>
          <a:stretch>
            <a:fillRect/>
          </a:stretch>
        </p:blipFill>
        <p:spPr>
          <a:xfrm flipH="1">
            <a:off x="5574866" y="1367406"/>
            <a:ext cx="991937" cy="832798"/>
          </a:xfrm>
          <a:prstGeom prst="rect">
            <a:avLst/>
          </a:prstGeom>
        </p:spPr>
      </p:pic>
      <p:sp>
        <p:nvSpPr>
          <p:cNvPr id="26" name="TextBox 25">
            <a:extLst>
              <a:ext uri="{FF2B5EF4-FFF2-40B4-BE49-F238E27FC236}">
                <a16:creationId xmlns:a16="http://schemas.microsoft.com/office/drawing/2014/main" id="{4726224C-58EF-D578-27CF-17AA49BA65D5}"/>
              </a:ext>
            </a:extLst>
          </p:cNvPr>
          <p:cNvSpPr txBox="1"/>
          <p:nvPr/>
        </p:nvSpPr>
        <p:spPr>
          <a:xfrm>
            <a:off x="469342" y="63433"/>
            <a:ext cx="4598670" cy="400110"/>
          </a:xfrm>
          <a:prstGeom prst="rect">
            <a:avLst/>
          </a:prstGeom>
          <a:noFill/>
        </p:spPr>
        <p:txBody>
          <a:bodyPr wrap="square">
            <a:spAutoFit/>
          </a:bodyPr>
          <a:lstStyle/>
          <a:p>
            <a:r>
              <a:rPr lang="en-IN" altLang="en-GB" sz="2000" b="1" dirty="0">
                <a:solidFill>
                  <a:schemeClr val="accent2">
                    <a:lumMod val="75000"/>
                  </a:schemeClr>
                </a:solidFill>
                <a:latin typeface="Times New Roman" panose="02020603050405020304" pitchFamily="18" charset="0"/>
                <a:cs typeface="Times New Roman" panose="02020603050405020304" pitchFamily="18" charset="0"/>
              </a:rPr>
              <a:t>METHODOLOGICAL DETAILS :</a:t>
            </a:r>
            <a:r>
              <a:rPr lang="en-IN" altLang="en-GB" sz="1600" b="1" dirty="0">
                <a:solidFill>
                  <a:schemeClr val="accent2">
                    <a:lumMod val="75000"/>
                  </a:schemeClr>
                </a:solidFill>
                <a:latin typeface="Times New Roman" panose="02020603050405020304" pitchFamily="18" charset="0"/>
                <a:cs typeface="Times New Roman" panose="02020603050405020304" pitchFamily="18" charset="0"/>
              </a:rPr>
              <a:t> </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4F06-4892-AE8F-C6BC-119D28F6C355}"/>
              </a:ext>
            </a:extLst>
          </p:cNvPr>
          <p:cNvSpPr>
            <a:spLocks noGrp="1"/>
          </p:cNvSpPr>
          <p:nvPr>
            <p:ph type="title"/>
          </p:nvPr>
        </p:nvSpPr>
        <p:spPr>
          <a:xfrm>
            <a:off x="461487" y="193643"/>
            <a:ext cx="5640900" cy="520731"/>
          </a:xfrm>
        </p:spPr>
        <p:txBody>
          <a:bodyPr/>
          <a:lstStyle/>
          <a:p>
            <a:r>
              <a:rPr lang="en-IN" sz="2800" b="1" dirty="0">
                <a:solidFill>
                  <a:schemeClr val="accent2">
                    <a:lumMod val="75000"/>
                  </a:schemeClr>
                </a:solidFill>
                <a:latin typeface="Times New Roman" panose="02020603050405020304" pitchFamily="18" charset="0"/>
                <a:cs typeface="Times New Roman" panose="02020603050405020304" pitchFamily="18" charset="0"/>
              </a:rPr>
              <a:t>ARCHITCTURE :</a:t>
            </a: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AB93EAE-93F3-07D4-2C79-478F0C7D36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5" name="Picture 4">
            <a:extLst>
              <a:ext uri="{FF2B5EF4-FFF2-40B4-BE49-F238E27FC236}">
                <a16:creationId xmlns:a16="http://schemas.microsoft.com/office/drawing/2014/main" id="{917283FF-E0AA-E380-12AA-5EA490761839}"/>
              </a:ext>
            </a:extLst>
          </p:cNvPr>
          <p:cNvPicPr>
            <a:picLocks noChangeAspect="1"/>
          </p:cNvPicPr>
          <p:nvPr/>
        </p:nvPicPr>
        <p:blipFill>
          <a:blip r:embed="rId3"/>
          <a:stretch>
            <a:fillRect/>
          </a:stretch>
        </p:blipFill>
        <p:spPr>
          <a:xfrm>
            <a:off x="1351597" y="887395"/>
            <a:ext cx="6440805" cy="3368710"/>
          </a:xfrm>
          <a:prstGeom prst="rect">
            <a:avLst/>
          </a:prstGeom>
          <a:ln w="12700">
            <a:solidFill>
              <a:schemeClr val="tx1"/>
            </a:solidFill>
          </a:ln>
        </p:spPr>
      </p:pic>
    </p:spTree>
    <p:extLst>
      <p:ext uri="{BB962C8B-B14F-4D97-AF65-F5344CB8AC3E}">
        <p14:creationId xmlns:p14="http://schemas.microsoft.com/office/powerpoint/2010/main" val="9581546"/>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0EA9-FBE8-0E7A-9688-EEB145001683}"/>
              </a:ext>
            </a:extLst>
          </p:cNvPr>
          <p:cNvSpPr>
            <a:spLocks noGrp="1"/>
          </p:cNvSpPr>
          <p:nvPr>
            <p:ph type="title"/>
          </p:nvPr>
        </p:nvSpPr>
        <p:spPr>
          <a:xfrm>
            <a:off x="494975" y="155544"/>
            <a:ext cx="5640900" cy="1082700"/>
          </a:xfrm>
        </p:spPr>
        <p:txBody>
          <a:bodyPr/>
          <a:lstStyle/>
          <a:p>
            <a:r>
              <a:rPr lang="en-IN" sz="2800" b="1" dirty="0">
                <a:solidFill>
                  <a:schemeClr val="accent2">
                    <a:lumMod val="75000"/>
                  </a:schemeClr>
                </a:solidFill>
                <a:latin typeface="Times New Roman" panose="02020603050405020304" pitchFamily="18" charset="0"/>
                <a:cs typeface="Times New Roman" panose="02020603050405020304" pitchFamily="18" charset="0"/>
              </a:rPr>
              <a:t>IMPLEMENTATION WORK</a:t>
            </a:r>
          </a:p>
        </p:txBody>
      </p:sp>
      <p:sp>
        <p:nvSpPr>
          <p:cNvPr id="3" name="Slide Number Placeholder 2">
            <a:extLst>
              <a:ext uri="{FF2B5EF4-FFF2-40B4-BE49-F238E27FC236}">
                <a16:creationId xmlns:a16="http://schemas.microsoft.com/office/drawing/2014/main" id="{0E104E4B-41D0-6CE2-A929-0587230BFC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
        <p:nvSpPr>
          <p:cNvPr id="4" name="TextBox 3">
            <a:extLst>
              <a:ext uri="{FF2B5EF4-FFF2-40B4-BE49-F238E27FC236}">
                <a16:creationId xmlns:a16="http://schemas.microsoft.com/office/drawing/2014/main" id="{021C4B92-0F15-C3F2-17F0-C1A0B23454CE}"/>
              </a:ext>
            </a:extLst>
          </p:cNvPr>
          <p:cNvSpPr txBox="1"/>
          <p:nvPr/>
        </p:nvSpPr>
        <p:spPr>
          <a:xfrm>
            <a:off x="357187" y="616231"/>
            <a:ext cx="8291838" cy="4254819"/>
          </a:xfrm>
          <a:prstGeom prst="rect">
            <a:avLst/>
          </a:prstGeom>
          <a:noFill/>
          <a:ln w="19050">
            <a:solidFill>
              <a:schemeClr val="tx1"/>
            </a:solidFill>
          </a:ln>
        </p:spPr>
        <p:txBody>
          <a:bodyPr wrap="square" rtlCol="0">
            <a:spAutoFit/>
          </a:bodyPr>
          <a:lstStyle/>
          <a:p>
            <a:pPr marL="285750" indent="-285750" algn="just">
              <a:lnSpc>
                <a:spcPct val="150000"/>
              </a:lnSpc>
              <a:buFont typeface="Courier New" panose="02070309020205020404" pitchFamily="49" charset="0"/>
              <a:buChar char="o"/>
            </a:pPr>
            <a:r>
              <a:rPr lang="en-IN" b="1" dirty="0">
                <a:latin typeface="Times New Roman" panose="02020603050405020304" pitchFamily="18" charset="0"/>
                <a:cs typeface="Times New Roman" panose="02020603050405020304" pitchFamily="18" charset="0"/>
              </a:rPr>
              <a:t>PHASE 1:Assess the project plan</a:t>
            </a:r>
          </a:p>
          <a:p>
            <a:pPr algn="just">
              <a:lnSpc>
                <a:spcPct val="150000"/>
              </a:lnSpc>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 this phase, we started by creating a roadmap of the complete project including all the requirements and specifications.</a:t>
            </a:r>
            <a:endParaRPr lang="en-IN" b="1" dirty="0">
              <a:latin typeface="Times New Roman" panose="02020603050405020304" pitchFamily="18" charset="0"/>
              <a:cs typeface="Times New Roman" panose="02020603050405020304" pitchFamily="18" charset="0"/>
            </a:endParaRPr>
          </a:p>
          <a:p>
            <a:pPr marL="285750" indent="-285750" algn="just">
              <a:lnSpc>
                <a:spcPct val="150000"/>
              </a:lnSpc>
              <a:buFont typeface="Courier New" panose="02070309020205020404" pitchFamily="49" charset="0"/>
              <a:buChar char="o"/>
            </a:pPr>
            <a:r>
              <a:rPr lang="en-IN" b="1" dirty="0">
                <a:latin typeface="Times New Roman" panose="02020603050405020304" pitchFamily="18" charset="0"/>
                <a:cs typeface="Times New Roman" panose="02020603050405020304" pitchFamily="18" charset="0"/>
              </a:rPr>
              <a:t>PHASE 2:Execute the plan</a:t>
            </a:r>
          </a:p>
          <a:p>
            <a:pPr algn="just">
              <a:lnSpc>
                <a:spcPct val="150000"/>
              </a:lnSpc>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Next, we started with Developing a CNN Machine Learning Model to Classify Images into Pests and then Deploying it on a local host as a web app. </a:t>
            </a:r>
            <a:endParaRPr lang="en-IN" b="1" dirty="0">
              <a:latin typeface="Times New Roman" panose="02020603050405020304" pitchFamily="18" charset="0"/>
              <a:cs typeface="Times New Roman" panose="02020603050405020304" pitchFamily="18" charset="0"/>
            </a:endParaRPr>
          </a:p>
          <a:p>
            <a:pPr marL="285750" indent="-285750" algn="just">
              <a:lnSpc>
                <a:spcPct val="150000"/>
              </a:lnSpc>
              <a:buFont typeface="Courier New" panose="02070309020205020404" pitchFamily="49" charset="0"/>
              <a:buChar char="o"/>
            </a:pPr>
            <a:r>
              <a:rPr lang="en-IN" b="1" dirty="0">
                <a:latin typeface="Times New Roman" panose="02020603050405020304" pitchFamily="18" charset="0"/>
                <a:cs typeface="Times New Roman" panose="02020603050405020304" pitchFamily="18" charset="0"/>
              </a:rPr>
              <a:t>PHASE 3:Making changes</a:t>
            </a:r>
          </a:p>
          <a:p>
            <a:pPr algn="just">
              <a:lnSpc>
                <a:spcPct val="150000"/>
              </a:lnSpc>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Next, we presented our web app to internship Guide and got suggestions to make it more interactive.</a:t>
            </a:r>
            <a:endParaRPr lang="en-IN" b="1" dirty="0">
              <a:latin typeface="Times New Roman" panose="02020603050405020304" pitchFamily="18" charset="0"/>
              <a:cs typeface="Times New Roman" panose="02020603050405020304" pitchFamily="18" charset="0"/>
            </a:endParaRPr>
          </a:p>
          <a:p>
            <a:pPr marL="285750" indent="-285750" algn="just">
              <a:lnSpc>
                <a:spcPct val="150000"/>
              </a:lnSpc>
              <a:buFont typeface="Courier New" panose="02070309020205020404" pitchFamily="49" charset="0"/>
              <a:buChar char="o"/>
            </a:pPr>
            <a:r>
              <a:rPr lang="en-IN" b="1" dirty="0">
                <a:latin typeface="Times New Roman" panose="02020603050405020304" pitchFamily="18" charset="0"/>
                <a:cs typeface="Times New Roman" panose="02020603050405020304" pitchFamily="18" charset="0"/>
              </a:rPr>
              <a:t>PHASE 4:Analyzing project work</a:t>
            </a:r>
          </a:p>
          <a:p>
            <a:pPr algn="just">
              <a:lnSpc>
                <a:spcPct val="150000"/>
              </a:lnSpc>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We got our work </a:t>
            </a:r>
            <a:r>
              <a:rPr lang="en-IN" dirty="0" err="1">
                <a:latin typeface="Times New Roman" panose="02020603050405020304" pitchFamily="18" charset="0"/>
                <a:cs typeface="Times New Roman" panose="02020603050405020304" pitchFamily="18" charset="0"/>
              </a:rPr>
              <a:t>analyzed</a:t>
            </a:r>
            <a:r>
              <a:rPr lang="en-IN" dirty="0">
                <a:latin typeface="Times New Roman" panose="02020603050405020304" pitchFamily="18" charset="0"/>
                <a:cs typeface="Times New Roman" panose="02020603050405020304" pitchFamily="18" charset="0"/>
              </a:rPr>
              <a:t> by the Internship Guide and got their Approval.</a:t>
            </a:r>
            <a:endParaRPr lang="en-IN" b="1" dirty="0">
              <a:latin typeface="Times New Roman" panose="02020603050405020304" pitchFamily="18" charset="0"/>
              <a:cs typeface="Times New Roman" panose="02020603050405020304" pitchFamily="18" charset="0"/>
            </a:endParaRPr>
          </a:p>
          <a:p>
            <a:pPr marL="285750" indent="-285750" algn="just">
              <a:lnSpc>
                <a:spcPct val="150000"/>
              </a:lnSpc>
              <a:buFont typeface="Courier New" panose="02070309020205020404" pitchFamily="49" charset="0"/>
              <a:buChar char="o"/>
            </a:pPr>
            <a:r>
              <a:rPr lang="en-IN" b="1" dirty="0">
                <a:latin typeface="Times New Roman" panose="02020603050405020304" pitchFamily="18" charset="0"/>
                <a:cs typeface="Times New Roman" panose="02020603050405020304" pitchFamily="18" charset="0"/>
              </a:rPr>
              <a:t>PHASE 5:Provide final reports</a:t>
            </a:r>
          </a:p>
          <a:p>
            <a:pPr algn="just">
              <a:lnSpc>
                <a:spcPct val="150000"/>
              </a:lnSpc>
            </a:pPr>
            <a:r>
              <a:rPr lang="en-IN" dirty="0">
                <a:latin typeface="Times New Roman" panose="02020603050405020304" pitchFamily="18" charset="0"/>
                <a:cs typeface="Times New Roman" panose="02020603050405020304" pitchFamily="18" charset="0"/>
              </a:rPr>
              <a:t>	In this Phase, we Provided final reports, submissions to the concerned people in the form of Presentation, Report Hard Copy  and Website Source Code.</a:t>
            </a:r>
          </a:p>
        </p:txBody>
      </p:sp>
    </p:spTree>
    <p:extLst>
      <p:ext uri="{BB962C8B-B14F-4D97-AF65-F5344CB8AC3E}">
        <p14:creationId xmlns:p14="http://schemas.microsoft.com/office/powerpoint/2010/main" val="1418975358"/>
      </p:ext>
    </p:extLst>
  </p:cSld>
  <p:clrMapOvr>
    <a:masterClrMapping/>
  </p:clrMapOvr>
  <p:transition>
    <p:fade thruBlk="1"/>
  </p:transition>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TotalTime>
  <Words>1768</Words>
  <Application>Microsoft Office PowerPoint</Application>
  <PresentationFormat>On-screen Show (16:9)</PresentationFormat>
  <Paragraphs>207</Paragraphs>
  <Slides>25</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Raleway Thin</vt:lpstr>
      <vt:lpstr>Wingdings</vt:lpstr>
      <vt:lpstr>Arial</vt:lpstr>
      <vt:lpstr>Courier New</vt:lpstr>
      <vt:lpstr>Barlow Light</vt:lpstr>
      <vt:lpstr>Calibri</vt:lpstr>
      <vt:lpstr>Bell MT</vt:lpstr>
      <vt:lpstr>Roboto</vt:lpstr>
      <vt:lpstr>Barlow</vt:lpstr>
      <vt:lpstr>Times New Roman</vt:lpstr>
      <vt:lpstr>Raleway</vt:lpstr>
      <vt:lpstr>Gaoler template</vt:lpstr>
      <vt:lpstr>Detection and Identification  of cotton pests Using Pytorch</vt:lpstr>
      <vt:lpstr>Contents</vt:lpstr>
      <vt:lpstr>Introduction</vt:lpstr>
      <vt:lpstr>Problem statement &amp; Objectives</vt:lpstr>
      <vt:lpstr>PowerPoint Presentation</vt:lpstr>
      <vt:lpstr>PowerPoint Presentation</vt:lpstr>
      <vt:lpstr>PowerPoint Presentation</vt:lpstr>
      <vt:lpstr>ARCHITCTURE :  </vt:lpstr>
      <vt:lpstr>IMPLEMENTATION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Results/Analysis</vt:lpstr>
      <vt:lpstr>PowerPoint Presentation</vt:lpstr>
      <vt:lpstr>PowerPoint Presentation</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and Identification of cotton pests</dc:title>
  <dc:creator/>
  <cp:lastModifiedBy>Saurabh Madake</cp:lastModifiedBy>
  <cp:revision>79</cp:revision>
  <dcterms:created xsi:type="dcterms:W3CDTF">2022-05-31T09:25:58Z</dcterms:created>
  <dcterms:modified xsi:type="dcterms:W3CDTF">2022-06-06T06:51:08Z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B3D2F09E13D54EDA94F47BCBEA636DB0</vt:lpwstr>
  </property>
  <property fmtid="{D5CDD505-2E9C-101B-9397-08002B2CF9AE}" pid="3" name="KSOProductBuildVer">
    <vt:lpwstr>1033-11.2.0.11130</vt:lpwstr>
  </property>
</Properties>
</file>