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9" r:id="rId4"/>
    <p:sldId id="295" r:id="rId5"/>
    <p:sldId id="296" r:id="rId6"/>
    <p:sldId id="297" r:id="rId7"/>
    <p:sldId id="288" r:id="rId8"/>
    <p:sldId id="294" r:id="rId9"/>
    <p:sldId id="293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882" autoAdjust="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6050D-14DB-4108-BC95-BB8F515102EE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4B57-52C3-47A8-B559-68059010C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4B57-52C3-47A8-B559-68059010C8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0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54AE97-69BD-4A0A-9D18-425C6AC52E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827806-3C16-409F-8215-5FAD78BA4F5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C9844D-3313-4275-83F3-2AAFBC3C826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A53F74-6AE5-4B8C-9FE7-57F7D30EB4E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4E7783-FC49-428B-B455-7BB1D633D98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4DAFF6-F734-46FD-B5BE-2A5E3D31F1F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506F15-5237-45D8-AEAE-4E379B80786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32C7C-D399-490D-89C2-0CEC9F0527F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D4AA66-0205-4CD2-A1F7-9598834D6D3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71FA4F-7B0F-4A9B-AC9A-1979E4FAF8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475AE5-8DA3-413D-928D-03B571621D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4D6B3AB-402A-4561-BBD3-FF3A06C1AC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AA96F-6352-4E9F-87C5-4876498EFA1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"/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43" name="TextBox 5"/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 dirty="0">
                <a:latin typeface="Arial"/>
              </a:endParaRPr>
            </a:p>
          </p:txBody>
        </p:sp>
        <p:sp>
          <p:nvSpPr>
            <p:cNvPr id="44" name="Rectangle 6"/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45" name="Picture 7" descr="A picture containing logo, text, emblem, symbol&#10;&#10;Description automatically generated"/>
          <p:cNvPicPr/>
          <p:nvPr/>
        </p:nvPicPr>
        <p:blipFill>
          <a:blip r:embed="rId3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A968D1-6D39-E996-BAF1-6E87E6A3FE11}"/>
              </a:ext>
            </a:extLst>
          </p:cNvPr>
          <p:cNvSpPr txBox="1">
            <a:spLocks/>
          </p:cNvSpPr>
          <p:nvPr/>
        </p:nvSpPr>
        <p:spPr>
          <a:xfrm>
            <a:off x="984642" y="390577"/>
            <a:ext cx="10222115" cy="16387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Dissertation Stage – 1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C2A0E0-38DF-F387-7703-ACD5D0796F8B}"/>
              </a:ext>
            </a:extLst>
          </p:cNvPr>
          <p:cNvSpPr txBox="1">
            <a:spLocks/>
          </p:cNvSpPr>
          <p:nvPr/>
        </p:nvSpPr>
        <p:spPr>
          <a:xfrm>
            <a:off x="1613339" y="3279530"/>
            <a:ext cx="8964719" cy="198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100000"/>
              </a:lnSpc>
              <a:buNone/>
              <a:defRPr lang="en-IN" sz="1400" b="0" strike="noStrike" kern="1200" spc="-1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Saurabh Madake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712352023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Guided by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A. B. Patil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COEP Tech Pune</a:t>
            </a:r>
          </a:p>
          <a:p>
            <a:endParaRPr lang="en-US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67E69-B979-D012-4937-888B307CC414}"/>
              </a:ext>
            </a:extLst>
          </p:cNvPr>
          <p:cNvSpPr txBox="1">
            <a:spLocks/>
          </p:cNvSpPr>
          <p:nvPr/>
        </p:nvSpPr>
        <p:spPr>
          <a:xfrm>
            <a:off x="984642" y="1790234"/>
            <a:ext cx="10222116" cy="1638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0" u="none" strike="noStrike" baseline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Transformer-Driven Visual Question Answering</a:t>
            </a:r>
            <a:endParaRPr lang="en-IN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9745-AE92-1E33-65BA-68BC0F6DEA8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54AE97-69BD-4A0A-9D18-425C6AC52E1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50" name="TextBox 4"/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 dirty="0">
                <a:latin typeface="Arial"/>
              </a:endParaRPr>
            </a:p>
          </p:txBody>
        </p:sp>
        <p:sp>
          <p:nvSpPr>
            <p:cNvPr id="51" name="Rectangle 5"/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5BAA35-F315-D0B5-2E38-1BF3EAAA50A9}"/>
              </a:ext>
            </a:extLst>
          </p:cNvPr>
          <p:cNvSpPr txBox="1">
            <a:spLocks/>
          </p:cNvSpPr>
          <p:nvPr/>
        </p:nvSpPr>
        <p:spPr>
          <a:xfrm>
            <a:off x="1041729" y="481076"/>
            <a:ext cx="10022511" cy="7781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7E57E-A48B-A825-10C3-44849179F6D7}"/>
              </a:ext>
            </a:extLst>
          </p:cNvPr>
          <p:cNvSpPr txBox="1"/>
          <p:nvPr/>
        </p:nvSpPr>
        <p:spPr>
          <a:xfrm>
            <a:off x="1041729" y="1493520"/>
            <a:ext cx="10266352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Implementation Status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63DC-2D45-550F-E4C0-E8FDBE63B728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54AE97-69BD-4A0A-9D18-425C6AC52E1D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7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82F25F79-7CDE-B500-96BD-3117D0B4BAA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5561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1F1DC-D8B6-1AA8-5B45-8D8CE9C5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>
            <a:extLst>
              <a:ext uri="{FF2B5EF4-FFF2-40B4-BE49-F238E27FC236}">
                <a16:creationId xmlns:a16="http://schemas.microsoft.com/office/drawing/2014/main" id="{37D3C138-28DE-3BB4-7270-479ED3BB7096}"/>
              </a:ext>
            </a:extLst>
          </p:cNvPr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50" name="TextBox 4">
              <a:extLst>
                <a:ext uri="{FF2B5EF4-FFF2-40B4-BE49-F238E27FC236}">
                  <a16:creationId xmlns:a16="http://schemas.microsoft.com/office/drawing/2014/main" id="{6169B9EC-C781-A7A4-7E45-7CE8A274C8D3}"/>
                </a:ext>
              </a:extLst>
            </p:cNvPr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 dirty="0">
                <a:latin typeface="Arial"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93FC23AA-D2DD-28B3-85F0-7BC8A733C6AD}"/>
                </a:ext>
              </a:extLst>
            </p:cNvPr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099D16-36BF-727E-89E0-2E5A804FDA42}"/>
              </a:ext>
            </a:extLst>
          </p:cNvPr>
          <p:cNvSpPr txBox="1">
            <a:spLocks/>
          </p:cNvSpPr>
          <p:nvPr/>
        </p:nvSpPr>
        <p:spPr>
          <a:xfrm>
            <a:off x="1041729" y="481076"/>
            <a:ext cx="10022511" cy="7781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E1CBB-FD35-9D5B-ED85-FE7FF2ACF64A}"/>
              </a:ext>
            </a:extLst>
          </p:cNvPr>
          <p:cNvSpPr txBox="1"/>
          <p:nvPr/>
        </p:nvSpPr>
        <p:spPr>
          <a:xfrm>
            <a:off x="1041729" y="1493520"/>
            <a:ext cx="10170831" cy="246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Question Answering (VQA) is a field that bridges computer vision and natural language processing (NLP) to enable machines to understand and respond to questions about visual content.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also known as an AI Complete task.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significance of VQA lies in its potential applications, such as assisting visually impaired individuals, enhancing human computer interactions, etc.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Unlike traditional methods which required a separate pipeline for textual and visual data, recent development in transformers like LXMERT have revolutionize this process.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B0D8A-2854-117F-F4AD-75DA662861C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54AE97-69BD-4A0A-9D18-425C6AC52E1D}" type="slidenum">
              <a:rPr lang="en-IN" smtClean="0"/>
              <a:t>3</a:t>
            </a:fld>
            <a:endParaRPr lang="en-IN"/>
          </a:p>
        </p:txBody>
      </p:sp>
      <p:pic>
        <p:nvPicPr>
          <p:cNvPr id="4" name="Picture 7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0816DC75-EB74-F7CF-19A9-3087B2AE759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7465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47-C72D-B73C-FD24-631C4B33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40" y="113760"/>
            <a:ext cx="10972440" cy="1144800"/>
          </a:xfrm>
        </p:spPr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Status</a:t>
            </a:r>
            <a:br>
              <a:rPr lang="en-IN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CF92-0029-EA81-CF6E-FF45DA599F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2441196"/>
            <a:ext cx="10972440" cy="1694576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Completed to Date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Conducted a thorough review of research papers and existing implementations of LXMERT for VQA tasks.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detailed survey paper that that summarizes and analyses existing research on topic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Setup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Configured a development environment using Visual Studio Code with CUDA support to accelerate model training on an NVIDIA GTX 1650 GPU.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Preparation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VQA v2.0 dataset and Visual Genome datasets.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Pre-processed the image features using a Faster R-CNN model, saved in a .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pkl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to overcome memory and computational limitations.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E4FA6-5C7A-BCC8-F8A1-F6C8F1112DC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4E7783-FC49-428B-B455-7BB1D633D98B}" type="slidenum">
              <a:rPr lang="en-IN" smtClean="0"/>
              <a:t>4</a:t>
            </a:fld>
            <a:endParaRPr lang="en-IN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5C892B54-3089-9078-EA97-006F03B01DCD}"/>
              </a:ext>
            </a:extLst>
          </p:cNvPr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0A3BBB01-90DA-AAB5-C72F-11091232F1C6}"/>
                </a:ext>
              </a:extLst>
            </p:cNvPr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 dirty="0">
                <a:latin typeface="Arial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CD3AEB69-F359-1E11-C449-8837DB6854A7}"/>
                </a:ext>
              </a:extLst>
            </p:cNvPr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8" name="Picture 7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C15ED493-2C04-CA12-BDA5-289B295A50C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948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1475-27F1-B3A5-6736-FD218B650B4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4E7783-FC49-428B-B455-7BB1D633D98B}" type="slidenum">
              <a:rPr lang="en-IN" smtClean="0"/>
              <a:t>5</a:t>
            </a:fld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D1922B-6888-9271-C44F-26B67F7F166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4040" y="882540"/>
            <a:ext cx="10972440" cy="397728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Faced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Constraints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Encountered memory crashes in Visual Studio Code due to the size of the datasets during loading.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Issues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Ensuring alignment of visual and textual modalities during preprocessing required additional debugging.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Decisions Made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Opted for separate training loops for VQA v2.0 and Visual Genome datasets to better manage resource constraints and dataset complexity.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Prioritized preprocessing to streamline training on limited hardware resources.</a:t>
            </a:r>
          </a:p>
          <a:p>
            <a:endParaRPr lang="en-IN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23FB3C3-A299-FA0E-44B0-E5E8A8F13529}"/>
              </a:ext>
            </a:extLst>
          </p:cNvPr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3CEFBC8-E1EA-4579-1D5E-4285401BA82A}"/>
                </a:ext>
              </a:extLst>
            </p:cNvPr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 dirty="0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 dirty="0">
                <a:latin typeface="Arial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AA5B7D2-9D98-F35A-BDF1-3F1D7D3390A3}"/>
                </a:ext>
              </a:extLst>
            </p:cNvPr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12" name="Picture 11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62FFD60A-B229-882F-CC47-EE298D36AB9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70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A4719-B953-F38D-946E-981DCA24887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83945" y="1440360"/>
            <a:ext cx="10972440" cy="397728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to be Done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the Model Pipeline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the Hugging Face transformers library and PyTorch framework to build and evaluate the LXMERT model.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 training the LXMERT model on the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VQA v2.0 data.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Visual Genome Dataset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 and align the Visual Genome dataset using the existing pipeline.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model on Visual Genome data, leveraging the insights from VQA v2.0 training.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with hyperparameter tuning to improve performance.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Development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 simple web-based interface for inputting images and questions, displaying answers generated by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052F4-3E24-2747-E7FD-992A8B8CEF3B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4E7783-FC49-428B-B455-7BB1D633D98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AD47D-F63B-A08E-7469-AEA7BE8B6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">
            <a:extLst>
              <a:ext uri="{FF2B5EF4-FFF2-40B4-BE49-F238E27FC236}">
                <a16:creationId xmlns:a16="http://schemas.microsoft.com/office/drawing/2014/main" id="{134DB4B8-C5EE-156F-EB6D-68026B32418B}"/>
              </a:ext>
            </a:extLst>
          </p:cNvPr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57" name="TextBox 5">
              <a:extLst>
                <a:ext uri="{FF2B5EF4-FFF2-40B4-BE49-F238E27FC236}">
                  <a16:creationId xmlns:a16="http://schemas.microsoft.com/office/drawing/2014/main" id="{83C688C1-03E9-9170-D14A-AB422EFE8E20}"/>
                </a:ext>
              </a:extLst>
            </p:cNvPr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EFDAB47D-308A-4CE4-E1D1-C9FD9D4F0775}"/>
                </a:ext>
              </a:extLst>
            </p:cNvPr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59" name="Picture 7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5BC1BA61-7B93-C370-24AB-21ACF04311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F4A6B0-5B9F-FDC8-4C10-041F44729A11}"/>
              </a:ext>
            </a:extLst>
          </p:cNvPr>
          <p:cNvSpPr txBox="1"/>
          <p:nvPr/>
        </p:nvSpPr>
        <p:spPr>
          <a:xfrm>
            <a:off x="618272" y="-33928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3FBF0-1F87-67B6-2D9E-292843D0829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54AE97-69BD-4A0A-9D18-425C6AC52E1D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29EED-1A58-3192-E1E4-9F731D9CF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74" y="750273"/>
            <a:ext cx="9269398" cy="46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8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5F199-641F-26E5-F027-FE5393FA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">
            <a:extLst>
              <a:ext uri="{FF2B5EF4-FFF2-40B4-BE49-F238E27FC236}">
                <a16:creationId xmlns:a16="http://schemas.microsoft.com/office/drawing/2014/main" id="{02D075F3-4B4B-CE82-1842-0498714E8053}"/>
              </a:ext>
            </a:extLst>
          </p:cNvPr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57" name="TextBox 5">
              <a:extLst>
                <a:ext uri="{FF2B5EF4-FFF2-40B4-BE49-F238E27FC236}">
                  <a16:creationId xmlns:a16="http://schemas.microsoft.com/office/drawing/2014/main" id="{FE92E971-8ED3-0505-D61D-EAB847C50342}"/>
                </a:ext>
              </a:extLst>
            </p:cNvPr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7F802109-53DA-F894-A76C-0B504FC3BA78}"/>
                </a:ext>
              </a:extLst>
            </p:cNvPr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59" name="Picture 7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450B61E3-752B-9599-BF81-26A0BF6CEA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70FA6-EE23-1D98-DF97-D530FEC10D66}"/>
              </a:ext>
            </a:extLst>
          </p:cNvPr>
          <p:cNvSpPr txBox="1"/>
          <p:nvPr/>
        </p:nvSpPr>
        <p:spPr>
          <a:xfrm>
            <a:off x="554040" y="-388032"/>
            <a:ext cx="1005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B3BFBF-F528-8DD7-DFEB-3A6CD0D0B28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54AE97-69BD-4A0A-9D18-425C6AC52E1D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C2CE32-91C4-9CE9-9189-BB6034A99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07" y="1679610"/>
            <a:ext cx="5454356" cy="2881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0A686F-B2A4-C290-04EE-9935BEAD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7" y="1679611"/>
            <a:ext cx="5720570" cy="28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68143-BBE9-75A4-F5B5-4287A2FA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">
            <a:extLst>
              <a:ext uri="{FF2B5EF4-FFF2-40B4-BE49-F238E27FC236}">
                <a16:creationId xmlns:a16="http://schemas.microsoft.com/office/drawing/2014/main" id="{54026099-B375-67F5-14D1-5ECEB1285503}"/>
              </a:ext>
            </a:extLst>
          </p:cNvPr>
          <p:cNvGrpSpPr/>
          <p:nvPr/>
        </p:nvGrpSpPr>
        <p:grpSpPr>
          <a:xfrm>
            <a:off x="0" y="5533200"/>
            <a:ext cx="12191400" cy="1211040"/>
            <a:chOff x="0" y="5533200"/>
            <a:chExt cx="12191400" cy="1211040"/>
          </a:xfrm>
        </p:grpSpPr>
        <p:sp>
          <p:nvSpPr>
            <p:cNvPr id="57" name="TextBox 5">
              <a:extLst>
                <a:ext uri="{FF2B5EF4-FFF2-40B4-BE49-F238E27FC236}">
                  <a16:creationId xmlns:a16="http://schemas.microsoft.com/office/drawing/2014/main" id="{86382B65-7176-B41B-7894-AB2D8E0A5607}"/>
                </a:ext>
              </a:extLst>
            </p:cNvPr>
            <p:cNvSpPr/>
            <p:nvPr/>
          </p:nvSpPr>
          <p:spPr>
            <a:xfrm>
              <a:off x="1963440" y="5648760"/>
              <a:ext cx="924912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COEP Technological University</a:t>
              </a:r>
              <a:endParaRPr lang="en-IN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 </a:t>
              </a:r>
              <a:r>
                <a:rPr lang="en-US" sz="18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A Unitary Public University of Govt. of Maharashtra</a:t>
              </a:r>
              <a:endParaRPr lang="en-IN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203864"/>
                  </a:solidFill>
                  <a:latin typeface="Times New Roman"/>
                  <a:ea typeface="DejaVu Sans"/>
                </a:rPr>
                <a:t>Formerly College of Engineering Pune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EFD0861F-6287-EF92-0835-72883A3042E4}"/>
                </a:ext>
              </a:extLst>
            </p:cNvPr>
            <p:cNvSpPr/>
            <p:nvPr/>
          </p:nvSpPr>
          <p:spPr>
            <a:xfrm>
              <a:off x="0" y="5533200"/>
              <a:ext cx="12191400" cy="114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59" name="Picture 7" descr="A picture containing logo, text, emblem, symbol&#10;&#10;Description automatically generated">
            <a:extLst>
              <a:ext uri="{FF2B5EF4-FFF2-40B4-BE49-F238E27FC236}">
                <a16:creationId xmlns:a16="http://schemas.microsoft.com/office/drawing/2014/main" id="{BBBEC6EF-453C-373E-596D-69BACA7CF7E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4040" y="5662800"/>
            <a:ext cx="1283400" cy="1173960"/>
          </a:xfrm>
          <a:prstGeom prst="rect">
            <a:avLst/>
          </a:prstGeom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4C0A-94B1-A70A-2EB7-FBA6F328A74B}"/>
              </a:ext>
            </a:extLst>
          </p:cNvPr>
          <p:cNvSpPr txBox="1"/>
          <p:nvPr/>
        </p:nvSpPr>
        <p:spPr>
          <a:xfrm>
            <a:off x="656573" y="2328955"/>
            <a:ext cx="10878254" cy="110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4400" kern="100" cap="sm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!</a:t>
            </a:r>
            <a:endParaRPr lang="en-IN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</a:pPr>
            <a:endParaRPr lang="en-IN" kern="100" cap="small" dirty="0">
              <a:solidFill>
                <a:srgbClr val="5A5A5A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00560-0B92-48F0-8CBD-8862B1CDCB6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54AE97-69BD-4A0A-9D18-425C6AC52E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</TotalTime>
  <Words>559</Words>
  <Application>Microsoft Office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Current Implementation Status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placement@coep.ac.in</dc:creator>
  <dc:description/>
  <cp:lastModifiedBy>Saurabh Madake</cp:lastModifiedBy>
  <cp:revision>266</cp:revision>
  <cp:lastPrinted>2023-06-28T09:01:52Z</cp:lastPrinted>
  <dcterms:created xsi:type="dcterms:W3CDTF">2022-09-11T17:44:27Z</dcterms:created>
  <dcterms:modified xsi:type="dcterms:W3CDTF">2024-11-30T10:15:39Z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