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67" r:id="rId3"/>
    <p:sldId id="269" r:id="rId4"/>
    <p:sldId id="274" r:id="rId5"/>
    <p:sldId id="270" r:id="rId6"/>
    <p:sldId id="272" r:id="rId7"/>
    <p:sldId id="273" r:id="rId8"/>
    <p:sldId id="271"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94" r:id="rId24"/>
    <p:sldId id="266" r:id="rId25"/>
    <p:sldId id="291" r:id="rId26"/>
    <p:sldId id="292" r:id="rId27"/>
    <p:sldId id="293" r:id="rId28"/>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1882" autoAdjust="0"/>
  </p:normalViewPr>
  <p:slideViewPr>
    <p:cSldViewPr snapToGrid="0">
      <p:cViewPr varScale="1">
        <p:scale>
          <a:sx n="91" d="100"/>
          <a:sy n="91" d="100"/>
        </p:scale>
        <p:origin x="341"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81488" y="0"/>
            <a:ext cx="3276600" cy="536575"/>
          </a:xfrm>
          <a:prstGeom prst="rect">
            <a:avLst/>
          </a:prstGeom>
        </p:spPr>
        <p:txBody>
          <a:bodyPr vert="horz" lIns="91440" tIns="45720" rIns="91440" bIns="45720" rtlCol="0"/>
          <a:lstStyle>
            <a:lvl1pPr algn="r">
              <a:defRPr sz="1200"/>
            </a:lvl1pPr>
          </a:lstStyle>
          <a:p>
            <a:fld id="{A3B6050D-14DB-4108-BC95-BB8F515102EE}" type="datetimeFigureOut">
              <a:rPr lang="en-IN" smtClean="0"/>
              <a:t>08-10-2024</a:t>
            </a:fld>
            <a:endParaRPr lang="en-IN"/>
          </a:p>
        </p:txBody>
      </p:sp>
      <p:sp>
        <p:nvSpPr>
          <p:cNvPr id="4" name="Slide Image Placeholder 3"/>
          <p:cNvSpPr>
            <a:spLocks noGrp="1" noRot="1" noChangeAspect="1"/>
          </p:cNvSpPr>
          <p:nvPr>
            <p:ph type="sldImg" idx="2"/>
          </p:nvPr>
        </p:nvSpPr>
        <p:spPr>
          <a:xfrm>
            <a:off x="573088" y="1336675"/>
            <a:ext cx="6413500"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5088"/>
            <a:ext cx="6048375"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5238"/>
            <a:ext cx="3276600"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81488" y="10155238"/>
            <a:ext cx="3276600" cy="536575"/>
          </a:xfrm>
          <a:prstGeom prst="rect">
            <a:avLst/>
          </a:prstGeom>
        </p:spPr>
        <p:txBody>
          <a:bodyPr vert="horz" lIns="91440" tIns="45720" rIns="91440" bIns="45720" rtlCol="0" anchor="b"/>
          <a:lstStyle>
            <a:lvl1pPr algn="r">
              <a:defRPr sz="1200"/>
            </a:lvl1pPr>
          </a:lstStyle>
          <a:p>
            <a:fld id="{97A24B57-52C3-47A8-B559-68059010C860}" type="slidenum">
              <a:rPr lang="en-IN" smtClean="0"/>
              <a:t>‹#›</a:t>
            </a:fld>
            <a:endParaRPr lang="en-IN"/>
          </a:p>
        </p:txBody>
      </p:sp>
    </p:spTree>
    <p:extLst>
      <p:ext uri="{BB962C8B-B14F-4D97-AF65-F5344CB8AC3E}">
        <p14:creationId xmlns:p14="http://schemas.microsoft.com/office/powerpoint/2010/main" val="831420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6D54AE97-69BD-4A0A-9D18-425C6AC52E1D}"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7A827806-3C16-409F-8215-5FAD78BA4F58}"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48C9844D-3313-4275-83F3-2AAFBC3C8264}"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BAA53F74-6AE5-4B8C-9FE7-57F7D30EB4ED}"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C14E7783-FC49-428B-B455-7BB1D633D98B}"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074DAFF6-F734-46FD-B5BE-2A5E3D31F1F1}"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85506F15-5237-45D8-AEAE-4E379B80786A}"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68332C7C-D399-490D-89C2-0CEC9F0527F4}"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71D4AA66-0205-4CD2-A1F7-9598834D6D3F}"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BD71FA4F-7B0F-4A9B-AC9A-1979E4FAF84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F8475AE5-8DA3-413D-928D-03B571621D88}"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endParaRPr lang="en-IN" sz="4400" b="0" strike="noStrike" spc="-1">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endParaRPr lang="en-IN" sz="3200" b="0" strike="noStrike" spc="-1">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A4D6B3AB-402A-4561-BBD3-FF3A06C1ACF3}"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4038480" y="6356520"/>
            <a:ext cx="4114080" cy="364320"/>
          </a:xfrm>
          <a:prstGeom prst="rect">
            <a:avLst/>
          </a:prstGeom>
          <a:noFill/>
          <a:ln w="0">
            <a:noFill/>
          </a:ln>
        </p:spPr>
        <p:txBody>
          <a:bodyPr lIns="90000" tIns="45000" rIns="90000" bIns="45000" anchor="ctr">
            <a:noAutofit/>
          </a:bodyPr>
          <a:lstStyle>
            <a:lvl1pPr algn="ctr">
              <a:lnSpc>
                <a:spcPct val="100000"/>
              </a:lnSpc>
              <a:buNone/>
              <a:defRPr lang="en-IN" sz="1400" b="0" strike="noStrike" spc="-1">
                <a:latin typeface="Times New Roman"/>
              </a:defRPr>
            </a:lvl1pPr>
          </a:lstStyle>
          <a:p>
            <a:pPr algn="ctr">
              <a:lnSpc>
                <a:spcPct val="100000"/>
              </a:lnSpc>
              <a:buNone/>
            </a:pPr>
            <a:r>
              <a:rPr lang="en-IN" sz="1400" b="0" strike="noStrike" spc="-1">
                <a:latin typeface="Times New Roman"/>
              </a:rPr>
              <a:t>Footer</a:t>
            </a:r>
          </a:p>
        </p:txBody>
      </p:sp>
      <p:sp>
        <p:nvSpPr>
          <p:cNvPr id="6" name="PlaceHolder 2"/>
          <p:cNvSpPr>
            <a:spLocks noGrp="1"/>
          </p:cNvSpPr>
          <p:nvPr>
            <p:ph type="sldNum" idx="2"/>
          </p:nvPr>
        </p:nvSpPr>
        <p:spPr>
          <a:xfrm>
            <a:off x="8610480" y="6356520"/>
            <a:ext cx="2742480" cy="364320"/>
          </a:xfrm>
          <a:prstGeom prst="rect">
            <a:avLst/>
          </a:prstGeom>
          <a:noFill/>
          <a:ln w="0">
            <a:noFill/>
          </a:ln>
        </p:spPr>
        <p:txBody>
          <a:bodyPr lIns="90000" tIns="45000" rIns="90000" bIns="45000" anchor="ctr">
            <a:noAutofit/>
          </a:bodyPr>
          <a:lstStyle>
            <a:lvl1pPr algn="r">
              <a:lnSpc>
                <a:spcPct val="100000"/>
              </a:lnSpc>
              <a:buNone/>
              <a:defRPr lang="en-IN" sz="1200" b="0" strike="noStrike" spc="-1">
                <a:solidFill>
                  <a:srgbClr val="8B8B8B"/>
                </a:solidFill>
                <a:latin typeface="Calibri"/>
              </a:defRPr>
            </a:lvl1pPr>
          </a:lstStyle>
          <a:p>
            <a:pPr algn="r">
              <a:lnSpc>
                <a:spcPct val="100000"/>
              </a:lnSpc>
              <a:buNone/>
            </a:pPr>
            <a:fld id="{1F7AA96F-6352-4E9F-87C5-4876498EFA11}" type="slidenum">
              <a:rPr lang="en-IN" sz="1200" b="0" strike="noStrike" spc="-1">
                <a:solidFill>
                  <a:srgbClr val="8B8B8B"/>
                </a:solidFill>
                <a:latin typeface="Calibri"/>
              </a:rPr>
              <a:t>‹#›</a:t>
            </a:fld>
            <a:endParaRPr lang="en-IN" sz="1200" b="0" strike="noStrike" spc="-1">
              <a:latin typeface="Times New Roman"/>
            </a:endParaRPr>
          </a:p>
        </p:txBody>
      </p:sp>
      <p:sp>
        <p:nvSpPr>
          <p:cNvPr id="2" name="PlaceHolder 3"/>
          <p:cNvSpPr>
            <a:spLocks noGrp="1"/>
          </p:cNvSpPr>
          <p:nvPr>
            <p:ph type="dt" idx="3"/>
          </p:nvPr>
        </p:nvSpPr>
        <p:spPr>
          <a:xfrm>
            <a:off x="838080" y="6356520"/>
            <a:ext cx="2742480" cy="364320"/>
          </a:xfrm>
          <a:prstGeom prst="rect">
            <a:avLst/>
          </a:prstGeom>
          <a:noFill/>
          <a:ln w="0">
            <a:noFill/>
          </a:ln>
        </p:spPr>
        <p:txBody>
          <a:bodyPr lIns="90000" tIns="45000" rIns="90000" bIns="45000" anchor="ctr">
            <a:noAutofit/>
          </a:bodyPr>
          <a:lstStyle>
            <a:lvl1pPr>
              <a:defRPr lang="en-IN" sz="1400" b="0" strike="noStrike" spc="-1">
                <a:latin typeface="Times New Roman"/>
              </a:defRPr>
            </a:lvl1pPr>
          </a:lstStyle>
          <a:p>
            <a:endParaRPr lang="en-IN" sz="1400" b="0" strike="noStrike" spc="-1">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algn="ctr">
              <a:buNone/>
            </a:pPr>
            <a:r>
              <a:rPr lang="en-IN" sz="4400" b="0" strike="noStrike" spc="-1">
                <a:latin typeface="Arial"/>
              </a:rPr>
              <a:t>Click to edit the title text format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
          <p:cNvGrpSpPr/>
          <p:nvPr/>
        </p:nvGrpSpPr>
        <p:grpSpPr>
          <a:xfrm>
            <a:off x="0" y="5533200"/>
            <a:ext cx="12191400" cy="1211040"/>
            <a:chOff x="0" y="5533200"/>
            <a:chExt cx="12191400" cy="1211040"/>
          </a:xfrm>
        </p:grpSpPr>
        <p:sp>
          <p:nvSpPr>
            <p:cNvPr id="43" name="TextBox 5"/>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44" name="Rectangle 6"/>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pic>
        <p:nvPicPr>
          <p:cNvPr id="45" name="Picture 7" descr="A picture containing logo, text, emblem, symbol&#10;&#10;Description automatically generated"/>
          <p:cNvPicPr/>
          <p:nvPr/>
        </p:nvPicPr>
        <p:blipFill>
          <a:blip r:embed="rId2"/>
          <a:stretch/>
        </p:blipFill>
        <p:spPr>
          <a:xfrm>
            <a:off x="554040" y="5662800"/>
            <a:ext cx="1283400" cy="1173960"/>
          </a:xfrm>
          <a:prstGeom prst="rect">
            <a:avLst/>
          </a:prstGeom>
          <a:ln w="0">
            <a:noFill/>
          </a:ln>
        </p:spPr>
      </p:pic>
      <p:sp>
        <p:nvSpPr>
          <p:cNvPr id="3" name="Title 1">
            <a:extLst>
              <a:ext uri="{FF2B5EF4-FFF2-40B4-BE49-F238E27FC236}">
                <a16:creationId xmlns:a16="http://schemas.microsoft.com/office/drawing/2014/main" id="{A4A968D1-6D39-E996-BAF1-6E87E6A3FE11}"/>
              </a:ext>
            </a:extLst>
          </p:cNvPr>
          <p:cNvSpPr txBox="1">
            <a:spLocks/>
          </p:cNvSpPr>
          <p:nvPr/>
        </p:nvSpPr>
        <p:spPr>
          <a:xfrm>
            <a:off x="984642" y="390577"/>
            <a:ext cx="10222115" cy="1638766"/>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IN" dirty="0">
                <a:latin typeface="Calibri" panose="020F0502020204030204" pitchFamily="34" charset="0"/>
                <a:ea typeface="Calibri" panose="020F0502020204030204" pitchFamily="34" charset="0"/>
                <a:cs typeface="Mangal" panose="02040503050203030202" pitchFamily="18" charset="0"/>
              </a:rPr>
              <a:t>Dissertation Stage – 1 Presentation</a:t>
            </a:r>
          </a:p>
        </p:txBody>
      </p:sp>
      <p:sp>
        <p:nvSpPr>
          <p:cNvPr id="4" name="Subtitle 2">
            <a:extLst>
              <a:ext uri="{FF2B5EF4-FFF2-40B4-BE49-F238E27FC236}">
                <a16:creationId xmlns:a16="http://schemas.microsoft.com/office/drawing/2014/main" id="{0CC2A0E0-38DF-F387-7703-ACD5D0796F8B}"/>
              </a:ext>
            </a:extLst>
          </p:cNvPr>
          <p:cNvSpPr txBox="1">
            <a:spLocks/>
          </p:cNvSpPr>
          <p:nvPr/>
        </p:nvSpPr>
        <p:spPr>
          <a:xfrm>
            <a:off x="1613339" y="3279530"/>
            <a:ext cx="8964719" cy="1985774"/>
          </a:xfrm>
          <a:prstGeom prst="rect">
            <a:avLst/>
          </a:prstGeom>
          <a:noFill/>
          <a:ln w="0">
            <a:noFill/>
          </a:ln>
        </p:spPr>
        <p:txBody>
          <a:bodyPr lIns="90000" tIns="45000" rIns="90000" bIns="45000" anchor="ctr">
            <a:normAutofit fontScale="85000" lnSpcReduction="20000"/>
          </a:bodyPr>
          <a:lstStyle>
            <a:defPPr>
              <a:defRPr lang="en-US"/>
            </a:defPPr>
            <a:lvl1pPr marL="0" algn="ctr" defTabSz="914400" rtl="0" eaLnBrk="1" latinLnBrk="0" hangingPunct="1">
              <a:lnSpc>
                <a:spcPct val="100000"/>
              </a:lnSpc>
              <a:buNone/>
              <a:defRPr lang="en-IN" sz="1400" b="0" strike="noStrike" kern="1200" spc="-1">
                <a:solidFill>
                  <a:schemeClr val="tx1"/>
                </a:solidFill>
                <a:latin typeface="Times New Roman"/>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2800" dirty="0">
                <a:latin typeface="Calibri" panose="020F0502020204030204" pitchFamily="34" charset="0"/>
                <a:ea typeface="Calibri" panose="020F0502020204030204" pitchFamily="34" charset="0"/>
                <a:cs typeface="Calibri" panose="020F0502020204030204" pitchFamily="34" charset="0"/>
              </a:rPr>
              <a:t>By </a:t>
            </a:r>
          </a:p>
          <a:p>
            <a:pPr algn="l"/>
            <a:r>
              <a:rPr lang="en-US" sz="2800" dirty="0">
                <a:latin typeface="Calibri" panose="020F0502020204030204" pitchFamily="34" charset="0"/>
                <a:ea typeface="Calibri" panose="020F0502020204030204" pitchFamily="34" charset="0"/>
                <a:cs typeface="Calibri" panose="020F0502020204030204" pitchFamily="34" charset="0"/>
              </a:rPr>
              <a:t>Saurabh Madake</a:t>
            </a:r>
          </a:p>
          <a:p>
            <a:pPr algn="l"/>
            <a:r>
              <a:rPr lang="en-US" sz="2800" dirty="0">
                <a:latin typeface="Calibri" panose="020F0502020204030204" pitchFamily="34" charset="0"/>
                <a:ea typeface="Calibri" panose="020F0502020204030204" pitchFamily="34" charset="0"/>
                <a:cs typeface="Calibri" panose="020F0502020204030204" pitchFamily="34" charset="0"/>
              </a:rPr>
              <a:t>712352023</a:t>
            </a:r>
          </a:p>
          <a:p>
            <a:pPr algn="r"/>
            <a:r>
              <a:rPr lang="en-US" sz="2800" dirty="0">
                <a:latin typeface="Calibri" panose="020F0502020204030204" pitchFamily="34" charset="0"/>
                <a:ea typeface="Calibri" panose="020F0502020204030204" pitchFamily="34" charset="0"/>
                <a:cs typeface="Calibri" panose="020F0502020204030204" pitchFamily="34" charset="0"/>
              </a:rPr>
              <a:t>Guided by</a:t>
            </a:r>
          </a:p>
          <a:p>
            <a:pPr algn="r"/>
            <a:r>
              <a:rPr lang="en-US" sz="2800" dirty="0">
                <a:latin typeface="Calibri" panose="020F0502020204030204" pitchFamily="34" charset="0"/>
                <a:ea typeface="Calibri" panose="020F0502020204030204" pitchFamily="34" charset="0"/>
                <a:cs typeface="Calibri" panose="020F0502020204030204" pitchFamily="34" charset="0"/>
              </a:rPr>
              <a:t>Prof. A. B. Patil</a:t>
            </a:r>
          </a:p>
          <a:p>
            <a:pPr algn="r"/>
            <a:r>
              <a:rPr lang="en-US" sz="2800" dirty="0">
                <a:latin typeface="Calibri" panose="020F0502020204030204" pitchFamily="34" charset="0"/>
                <a:ea typeface="Calibri" panose="020F0502020204030204" pitchFamily="34" charset="0"/>
                <a:cs typeface="Calibri" panose="020F0502020204030204" pitchFamily="34" charset="0"/>
              </a:rPr>
              <a:t>COEP Tech Pune</a:t>
            </a:r>
          </a:p>
          <a:p>
            <a:endParaRPr lang="en-US" sz="900" dirty="0">
              <a:latin typeface="Calibri" panose="020F0502020204030204" pitchFamily="34" charset="0"/>
              <a:ea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49A67E69-B979-D012-4937-888B307CC414}"/>
              </a:ext>
            </a:extLst>
          </p:cNvPr>
          <p:cNvSpPr txBox="1">
            <a:spLocks/>
          </p:cNvSpPr>
          <p:nvPr/>
        </p:nvSpPr>
        <p:spPr>
          <a:xfrm>
            <a:off x="984642" y="1790234"/>
            <a:ext cx="10222116" cy="163876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b="1" i="0" u="none" strike="noStrike" baseline="0" dirty="0">
                <a:latin typeface="Calibri" panose="020F0502020204030204" pitchFamily="34" charset="0"/>
                <a:ea typeface="Calibri" panose="020F0502020204030204" pitchFamily="34" charset="0"/>
                <a:cs typeface="Calibri" panose="020F0502020204030204" pitchFamily="34" charset="0"/>
              </a:rPr>
              <a:t>Transformer-Driven Visual Question Answering</a:t>
            </a:r>
            <a:endParaRPr lang="en-IN" sz="4000" b="1" dirty="0">
              <a:latin typeface="Calibri" panose="020F0502020204030204" pitchFamily="34" charset="0"/>
              <a:ea typeface="Calibri" panose="020F0502020204030204" pitchFamily="34" charset="0"/>
              <a:cs typeface="Calibri" panose="020F0502020204030204" pitchFamily="34" charset="0"/>
            </a:endParaRPr>
          </a:p>
        </p:txBody>
      </p:sp>
      <p:sp>
        <p:nvSpPr>
          <p:cNvPr id="5" name="Slide Number Placeholder 4">
            <a:extLst>
              <a:ext uri="{FF2B5EF4-FFF2-40B4-BE49-F238E27FC236}">
                <a16:creationId xmlns:a16="http://schemas.microsoft.com/office/drawing/2014/main" id="{646D9745-AE92-1E33-65BA-68BC0F6DEA81}"/>
              </a:ext>
            </a:extLst>
          </p:cNvPr>
          <p:cNvSpPr>
            <a:spLocks noGrp="1"/>
          </p:cNvSpPr>
          <p:nvPr>
            <p:ph type="sldNum" idx="2"/>
          </p:nvPr>
        </p:nvSpPr>
        <p:spPr/>
        <p:txBody>
          <a:bodyPr/>
          <a:lstStyle/>
          <a:p>
            <a:fld id="{6D54AE97-69BD-4A0A-9D18-425C6AC52E1D}" type="slidenum">
              <a:rPr lang="en-IN" smtClean="0"/>
              <a:t>1</a:t>
            </a:fld>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FF974-41A2-281B-E379-49FC03190933}"/>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B9B9C91E-398E-9045-4855-D20AACA74115}"/>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271A4188-FC15-8BBE-F38E-D8A73F58DCE0}"/>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583955C6-EDDB-B8DF-76F5-FDBA5976EEA3}"/>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2" name="Title 1">
            <a:extLst>
              <a:ext uri="{FF2B5EF4-FFF2-40B4-BE49-F238E27FC236}">
                <a16:creationId xmlns:a16="http://schemas.microsoft.com/office/drawing/2014/main" id="{C8324BBC-84FC-1C56-E1E5-B6DF9E8DECC0}"/>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graphicFrame>
        <p:nvGraphicFramePr>
          <p:cNvPr id="3" name="Table 2">
            <a:extLst>
              <a:ext uri="{FF2B5EF4-FFF2-40B4-BE49-F238E27FC236}">
                <a16:creationId xmlns:a16="http://schemas.microsoft.com/office/drawing/2014/main" id="{BC177338-66F5-298D-A879-FEF3689B1B2B}"/>
              </a:ext>
            </a:extLst>
          </p:cNvPr>
          <p:cNvGraphicFramePr>
            <a:graphicFrameLocks noGrp="1"/>
          </p:cNvGraphicFramePr>
          <p:nvPr>
            <p:extLst>
              <p:ext uri="{D42A27DB-BD31-4B8C-83A1-F6EECF244321}">
                <p14:modId xmlns:p14="http://schemas.microsoft.com/office/powerpoint/2010/main" val="1630807732"/>
              </p:ext>
            </p:extLst>
          </p:nvPr>
        </p:nvGraphicFramePr>
        <p:xfrm>
          <a:off x="1195099" y="481076"/>
          <a:ext cx="9715770" cy="3983052"/>
        </p:xfrm>
        <a:graphic>
          <a:graphicData uri="http://schemas.openxmlformats.org/drawingml/2006/table">
            <a:tbl>
              <a:tblPr firstRow="1" bandRow="1"/>
              <a:tblGrid>
                <a:gridCol w="928898">
                  <a:extLst>
                    <a:ext uri="{9D8B030D-6E8A-4147-A177-3AD203B41FA5}">
                      <a16:colId xmlns:a16="http://schemas.microsoft.com/office/drawing/2014/main" val="2461659221"/>
                    </a:ext>
                  </a:extLst>
                </a:gridCol>
                <a:gridCol w="1079530">
                  <a:extLst>
                    <a:ext uri="{9D8B030D-6E8A-4147-A177-3AD203B41FA5}">
                      <a16:colId xmlns:a16="http://schemas.microsoft.com/office/drawing/2014/main" val="2978368161"/>
                    </a:ext>
                  </a:extLst>
                </a:gridCol>
                <a:gridCol w="1464726">
                  <a:extLst>
                    <a:ext uri="{9D8B030D-6E8A-4147-A177-3AD203B41FA5}">
                      <a16:colId xmlns:a16="http://schemas.microsoft.com/office/drawing/2014/main" val="4028949325"/>
                    </a:ext>
                  </a:extLst>
                </a:gridCol>
                <a:gridCol w="1299410">
                  <a:extLst>
                    <a:ext uri="{9D8B030D-6E8A-4147-A177-3AD203B41FA5}">
                      <a16:colId xmlns:a16="http://schemas.microsoft.com/office/drawing/2014/main" val="1217511537"/>
                    </a:ext>
                  </a:extLst>
                </a:gridCol>
                <a:gridCol w="4943206">
                  <a:extLst>
                    <a:ext uri="{9D8B030D-6E8A-4147-A177-3AD203B41FA5}">
                      <a16:colId xmlns:a16="http://schemas.microsoft.com/office/drawing/2014/main" val="2503418297"/>
                    </a:ext>
                  </a:extLst>
                </a:gridCol>
              </a:tblGrid>
              <a:tr h="632655">
                <a:tc>
                  <a:txBody>
                    <a:bodyPr/>
                    <a:lstStyle/>
                    <a:p>
                      <a:pPr marL="0" algn="l" rtl="0" eaLnBrk="1" fontAlgn="t" latinLnBrk="0" hangingPunct="1">
                        <a:spcBef>
                          <a:spcPts val="0"/>
                        </a:spcBef>
                        <a:spcAft>
                          <a:spcPts val="0"/>
                        </a:spcAft>
                      </a:pPr>
                      <a:r>
                        <a:rPr lang="en-IN" sz="1800" b="0" i="0" u="none" strike="noStrike" kern="1200">
                          <a:solidFill>
                            <a:srgbClr val="000000"/>
                          </a:solidFill>
                          <a:effectLst/>
                          <a:latin typeface="Arial" panose="020B0604020202020204" pitchFamily="34" charset="0"/>
                          <a:ea typeface="DejaVu Sans"/>
                          <a:cs typeface="DejaVu Sans"/>
                        </a:rPr>
                        <a:t>Sr.no</a:t>
                      </a:r>
                      <a:endParaRPr lang="en-IN" sz="1800" b="0" i="0" u="none" strike="noStrike">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Author</a:t>
                      </a:r>
                      <a:endParaRPr lang="en-IN" sz="18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Name</a:t>
                      </a:r>
                      <a:endParaRPr lang="en-IN" sz="1800" b="0" i="0" u="none" strike="noStrike">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baseline="0" dirty="0">
                          <a:solidFill>
                            <a:srgbClr val="000000"/>
                          </a:solidFill>
                          <a:effectLst/>
                          <a:latin typeface="Arial" panose="020B0604020202020204" pitchFamily="34" charset="0"/>
                          <a:ea typeface="DejaVu Sans"/>
                          <a:cs typeface="DejaVu Sans"/>
                        </a:rPr>
                        <a:t>Paper Title</a:t>
                      </a:r>
                      <a:endParaRPr lang="en-IN" sz="1800" b="0" i="0" u="none" strike="noStrike" dirty="0">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baseline="0" dirty="0">
                          <a:solidFill>
                            <a:srgbClr val="000000"/>
                          </a:solidFill>
                          <a:effectLst/>
                          <a:latin typeface="Arial" panose="020B0604020202020204" pitchFamily="34" charset="0"/>
                          <a:ea typeface="DejaVu Sans"/>
                          <a:cs typeface="DejaVu Sans"/>
                        </a:rPr>
                        <a:t>Date of</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baseline="0" dirty="0">
                          <a:solidFill>
                            <a:srgbClr val="000000"/>
                          </a:solidFill>
                          <a:effectLst/>
                          <a:latin typeface="Arial" panose="020B0604020202020204" pitchFamily="34" charset="0"/>
                          <a:ea typeface="DejaVu Sans"/>
                          <a:cs typeface="DejaVu Sans"/>
                        </a:rPr>
                        <a:t>Publishing</a:t>
                      </a:r>
                      <a:endParaRPr lang="en-IN" sz="1800" b="0" i="0" u="none" strike="noStrike" dirty="0">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baseline="0" dirty="0">
                          <a:solidFill>
                            <a:srgbClr val="000000"/>
                          </a:solidFill>
                          <a:effectLst/>
                          <a:latin typeface="Arial" panose="020B0604020202020204" pitchFamily="34" charset="0"/>
                          <a:ea typeface="DejaVu Sans"/>
                          <a:cs typeface="DejaVu Sans"/>
                        </a:rPr>
                        <a:t>Observations</a:t>
                      </a:r>
                      <a:endParaRPr lang="en-IN" sz="1800" b="0" i="0" u="none" strike="noStrike" dirty="0">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43834160"/>
                  </a:ext>
                </a:extLst>
              </a:tr>
              <a:tr h="3344032">
                <a:tc>
                  <a:txBody>
                    <a:bodyPr/>
                    <a:lstStyle/>
                    <a:p>
                      <a:pPr marL="0" algn="l" rtl="0" eaLnBrk="1" fontAlgn="t" latinLnBrk="0" hangingPunct="1">
                        <a:spcBef>
                          <a:spcPts val="0"/>
                        </a:spcBef>
                        <a:spcAft>
                          <a:spcPts val="0"/>
                        </a:spcAft>
                      </a:pPr>
                      <a:r>
                        <a:rPr lang="en-IN" sz="1800" b="0" i="0" u="none" strike="noStrike" dirty="0">
                          <a:effectLst/>
                          <a:latin typeface="Arial" panose="020B0604020202020204" pitchFamily="34" charset="0"/>
                        </a:rPr>
                        <a:t>7</a:t>
                      </a: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err="1">
                          <a:solidFill>
                            <a:schemeClr val="tx1"/>
                          </a:solidFill>
                          <a:effectLst/>
                          <a:latin typeface="+mn-lt"/>
                          <a:ea typeface="+mn-ea"/>
                          <a:cs typeface="+mn-cs"/>
                        </a:rPr>
                        <a:t>Rub’en</a:t>
                      </a:r>
                      <a:r>
                        <a:rPr lang="en-US" sz="1800" kern="1200" dirty="0">
                          <a:solidFill>
                            <a:schemeClr val="tx1"/>
                          </a:solidFill>
                          <a:effectLst/>
                          <a:latin typeface="+mn-lt"/>
                          <a:ea typeface="+mn-ea"/>
                          <a:cs typeface="+mn-cs"/>
                        </a:rPr>
                        <a:t> Tito et. al</a:t>
                      </a:r>
                      <a:endParaRPr lang="en-IN" sz="1800" b="0" i="0" u="none" strike="noStrike" dirty="0">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a:solidFill>
                            <a:schemeClr val="tx1"/>
                          </a:solidFill>
                          <a:effectLst/>
                          <a:latin typeface="+mn-lt"/>
                          <a:ea typeface="+mn-ea"/>
                          <a:cs typeface="+mn-cs"/>
                        </a:rPr>
                        <a:t>Hierarchical multi- modal transform- </a:t>
                      </a:r>
                      <a:r>
                        <a:rPr lang="en-US" sz="1800" kern="1200" dirty="0" err="1">
                          <a:solidFill>
                            <a:schemeClr val="tx1"/>
                          </a:solidFill>
                          <a:effectLst/>
                          <a:latin typeface="+mn-lt"/>
                          <a:ea typeface="+mn-ea"/>
                          <a:cs typeface="+mn-cs"/>
                        </a:rPr>
                        <a:t>ers</a:t>
                      </a:r>
                      <a:r>
                        <a:rPr lang="en-US" sz="1800" kern="1200" dirty="0">
                          <a:solidFill>
                            <a:schemeClr val="tx1"/>
                          </a:solidFill>
                          <a:effectLst/>
                          <a:latin typeface="+mn-lt"/>
                          <a:ea typeface="+mn-ea"/>
                          <a:cs typeface="+mn-cs"/>
                        </a:rPr>
                        <a:t> for Multi-Page </a:t>
                      </a:r>
                      <a:r>
                        <a:rPr lang="en-US" sz="1800" kern="1200" dirty="0" err="1">
                          <a:solidFill>
                            <a:schemeClr val="tx1"/>
                          </a:solidFill>
                          <a:effectLst/>
                          <a:latin typeface="+mn-lt"/>
                          <a:ea typeface="+mn-ea"/>
                          <a:cs typeface="+mn-cs"/>
                        </a:rPr>
                        <a:t>DocVQA</a:t>
                      </a:r>
                      <a:endParaRPr lang="en-US" sz="1800" b="0" i="0" u="none" strike="noStrike" dirty="0">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dirty="0">
                          <a:effectLst/>
                          <a:latin typeface="Arial" panose="020B0604020202020204" pitchFamily="34" charset="0"/>
                        </a:rPr>
                        <a:t>2023</a:t>
                      </a: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just" rtl="0" eaLnBrk="1" fontAlgn="t" latinLnBrk="0" hangingPunct="1">
                        <a:spcBef>
                          <a:spcPts val="0"/>
                        </a:spcBef>
                        <a:spcAft>
                          <a:spcPts val="0"/>
                        </a:spcAft>
                      </a:pPr>
                      <a:r>
                        <a:rPr lang="en-US" sz="1800" b="0" i="0" u="none" strike="noStrike" kern="1200" dirty="0">
                          <a:solidFill>
                            <a:srgbClr val="000000"/>
                          </a:solidFill>
                          <a:effectLst/>
                          <a:latin typeface="Arial" panose="020B0604020202020204" pitchFamily="34" charset="0"/>
                          <a:ea typeface="+mn-ea"/>
                          <a:cs typeface="+mn-cs"/>
                        </a:rPr>
                        <a:t>This paper extends Document VQA to multi-page documents with the MP- </a:t>
                      </a:r>
                      <a:r>
                        <a:rPr lang="en-US" sz="1800" b="0" i="0" u="none" strike="noStrike" kern="1200" dirty="0" err="1">
                          <a:solidFill>
                            <a:srgbClr val="000000"/>
                          </a:solidFill>
                          <a:effectLst/>
                          <a:latin typeface="Arial" panose="020B0604020202020204" pitchFamily="34" charset="0"/>
                          <a:ea typeface="+mn-ea"/>
                          <a:cs typeface="+mn-cs"/>
                        </a:rPr>
                        <a:t>DocVQA</a:t>
                      </a:r>
                      <a:r>
                        <a:rPr lang="en-US" sz="1800" b="0" i="0" u="none" strike="noStrike" kern="1200" dirty="0">
                          <a:solidFill>
                            <a:srgbClr val="000000"/>
                          </a:solidFill>
                          <a:effectLst/>
                          <a:latin typeface="Arial" panose="020B0604020202020204" pitchFamily="34" charset="0"/>
                          <a:ea typeface="+mn-ea"/>
                          <a:cs typeface="+mn-cs"/>
                        </a:rPr>
                        <a:t> dataset and proposes Hi-VT5, a hierarchical multimodal transformer. Hi-VT5 processes multi-page documents effectively and outperforms existing models in terms of performance and explainability, making it a better fit for real-world applications involving multi-page document contexts.</a:t>
                      </a: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66752441"/>
                  </a:ext>
                </a:extLst>
              </a:tr>
            </a:tbl>
          </a:graphicData>
        </a:graphic>
      </p:graphicFrame>
      <p:sp>
        <p:nvSpPr>
          <p:cNvPr id="4" name="Slide Number Placeholder 3">
            <a:extLst>
              <a:ext uri="{FF2B5EF4-FFF2-40B4-BE49-F238E27FC236}">
                <a16:creationId xmlns:a16="http://schemas.microsoft.com/office/drawing/2014/main" id="{672E1C2F-9288-F53C-DCA3-E430BED155DF}"/>
              </a:ext>
            </a:extLst>
          </p:cNvPr>
          <p:cNvSpPr>
            <a:spLocks noGrp="1"/>
          </p:cNvSpPr>
          <p:nvPr>
            <p:ph type="sldNum" idx="2"/>
          </p:nvPr>
        </p:nvSpPr>
        <p:spPr/>
        <p:txBody>
          <a:bodyPr/>
          <a:lstStyle/>
          <a:p>
            <a:fld id="{6D54AE97-69BD-4A0A-9D18-425C6AC52E1D}" type="slidenum">
              <a:rPr lang="en-IN" smtClean="0"/>
              <a:t>10</a:t>
            </a:fld>
            <a:endParaRPr lang="en-IN"/>
          </a:p>
        </p:txBody>
      </p:sp>
      <p:pic>
        <p:nvPicPr>
          <p:cNvPr id="5" name="Picture 7" descr="A picture containing logo, text, emblem, symbol&#10;&#10;Description automatically generated">
            <a:extLst>
              <a:ext uri="{FF2B5EF4-FFF2-40B4-BE49-F238E27FC236}">
                <a16:creationId xmlns:a16="http://schemas.microsoft.com/office/drawing/2014/main" id="{6DE6F9B0-C116-F48B-E781-FBE39185299F}"/>
              </a:ext>
            </a:extLst>
          </p:cNvPr>
          <p:cNvPicPr/>
          <p:nvPr/>
        </p:nvPicPr>
        <p:blipFill>
          <a:blip r:embed="rId2"/>
          <a:stretch/>
        </p:blipFill>
        <p:spPr>
          <a:xfrm>
            <a:off x="554040" y="5662800"/>
            <a:ext cx="1283400" cy="1173960"/>
          </a:xfrm>
          <a:prstGeom prst="rect">
            <a:avLst/>
          </a:prstGeom>
          <a:ln w="0">
            <a:noFill/>
          </a:ln>
        </p:spPr>
      </p:pic>
    </p:spTree>
    <p:extLst>
      <p:ext uri="{BB962C8B-B14F-4D97-AF65-F5344CB8AC3E}">
        <p14:creationId xmlns:p14="http://schemas.microsoft.com/office/powerpoint/2010/main" val="22062348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D6C99-0E89-11BD-ACD9-AD927BF9D468}"/>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6977122B-3FA6-07B8-60E1-3E67D10B6FCE}"/>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83A8C861-199B-D0F9-9EA3-915B15EDDA17}"/>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76D01947-94D3-AB16-D99D-E5AD075CBFD8}"/>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graphicFrame>
        <p:nvGraphicFramePr>
          <p:cNvPr id="3" name="Table 2">
            <a:extLst>
              <a:ext uri="{FF2B5EF4-FFF2-40B4-BE49-F238E27FC236}">
                <a16:creationId xmlns:a16="http://schemas.microsoft.com/office/drawing/2014/main" id="{8581DE84-65BC-4E19-213F-BD097941A3E1}"/>
              </a:ext>
            </a:extLst>
          </p:cNvPr>
          <p:cNvGraphicFramePr>
            <a:graphicFrameLocks noGrp="1"/>
          </p:cNvGraphicFramePr>
          <p:nvPr>
            <p:extLst>
              <p:ext uri="{D42A27DB-BD31-4B8C-83A1-F6EECF244321}">
                <p14:modId xmlns:p14="http://schemas.microsoft.com/office/powerpoint/2010/main" val="2960356773"/>
              </p:ext>
            </p:extLst>
          </p:nvPr>
        </p:nvGraphicFramePr>
        <p:xfrm>
          <a:off x="1558270" y="397532"/>
          <a:ext cx="9074860" cy="4305657"/>
        </p:xfrm>
        <a:graphic>
          <a:graphicData uri="http://schemas.openxmlformats.org/drawingml/2006/table">
            <a:tbl>
              <a:tblPr firstRow="1" bandRow="1"/>
              <a:tblGrid>
                <a:gridCol w="868340">
                  <a:extLst>
                    <a:ext uri="{9D8B030D-6E8A-4147-A177-3AD203B41FA5}">
                      <a16:colId xmlns:a16="http://schemas.microsoft.com/office/drawing/2014/main" val="3169129772"/>
                    </a:ext>
                  </a:extLst>
                </a:gridCol>
                <a:gridCol w="1010690">
                  <a:extLst>
                    <a:ext uri="{9D8B030D-6E8A-4147-A177-3AD203B41FA5}">
                      <a16:colId xmlns:a16="http://schemas.microsoft.com/office/drawing/2014/main" val="3432147088"/>
                    </a:ext>
                  </a:extLst>
                </a:gridCol>
                <a:gridCol w="1366567">
                  <a:extLst>
                    <a:ext uri="{9D8B030D-6E8A-4147-A177-3AD203B41FA5}">
                      <a16:colId xmlns:a16="http://schemas.microsoft.com/office/drawing/2014/main" val="534291357"/>
                    </a:ext>
                  </a:extLst>
                </a:gridCol>
                <a:gridCol w="1195880">
                  <a:extLst>
                    <a:ext uri="{9D8B030D-6E8A-4147-A177-3AD203B41FA5}">
                      <a16:colId xmlns:a16="http://schemas.microsoft.com/office/drawing/2014/main" val="3118881346"/>
                    </a:ext>
                  </a:extLst>
                </a:gridCol>
                <a:gridCol w="4633383">
                  <a:extLst>
                    <a:ext uri="{9D8B030D-6E8A-4147-A177-3AD203B41FA5}">
                      <a16:colId xmlns:a16="http://schemas.microsoft.com/office/drawing/2014/main" val="3063175985"/>
                    </a:ext>
                  </a:extLst>
                </a:gridCol>
              </a:tblGrid>
              <a:tr h="853155">
                <a:tc>
                  <a:txBody>
                    <a:bodyPr/>
                    <a:lstStyle/>
                    <a:p>
                      <a:pPr marL="0" algn="l" rtl="0" eaLnBrk="1" fontAlgn="t" latinLnBrk="0" hangingPunct="1">
                        <a:spcBef>
                          <a:spcPts val="0"/>
                        </a:spcBef>
                        <a:spcAft>
                          <a:spcPts val="0"/>
                        </a:spcAft>
                      </a:pPr>
                      <a:r>
                        <a:rPr lang="en-IN" sz="1700" b="0" i="0" u="none" strike="noStrike" kern="1200">
                          <a:solidFill>
                            <a:srgbClr val="000000"/>
                          </a:solidFill>
                          <a:effectLst/>
                          <a:latin typeface="Arial" panose="020B0604020202020204" pitchFamily="34" charset="0"/>
                          <a:ea typeface="DejaVu Sans"/>
                          <a:cs typeface="DejaVu Sans"/>
                        </a:rPr>
                        <a:t>Sr.no</a:t>
                      </a:r>
                      <a:endParaRPr lang="en-IN" sz="1700" b="0" i="0" u="none" strike="noStrike">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Author</a:t>
                      </a:r>
                      <a:endParaRPr lang="en-IN" sz="17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Name</a:t>
                      </a:r>
                      <a:endParaRPr lang="en-IN" sz="1700" b="0" i="0" u="none" strike="noStrike">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Paper Title</a:t>
                      </a:r>
                      <a:endParaRPr lang="en-IN" sz="1700" b="0" i="0" u="none" strike="noStrike">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Date of</a:t>
                      </a:r>
                      <a:endParaRPr lang="en-IN" sz="17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publishing</a:t>
                      </a:r>
                      <a:endParaRPr lang="en-IN" sz="1700" b="0" i="0" u="none" strike="noStrike">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Observations</a:t>
                      </a:r>
                      <a:endParaRPr lang="en-IN" sz="1700" b="0" i="0" u="none" strike="noStrike">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9921469"/>
                  </a:ext>
                </a:extLst>
              </a:tr>
              <a:tr h="3123531">
                <a:tc>
                  <a:txBody>
                    <a:bodyPr/>
                    <a:lstStyle/>
                    <a:p>
                      <a:pPr marL="0" algn="l" rtl="0" eaLnBrk="1" fontAlgn="t" latinLnBrk="0" hangingPunct="1">
                        <a:spcBef>
                          <a:spcPts val="0"/>
                        </a:spcBef>
                        <a:spcAft>
                          <a:spcPts val="0"/>
                        </a:spcAft>
                      </a:pPr>
                      <a:r>
                        <a:rPr lang="en-IN" sz="1700" b="0" i="0" u="none" strike="noStrike" dirty="0">
                          <a:effectLst/>
                          <a:latin typeface="Arial" panose="020B0604020202020204" pitchFamily="34" charset="0"/>
                        </a:rPr>
                        <a:t>8</a:t>
                      </a: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a:solidFill>
                            <a:schemeClr val="tx1"/>
                          </a:solidFill>
                          <a:effectLst/>
                          <a:latin typeface="+mn-lt"/>
                          <a:ea typeface="+mn-ea"/>
                          <a:cs typeface="+mn-cs"/>
                        </a:rPr>
                        <a:t>Aisha Urooj Khan et. al</a:t>
                      </a:r>
                      <a:endParaRPr lang="en-IN" sz="1700" b="0" i="0" u="none" strike="noStrike" dirty="0">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r>
                        <a:rPr lang="en-US" sz="1800" kern="1200" dirty="0">
                          <a:solidFill>
                            <a:schemeClr val="tx1"/>
                          </a:solidFill>
                          <a:effectLst/>
                          <a:latin typeface="+mn-lt"/>
                          <a:ea typeface="+mn-ea"/>
                          <a:cs typeface="+mn-cs"/>
                        </a:rPr>
                        <a:t>MMFT-BERT: Multi-</a:t>
                      </a:r>
                      <a:endParaRPr lang="en-IN" sz="1800" kern="1200" dirty="0">
                        <a:solidFill>
                          <a:schemeClr val="tx1"/>
                        </a:solidFill>
                        <a:effectLst/>
                        <a:latin typeface="+mn-lt"/>
                        <a:ea typeface="+mn-ea"/>
                        <a:cs typeface="+mn-cs"/>
                      </a:endParaRPr>
                    </a:p>
                    <a:p>
                      <a:r>
                        <a:rPr lang="en-US" sz="1800" kern="1200" dirty="0">
                          <a:solidFill>
                            <a:schemeClr val="tx1"/>
                          </a:solidFill>
                          <a:effectLst/>
                          <a:latin typeface="+mn-lt"/>
                          <a:ea typeface="+mn-ea"/>
                          <a:cs typeface="+mn-cs"/>
                        </a:rPr>
                        <a:t>modal Fusion Trans- former with BERT Encodings for Visual Question Answering</a:t>
                      </a:r>
                      <a:endParaRPr lang="en-IN" sz="1700" b="0" i="0" u="none" strike="noStrike" dirty="0">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dirty="0">
                          <a:effectLst/>
                          <a:latin typeface="Arial" panose="020B0604020202020204" pitchFamily="34" charset="0"/>
                        </a:rPr>
                        <a:t>2020</a:t>
                      </a: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just" rtl="0" eaLnBrk="1" fontAlgn="t" latinLnBrk="0" hangingPunct="1">
                        <a:spcBef>
                          <a:spcPts val="0"/>
                        </a:spcBef>
                        <a:spcAft>
                          <a:spcPts val="0"/>
                        </a:spcAft>
                      </a:pPr>
                      <a:r>
                        <a:rPr lang="en-US" sz="1700" b="0" i="0" u="none" strike="noStrike" dirty="0">
                          <a:effectLst/>
                          <a:latin typeface="Arial" panose="020B0604020202020204" pitchFamily="34" charset="0"/>
                        </a:rPr>
                        <a:t>In order to tackle the problem of Visual Ques- </a:t>
                      </a:r>
                      <a:r>
                        <a:rPr lang="en-US" sz="1700" b="0" i="0" u="none" strike="noStrike" dirty="0" err="1">
                          <a:effectLst/>
                          <a:latin typeface="Arial" panose="020B0604020202020204" pitchFamily="34" charset="0"/>
                        </a:rPr>
                        <a:t>tion</a:t>
                      </a:r>
                      <a:r>
                        <a:rPr lang="en-US" sz="1700" b="0" i="0" u="none" strike="noStrike" dirty="0">
                          <a:effectLst/>
                          <a:latin typeface="Arial" panose="020B0604020202020204" pitchFamily="34" charset="0"/>
                        </a:rPr>
                        <a:t> Answering (VQA), the MMFT-BERT model (Multimodal Fusion Transformer with BERT encodings) processes various modalities—text, video, and subtitles—individually and collaboratively. Each modality is given its own BERT encoder, and the outputs are then fused together using a brand-new transformer-based fusion method. On the TVQA dataset, the model performs better than earlier state-of-the-art models, demonstrating  gains  in</a:t>
                      </a:r>
                    </a:p>
                    <a:p>
                      <a:pPr marL="0" algn="just" rtl="0" eaLnBrk="1" fontAlgn="t" latinLnBrk="0" hangingPunct="1">
                        <a:spcBef>
                          <a:spcPts val="0"/>
                        </a:spcBef>
                        <a:spcAft>
                          <a:spcPts val="0"/>
                        </a:spcAft>
                      </a:pPr>
                      <a:r>
                        <a:rPr lang="en-US" sz="1700" b="0" i="0" u="none" strike="noStrike" dirty="0">
                          <a:effectLst/>
                          <a:latin typeface="Arial" panose="020B0604020202020204" pitchFamily="34" charset="0"/>
                        </a:rPr>
                        <a:t>accuracy.</a:t>
                      </a:r>
                    </a:p>
                    <a:p>
                      <a:pPr marL="0" algn="just" rtl="0" eaLnBrk="1" fontAlgn="t" latinLnBrk="0" hangingPunct="1">
                        <a:spcBef>
                          <a:spcPts val="0"/>
                        </a:spcBef>
                        <a:spcAft>
                          <a:spcPts val="0"/>
                        </a:spcAft>
                      </a:pPr>
                      <a:endParaRPr lang="en-IN" sz="1700" b="0" i="0" u="none" strike="noStrike" dirty="0">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78361303"/>
                  </a:ext>
                </a:extLst>
              </a:tr>
            </a:tbl>
          </a:graphicData>
        </a:graphic>
      </p:graphicFrame>
      <p:sp>
        <p:nvSpPr>
          <p:cNvPr id="2" name="Slide Number Placeholder 1">
            <a:extLst>
              <a:ext uri="{FF2B5EF4-FFF2-40B4-BE49-F238E27FC236}">
                <a16:creationId xmlns:a16="http://schemas.microsoft.com/office/drawing/2014/main" id="{0137B536-A8C9-7B5E-9E50-6A762256E5FE}"/>
              </a:ext>
            </a:extLst>
          </p:cNvPr>
          <p:cNvSpPr>
            <a:spLocks noGrp="1"/>
          </p:cNvSpPr>
          <p:nvPr>
            <p:ph type="sldNum" idx="2"/>
          </p:nvPr>
        </p:nvSpPr>
        <p:spPr/>
        <p:txBody>
          <a:bodyPr/>
          <a:lstStyle/>
          <a:p>
            <a:fld id="{6D54AE97-69BD-4A0A-9D18-425C6AC52E1D}" type="slidenum">
              <a:rPr lang="en-IN" smtClean="0"/>
              <a:t>11</a:t>
            </a:fld>
            <a:endParaRPr lang="en-IN"/>
          </a:p>
        </p:txBody>
      </p:sp>
      <p:pic>
        <p:nvPicPr>
          <p:cNvPr id="4" name="Picture 7" descr="A picture containing logo, text, emblem, symbol&#10;&#10;Description automatically generated">
            <a:extLst>
              <a:ext uri="{FF2B5EF4-FFF2-40B4-BE49-F238E27FC236}">
                <a16:creationId xmlns:a16="http://schemas.microsoft.com/office/drawing/2014/main" id="{C3F00CBA-33DC-1A1B-AF96-EEB04683D4A6}"/>
              </a:ext>
            </a:extLst>
          </p:cNvPr>
          <p:cNvPicPr/>
          <p:nvPr/>
        </p:nvPicPr>
        <p:blipFill>
          <a:blip r:embed="rId2"/>
          <a:stretch/>
        </p:blipFill>
        <p:spPr>
          <a:xfrm>
            <a:off x="554040" y="5662800"/>
            <a:ext cx="1283400" cy="1173960"/>
          </a:xfrm>
          <a:prstGeom prst="rect">
            <a:avLst/>
          </a:prstGeom>
          <a:ln w="0">
            <a:noFill/>
          </a:ln>
        </p:spPr>
      </p:pic>
    </p:spTree>
    <p:extLst>
      <p:ext uri="{BB962C8B-B14F-4D97-AF65-F5344CB8AC3E}">
        <p14:creationId xmlns:p14="http://schemas.microsoft.com/office/powerpoint/2010/main" val="18441497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A92F1-4016-4900-F1DF-30665936319F}"/>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7C1DFB09-B51A-341F-F165-6DD437C78EF1}"/>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FC46E080-AE4F-D3EC-2369-3A19FD51BDCE}"/>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E1EBB393-5C7F-8BB3-4591-A461E948E50E}"/>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2" name="Title 1">
            <a:extLst>
              <a:ext uri="{FF2B5EF4-FFF2-40B4-BE49-F238E27FC236}">
                <a16:creationId xmlns:a16="http://schemas.microsoft.com/office/drawing/2014/main" id="{F140EE3C-DEBF-E863-DD36-77369D794B8E}"/>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graphicFrame>
        <p:nvGraphicFramePr>
          <p:cNvPr id="3" name="Table 2">
            <a:extLst>
              <a:ext uri="{FF2B5EF4-FFF2-40B4-BE49-F238E27FC236}">
                <a16:creationId xmlns:a16="http://schemas.microsoft.com/office/drawing/2014/main" id="{48F22FF7-98AB-01E7-72A8-14FC776984E3}"/>
              </a:ext>
            </a:extLst>
          </p:cNvPr>
          <p:cNvGraphicFramePr>
            <a:graphicFrameLocks noGrp="1"/>
          </p:cNvGraphicFramePr>
          <p:nvPr>
            <p:extLst>
              <p:ext uri="{D42A27DB-BD31-4B8C-83A1-F6EECF244321}">
                <p14:modId xmlns:p14="http://schemas.microsoft.com/office/powerpoint/2010/main" val="2081118157"/>
              </p:ext>
            </p:extLst>
          </p:nvPr>
        </p:nvGraphicFramePr>
        <p:xfrm>
          <a:off x="1243649" y="481076"/>
          <a:ext cx="9424351" cy="5052417"/>
        </p:xfrm>
        <a:graphic>
          <a:graphicData uri="http://schemas.openxmlformats.org/drawingml/2006/table">
            <a:tbl>
              <a:tblPr firstRow="1" bandRow="1"/>
              <a:tblGrid>
                <a:gridCol w="868340">
                  <a:extLst>
                    <a:ext uri="{9D8B030D-6E8A-4147-A177-3AD203B41FA5}">
                      <a16:colId xmlns:a16="http://schemas.microsoft.com/office/drawing/2014/main" val="289105188"/>
                    </a:ext>
                  </a:extLst>
                </a:gridCol>
                <a:gridCol w="1010690">
                  <a:extLst>
                    <a:ext uri="{9D8B030D-6E8A-4147-A177-3AD203B41FA5}">
                      <a16:colId xmlns:a16="http://schemas.microsoft.com/office/drawing/2014/main" val="687070969"/>
                    </a:ext>
                  </a:extLst>
                </a:gridCol>
                <a:gridCol w="1366567">
                  <a:extLst>
                    <a:ext uri="{9D8B030D-6E8A-4147-A177-3AD203B41FA5}">
                      <a16:colId xmlns:a16="http://schemas.microsoft.com/office/drawing/2014/main" val="968516515"/>
                    </a:ext>
                  </a:extLst>
                </a:gridCol>
                <a:gridCol w="1270681">
                  <a:extLst>
                    <a:ext uri="{9D8B030D-6E8A-4147-A177-3AD203B41FA5}">
                      <a16:colId xmlns:a16="http://schemas.microsoft.com/office/drawing/2014/main" val="3282177342"/>
                    </a:ext>
                  </a:extLst>
                </a:gridCol>
                <a:gridCol w="4908073">
                  <a:extLst>
                    <a:ext uri="{9D8B030D-6E8A-4147-A177-3AD203B41FA5}">
                      <a16:colId xmlns:a16="http://schemas.microsoft.com/office/drawing/2014/main" val="2742117106"/>
                    </a:ext>
                  </a:extLst>
                </a:gridCol>
              </a:tblGrid>
              <a:tr h="853155">
                <a:tc>
                  <a:txBody>
                    <a:bodyPr/>
                    <a:lstStyle/>
                    <a:p>
                      <a:pPr marL="0" algn="l" rtl="0" eaLnBrk="1" fontAlgn="t" latinLnBrk="0" hangingPunct="1">
                        <a:spcBef>
                          <a:spcPts val="0"/>
                        </a:spcBef>
                        <a:spcAft>
                          <a:spcPts val="0"/>
                        </a:spcAft>
                      </a:pPr>
                      <a:r>
                        <a:rPr lang="en-IN" sz="1700" b="0" i="0" u="none" strike="noStrike" kern="1200">
                          <a:solidFill>
                            <a:srgbClr val="000000"/>
                          </a:solidFill>
                          <a:effectLst/>
                          <a:latin typeface="Arial" panose="020B0604020202020204" pitchFamily="34" charset="0"/>
                          <a:ea typeface="DejaVu Sans"/>
                          <a:cs typeface="DejaVu Sans"/>
                        </a:rPr>
                        <a:t>Sr.no</a:t>
                      </a:r>
                      <a:endParaRPr lang="en-IN" sz="1700" b="0" i="0" u="none" strike="noStrike">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Author</a:t>
                      </a:r>
                      <a:endParaRPr lang="en-IN" sz="17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Name</a:t>
                      </a:r>
                      <a:endParaRPr lang="en-IN" sz="1700" b="0" i="0" u="none" strike="noStrike">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Paper Title</a:t>
                      </a:r>
                      <a:endParaRPr lang="en-IN" sz="1700" b="0" i="0" u="none" strike="noStrike">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Date of</a:t>
                      </a:r>
                      <a:endParaRPr lang="en-IN" sz="17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publishing</a:t>
                      </a:r>
                      <a:endParaRPr lang="en-IN" sz="1700" b="0" i="0" u="none" strike="noStrike">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Observations</a:t>
                      </a:r>
                      <a:endParaRPr lang="en-IN" sz="1700" b="0" i="0" u="none" strike="noStrike">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69821007"/>
                  </a:ext>
                </a:extLst>
              </a:tr>
              <a:tr h="3123531">
                <a:tc>
                  <a:txBody>
                    <a:bodyPr/>
                    <a:lstStyle/>
                    <a:p>
                      <a:pPr marL="0" algn="l" rtl="0" eaLnBrk="1" fontAlgn="t" latinLnBrk="0" hangingPunct="1">
                        <a:spcBef>
                          <a:spcPts val="0"/>
                        </a:spcBef>
                        <a:spcAft>
                          <a:spcPts val="0"/>
                        </a:spcAft>
                      </a:pPr>
                      <a:r>
                        <a:rPr lang="en-IN" sz="1700" b="0" i="0" u="none" strike="noStrike" dirty="0">
                          <a:effectLst/>
                          <a:latin typeface="Arial" panose="020B0604020202020204" pitchFamily="34" charset="0"/>
                        </a:rPr>
                        <a:t>9</a:t>
                      </a: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err="1">
                          <a:solidFill>
                            <a:schemeClr val="tx1"/>
                          </a:solidFill>
                          <a:effectLst/>
                          <a:latin typeface="+mn-lt"/>
                          <a:ea typeface="+mn-ea"/>
                          <a:cs typeface="+mn-cs"/>
                        </a:rPr>
                        <a:t>Wonjae</a:t>
                      </a:r>
                      <a:r>
                        <a:rPr lang="en-US" sz="1800" kern="1200" dirty="0">
                          <a:solidFill>
                            <a:schemeClr val="tx1"/>
                          </a:solidFill>
                          <a:effectLst/>
                          <a:latin typeface="+mn-lt"/>
                          <a:ea typeface="+mn-ea"/>
                          <a:cs typeface="+mn-cs"/>
                        </a:rPr>
                        <a:t> Kim et.al</a:t>
                      </a:r>
                      <a:endParaRPr lang="en-IN" sz="1700" b="0" i="0" u="none" strike="noStrike" dirty="0">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err="1">
                          <a:solidFill>
                            <a:schemeClr val="tx1"/>
                          </a:solidFill>
                          <a:effectLst/>
                          <a:latin typeface="+mn-lt"/>
                          <a:ea typeface="+mn-ea"/>
                          <a:cs typeface="+mn-cs"/>
                        </a:rPr>
                        <a:t>ViLT</a:t>
                      </a:r>
                      <a:r>
                        <a:rPr lang="en-US" sz="1800" kern="1200" dirty="0">
                          <a:solidFill>
                            <a:schemeClr val="tx1"/>
                          </a:solidFill>
                          <a:effectLst/>
                          <a:latin typeface="+mn-lt"/>
                          <a:ea typeface="+mn-ea"/>
                          <a:cs typeface="+mn-cs"/>
                        </a:rPr>
                        <a:t>: Vision and Lan- </a:t>
                      </a:r>
                      <a:r>
                        <a:rPr lang="en-US" sz="1800" kern="1200" dirty="0" err="1">
                          <a:solidFill>
                            <a:schemeClr val="tx1"/>
                          </a:solidFill>
                          <a:effectLst/>
                          <a:latin typeface="+mn-lt"/>
                          <a:ea typeface="+mn-ea"/>
                          <a:cs typeface="+mn-cs"/>
                        </a:rPr>
                        <a:t>guage</a:t>
                      </a:r>
                      <a:r>
                        <a:rPr lang="en-US" sz="1800" kern="1200" dirty="0">
                          <a:solidFill>
                            <a:schemeClr val="tx1"/>
                          </a:solidFill>
                          <a:effectLst/>
                          <a:latin typeface="+mn-lt"/>
                          <a:ea typeface="+mn-ea"/>
                          <a:cs typeface="+mn-cs"/>
                        </a:rPr>
                        <a:t> Transformer Without Convolution or Region Supervision</a:t>
                      </a:r>
                      <a:endParaRPr lang="en-IN" sz="1700" b="0" i="0" u="none" strike="noStrike" dirty="0">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dirty="0">
                          <a:effectLst/>
                          <a:latin typeface="Arial" panose="020B0604020202020204" pitchFamily="34" charset="0"/>
                        </a:rPr>
                        <a:t>2021</a:t>
                      </a: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r>
                        <a:rPr lang="en-US" sz="1800" kern="1200" dirty="0">
                          <a:solidFill>
                            <a:schemeClr val="tx1"/>
                          </a:solidFill>
                          <a:effectLst/>
                          <a:latin typeface="+mn-lt"/>
                          <a:ea typeface="+mn-ea"/>
                          <a:cs typeface="+mn-cs"/>
                        </a:rPr>
                        <a:t>A vision-language pretraining paradigm called </a:t>
                      </a:r>
                      <a:r>
                        <a:rPr lang="en-US" sz="1800" kern="1200" dirty="0" err="1">
                          <a:solidFill>
                            <a:schemeClr val="tx1"/>
                          </a:solidFill>
                          <a:effectLst/>
                          <a:latin typeface="+mn-lt"/>
                          <a:ea typeface="+mn-ea"/>
                          <a:cs typeface="+mn-cs"/>
                        </a:rPr>
                        <a:t>ViLT</a:t>
                      </a:r>
                      <a:r>
                        <a:rPr lang="en-US" sz="1800" kern="1200" dirty="0">
                          <a:solidFill>
                            <a:schemeClr val="tx1"/>
                          </a:solidFill>
                          <a:effectLst/>
                          <a:latin typeface="+mn-lt"/>
                          <a:ea typeface="+mn-ea"/>
                          <a:cs typeface="+mn-cs"/>
                        </a:rPr>
                        <a:t> (Vision and Language Transformer) removes the requirement for region supervision and convolutional neural networks (CNNs) to streamline visual processing. </a:t>
                      </a:r>
                      <a:r>
                        <a:rPr lang="en-US" sz="1800" kern="1200" dirty="0" err="1">
                          <a:solidFill>
                            <a:schemeClr val="tx1"/>
                          </a:solidFill>
                          <a:effectLst/>
                          <a:latin typeface="+mn-lt"/>
                          <a:ea typeface="+mn-ea"/>
                          <a:cs typeface="+mn-cs"/>
                        </a:rPr>
                        <a:t>ViLT</a:t>
                      </a:r>
                      <a:r>
                        <a:rPr lang="en-US" sz="1800" kern="1200" dirty="0">
                          <a:solidFill>
                            <a:schemeClr val="tx1"/>
                          </a:solidFill>
                          <a:effectLst/>
                          <a:latin typeface="+mn-lt"/>
                          <a:ea typeface="+mn-ea"/>
                          <a:cs typeface="+mn-cs"/>
                        </a:rPr>
                        <a:t> embeds picture patches using a linear projection, in contrast to typical models that rely on object detectors and CNNs for image feature extraction. This architecture maintains competitive performance across vision-language tasks such as VQAv2 and image retrieval, while reducing computational complexity to make it up to ten times faster than previous</a:t>
                      </a:r>
                      <a:endParaRPr lang="en-IN" sz="1800" kern="1200" dirty="0">
                        <a:solidFill>
                          <a:schemeClr val="tx1"/>
                        </a:solidFill>
                        <a:effectLst/>
                        <a:latin typeface="+mn-lt"/>
                        <a:ea typeface="+mn-ea"/>
                        <a:cs typeface="+mn-cs"/>
                      </a:endParaRPr>
                    </a:p>
                    <a:p>
                      <a:pPr algn="just"/>
                      <a:r>
                        <a:rPr lang="en-US" sz="1800" kern="1200" dirty="0">
                          <a:solidFill>
                            <a:schemeClr val="tx1"/>
                          </a:solidFill>
                          <a:effectLst/>
                          <a:latin typeface="+mn-lt"/>
                          <a:ea typeface="+mn-ea"/>
                          <a:cs typeface="+mn-cs"/>
                        </a:rPr>
                        <a:t>models.</a:t>
                      </a:r>
                      <a:endParaRPr lang="en-IN" sz="1700" b="0" i="0" u="none" strike="noStrike" dirty="0">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94297517"/>
                  </a:ext>
                </a:extLst>
              </a:tr>
            </a:tbl>
          </a:graphicData>
        </a:graphic>
      </p:graphicFrame>
      <p:sp>
        <p:nvSpPr>
          <p:cNvPr id="4" name="Slide Number Placeholder 3">
            <a:extLst>
              <a:ext uri="{FF2B5EF4-FFF2-40B4-BE49-F238E27FC236}">
                <a16:creationId xmlns:a16="http://schemas.microsoft.com/office/drawing/2014/main" id="{5290773E-8702-02EB-DAD0-6FC2035ED0A2}"/>
              </a:ext>
            </a:extLst>
          </p:cNvPr>
          <p:cNvSpPr>
            <a:spLocks noGrp="1"/>
          </p:cNvSpPr>
          <p:nvPr>
            <p:ph type="sldNum" idx="2"/>
          </p:nvPr>
        </p:nvSpPr>
        <p:spPr/>
        <p:txBody>
          <a:bodyPr/>
          <a:lstStyle/>
          <a:p>
            <a:fld id="{6D54AE97-69BD-4A0A-9D18-425C6AC52E1D}" type="slidenum">
              <a:rPr lang="en-IN" smtClean="0"/>
              <a:t>12</a:t>
            </a:fld>
            <a:endParaRPr lang="en-IN"/>
          </a:p>
        </p:txBody>
      </p:sp>
      <p:pic>
        <p:nvPicPr>
          <p:cNvPr id="5" name="Picture 7" descr="A picture containing logo, text, emblem, symbol&#10;&#10;Description automatically generated">
            <a:extLst>
              <a:ext uri="{FF2B5EF4-FFF2-40B4-BE49-F238E27FC236}">
                <a16:creationId xmlns:a16="http://schemas.microsoft.com/office/drawing/2014/main" id="{C4E15A0F-2ACB-0934-6FE4-BF38F2C27BE2}"/>
              </a:ext>
            </a:extLst>
          </p:cNvPr>
          <p:cNvPicPr/>
          <p:nvPr/>
        </p:nvPicPr>
        <p:blipFill>
          <a:blip r:embed="rId2"/>
          <a:stretch/>
        </p:blipFill>
        <p:spPr>
          <a:xfrm>
            <a:off x="554040" y="5662800"/>
            <a:ext cx="1283400" cy="1173960"/>
          </a:xfrm>
          <a:prstGeom prst="rect">
            <a:avLst/>
          </a:prstGeom>
          <a:ln w="0">
            <a:noFill/>
          </a:ln>
        </p:spPr>
      </p:pic>
    </p:spTree>
    <p:extLst>
      <p:ext uri="{BB962C8B-B14F-4D97-AF65-F5344CB8AC3E}">
        <p14:creationId xmlns:p14="http://schemas.microsoft.com/office/powerpoint/2010/main" val="2954634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1D745-A61F-6DB1-5121-D2EF0A6C627D}"/>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F6A90142-DF01-0E7C-3964-634BF948D5B4}"/>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E86E1867-C2ED-4170-28AD-CFACF3CDD5D1}"/>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80C2E7CB-DBA2-F7B9-72EE-3A875C97C797}"/>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2" name="Title 1">
            <a:extLst>
              <a:ext uri="{FF2B5EF4-FFF2-40B4-BE49-F238E27FC236}">
                <a16:creationId xmlns:a16="http://schemas.microsoft.com/office/drawing/2014/main" id="{6D40D234-432F-38AD-49B4-AD3372E926EB}"/>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graphicFrame>
        <p:nvGraphicFramePr>
          <p:cNvPr id="3" name="Table 2">
            <a:extLst>
              <a:ext uri="{FF2B5EF4-FFF2-40B4-BE49-F238E27FC236}">
                <a16:creationId xmlns:a16="http://schemas.microsoft.com/office/drawing/2014/main" id="{2F0FC614-8948-860E-73CE-74DAB7B23E19}"/>
              </a:ext>
            </a:extLst>
          </p:cNvPr>
          <p:cNvGraphicFramePr>
            <a:graphicFrameLocks noGrp="1"/>
          </p:cNvGraphicFramePr>
          <p:nvPr>
            <p:extLst>
              <p:ext uri="{D42A27DB-BD31-4B8C-83A1-F6EECF244321}">
                <p14:modId xmlns:p14="http://schemas.microsoft.com/office/powerpoint/2010/main" val="337915673"/>
              </p:ext>
            </p:extLst>
          </p:nvPr>
        </p:nvGraphicFramePr>
        <p:xfrm>
          <a:off x="1670865" y="481076"/>
          <a:ext cx="9074860" cy="3985233"/>
        </p:xfrm>
        <a:graphic>
          <a:graphicData uri="http://schemas.openxmlformats.org/drawingml/2006/table">
            <a:tbl>
              <a:tblPr firstRow="1" bandRow="1"/>
              <a:tblGrid>
                <a:gridCol w="868340">
                  <a:extLst>
                    <a:ext uri="{9D8B030D-6E8A-4147-A177-3AD203B41FA5}">
                      <a16:colId xmlns:a16="http://schemas.microsoft.com/office/drawing/2014/main" val="4262712143"/>
                    </a:ext>
                  </a:extLst>
                </a:gridCol>
                <a:gridCol w="1010690">
                  <a:extLst>
                    <a:ext uri="{9D8B030D-6E8A-4147-A177-3AD203B41FA5}">
                      <a16:colId xmlns:a16="http://schemas.microsoft.com/office/drawing/2014/main" val="2483564693"/>
                    </a:ext>
                  </a:extLst>
                </a:gridCol>
                <a:gridCol w="1366567">
                  <a:extLst>
                    <a:ext uri="{9D8B030D-6E8A-4147-A177-3AD203B41FA5}">
                      <a16:colId xmlns:a16="http://schemas.microsoft.com/office/drawing/2014/main" val="4030933448"/>
                    </a:ext>
                  </a:extLst>
                </a:gridCol>
                <a:gridCol w="1024925">
                  <a:extLst>
                    <a:ext uri="{9D8B030D-6E8A-4147-A177-3AD203B41FA5}">
                      <a16:colId xmlns:a16="http://schemas.microsoft.com/office/drawing/2014/main" val="2356834816"/>
                    </a:ext>
                  </a:extLst>
                </a:gridCol>
                <a:gridCol w="4804338">
                  <a:extLst>
                    <a:ext uri="{9D8B030D-6E8A-4147-A177-3AD203B41FA5}">
                      <a16:colId xmlns:a16="http://schemas.microsoft.com/office/drawing/2014/main" val="1720619067"/>
                    </a:ext>
                  </a:extLst>
                </a:gridCol>
              </a:tblGrid>
              <a:tr h="853155">
                <a:tc>
                  <a:txBody>
                    <a:bodyPr/>
                    <a:lstStyle/>
                    <a:p>
                      <a:pPr marL="0" algn="l" rtl="0" eaLnBrk="1" fontAlgn="t" latinLnBrk="0" hangingPunct="1">
                        <a:spcBef>
                          <a:spcPts val="0"/>
                        </a:spcBef>
                        <a:spcAft>
                          <a:spcPts val="0"/>
                        </a:spcAft>
                      </a:pPr>
                      <a:r>
                        <a:rPr lang="en-IN" sz="1700" b="0" i="0" u="none" strike="noStrike" kern="1200">
                          <a:solidFill>
                            <a:srgbClr val="000000"/>
                          </a:solidFill>
                          <a:effectLst/>
                          <a:latin typeface="Arial" panose="020B0604020202020204" pitchFamily="34" charset="0"/>
                          <a:ea typeface="DejaVu Sans"/>
                          <a:cs typeface="DejaVu Sans"/>
                        </a:rPr>
                        <a:t>Sr.no</a:t>
                      </a:r>
                      <a:endParaRPr lang="en-IN" sz="1700" b="0" i="0" u="none" strike="noStrike">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Author</a:t>
                      </a:r>
                      <a:endParaRPr lang="en-IN" sz="17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Name</a:t>
                      </a:r>
                      <a:endParaRPr lang="en-IN" sz="1700" b="0" i="0" u="none" strike="noStrike">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Paper Title</a:t>
                      </a:r>
                      <a:endParaRPr lang="en-IN" sz="1700" b="0" i="0" u="none" strike="noStrike">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Date of</a:t>
                      </a:r>
                      <a:endParaRPr lang="en-IN" sz="17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publishing</a:t>
                      </a:r>
                      <a:endParaRPr lang="en-IN" sz="1700" b="0" i="0" u="none" strike="noStrike">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Observations</a:t>
                      </a:r>
                      <a:endParaRPr lang="en-IN" sz="1700" b="0" i="0" u="none" strike="noStrike">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57993518"/>
                  </a:ext>
                </a:extLst>
              </a:tr>
              <a:tr h="3123531">
                <a:tc>
                  <a:txBody>
                    <a:bodyPr/>
                    <a:lstStyle/>
                    <a:p>
                      <a:pPr marL="0" algn="l" rtl="0" eaLnBrk="1" fontAlgn="t" latinLnBrk="0" hangingPunct="1">
                        <a:spcBef>
                          <a:spcPts val="0"/>
                        </a:spcBef>
                        <a:spcAft>
                          <a:spcPts val="0"/>
                        </a:spcAft>
                      </a:pPr>
                      <a:r>
                        <a:rPr lang="en-IN" sz="1700" b="0" i="0" u="none" strike="noStrike" dirty="0">
                          <a:effectLst/>
                          <a:latin typeface="Arial" panose="020B0604020202020204" pitchFamily="34" charset="0"/>
                        </a:rPr>
                        <a:t>10</a:t>
                      </a: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a:solidFill>
                            <a:schemeClr val="tx1"/>
                          </a:solidFill>
                          <a:effectLst/>
                          <a:latin typeface="+mn-lt"/>
                          <a:ea typeface="+mn-ea"/>
                          <a:cs typeface="+mn-cs"/>
                        </a:rPr>
                        <a:t>Tim Siebert et. al</a:t>
                      </a:r>
                      <a:endParaRPr lang="en-IN" sz="1700" b="0" i="0" u="none" strike="noStrike" dirty="0">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a:solidFill>
                            <a:schemeClr val="tx1"/>
                          </a:solidFill>
                          <a:effectLst/>
                          <a:latin typeface="+mn-lt"/>
                          <a:ea typeface="+mn-ea"/>
                          <a:cs typeface="+mn-cs"/>
                        </a:rPr>
                        <a:t>Multi-Modal	Fu- </a:t>
                      </a:r>
                      <a:r>
                        <a:rPr lang="en-US" sz="1800" kern="1200" dirty="0" err="1">
                          <a:solidFill>
                            <a:schemeClr val="tx1"/>
                          </a:solidFill>
                          <a:effectLst/>
                          <a:latin typeface="+mn-lt"/>
                          <a:ea typeface="+mn-ea"/>
                          <a:cs typeface="+mn-cs"/>
                        </a:rPr>
                        <a:t>sion</a:t>
                      </a:r>
                      <a:r>
                        <a:rPr lang="en-US" sz="1800" kern="1200" dirty="0">
                          <a:solidFill>
                            <a:schemeClr val="tx1"/>
                          </a:solidFill>
                          <a:effectLst/>
                          <a:latin typeface="+mn-lt"/>
                          <a:ea typeface="+mn-ea"/>
                          <a:cs typeface="+mn-cs"/>
                        </a:rPr>
                        <a:t>	Transformer for Visual Question Answering in Remote Sensing</a:t>
                      </a:r>
                      <a:endParaRPr lang="en-IN" sz="1700" b="0" i="0" u="none" strike="noStrike" dirty="0">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dirty="0">
                          <a:effectLst/>
                          <a:latin typeface="Arial" panose="020B0604020202020204" pitchFamily="34" charset="0"/>
                        </a:rPr>
                        <a:t>2022</a:t>
                      </a: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just" rtl="0" eaLnBrk="1" fontAlgn="t" latinLnBrk="0" hangingPunct="1">
                        <a:spcBef>
                          <a:spcPts val="0"/>
                        </a:spcBef>
                        <a:spcAft>
                          <a:spcPts val="0"/>
                        </a:spcAft>
                      </a:pPr>
                      <a:r>
                        <a:rPr lang="en-US" sz="1700" b="0" i="0" u="none" strike="noStrike" dirty="0">
                          <a:effectLst/>
                          <a:latin typeface="Arial" panose="020B0604020202020204" pitchFamily="34" charset="0"/>
                        </a:rPr>
                        <a:t>The paper presents a new architecture for visual question answering (VQA) in remote sensing (RS) called </a:t>
                      </a:r>
                      <a:r>
                        <a:rPr lang="en-US" sz="1700" b="0" i="0" u="none" strike="noStrike" dirty="0" err="1">
                          <a:effectLst/>
                          <a:latin typeface="Arial" panose="020B0604020202020204" pitchFamily="34" charset="0"/>
                        </a:rPr>
                        <a:t>VBFusion</a:t>
                      </a:r>
                      <a:r>
                        <a:rPr lang="en-US" sz="1700" b="0" i="0" u="none" strike="noStrike" dirty="0">
                          <a:effectLst/>
                          <a:latin typeface="Arial" panose="020B0604020202020204" pitchFamily="34" charset="0"/>
                        </a:rPr>
                        <a:t>, which jointly learns image and text representations by using multi- modal transformer models. By utilizing a feature extraction module, a fusion module that combines multiple </a:t>
                      </a:r>
                      <a:r>
                        <a:rPr lang="en-US" sz="1700" b="0" i="0" u="none" strike="noStrike" dirty="0" err="1">
                          <a:effectLst/>
                          <a:latin typeface="Arial" panose="020B0604020202020204" pitchFamily="34" charset="0"/>
                        </a:rPr>
                        <a:t>VisualBERT</a:t>
                      </a:r>
                      <a:r>
                        <a:rPr lang="en-US" sz="1700" b="0" i="0" u="none" strike="noStrike" dirty="0">
                          <a:effectLst/>
                          <a:latin typeface="Arial" panose="020B0604020202020204" pitchFamily="34" charset="0"/>
                        </a:rPr>
                        <a:t> layers, and a classification module, this approach overcomes the limitations of existing models and can handle complex, non-specific questions that go beyond predefined object categories.</a:t>
                      </a:r>
                      <a:endParaRPr lang="en-IN" sz="1700" b="0" i="0" u="none" strike="noStrike" dirty="0">
                        <a:effectLst/>
                        <a:latin typeface="Arial" panose="020B0604020202020204" pitchFamily="34" charset="0"/>
                      </a:endParaRPr>
                    </a:p>
                  </a:txBody>
                  <a:tcPr marL="84461" marR="84461" marT="42231" marB="4223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74728979"/>
                  </a:ext>
                </a:extLst>
              </a:tr>
            </a:tbl>
          </a:graphicData>
        </a:graphic>
      </p:graphicFrame>
      <p:sp>
        <p:nvSpPr>
          <p:cNvPr id="4" name="Slide Number Placeholder 3">
            <a:extLst>
              <a:ext uri="{FF2B5EF4-FFF2-40B4-BE49-F238E27FC236}">
                <a16:creationId xmlns:a16="http://schemas.microsoft.com/office/drawing/2014/main" id="{B6EF4000-D40F-E49D-8BB4-0596F6F82D09}"/>
              </a:ext>
            </a:extLst>
          </p:cNvPr>
          <p:cNvSpPr>
            <a:spLocks noGrp="1"/>
          </p:cNvSpPr>
          <p:nvPr>
            <p:ph type="sldNum" idx="2"/>
          </p:nvPr>
        </p:nvSpPr>
        <p:spPr/>
        <p:txBody>
          <a:bodyPr/>
          <a:lstStyle/>
          <a:p>
            <a:fld id="{6D54AE97-69BD-4A0A-9D18-425C6AC52E1D}" type="slidenum">
              <a:rPr lang="en-IN" smtClean="0"/>
              <a:t>13</a:t>
            </a:fld>
            <a:endParaRPr lang="en-IN"/>
          </a:p>
        </p:txBody>
      </p:sp>
      <p:pic>
        <p:nvPicPr>
          <p:cNvPr id="5" name="Picture 7" descr="A picture containing logo, text, emblem, symbol&#10;&#10;Description automatically generated">
            <a:extLst>
              <a:ext uri="{FF2B5EF4-FFF2-40B4-BE49-F238E27FC236}">
                <a16:creationId xmlns:a16="http://schemas.microsoft.com/office/drawing/2014/main" id="{52C16C5E-3668-89E5-DDDC-88E8A2E0CF48}"/>
              </a:ext>
            </a:extLst>
          </p:cNvPr>
          <p:cNvPicPr/>
          <p:nvPr/>
        </p:nvPicPr>
        <p:blipFill>
          <a:blip r:embed="rId2"/>
          <a:stretch/>
        </p:blipFill>
        <p:spPr>
          <a:xfrm>
            <a:off x="554040" y="5662800"/>
            <a:ext cx="1283400" cy="1173960"/>
          </a:xfrm>
          <a:prstGeom prst="rect">
            <a:avLst/>
          </a:prstGeom>
          <a:ln w="0">
            <a:noFill/>
          </a:ln>
        </p:spPr>
      </p:pic>
    </p:spTree>
    <p:extLst>
      <p:ext uri="{BB962C8B-B14F-4D97-AF65-F5344CB8AC3E}">
        <p14:creationId xmlns:p14="http://schemas.microsoft.com/office/powerpoint/2010/main" val="352850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7A361-7F95-8C6C-7B30-2C04BF07C991}"/>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D942435E-37F4-6970-83C3-1217D05CFA66}"/>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E1532949-E5B5-905A-FC2E-C9608182A1B4}"/>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53C95ED5-DBC4-6C31-5EFD-864FAAFF600F}"/>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2" name="Title 1">
            <a:extLst>
              <a:ext uri="{FF2B5EF4-FFF2-40B4-BE49-F238E27FC236}">
                <a16:creationId xmlns:a16="http://schemas.microsoft.com/office/drawing/2014/main" id="{BDB45B4D-77A0-E22B-9E6A-FFE8032E1B8B}"/>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graphicFrame>
        <p:nvGraphicFramePr>
          <p:cNvPr id="3" name="Table 2">
            <a:extLst>
              <a:ext uri="{FF2B5EF4-FFF2-40B4-BE49-F238E27FC236}">
                <a16:creationId xmlns:a16="http://schemas.microsoft.com/office/drawing/2014/main" id="{46DE0D46-88CF-7D6E-E65E-32952E0D0456}"/>
              </a:ext>
            </a:extLst>
          </p:cNvPr>
          <p:cNvGraphicFramePr>
            <a:graphicFrameLocks noGrp="1"/>
          </p:cNvGraphicFramePr>
          <p:nvPr>
            <p:extLst>
              <p:ext uri="{D42A27DB-BD31-4B8C-83A1-F6EECF244321}">
                <p14:modId xmlns:p14="http://schemas.microsoft.com/office/powerpoint/2010/main" val="4182216536"/>
              </p:ext>
            </p:extLst>
          </p:nvPr>
        </p:nvGraphicFramePr>
        <p:xfrm>
          <a:off x="979440" y="312704"/>
          <a:ext cx="10153781" cy="4786516"/>
        </p:xfrm>
        <a:graphic>
          <a:graphicData uri="http://schemas.openxmlformats.org/drawingml/2006/table">
            <a:tbl>
              <a:tblPr firstRow="1" bandRow="1"/>
              <a:tblGrid>
                <a:gridCol w="866299">
                  <a:extLst>
                    <a:ext uri="{9D8B030D-6E8A-4147-A177-3AD203B41FA5}">
                      <a16:colId xmlns:a16="http://schemas.microsoft.com/office/drawing/2014/main" val="879387966"/>
                    </a:ext>
                  </a:extLst>
                </a:gridCol>
                <a:gridCol w="1013215">
                  <a:extLst>
                    <a:ext uri="{9D8B030D-6E8A-4147-A177-3AD203B41FA5}">
                      <a16:colId xmlns:a16="http://schemas.microsoft.com/office/drawing/2014/main" val="1995978121"/>
                    </a:ext>
                  </a:extLst>
                </a:gridCol>
                <a:gridCol w="1784851">
                  <a:extLst>
                    <a:ext uri="{9D8B030D-6E8A-4147-A177-3AD203B41FA5}">
                      <a16:colId xmlns:a16="http://schemas.microsoft.com/office/drawing/2014/main" val="1066177658"/>
                    </a:ext>
                  </a:extLst>
                </a:gridCol>
                <a:gridCol w="898358">
                  <a:extLst>
                    <a:ext uri="{9D8B030D-6E8A-4147-A177-3AD203B41FA5}">
                      <a16:colId xmlns:a16="http://schemas.microsoft.com/office/drawing/2014/main" val="3822784276"/>
                    </a:ext>
                  </a:extLst>
                </a:gridCol>
                <a:gridCol w="5591058">
                  <a:extLst>
                    <a:ext uri="{9D8B030D-6E8A-4147-A177-3AD203B41FA5}">
                      <a16:colId xmlns:a16="http://schemas.microsoft.com/office/drawing/2014/main" val="2608101015"/>
                    </a:ext>
                  </a:extLst>
                </a:gridCol>
              </a:tblGrid>
              <a:tr h="859941">
                <a:tc>
                  <a:txBody>
                    <a:bodyPr/>
                    <a:lstStyle/>
                    <a:p>
                      <a:pPr marL="0" algn="l" rtl="0" eaLnBrk="1" fontAlgn="t" latinLnBrk="0" hangingPunct="1">
                        <a:spcBef>
                          <a:spcPts val="0"/>
                        </a:spcBef>
                        <a:spcAft>
                          <a:spcPts val="0"/>
                        </a:spcAft>
                      </a:pPr>
                      <a:r>
                        <a:rPr lang="en-IN" sz="1700" b="0" i="0" u="none" strike="noStrike" kern="1200" dirty="0">
                          <a:solidFill>
                            <a:srgbClr val="000000"/>
                          </a:solidFill>
                          <a:effectLst/>
                          <a:latin typeface="Arial" panose="020B0604020202020204" pitchFamily="34" charset="0"/>
                          <a:ea typeface="DejaVu Sans"/>
                          <a:cs typeface="DejaVu Sans"/>
                        </a:rPr>
                        <a:t>Sr.no</a:t>
                      </a:r>
                      <a:endParaRPr lang="en-IN" sz="1800" b="0" i="0" u="none" strike="noStrike" dirty="0">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dirty="0">
                          <a:solidFill>
                            <a:srgbClr val="000000"/>
                          </a:solidFill>
                          <a:effectLst/>
                          <a:latin typeface="Arial" panose="020B0604020202020204" pitchFamily="34" charset="0"/>
                          <a:ea typeface="DejaVu Sans"/>
                          <a:cs typeface="DejaVu Sans"/>
                        </a:rPr>
                        <a:t>Author</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700" b="0" i="0" u="none" strike="noStrike" kern="1200" baseline="0" dirty="0">
                          <a:solidFill>
                            <a:srgbClr val="000000"/>
                          </a:solidFill>
                          <a:effectLst/>
                          <a:latin typeface="Arial" panose="020B0604020202020204" pitchFamily="34" charset="0"/>
                          <a:ea typeface="DejaVu Sans"/>
                          <a:cs typeface="DejaVu Sans"/>
                        </a:rPr>
                        <a:t>Name</a:t>
                      </a:r>
                      <a:endParaRPr lang="en-IN" sz="1800" b="0" i="0" u="none" strike="noStrike" dirty="0">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Paper Title</a:t>
                      </a:r>
                      <a:endParaRPr lang="en-IN" sz="1800" b="0" i="0" u="none" strike="noStrike">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Date of</a:t>
                      </a:r>
                      <a:endParaRPr lang="en-IN" sz="18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publishing</a:t>
                      </a:r>
                      <a:endParaRPr lang="en-IN" sz="1800" b="0" i="0" u="none" strike="noStrike">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Observations</a:t>
                      </a:r>
                      <a:endParaRPr lang="en-IN" sz="1800" b="0" i="0" u="none" strike="noStrike">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92465260"/>
                  </a:ext>
                </a:extLst>
              </a:tr>
              <a:tr h="3116746">
                <a:tc>
                  <a:txBody>
                    <a:bodyPr/>
                    <a:lstStyle/>
                    <a:p>
                      <a:pPr marL="0" algn="l" rtl="0" eaLnBrk="1" fontAlgn="t" latinLnBrk="0" hangingPunct="1">
                        <a:spcBef>
                          <a:spcPts val="0"/>
                        </a:spcBef>
                        <a:spcAft>
                          <a:spcPts val="0"/>
                        </a:spcAft>
                      </a:pPr>
                      <a:r>
                        <a:rPr lang="en-IN" sz="1800" b="0" i="0" u="none" strike="noStrike" dirty="0">
                          <a:effectLst/>
                          <a:latin typeface="Arial" panose="020B0604020202020204" pitchFamily="34" charset="0"/>
                        </a:rPr>
                        <a:t>11</a:t>
                      </a: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err="1">
                          <a:solidFill>
                            <a:schemeClr val="tx1"/>
                          </a:solidFill>
                          <a:effectLst/>
                          <a:latin typeface="+mn-lt"/>
                          <a:ea typeface="+mn-ea"/>
                          <a:cs typeface="+mn-cs"/>
                        </a:rPr>
                        <a:t>Jinmeng</a:t>
                      </a:r>
                      <a:r>
                        <a:rPr lang="en-US" sz="1800" kern="1200" dirty="0">
                          <a:solidFill>
                            <a:schemeClr val="tx1"/>
                          </a:solidFill>
                          <a:effectLst/>
                          <a:latin typeface="+mn-lt"/>
                          <a:ea typeface="+mn-ea"/>
                          <a:cs typeface="+mn-cs"/>
                        </a:rPr>
                        <a:t> Wu et. al</a:t>
                      </a:r>
                      <a:endParaRPr lang="en-IN" sz="1800" b="0" i="0" u="none" strike="noStrike" dirty="0">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dirty="0">
                          <a:effectLst/>
                          <a:latin typeface="Arial" panose="020B0604020202020204" pitchFamily="34" charset="0"/>
                        </a:rPr>
                        <a:t>Question-Driven Multiple	Attention (DQMA)		Model for	Visual	Question Answer</a:t>
                      </a: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dirty="0">
                          <a:effectLst/>
                          <a:latin typeface="Arial" panose="020B0604020202020204" pitchFamily="34" charset="0"/>
                        </a:rPr>
                        <a:t>2022</a:t>
                      </a: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just" rtl="0" eaLnBrk="1" fontAlgn="t" latinLnBrk="0" hangingPunct="1">
                        <a:spcBef>
                          <a:spcPts val="0"/>
                        </a:spcBef>
                        <a:spcAft>
                          <a:spcPts val="0"/>
                        </a:spcAft>
                      </a:pPr>
                      <a:r>
                        <a:rPr lang="en-US" sz="1800" b="0" i="0" u="none" strike="noStrike" dirty="0">
                          <a:effectLst/>
                          <a:latin typeface="Arial" panose="020B0604020202020204" pitchFamily="34" charset="0"/>
                        </a:rPr>
                        <a:t>The Question-Driven Multiple Attention (DQMA) model is proposed in this paper. It deals with the problem of extraneous visual information influencing VQA models accuracy. The DQMA model uses LSTM for question features and Faster R-CNN for image feature extraction. Relevant image regions are chosen by a question-driven attention mechanism, which lowers noise.  In order to improve the interaction between the question and image features, the model also incorporates </a:t>
                      </a:r>
                      <a:r>
                        <a:rPr lang="en-US" sz="1800" b="0" i="0" u="none" strike="noStrike" dirty="0" err="1">
                          <a:effectLst/>
                          <a:latin typeface="Arial" panose="020B0604020202020204" pitchFamily="34" charset="0"/>
                        </a:rPr>
                        <a:t>coattention</a:t>
                      </a:r>
                      <a:r>
                        <a:rPr lang="en-US" sz="1800" b="0" i="0" u="none" strike="noStrike" dirty="0">
                          <a:effectLst/>
                          <a:latin typeface="Arial" panose="020B0604020202020204" pitchFamily="34" charset="0"/>
                        </a:rPr>
                        <a:t> networks. Assessments conducted on the VQA 2.0 dataset reveal that the DQMA model surpasses alternative techniques, enhancing overall precision.</a:t>
                      </a:r>
                    </a:p>
                    <a:p>
                      <a:pPr marL="0" algn="just" rtl="0" eaLnBrk="1" fontAlgn="t" latinLnBrk="0" hangingPunct="1">
                        <a:spcBef>
                          <a:spcPts val="0"/>
                        </a:spcBef>
                        <a:spcAft>
                          <a:spcPts val="0"/>
                        </a:spcAft>
                      </a:pPr>
                      <a:endParaRPr lang="en-IN" sz="1800" b="0" i="0" u="none" strike="noStrike" dirty="0">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40811214"/>
                  </a:ext>
                </a:extLst>
              </a:tr>
            </a:tbl>
          </a:graphicData>
        </a:graphic>
      </p:graphicFrame>
      <p:sp>
        <p:nvSpPr>
          <p:cNvPr id="4" name="Slide Number Placeholder 3">
            <a:extLst>
              <a:ext uri="{FF2B5EF4-FFF2-40B4-BE49-F238E27FC236}">
                <a16:creationId xmlns:a16="http://schemas.microsoft.com/office/drawing/2014/main" id="{F1674468-8BB4-545D-2F99-A45BAD4A9208}"/>
              </a:ext>
            </a:extLst>
          </p:cNvPr>
          <p:cNvSpPr>
            <a:spLocks noGrp="1"/>
          </p:cNvSpPr>
          <p:nvPr>
            <p:ph type="sldNum" idx="2"/>
          </p:nvPr>
        </p:nvSpPr>
        <p:spPr/>
        <p:txBody>
          <a:bodyPr/>
          <a:lstStyle/>
          <a:p>
            <a:fld id="{6D54AE97-69BD-4A0A-9D18-425C6AC52E1D}" type="slidenum">
              <a:rPr lang="en-IN" smtClean="0"/>
              <a:t>14</a:t>
            </a:fld>
            <a:endParaRPr lang="en-IN"/>
          </a:p>
        </p:txBody>
      </p:sp>
      <p:pic>
        <p:nvPicPr>
          <p:cNvPr id="5" name="Picture 7" descr="A picture containing logo, text, emblem, symbol&#10;&#10;Description automatically generated">
            <a:extLst>
              <a:ext uri="{FF2B5EF4-FFF2-40B4-BE49-F238E27FC236}">
                <a16:creationId xmlns:a16="http://schemas.microsoft.com/office/drawing/2014/main" id="{10F185A2-E19D-DE50-162C-CF161F159AE0}"/>
              </a:ext>
            </a:extLst>
          </p:cNvPr>
          <p:cNvPicPr/>
          <p:nvPr/>
        </p:nvPicPr>
        <p:blipFill>
          <a:blip r:embed="rId2"/>
          <a:stretch/>
        </p:blipFill>
        <p:spPr>
          <a:xfrm>
            <a:off x="554040" y="5662800"/>
            <a:ext cx="1283400" cy="1173960"/>
          </a:xfrm>
          <a:prstGeom prst="rect">
            <a:avLst/>
          </a:prstGeom>
          <a:ln w="0">
            <a:noFill/>
          </a:ln>
        </p:spPr>
      </p:pic>
    </p:spTree>
    <p:extLst>
      <p:ext uri="{BB962C8B-B14F-4D97-AF65-F5344CB8AC3E}">
        <p14:creationId xmlns:p14="http://schemas.microsoft.com/office/powerpoint/2010/main" val="6888762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F56F2-4DAE-7887-783B-0C28FABAEEC9}"/>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9D079B4D-7B30-AF35-B861-05742B7A8424}"/>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22044A9C-05D5-B0D1-0333-50DBBD926200}"/>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2D8EA429-D8E2-B958-8C33-ACA3C4CC8AEF}"/>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2" name="Title 1">
            <a:extLst>
              <a:ext uri="{FF2B5EF4-FFF2-40B4-BE49-F238E27FC236}">
                <a16:creationId xmlns:a16="http://schemas.microsoft.com/office/drawing/2014/main" id="{C333C122-4080-6034-919F-77C25DEA8031}"/>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graphicFrame>
        <p:nvGraphicFramePr>
          <p:cNvPr id="4" name="Table 3">
            <a:extLst>
              <a:ext uri="{FF2B5EF4-FFF2-40B4-BE49-F238E27FC236}">
                <a16:creationId xmlns:a16="http://schemas.microsoft.com/office/drawing/2014/main" id="{C84DE5C2-72DE-7616-742B-3EE0306AA5A9}"/>
              </a:ext>
            </a:extLst>
          </p:cNvPr>
          <p:cNvGraphicFramePr>
            <a:graphicFrameLocks noGrp="1"/>
          </p:cNvGraphicFramePr>
          <p:nvPr>
            <p:extLst>
              <p:ext uri="{D42A27DB-BD31-4B8C-83A1-F6EECF244321}">
                <p14:modId xmlns:p14="http://schemas.microsoft.com/office/powerpoint/2010/main" val="3786292060"/>
              </p:ext>
            </p:extLst>
          </p:nvPr>
        </p:nvGraphicFramePr>
        <p:xfrm>
          <a:off x="979440" y="314401"/>
          <a:ext cx="9832939" cy="5059139"/>
        </p:xfrm>
        <a:graphic>
          <a:graphicData uri="http://schemas.openxmlformats.org/drawingml/2006/table">
            <a:tbl>
              <a:tblPr firstRow="1" bandRow="1"/>
              <a:tblGrid>
                <a:gridCol w="866299">
                  <a:extLst>
                    <a:ext uri="{9D8B030D-6E8A-4147-A177-3AD203B41FA5}">
                      <a16:colId xmlns:a16="http://schemas.microsoft.com/office/drawing/2014/main" val="1381919881"/>
                    </a:ext>
                  </a:extLst>
                </a:gridCol>
                <a:gridCol w="1013215">
                  <a:extLst>
                    <a:ext uri="{9D8B030D-6E8A-4147-A177-3AD203B41FA5}">
                      <a16:colId xmlns:a16="http://schemas.microsoft.com/office/drawing/2014/main" val="763007537"/>
                    </a:ext>
                  </a:extLst>
                </a:gridCol>
                <a:gridCol w="1367840">
                  <a:extLst>
                    <a:ext uri="{9D8B030D-6E8A-4147-A177-3AD203B41FA5}">
                      <a16:colId xmlns:a16="http://schemas.microsoft.com/office/drawing/2014/main" val="954242660"/>
                    </a:ext>
                  </a:extLst>
                </a:gridCol>
                <a:gridCol w="1197664">
                  <a:extLst>
                    <a:ext uri="{9D8B030D-6E8A-4147-A177-3AD203B41FA5}">
                      <a16:colId xmlns:a16="http://schemas.microsoft.com/office/drawing/2014/main" val="2691417944"/>
                    </a:ext>
                  </a:extLst>
                </a:gridCol>
                <a:gridCol w="5387921">
                  <a:extLst>
                    <a:ext uri="{9D8B030D-6E8A-4147-A177-3AD203B41FA5}">
                      <a16:colId xmlns:a16="http://schemas.microsoft.com/office/drawing/2014/main" val="2469517760"/>
                    </a:ext>
                  </a:extLst>
                </a:gridCol>
              </a:tblGrid>
              <a:tr h="859941">
                <a:tc>
                  <a:txBody>
                    <a:bodyPr/>
                    <a:lstStyle/>
                    <a:p>
                      <a:pPr marL="0" algn="l" rtl="0" eaLnBrk="1" fontAlgn="t" latinLnBrk="0" hangingPunct="1">
                        <a:spcBef>
                          <a:spcPts val="0"/>
                        </a:spcBef>
                        <a:spcAft>
                          <a:spcPts val="0"/>
                        </a:spcAft>
                      </a:pPr>
                      <a:r>
                        <a:rPr lang="en-IN" sz="1700" b="0" i="0" u="none" strike="noStrike" kern="1200">
                          <a:solidFill>
                            <a:srgbClr val="000000"/>
                          </a:solidFill>
                          <a:effectLst/>
                          <a:latin typeface="Arial" panose="020B0604020202020204" pitchFamily="34" charset="0"/>
                          <a:ea typeface="DejaVu Sans"/>
                          <a:cs typeface="DejaVu Sans"/>
                        </a:rPr>
                        <a:t>Sr.no</a:t>
                      </a:r>
                      <a:endParaRPr lang="en-IN" sz="1800" b="0" i="0" u="none" strike="noStrike">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Author</a:t>
                      </a:r>
                      <a:endParaRPr lang="en-IN" sz="18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Name</a:t>
                      </a:r>
                      <a:endParaRPr lang="en-IN" sz="1800" b="0" i="0" u="none" strike="noStrike">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Paper Title</a:t>
                      </a:r>
                      <a:endParaRPr lang="en-IN" sz="1800" b="0" i="0" u="none" strike="noStrike">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Date of</a:t>
                      </a:r>
                      <a:endParaRPr lang="en-IN" sz="18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publishing</a:t>
                      </a:r>
                      <a:endParaRPr lang="en-IN" sz="1800" b="0" i="0" u="none" strike="noStrike">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Observations</a:t>
                      </a:r>
                      <a:endParaRPr lang="en-IN" sz="1800" b="0" i="0" u="none" strike="noStrike">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4542688"/>
                  </a:ext>
                </a:extLst>
              </a:tr>
              <a:tr h="3116746">
                <a:tc>
                  <a:txBody>
                    <a:bodyPr/>
                    <a:lstStyle/>
                    <a:p>
                      <a:pPr marL="0" algn="l" rtl="0" eaLnBrk="1" fontAlgn="t" latinLnBrk="0" hangingPunct="1">
                        <a:spcBef>
                          <a:spcPts val="0"/>
                        </a:spcBef>
                        <a:spcAft>
                          <a:spcPts val="0"/>
                        </a:spcAft>
                      </a:pPr>
                      <a:r>
                        <a:rPr lang="en-IN" sz="1800" b="0" i="0" u="none" strike="noStrike" dirty="0">
                          <a:effectLst/>
                          <a:latin typeface="Arial" panose="020B0604020202020204" pitchFamily="34" charset="0"/>
                        </a:rPr>
                        <a:t>12</a:t>
                      </a: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err="1">
                          <a:solidFill>
                            <a:schemeClr val="tx1"/>
                          </a:solidFill>
                          <a:effectLst/>
                          <a:latin typeface="+mn-lt"/>
                          <a:ea typeface="+mn-ea"/>
                          <a:cs typeface="+mn-cs"/>
                        </a:rPr>
                        <a:t>Zekai</a:t>
                      </a:r>
                      <a:r>
                        <a:rPr lang="en-US" sz="1800" kern="1200" dirty="0">
                          <a:solidFill>
                            <a:schemeClr val="tx1"/>
                          </a:solidFill>
                          <a:effectLst/>
                          <a:latin typeface="+mn-lt"/>
                          <a:ea typeface="+mn-ea"/>
                          <a:cs typeface="+mn-cs"/>
                        </a:rPr>
                        <a:t> Shao et. al</a:t>
                      </a:r>
                      <a:endParaRPr lang="en-IN" sz="1800" b="0" i="0" u="none" strike="noStrike" dirty="0">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a:solidFill>
                            <a:schemeClr val="tx1"/>
                          </a:solidFill>
                          <a:effectLst/>
                          <a:latin typeface="+mn-lt"/>
                          <a:ea typeface="+mn-ea"/>
                          <a:cs typeface="+mn-cs"/>
                        </a:rPr>
                        <a:t>Visual Explanation for Open-Domain Question Answering With BERT</a:t>
                      </a:r>
                      <a:endParaRPr lang="en-IN" sz="1800" b="0" i="0" u="none" strike="noStrike" dirty="0">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dirty="0">
                          <a:effectLst/>
                          <a:latin typeface="Arial" panose="020B0604020202020204" pitchFamily="34" charset="0"/>
                        </a:rPr>
                        <a:t>2024</a:t>
                      </a: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just" rtl="0" eaLnBrk="1" fontAlgn="t" latinLnBrk="0" hangingPunct="1">
                        <a:spcBef>
                          <a:spcPts val="0"/>
                        </a:spcBef>
                        <a:spcAft>
                          <a:spcPts val="0"/>
                        </a:spcAft>
                      </a:pPr>
                      <a:r>
                        <a:rPr lang="en-US" sz="1800" kern="1200" dirty="0">
                          <a:solidFill>
                            <a:schemeClr val="tx1"/>
                          </a:solidFill>
                          <a:effectLst/>
                          <a:latin typeface="+mn-lt"/>
                          <a:ea typeface="+mn-ea"/>
                          <a:cs typeface="+mn-cs"/>
                        </a:rPr>
                        <a:t>In order to clarify the decision-making process in Open-Domain Question Answering (</a:t>
                      </a:r>
                      <a:r>
                        <a:rPr lang="en-US" sz="1800" kern="1200" dirty="0" err="1">
                          <a:solidFill>
                            <a:schemeClr val="tx1"/>
                          </a:solidFill>
                          <a:effectLst/>
                          <a:latin typeface="+mn-lt"/>
                          <a:ea typeface="+mn-ea"/>
                          <a:cs typeface="+mn-cs"/>
                        </a:rPr>
                        <a:t>OpenQA</a:t>
                      </a:r>
                      <a:r>
                        <a:rPr lang="en-US" sz="1800" kern="1200" dirty="0">
                          <a:solidFill>
                            <a:schemeClr val="tx1"/>
                          </a:solidFill>
                          <a:effectLst/>
                          <a:latin typeface="+mn-lt"/>
                          <a:ea typeface="+mn-ea"/>
                          <a:cs typeface="+mn-cs"/>
                        </a:rPr>
                        <a:t>) models, especially those that use BERT, the paper suggests VEQA, a visual analytics system. </a:t>
                      </a:r>
                      <a:r>
                        <a:rPr lang="en-US" sz="1800" kern="1200" dirty="0" err="1">
                          <a:solidFill>
                            <a:schemeClr val="tx1"/>
                          </a:solidFill>
                          <a:effectLst/>
                          <a:latin typeface="+mn-lt"/>
                          <a:ea typeface="+mn-ea"/>
                          <a:cs typeface="+mn-cs"/>
                        </a:rPr>
                        <a:t>OpenQA</a:t>
                      </a:r>
                      <a:r>
                        <a:rPr lang="en-US" sz="1800" kern="1200" dirty="0">
                          <a:solidFill>
                            <a:schemeClr val="tx1"/>
                          </a:solidFill>
                          <a:effectLst/>
                          <a:latin typeface="+mn-lt"/>
                          <a:ea typeface="+mn-ea"/>
                          <a:cs typeface="+mn-cs"/>
                        </a:rPr>
                        <a:t> addresses issues with complicated data and models while providing answers to queries derived from lengthy unstructured text passages. In order to address these, VEQA provides visual explanations at three different levels: summary, instance, and module. This enables experts to examine the way in which models handle questions and extract pertinent passages. By using visual aids such as ranking visualizations and </a:t>
                      </a:r>
                      <a:r>
                        <a:rPr lang="en-US" sz="1800" kern="1200" dirty="0" err="1">
                          <a:solidFill>
                            <a:schemeClr val="tx1"/>
                          </a:solidFill>
                          <a:effectLst/>
                          <a:latin typeface="+mn-lt"/>
                          <a:ea typeface="+mn-ea"/>
                          <a:cs typeface="+mn-cs"/>
                        </a:rPr>
                        <a:t>compara</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tive</a:t>
                      </a:r>
                      <a:r>
                        <a:rPr lang="en-US" sz="1800" kern="1200" dirty="0">
                          <a:solidFill>
                            <a:schemeClr val="tx1"/>
                          </a:solidFill>
                          <a:effectLst/>
                          <a:latin typeface="+mn-lt"/>
                          <a:ea typeface="+mn-ea"/>
                          <a:cs typeface="+mn-cs"/>
                        </a:rPr>
                        <a:t> trees, VEQA enhances the interpretability of models and identifies areas that</a:t>
                      </a:r>
                      <a:endParaRPr lang="en-IN" sz="1800" b="0" i="0" u="none" strike="noStrike" dirty="0">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87226242"/>
                  </a:ext>
                </a:extLst>
              </a:tr>
            </a:tbl>
          </a:graphicData>
        </a:graphic>
      </p:graphicFrame>
      <p:sp>
        <p:nvSpPr>
          <p:cNvPr id="3" name="Slide Number Placeholder 2">
            <a:extLst>
              <a:ext uri="{FF2B5EF4-FFF2-40B4-BE49-F238E27FC236}">
                <a16:creationId xmlns:a16="http://schemas.microsoft.com/office/drawing/2014/main" id="{38E5A744-5EC4-775E-9232-9A12D03AFEE0}"/>
              </a:ext>
            </a:extLst>
          </p:cNvPr>
          <p:cNvSpPr>
            <a:spLocks noGrp="1"/>
          </p:cNvSpPr>
          <p:nvPr>
            <p:ph type="sldNum" idx="2"/>
          </p:nvPr>
        </p:nvSpPr>
        <p:spPr/>
        <p:txBody>
          <a:bodyPr/>
          <a:lstStyle/>
          <a:p>
            <a:fld id="{6D54AE97-69BD-4A0A-9D18-425C6AC52E1D}" type="slidenum">
              <a:rPr lang="en-IN" smtClean="0"/>
              <a:t>15</a:t>
            </a:fld>
            <a:endParaRPr lang="en-IN"/>
          </a:p>
        </p:txBody>
      </p:sp>
      <p:pic>
        <p:nvPicPr>
          <p:cNvPr id="5" name="Picture 7" descr="A picture containing logo, text, emblem, symbol&#10;&#10;Description automatically generated">
            <a:extLst>
              <a:ext uri="{FF2B5EF4-FFF2-40B4-BE49-F238E27FC236}">
                <a16:creationId xmlns:a16="http://schemas.microsoft.com/office/drawing/2014/main" id="{FA864F99-261E-41D9-097B-DF955F09DD50}"/>
              </a:ext>
            </a:extLst>
          </p:cNvPr>
          <p:cNvPicPr/>
          <p:nvPr/>
        </p:nvPicPr>
        <p:blipFill>
          <a:blip r:embed="rId2"/>
          <a:stretch/>
        </p:blipFill>
        <p:spPr>
          <a:xfrm>
            <a:off x="554040" y="5662800"/>
            <a:ext cx="1283400" cy="1173960"/>
          </a:xfrm>
          <a:prstGeom prst="rect">
            <a:avLst/>
          </a:prstGeom>
          <a:ln w="0">
            <a:noFill/>
          </a:ln>
        </p:spPr>
      </p:pic>
    </p:spTree>
    <p:extLst>
      <p:ext uri="{BB962C8B-B14F-4D97-AF65-F5344CB8AC3E}">
        <p14:creationId xmlns:p14="http://schemas.microsoft.com/office/powerpoint/2010/main" val="35090123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0995D0-B98D-E53F-A489-B34E9E415A66}"/>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DBA38544-43F1-B47A-BFF7-5F2BEF8D03F7}"/>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7263FD18-9FEF-9F5A-455D-3907EDFED575}"/>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E52F564C-2FFE-839A-FFF5-9AE6E2BF9E3F}"/>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2" name="Title 1">
            <a:extLst>
              <a:ext uri="{FF2B5EF4-FFF2-40B4-BE49-F238E27FC236}">
                <a16:creationId xmlns:a16="http://schemas.microsoft.com/office/drawing/2014/main" id="{6D7E6151-6525-EC97-1903-AFEB2EF88202}"/>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graphicFrame>
        <p:nvGraphicFramePr>
          <p:cNvPr id="3" name="Table 2">
            <a:extLst>
              <a:ext uri="{FF2B5EF4-FFF2-40B4-BE49-F238E27FC236}">
                <a16:creationId xmlns:a16="http://schemas.microsoft.com/office/drawing/2014/main" id="{020A6307-8E1C-0648-51F2-6FC860DC9551}"/>
              </a:ext>
            </a:extLst>
          </p:cNvPr>
          <p:cNvGraphicFramePr>
            <a:graphicFrameLocks noGrp="1"/>
          </p:cNvGraphicFramePr>
          <p:nvPr>
            <p:extLst>
              <p:ext uri="{D42A27DB-BD31-4B8C-83A1-F6EECF244321}">
                <p14:modId xmlns:p14="http://schemas.microsoft.com/office/powerpoint/2010/main" val="169242591"/>
              </p:ext>
            </p:extLst>
          </p:nvPr>
        </p:nvGraphicFramePr>
        <p:xfrm>
          <a:off x="1565361" y="352831"/>
          <a:ext cx="9295144" cy="4784819"/>
        </p:xfrm>
        <a:graphic>
          <a:graphicData uri="http://schemas.openxmlformats.org/drawingml/2006/table">
            <a:tbl>
              <a:tblPr firstRow="1" bandRow="1"/>
              <a:tblGrid>
                <a:gridCol w="866299">
                  <a:extLst>
                    <a:ext uri="{9D8B030D-6E8A-4147-A177-3AD203B41FA5}">
                      <a16:colId xmlns:a16="http://schemas.microsoft.com/office/drawing/2014/main" val="1346327559"/>
                    </a:ext>
                  </a:extLst>
                </a:gridCol>
                <a:gridCol w="1013215">
                  <a:extLst>
                    <a:ext uri="{9D8B030D-6E8A-4147-A177-3AD203B41FA5}">
                      <a16:colId xmlns:a16="http://schemas.microsoft.com/office/drawing/2014/main" val="2619659706"/>
                    </a:ext>
                  </a:extLst>
                </a:gridCol>
                <a:gridCol w="1367840">
                  <a:extLst>
                    <a:ext uri="{9D8B030D-6E8A-4147-A177-3AD203B41FA5}">
                      <a16:colId xmlns:a16="http://schemas.microsoft.com/office/drawing/2014/main" val="1658235840"/>
                    </a:ext>
                  </a:extLst>
                </a:gridCol>
                <a:gridCol w="1347453">
                  <a:extLst>
                    <a:ext uri="{9D8B030D-6E8A-4147-A177-3AD203B41FA5}">
                      <a16:colId xmlns:a16="http://schemas.microsoft.com/office/drawing/2014/main" val="2201047959"/>
                    </a:ext>
                  </a:extLst>
                </a:gridCol>
                <a:gridCol w="4700337">
                  <a:extLst>
                    <a:ext uri="{9D8B030D-6E8A-4147-A177-3AD203B41FA5}">
                      <a16:colId xmlns:a16="http://schemas.microsoft.com/office/drawing/2014/main" val="21228646"/>
                    </a:ext>
                  </a:extLst>
                </a:gridCol>
              </a:tblGrid>
              <a:tr h="859941">
                <a:tc>
                  <a:txBody>
                    <a:bodyPr/>
                    <a:lstStyle/>
                    <a:p>
                      <a:pPr marL="0" algn="l" rtl="0" eaLnBrk="1" fontAlgn="t" latinLnBrk="0" hangingPunct="1">
                        <a:spcBef>
                          <a:spcPts val="0"/>
                        </a:spcBef>
                        <a:spcAft>
                          <a:spcPts val="0"/>
                        </a:spcAft>
                      </a:pPr>
                      <a:r>
                        <a:rPr lang="en-IN" sz="1700" b="0" i="0" u="none" strike="noStrike" kern="1200">
                          <a:solidFill>
                            <a:srgbClr val="000000"/>
                          </a:solidFill>
                          <a:effectLst/>
                          <a:latin typeface="Arial" panose="020B0604020202020204" pitchFamily="34" charset="0"/>
                          <a:ea typeface="DejaVu Sans"/>
                          <a:cs typeface="DejaVu Sans"/>
                        </a:rPr>
                        <a:t>Sr.no</a:t>
                      </a:r>
                      <a:endParaRPr lang="en-IN" sz="1800" b="0" i="0" u="none" strike="noStrike">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Author</a:t>
                      </a:r>
                      <a:endParaRPr lang="en-IN" sz="18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Name</a:t>
                      </a:r>
                      <a:endParaRPr lang="en-IN" sz="1800" b="0" i="0" u="none" strike="noStrike">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Paper Title</a:t>
                      </a:r>
                      <a:endParaRPr lang="en-IN" sz="1800" b="0" i="0" u="none" strike="noStrike">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dirty="0">
                          <a:solidFill>
                            <a:srgbClr val="000000"/>
                          </a:solidFill>
                          <a:effectLst/>
                          <a:latin typeface="Arial" panose="020B0604020202020204" pitchFamily="34" charset="0"/>
                          <a:ea typeface="DejaVu Sans"/>
                          <a:cs typeface="DejaVu Sans"/>
                        </a:rPr>
                        <a:t>Date of</a:t>
                      </a:r>
                      <a:endParaRPr lang="en-IN" sz="1800" b="0" i="0" u="none" strike="noStrike" dirty="0">
                        <a:effectLst/>
                        <a:latin typeface="Arial" panose="020B0604020202020204" pitchFamily="34" charset="0"/>
                      </a:endParaRPr>
                    </a:p>
                    <a:p>
                      <a:pPr marL="0" algn="l" rtl="0" eaLnBrk="1" fontAlgn="t" latinLnBrk="0" hangingPunct="1">
                        <a:spcBef>
                          <a:spcPts val="0"/>
                        </a:spcBef>
                        <a:spcAft>
                          <a:spcPts val="0"/>
                        </a:spcAft>
                      </a:pPr>
                      <a:r>
                        <a:rPr lang="en-IN" sz="1700" b="0" i="0" u="none" strike="noStrike" kern="1200" baseline="0" dirty="0">
                          <a:solidFill>
                            <a:srgbClr val="000000"/>
                          </a:solidFill>
                          <a:effectLst/>
                          <a:latin typeface="Arial" panose="020B0604020202020204" pitchFamily="34" charset="0"/>
                          <a:ea typeface="DejaVu Sans"/>
                          <a:cs typeface="DejaVu Sans"/>
                        </a:rPr>
                        <a:t>publishing</a:t>
                      </a:r>
                      <a:endParaRPr lang="en-IN" sz="1800" b="0" i="0" u="none" strike="noStrike" dirty="0">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Observations</a:t>
                      </a:r>
                      <a:endParaRPr lang="en-IN" sz="1800" b="0" i="0" u="none" strike="noStrike">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82203395"/>
                  </a:ext>
                </a:extLst>
              </a:tr>
              <a:tr h="3116746">
                <a:tc>
                  <a:txBody>
                    <a:bodyPr/>
                    <a:lstStyle/>
                    <a:p>
                      <a:pPr marL="0" algn="l" rtl="0" eaLnBrk="1" fontAlgn="t" latinLnBrk="0" hangingPunct="1">
                        <a:spcBef>
                          <a:spcPts val="0"/>
                        </a:spcBef>
                        <a:spcAft>
                          <a:spcPts val="0"/>
                        </a:spcAft>
                      </a:pPr>
                      <a:r>
                        <a:rPr lang="en-IN" sz="1800" b="0" i="0" u="none" strike="noStrike" dirty="0">
                          <a:effectLst/>
                          <a:latin typeface="Arial" panose="020B0604020202020204" pitchFamily="34" charset="0"/>
                        </a:rPr>
                        <a:t>13</a:t>
                      </a: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err="1">
                          <a:solidFill>
                            <a:schemeClr val="tx1"/>
                          </a:solidFill>
                          <a:effectLst/>
                          <a:latin typeface="+mn-lt"/>
                          <a:ea typeface="+mn-ea"/>
                          <a:cs typeface="+mn-cs"/>
                        </a:rPr>
                        <a:t>Sahithya</a:t>
                      </a:r>
                      <a:r>
                        <a:rPr lang="en-US" sz="1800" kern="1200" dirty="0">
                          <a:solidFill>
                            <a:schemeClr val="tx1"/>
                          </a:solidFill>
                          <a:effectLst/>
                          <a:latin typeface="+mn-lt"/>
                          <a:ea typeface="+mn-ea"/>
                          <a:cs typeface="+mn-cs"/>
                        </a:rPr>
                        <a:t> Ravi et. al</a:t>
                      </a:r>
                      <a:endParaRPr lang="en-IN" sz="1800" b="0" i="0" u="none" strike="noStrike" dirty="0">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a:solidFill>
                            <a:schemeClr val="tx1"/>
                          </a:solidFill>
                          <a:effectLst/>
                          <a:latin typeface="+mn-lt"/>
                          <a:ea typeface="+mn-ea"/>
                          <a:cs typeface="+mn-cs"/>
                        </a:rPr>
                        <a:t>VLC-BERT: Visual Question Answering with Contextual- </a:t>
                      </a:r>
                      <a:r>
                        <a:rPr lang="en-US" sz="1800" kern="1200" dirty="0" err="1">
                          <a:solidFill>
                            <a:schemeClr val="tx1"/>
                          </a:solidFill>
                          <a:effectLst/>
                          <a:latin typeface="+mn-lt"/>
                          <a:ea typeface="+mn-ea"/>
                          <a:cs typeface="+mn-cs"/>
                        </a:rPr>
                        <a:t>ized</a:t>
                      </a:r>
                      <a:r>
                        <a:rPr lang="en-US" sz="1800" kern="1200" dirty="0">
                          <a:solidFill>
                            <a:schemeClr val="tx1"/>
                          </a:solidFill>
                          <a:effectLst/>
                          <a:latin typeface="+mn-lt"/>
                          <a:ea typeface="+mn-ea"/>
                          <a:cs typeface="+mn-cs"/>
                        </a:rPr>
                        <a:t> Commonsense Knowledge</a:t>
                      </a:r>
                      <a:endParaRPr lang="en-IN" sz="1800" b="0" i="0" u="none" strike="noStrike" dirty="0">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dirty="0">
                          <a:effectLst/>
                          <a:latin typeface="Arial" panose="020B0604020202020204" pitchFamily="34" charset="0"/>
                        </a:rPr>
                        <a:t>2023</a:t>
                      </a: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just" rtl="0" eaLnBrk="1" fontAlgn="t" latinLnBrk="0" hangingPunct="1">
                        <a:spcBef>
                          <a:spcPts val="0"/>
                        </a:spcBef>
                        <a:spcAft>
                          <a:spcPts val="0"/>
                        </a:spcAft>
                      </a:pPr>
                      <a:r>
                        <a:rPr lang="en-US" sz="1800" b="0" i="0" u="none" strike="noStrike" dirty="0">
                          <a:effectLst/>
                          <a:latin typeface="Arial" panose="020B0604020202020204" pitchFamily="34" charset="0"/>
                        </a:rPr>
                        <a:t>The VLC-BERT model is designed for Visual Question Answering (VQA) with an emphasis on common- sense reasoning. It incorporates contextualized knowledge using the COMET model, which is trained on human-curated knowledge bases like </a:t>
                      </a:r>
                      <a:r>
                        <a:rPr lang="en-US" sz="1800" b="0" i="0" u="none" strike="noStrike" dirty="0" err="1">
                          <a:effectLst/>
                          <a:latin typeface="Arial" panose="020B0604020202020204" pitchFamily="34" charset="0"/>
                        </a:rPr>
                        <a:t>ConceptNet</a:t>
                      </a:r>
                      <a:r>
                        <a:rPr lang="en-US" sz="1800" b="0" i="0" u="none" strike="noStrike" dirty="0">
                          <a:effectLst/>
                          <a:latin typeface="Arial" panose="020B0604020202020204" pitchFamily="34" charset="0"/>
                        </a:rPr>
                        <a:t> and ATOMIC. The model combines visual and textual inputs with commonsense inferences to answer ques- </a:t>
                      </a:r>
                      <a:r>
                        <a:rPr lang="en-US" sz="1800" b="0" i="0" u="none" strike="noStrike" dirty="0" err="1">
                          <a:effectLst/>
                          <a:latin typeface="Arial" panose="020B0604020202020204" pitchFamily="34" charset="0"/>
                        </a:rPr>
                        <a:t>tions</a:t>
                      </a:r>
                      <a:r>
                        <a:rPr lang="en-US" sz="1800" b="0" i="0" u="none" strike="noStrike" dirty="0">
                          <a:effectLst/>
                          <a:latin typeface="Arial" panose="020B0604020202020204" pitchFamily="34" charset="0"/>
                        </a:rPr>
                        <a:t> that require reasoning beyond what is visible in the image. Through attention mechanisms, VLC- BERT selects the most relevant commonsense knowledge to enhance the VQA task.</a:t>
                      </a: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41387950"/>
                  </a:ext>
                </a:extLst>
              </a:tr>
            </a:tbl>
          </a:graphicData>
        </a:graphic>
      </p:graphicFrame>
      <p:sp>
        <p:nvSpPr>
          <p:cNvPr id="4" name="Slide Number Placeholder 3">
            <a:extLst>
              <a:ext uri="{FF2B5EF4-FFF2-40B4-BE49-F238E27FC236}">
                <a16:creationId xmlns:a16="http://schemas.microsoft.com/office/drawing/2014/main" id="{632CB6BA-49DA-FF1D-E85B-D585D8359D7E}"/>
              </a:ext>
            </a:extLst>
          </p:cNvPr>
          <p:cNvSpPr>
            <a:spLocks noGrp="1"/>
          </p:cNvSpPr>
          <p:nvPr>
            <p:ph type="sldNum" idx="2"/>
          </p:nvPr>
        </p:nvSpPr>
        <p:spPr/>
        <p:txBody>
          <a:bodyPr/>
          <a:lstStyle/>
          <a:p>
            <a:fld id="{6D54AE97-69BD-4A0A-9D18-425C6AC52E1D}" type="slidenum">
              <a:rPr lang="en-IN" smtClean="0"/>
              <a:t>16</a:t>
            </a:fld>
            <a:endParaRPr lang="en-IN"/>
          </a:p>
        </p:txBody>
      </p:sp>
      <p:pic>
        <p:nvPicPr>
          <p:cNvPr id="5" name="Picture 7" descr="A picture containing logo, text, emblem, symbol&#10;&#10;Description automatically generated">
            <a:extLst>
              <a:ext uri="{FF2B5EF4-FFF2-40B4-BE49-F238E27FC236}">
                <a16:creationId xmlns:a16="http://schemas.microsoft.com/office/drawing/2014/main" id="{4010C0BA-33EA-0B01-0AA2-9CD7DB4331E5}"/>
              </a:ext>
            </a:extLst>
          </p:cNvPr>
          <p:cNvPicPr/>
          <p:nvPr/>
        </p:nvPicPr>
        <p:blipFill>
          <a:blip r:embed="rId2"/>
          <a:stretch/>
        </p:blipFill>
        <p:spPr>
          <a:xfrm>
            <a:off x="554040" y="5662800"/>
            <a:ext cx="1283400" cy="1173960"/>
          </a:xfrm>
          <a:prstGeom prst="rect">
            <a:avLst/>
          </a:prstGeom>
          <a:ln w="0">
            <a:noFill/>
          </a:ln>
        </p:spPr>
      </p:pic>
    </p:spTree>
    <p:extLst>
      <p:ext uri="{BB962C8B-B14F-4D97-AF65-F5344CB8AC3E}">
        <p14:creationId xmlns:p14="http://schemas.microsoft.com/office/powerpoint/2010/main" val="42674496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C24A60-7F8A-FADB-9B36-199B44EA5DAE}"/>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AE34AD1D-61A7-5E05-7F71-08BB38C2DA3E}"/>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E64C1685-785B-8F6D-4162-FD70C92DE8C3}"/>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9F803C27-CA5C-09BE-B38B-D1ACBBF387EB}"/>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graphicFrame>
        <p:nvGraphicFramePr>
          <p:cNvPr id="3" name="Table 2">
            <a:extLst>
              <a:ext uri="{FF2B5EF4-FFF2-40B4-BE49-F238E27FC236}">
                <a16:creationId xmlns:a16="http://schemas.microsoft.com/office/drawing/2014/main" id="{22C5624A-0B74-5EF0-FE36-EABB6516CCB6}"/>
              </a:ext>
            </a:extLst>
          </p:cNvPr>
          <p:cNvGraphicFramePr>
            <a:graphicFrameLocks noGrp="1"/>
          </p:cNvGraphicFramePr>
          <p:nvPr>
            <p:extLst>
              <p:ext uri="{D42A27DB-BD31-4B8C-83A1-F6EECF244321}">
                <p14:modId xmlns:p14="http://schemas.microsoft.com/office/powerpoint/2010/main" val="2806516869"/>
              </p:ext>
            </p:extLst>
          </p:nvPr>
        </p:nvGraphicFramePr>
        <p:xfrm>
          <a:off x="1255772" y="272804"/>
          <a:ext cx="9679855" cy="4985356"/>
        </p:xfrm>
        <a:graphic>
          <a:graphicData uri="http://schemas.openxmlformats.org/drawingml/2006/table">
            <a:tbl>
              <a:tblPr firstRow="1" bandRow="1"/>
              <a:tblGrid>
                <a:gridCol w="866299">
                  <a:extLst>
                    <a:ext uri="{9D8B030D-6E8A-4147-A177-3AD203B41FA5}">
                      <a16:colId xmlns:a16="http://schemas.microsoft.com/office/drawing/2014/main" val="264960185"/>
                    </a:ext>
                  </a:extLst>
                </a:gridCol>
                <a:gridCol w="1013215">
                  <a:extLst>
                    <a:ext uri="{9D8B030D-6E8A-4147-A177-3AD203B41FA5}">
                      <a16:colId xmlns:a16="http://schemas.microsoft.com/office/drawing/2014/main" val="1048897101"/>
                    </a:ext>
                  </a:extLst>
                </a:gridCol>
                <a:gridCol w="1367840">
                  <a:extLst>
                    <a:ext uri="{9D8B030D-6E8A-4147-A177-3AD203B41FA5}">
                      <a16:colId xmlns:a16="http://schemas.microsoft.com/office/drawing/2014/main" val="4094406949"/>
                    </a:ext>
                  </a:extLst>
                </a:gridCol>
                <a:gridCol w="1443406">
                  <a:extLst>
                    <a:ext uri="{9D8B030D-6E8A-4147-A177-3AD203B41FA5}">
                      <a16:colId xmlns:a16="http://schemas.microsoft.com/office/drawing/2014/main" val="2189453673"/>
                    </a:ext>
                  </a:extLst>
                </a:gridCol>
                <a:gridCol w="4989095">
                  <a:extLst>
                    <a:ext uri="{9D8B030D-6E8A-4147-A177-3AD203B41FA5}">
                      <a16:colId xmlns:a16="http://schemas.microsoft.com/office/drawing/2014/main" val="4255944046"/>
                    </a:ext>
                  </a:extLst>
                </a:gridCol>
              </a:tblGrid>
              <a:tr h="786158">
                <a:tc>
                  <a:txBody>
                    <a:bodyPr/>
                    <a:lstStyle/>
                    <a:p>
                      <a:pPr marL="0" algn="l" rtl="0" eaLnBrk="1" fontAlgn="t" latinLnBrk="0" hangingPunct="1">
                        <a:spcBef>
                          <a:spcPts val="0"/>
                        </a:spcBef>
                        <a:spcAft>
                          <a:spcPts val="0"/>
                        </a:spcAft>
                      </a:pPr>
                      <a:r>
                        <a:rPr lang="en-IN" sz="1700" b="0" i="0" u="none" strike="noStrike" kern="1200">
                          <a:solidFill>
                            <a:srgbClr val="000000"/>
                          </a:solidFill>
                          <a:effectLst/>
                          <a:latin typeface="Arial" panose="020B0604020202020204" pitchFamily="34" charset="0"/>
                          <a:ea typeface="DejaVu Sans"/>
                          <a:cs typeface="DejaVu Sans"/>
                        </a:rPr>
                        <a:t>Sr.no</a:t>
                      </a:r>
                      <a:endParaRPr lang="en-IN" sz="1800" b="0" i="0" u="none" strike="noStrike">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Author</a:t>
                      </a:r>
                      <a:endParaRPr lang="en-IN" sz="18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Name</a:t>
                      </a:r>
                      <a:endParaRPr lang="en-IN" sz="1800" b="0" i="0" u="none" strike="noStrike">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Paper Title</a:t>
                      </a:r>
                      <a:endParaRPr lang="en-IN" sz="1800" b="0" i="0" u="none" strike="noStrike">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Date of</a:t>
                      </a:r>
                      <a:endParaRPr lang="en-IN" sz="18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publishing</a:t>
                      </a:r>
                      <a:endParaRPr lang="en-IN" sz="1800" b="0" i="0" u="none" strike="noStrike">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Observations</a:t>
                      </a:r>
                      <a:endParaRPr lang="en-IN" sz="1800" b="0" i="0" u="none" strike="noStrike">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9197891"/>
                  </a:ext>
                </a:extLst>
              </a:tr>
              <a:tr h="3116746">
                <a:tc>
                  <a:txBody>
                    <a:bodyPr/>
                    <a:lstStyle/>
                    <a:p>
                      <a:pPr marL="0" algn="l" rtl="0" eaLnBrk="1" fontAlgn="t" latinLnBrk="0" hangingPunct="1">
                        <a:spcBef>
                          <a:spcPts val="0"/>
                        </a:spcBef>
                        <a:spcAft>
                          <a:spcPts val="0"/>
                        </a:spcAft>
                      </a:pPr>
                      <a:r>
                        <a:rPr lang="en-IN" sz="1800" b="0" i="0" u="none" strike="noStrike" dirty="0">
                          <a:effectLst/>
                          <a:latin typeface="Arial" panose="020B0604020202020204" pitchFamily="34" charset="0"/>
                        </a:rPr>
                        <a:t>14</a:t>
                      </a: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a:solidFill>
                            <a:schemeClr val="tx1"/>
                          </a:solidFill>
                          <a:effectLst/>
                          <a:latin typeface="+mn-lt"/>
                          <a:ea typeface="+mn-ea"/>
                          <a:cs typeface="+mn-cs"/>
                        </a:rPr>
                        <a:t>Dhiraj Amin et. al</a:t>
                      </a:r>
                      <a:endParaRPr lang="en-IN" sz="1800" b="0" i="0" u="none" strike="noStrike" dirty="0">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a:solidFill>
                            <a:schemeClr val="tx1"/>
                          </a:solidFill>
                          <a:effectLst/>
                          <a:latin typeface="+mn-lt"/>
                          <a:ea typeface="+mn-ea"/>
                          <a:cs typeface="+mn-cs"/>
                        </a:rPr>
                        <a:t>Visual Question An- </a:t>
                      </a:r>
                      <a:r>
                        <a:rPr lang="en-US" sz="1800" kern="1200" dirty="0" err="1">
                          <a:solidFill>
                            <a:schemeClr val="tx1"/>
                          </a:solidFill>
                          <a:effectLst/>
                          <a:latin typeface="+mn-lt"/>
                          <a:ea typeface="+mn-ea"/>
                          <a:cs typeface="+mn-cs"/>
                        </a:rPr>
                        <a:t>swering</a:t>
                      </a:r>
                      <a:r>
                        <a:rPr lang="en-US" sz="1800" kern="1200" dirty="0">
                          <a:solidFill>
                            <a:schemeClr val="tx1"/>
                          </a:solidFill>
                          <a:effectLst/>
                          <a:latin typeface="+mn-lt"/>
                          <a:ea typeface="+mn-ea"/>
                          <a:cs typeface="+mn-cs"/>
                        </a:rPr>
                        <a:t> System for In- </a:t>
                      </a:r>
                      <a:r>
                        <a:rPr lang="en-US" sz="1800" kern="1200" dirty="0" err="1">
                          <a:solidFill>
                            <a:schemeClr val="tx1"/>
                          </a:solidFill>
                          <a:effectLst/>
                          <a:latin typeface="+mn-lt"/>
                          <a:ea typeface="+mn-ea"/>
                          <a:cs typeface="+mn-cs"/>
                        </a:rPr>
                        <a:t>dian</a:t>
                      </a:r>
                      <a:r>
                        <a:rPr lang="en-US" sz="1800" kern="1200" dirty="0">
                          <a:solidFill>
                            <a:schemeClr val="tx1"/>
                          </a:solidFill>
                          <a:effectLst/>
                          <a:latin typeface="+mn-lt"/>
                          <a:ea typeface="+mn-ea"/>
                          <a:cs typeface="+mn-cs"/>
                        </a:rPr>
                        <a:t> Regional Lan- </a:t>
                      </a:r>
                      <a:r>
                        <a:rPr lang="en-US" sz="1800" kern="1200" dirty="0" err="1">
                          <a:solidFill>
                            <a:schemeClr val="tx1"/>
                          </a:solidFill>
                          <a:effectLst/>
                          <a:latin typeface="+mn-lt"/>
                          <a:ea typeface="+mn-ea"/>
                          <a:cs typeface="+mn-cs"/>
                        </a:rPr>
                        <a:t>guages</a:t>
                      </a:r>
                      <a:endParaRPr lang="en-IN" sz="1800" b="0" i="0" u="none" strike="noStrike" dirty="0">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dirty="0">
                          <a:effectLst/>
                          <a:latin typeface="Arial" panose="020B0604020202020204" pitchFamily="34" charset="0"/>
                        </a:rPr>
                        <a:t>2022</a:t>
                      </a: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r>
                        <a:rPr lang="en-US" sz="1800" kern="1200" dirty="0">
                          <a:solidFill>
                            <a:schemeClr val="tx1"/>
                          </a:solidFill>
                          <a:effectLst/>
                          <a:latin typeface="+mn-lt"/>
                          <a:ea typeface="+mn-ea"/>
                          <a:cs typeface="+mn-cs"/>
                        </a:rPr>
                        <a:t>The paper ”Visual Question Answering System for Indian Regional Languages” addresses the scarcity of datasets for Indian languages like Hindi and Marathi in visual question answering (VQA) systems. The authors investigate the adaptation of the easy-VQA dataset for these languages, developing models that integrate natural language processing and computer vision to answer questions based on images. Various architectures, including CNNs and RNNs like LSTM, are explored for handling both image and text inputs. The paper demonstrates how translated datasets and deep learning techniques can bridge the gap for regional</a:t>
                      </a:r>
                      <a:r>
                        <a:rPr lang="en-IN" sz="1800" kern="120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language VQA tasks</a:t>
                      </a:r>
                      <a:endParaRPr lang="en-IN" sz="1800" b="0" i="0" u="none" strike="noStrike" dirty="0">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11401725"/>
                  </a:ext>
                </a:extLst>
              </a:tr>
            </a:tbl>
          </a:graphicData>
        </a:graphic>
      </p:graphicFrame>
      <p:sp>
        <p:nvSpPr>
          <p:cNvPr id="2" name="Slide Number Placeholder 1">
            <a:extLst>
              <a:ext uri="{FF2B5EF4-FFF2-40B4-BE49-F238E27FC236}">
                <a16:creationId xmlns:a16="http://schemas.microsoft.com/office/drawing/2014/main" id="{A1F216BD-A9E0-267A-2CBF-A9C89BBE29D6}"/>
              </a:ext>
            </a:extLst>
          </p:cNvPr>
          <p:cNvSpPr>
            <a:spLocks noGrp="1"/>
          </p:cNvSpPr>
          <p:nvPr>
            <p:ph type="sldNum" idx="2"/>
          </p:nvPr>
        </p:nvSpPr>
        <p:spPr/>
        <p:txBody>
          <a:bodyPr/>
          <a:lstStyle/>
          <a:p>
            <a:fld id="{6D54AE97-69BD-4A0A-9D18-425C6AC52E1D}" type="slidenum">
              <a:rPr lang="en-IN" smtClean="0"/>
              <a:t>17</a:t>
            </a:fld>
            <a:endParaRPr lang="en-IN"/>
          </a:p>
        </p:txBody>
      </p:sp>
      <p:pic>
        <p:nvPicPr>
          <p:cNvPr id="4" name="Picture 7" descr="A picture containing logo, text, emblem, symbol&#10;&#10;Description automatically generated">
            <a:extLst>
              <a:ext uri="{FF2B5EF4-FFF2-40B4-BE49-F238E27FC236}">
                <a16:creationId xmlns:a16="http://schemas.microsoft.com/office/drawing/2014/main" id="{3BEE0E20-A598-F00B-02EA-819413CBE606}"/>
              </a:ext>
            </a:extLst>
          </p:cNvPr>
          <p:cNvPicPr/>
          <p:nvPr/>
        </p:nvPicPr>
        <p:blipFill>
          <a:blip r:embed="rId2"/>
          <a:stretch/>
        </p:blipFill>
        <p:spPr>
          <a:xfrm>
            <a:off x="554040" y="5662800"/>
            <a:ext cx="1283400" cy="1173960"/>
          </a:xfrm>
          <a:prstGeom prst="rect">
            <a:avLst/>
          </a:prstGeom>
          <a:ln w="0">
            <a:noFill/>
          </a:ln>
        </p:spPr>
      </p:pic>
    </p:spTree>
    <p:extLst>
      <p:ext uri="{BB962C8B-B14F-4D97-AF65-F5344CB8AC3E}">
        <p14:creationId xmlns:p14="http://schemas.microsoft.com/office/powerpoint/2010/main" val="41078368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CFA86A-B480-7F8B-072D-1CB3D6D8A5E7}"/>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5D1EEFD9-29F0-3492-3281-C8E01AA9BBF2}"/>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F87B8EA5-62F4-BC5A-F800-4DDD4E455D08}"/>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86D37D77-4067-B92E-EABB-2BDA94E01E1A}"/>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graphicFrame>
        <p:nvGraphicFramePr>
          <p:cNvPr id="3" name="Table 2">
            <a:extLst>
              <a:ext uri="{FF2B5EF4-FFF2-40B4-BE49-F238E27FC236}">
                <a16:creationId xmlns:a16="http://schemas.microsoft.com/office/drawing/2014/main" id="{DBC0A6B7-B27F-CF74-EEB6-D6DED0A86CBF}"/>
              </a:ext>
            </a:extLst>
          </p:cNvPr>
          <p:cNvGraphicFramePr>
            <a:graphicFrameLocks noGrp="1"/>
          </p:cNvGraphicFramePr>
          <p:nvPr>
            <p:extLst>
              <p:ext uri="{D42A27DB-BD31-4B8C-83A1-F6EECF244321}">
                <p14:modId xmlns:p14="http://schemas.microsoft.com/office/powerpoint/2010/main" val="751419947"/>
              </p:ext>
            </p:extLst>
          </p:nvPr>
        </p:nvGraphicFramePr>
        <p:xfrm>
          <a:off x="1565361" y="481168"/>
          <a:ext cx="9519734" cy="5059139"/>
        </p:xfrm>
        <a:graphic>
          <a:graphicData uri="http://schemas.openxmlformats.org/drawingml/2006/table">
            <a:tbl>
              <a:tblPr firstRow="1" bandRow="1"/>
              <a:tblGrid>
                <a:gridCol w="866299">
                  <a:extLst>
                    <a:ext uri="{9D8B030D-6E8A-4147-A177-3AD203B41FA5}">
                      <a16:colId xmlns:a16="http://schemas.microsoft.com/office/drawing/2014/main" val="3320834054"/>
                    </a:ext>
                  </a:extLst>
                </a:gridCol>
                <a:gridCol w="1013215">
                  <a:extLst>
                    <a:ext uri="{9D8B030D-6E8A-4147-A177-3AD203B41FA5}">
                      <a16:colId xmlns:a16="http://schemas.microsoft.com/office/drawing/2014/main" val="2298504276"/>
                    </a:ext>
                  </a:extLst>
                </a:gridCol>
                <a:gridCol w="1367840">
                  <a:extLst>
                    <a:ext uri="{9D8B030D-6E8A-4147-A177-3AD203B41FA5}">
                      <a16:colId xmlns:a16="http://schemas.microsoft.com/office/drawing/2014/main" val="2042136704"/>
                    </a:ext>
                  </a:extLst>
                </a:gridCol>
                <a:gridCol w="1170990">
                  <a:extLst>
                    <a:ext uri="{9D8B030D-6E8A-4147-A177-3AD203B41FA5}">
                      <a16:colId xmlns:a16="http://schemas.microsoft.com/office/drawing/2014/main" val="3012754092"/>
                    </a:ext>
                  </a:extLst>
                </a:gridCol>
                <a:gridCol w="5101390">
                  <a:extLst>
                    <a:ext uri="{9D8B030D-6E8A-4147-A177-3AD203B41FA5}">
                      <a16:colId xmlns:a16="http://schemas.microsoft.com/office/drawing/2014/main" val="244176836"/>
                    </a:ext>
                  </a:extLst>
                </a:gridCol>
              </a:tblGrid>
              <a:tr h="859941">
                <a:tc>
                  <a:txBody>
                    <a:bodyPr/>
                    <a:lstStyle/>
                    <a:p>
                      <a:pPr marL="0" algn="l" rtl="0" eaLnBrk="1" fontAlgn="t" latinLnBrk="0" hangingPunct="1">
                        <a:spcBef>
                          <a:spcPts val="0"/>
                        </a:spcBef>
                        <a:spcAft>
                          <a:spcPts val="0"/>
                        </a:spcAft>
                      </a:pPr>
                      <a:r>
                        <a:rPr lang="en-IN" sz="1700" b="0" i="0" u="none" strike="noStrike" kern="1200">
                          <a:solidFill>
                            <a:srgbClr val="000000"/>
                          </a:solidFill>
                          <a:effectLst/>
                          <a:latin typeface="Arial" panose="020B0604020202020204" pitchFamily="34" charset="0"/>
                          <a:ea typeface="DejaVu Sans"/>
                          <a:cs typeface="DejaVu Sans"/>
                        </a:rPr>
                        <a:t>Sr.no</a:t>
                      </a:r>
                      <a:endParaRPr lang="en-IN" sz="1800" b="0" i="0" u="none" strike="noStrike">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Author</a:t>
                      </a:r>
                      <a:endParaRPr lang="en-IN" sz="18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Name</a:t>
                      </a:r>
                      <a:endParaRPr lang="en-IN" sz="1800" b="0" i="0" u="none" strike="noStrike">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Paper Title</a:t>
                      </a:r>
                      <a:endParaRPr lang="en-IN" sz="1800" b="0" i="0" u="none" strike="noStrike">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Date of</a:t>
                      </a:r>
                      <a:endParaRPr lang="en-IN" sz="18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publishing</a:t>
                      </a:r>
                      <a:endParaRPr lang="en-IN" sz="1800" b="0" i="0" u="none" strike="noStrike">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700" b="0" i="0" u="none" strike="noStrike" kern="1200" baseline="0">
                          <a:solidFill>
                            <a:srgbClr val="000000"/>
                          </a:solidFill>
                          <a:effectLst/>
                          <a:latin typeface="Arial" panose="020B0604020202020204" pitchFamily="34" charset="0"/>
                          <a:ea typeface="DejaVu Sans"/>
                          <a:cs typeface="DejaVu Sans"/>
                        </a:rPr>
                        <a:t>Observations</a:t>
                      </a:r>
                      <a:endParaRPr lang="en-IN" sz="1800" b="0" i="0" u="none" strike="noStrike">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03951829"/>
                  </a:ext>
                </a:extLst>
              </a:tr>
              <a:tr h="3116746">
                <a:tc>
                  <a:txBody>
                    <a:bodyPr/>
                    <a:lstStyle/>
                    <a:p>
                      <a:pPr marL="0" algn="l" rtl="0" eaLnBrk="1" fontAlgn="t" latinLnBrk="0" hangingPunct="1">
                        <a:spcBef>
                          <a:spcPts val="0"/>
                        </a:spcBef>
                        <a:spcAft>
                          <a:spcPts val="0"/>
                        </a:spcAft>
                      </a:pPr>
                      <a:r>
                        <a:rPr lang="en-IN" sz="1800" b="0" i="0" u="none" strike="noStrike" dirty="0">
                          <a:effectLst/>
                          <a:latin typeface="Arial" panose="020B0604020202020204" pitchFamily="34" charset="0"/>
                        </a:rPr>
                        <a:t>15</a:t>
                      </a: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a:solidFill>
                            <a:schemeClr val="tx1"/>
                          </a:solidFill>
                          <a:effectLst/>
                          <a:latin typeface="+mn-lt"/>
                          <a:ea typeface="+mn-ea"/>
                          <a:cs typeface="+mn-cs"/>
                        </a:rPr>
                        <a:t>Venkat Kodali et. al</a:t>
                      </a:r>
                      <a:endParaRPr lang="en-IN" sz="1800" b="0" i="0" u="none" strike="noStrike" dirty="0">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a:solidFill>
                            <a:schemeClr val="tx1"/>
                          </a:solidFill>
                          <a:effectLst/>
                          <a:latin typeface="+mn-lt"/>
                          <a:ea typeface="+mn-ea"/>
                          <a:cs typeface="+mn-cs"/>
                        </a:rPr>
                        <a:t>Recent, Rapid Ad- </a:t>
                      </a:r>
                      <a:r>
                        <a:rPr lang="en-US" sz="1800" kern="1200" dirty="0" err="1">
                          <a:solidFill>
                            <a:schemeClr val="tx1"/>
                          </a:solidFill>
                          <a:effectLst/>
                          <a:latin typeface="+mn-lt"/>
                          <a:ea typeface="+mn-ea"/>
                          <a:cs typeface="+mn-cs"/>
                        </a:rPr>
                        <a:t>vancement</a:t>
                      </a:r>
                      <a:r>
                        <a:rPr lang="en-US" sz="1800" kern="1200" dirty="0">
                          <a:solidFill>
                            <a:schemeClr val="tx1"/>
                          </a:solidFill>
                          <a:effectLst/>
                          <a:latin typeface="+mn-lt"/>
                          <a:ea typeface="+mn-ea"/>
                          <a:cs typeface="+mn-cs"/>
                        </a:rPr>
                        <a:t> in Visual Question Answering: a Review</a:t>
                      </a:r>
                      <a:endParaRPr lang="en-IN" sz="1800" b="0" i="0" u="none" strike="noStrike" dirty="0">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dirty="0">
                          <a:effectLst/>
                          <a:latin typeface="Arial" panose="020B0604020202020204" pitchFamily="34" charset="0"/>
                        </a:rPr>
                        <a:t>2022</a:t>
                      </a: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just"/>
                      <a:r>
                        <a:rPr lang="en-US" sz="1800" kern="1200" dirty="0">
                          <a:solidFill>
                            <a:schemeClr val="tx1"/>
                          </a:solidFill>
                          <a:effectLst/>
                          <a:latin typeface="+mn-lt"/>
                          <a:ea typeface="+mn-ea"/>
                          <a:cs typeface="+mn-cs"/>
                        </a:rPr>
                        <a:t>The paper ”Recent, Rapid Advancement in Visual Question Answering: a Review” provides a detailed overview of the rapid developments in Visual Question Answering (VQA). It highlights how VQA, combining computer vision and </a:t>
                      </a:r>
                      <a:r>
                        <a:rPr lang="en-US" sz="1800" kern="1200" dirty="0" err="1">
                          <a:solidFill>
                            <a:schemeClr val="tx1"/>
                          </a:solidFill>
                          <a:effectLst/>
                          <a:latin typeface="+mn-lt"/>
                          <a:ea typeface="+mn-ea"/>
                          <a:cs typeface="+mn-cs"/>
                        </a:rPr>
                        <a:t>nat</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ural</a:t>
                      </a:r>
                      <a:r>
                        <a:rPr lang="en-US" sz="1800" kern="1200" dirty="0">
                          <a:solidFill>
                            <a:schemeClr val="tx1"/>
                          </a:solidFill>
                          <a:effectLst/>
                          <a:latin typeface="+mn-lt"/>
                          <a:ea typeface="+mn-ea"/>
                          <a:cs typeface="+mn-cs"/>
                        </a:rPr>
                        <a:t> language processing, has grown exponentially in research output since 2015. The review covers key VQA models and techniques, including attention-based and transformer architectures, particularly BERT, which have revolutionized VQA performance. It also discusses medical image datasets and their unique VQA challenges, such as data scarcity, and offers suggestions  for  future</a:t>
                      </a:r>
                      <a:r>
                        <a:rPr lang="en-IN" sz="1800" kern="1200" dirty="0">
                          <a:solidFill>
                            <a:schemeClr val="tx1"/>
                          </a:solidFill>
                          <a:effectLst/>
                          <a:latin typeface="+mn-lt"/>
                          <a:ea typeface="+mn-ea"/>
                          <a:cs typeface="+mn-cs"/>
                        </a:rPr>
                        <a:t> </a:t>
                      </a:r>
                      <a:r>
                        <a:rPr lang="en-US" sz="1800" kern="1200" dirty="0">
                          <a:solidFill>
                            <a:schemeClr val="tx1"/>
                          </a:solidFill>
                          <a:effectLst/>
                          <a:latin typeface="+mn-lt"/>
                          <a:ea typeface="+mn-ea"/>
                          <a:cs typeface="+mn-cs"/>
                        </a:rPr>
                        <a:t>research directions.</a:t>
                      </a:r>
                      <a:endParaRPr lang="en-IN" sz="1800" b="0" i="0" u="none" strike="noStrike" dirty="0">
                        <a:effectLst/>
                        <a:latin typeface="Arial" panose="020B0604020202020204" pitchFamily="34" charset="0"/>
                      </a:endParaRPr>
                    </a:p>
                  </a:txBody>
                  <a:tcPr marL="84271" marR="84271" marT="42199" marB="42199">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24142653"/>
                  </a:ext>
                </a:extLst>
              </a:tr>
            </a:tbl>
          </a:graphicData>
        </a:graphic>
      </p:graphicFrame>
      <p:sp>
        <p:nvSpPr>
          <p:cNvPr id="2" name="Slide Number Placeholder 1">
            <a:extLst>
              <a:ext uri="{FF2B5EF4-FFF2-40B4-BE49-F238E27FC236}">
                <a16:creationId xmlns:a16="http://schemas.microsoft.com/office/drawing/2014/main" id="{490781C3-6432-E7A0-708E-A30101FC437E}"/>
              </a:ext>
            </a:extLst>
          </p:cNvPr>
          <p:cNvSpPr>
            <a:spLocks noGrp="1"/>
          </p:cNvSpPr>
          <p:nvPr>
            <p:ph type="sldNum" idx="2"/>
          </p:nvPr>
        </p:nvSpPr>
        <p:spPr/>
        <p:txBody>
          <a:bodyPr/>
          <a:lstStyle/>
          <a:p>
            <a:fld id="{6D54AE97-69BD-4A0A-9D18-425C6AC52E1D}" type="slidenum">
              <a:rPr lang="en-IN" smtClean="0"/>
              <a:t>18</a:t>
            </a:fld>
            <a:endParaRPr lang="en-IN"/>
          </a:p>
        </p:txBody>
      </p:sp>
      <p:pic>
        <p:nvPicPr>
          <p:cNvPr id="4" name="Picture 7" descr="A picture containing logo, text, emblem, symbol&#10;&#10;Description automatically generated">
            <a:extLst>
              <a:ext uri="{FF2B5EF4-FFF2-40B4-BE49-F238E27FC236}">
                <a16:creationId xmlns:a16="http://schemas.microsoft.com/office/drawing/2014/main" id="{5EF56726-1637-39A6-5CF9-907568562899}"/>
              </a:ext>
            </a:extLst>
          </p:cNvPr>
          <p:cNvPicPr/>
          <p:nvPr/>
        </p:nvPicPr>
        <p:blipFill>
          <a:blip r:embed="rId2"/>
          <a:stretch/>
        </p:blipFill>
        <p:spPr>
          <a:xfrm>
            <a:off x="554040" y="5662800"/>
            <a:ext cx="1283400" cy="1173960"/>
          </a:xfrm>
          <a:prstGeom prst="rect">
            <a:avLst/>
          </a:prstGeom>
          <a:ln w="0">
            <a:noFill/>
          </a:ln>
        </p:spPr>
      </p:pic>
    </p:spTree>
    <p:extLst>
      <p:ext uri="{BB962C8B-B14F-4D97-AF65-F5344CB8AC3E}">
        <p14:creationId xmlns:p14="http://schemas.microsoft.com/office/powerpoint/2010/main" val="2828360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B093EC-99E3-C32F-5E95-3CC91F4DA5B2}"/>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E8E82C61-56B8-079E-5BBD-0ABC3BB08BDE}"/>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D6C9BCD2-93A0-6E07-FDCD-5A185390F562}"/>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9D0FF9BB-1726-6F8D-FF22-5236D6E1A346}"/>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2" name="Title 1">
            <a:extLst>
              <a:ext uri="{FF2B5EF4-FFF2-40B4-BE49-F238E27FC236}">
                <a16:creationId xmlns:a16="http://schemas.microsoft.com/office/drawing/2014/main" id="{34D3BE3E-2DA1-7CE2-4301-AEA9ADD4C228}"/>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R</a:t>
            </a:r>
            <a:r>
              <a:rPr lang="en-IN" sz="4400" kern="100" dirty="0">
                <a:effectLst/>
                <a:latin typeface="Calibri" panose="020F0502020204030204" pitchFamily="34" charset="0"/>
                <a:ea typeface="Calibri" panose="020F0502020204030204" pitchFamily="34" charset="0"/>
                <a:cs typeface="Times New Roman" panose="02020603050405020304" pitchFamily="18" charset="0"/>
              </a:rPr>
              <a:t>esearch gaps and challenges</a:t>
            </a:r>
          </a:p>
        </p:txBody>
      </p:sp>
      <p:sp>
        <p:nvSpPr>
          <p:cNvPr id="5" name="Title 1">
            <a:extLst>
              <a:ext uri="{FF2B5EF4-FFF2-40B4-BE49-F238E27FC236}">
                <a16:creationId xmlns:a16="http://schemas.microsoft.com/office/drawing/2014/main" id="{EFAFB219-BFCB-3EE0-81D6-4916F062A2D1}"/>
              </a:ext>
            </a:extLst>
          </p:cNvPr>
          <p:cNvSpPr txBox="1">
            <a:spLocks/>
          </p:cNvSpPr>
          <p:nvPr/>
        </p:nvSpPr>
        <p:spPr>
          <a:xfrm>
            <a:off x="1041728" y="1209960"/>
            <a:ext cx="10022511" cy="4185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285750" indent="-285750" algn="just">
              <a:lnSpc>
                <a:spcPct val="107000"/>
              </a:lnSpc>
              <a:spcAft>
                <a:spcPts val="800"/>
              </a:spcAft>
              <a:buFont typeface="Arial" panose="020B0604020202020204" pitchFamily="34" charset="0"/>
              <a:buChar char="•"/>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Dataset Limitations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While datasets like VQA v2.0 and Visual Genome provide extensive annotations, they still have limitations in diversity and complexity. Many existing datasets lack sufficient diversity in visual scenes and question types, which can lead to overfitting and reduced generalization in real-world applications.</a:t>
            </a:r>
          </a:p>
          <a:p>
            <a:pPr marL="285750" indent="-285750" algn="just">
              <a:lnSpc>
                <a:spcPct val="107000"/>
              </a:lnSpc>
              <a:spcAft>
                <a:spcPts val="800"/>
              </a:spcAft>
              <a:buFont typeface="Arial" panose="020B0604020202020204" pitchFamily="34" charset="0"/>
              <a:buChar char="•"/>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Model Generalizability</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Transformer-based models, despite their impressive performance, often struggle with generalizing to unseen data or adapting to different domains. Ensuring that VQA models maintain high accuracy across diverse scenarios remains a significant challenge.</a:t>
            </a:r>
          </a:p>
          <a:p>
            <a:pPr marL="285750" indent="-285750" algn="just">
              <a:lnSpc>
                <a:spcPct val="107000"/>
              </a:lnSpc>
              <a:spcAft>
                <a:spcPts val="800"/>
              </a:spcAft>
              <a:buFont typeface="Arial" panose="020B0604020202020204" pitchFamily="34" charset="0"/>
              <a:buChar char="•"/>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Computational Constraints</a:t>
            </a:r>
          </a:p>
          <a:p>
            <a:pPr algn="just">
              <a:lnSpc>
                <a:spcPct val="107000"/>
              </a:lnSpc>
              <a:spcAft>
                <a:spcPts val="800"/>
              </a:spcAf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Training large transformer models requires substantial computational resources, which can be a barrier for researchers with limited access to high-performance hardware. Additionally, deploying these models in resource-constrained environments poses challenges related to efficiency and latency.</a:t>
            </a:r>
          </a:p>
        </p:txBody>
      </p:sp>
      <p:sp>
        <p:nvSpPr>
          <p:cNvPr id="3" name="Slide Number Placeholder 2">
            <a:extLst>
              <a:ext uri="{FF2B5EF4-FFF2-40B4-BE49-F238E27FC236}">
                <a16:creationId xmlns:a16="http://schemas.microsoft.com/office/drawing/2014/main" id="{D70A3B9E-F552-7BF2-C30C-D6622BA41583}"/>
              </a:ext>
            </a:extLst>
          </p:cNvPr>
          <p:cNvSpPr>
            <a:spLocks noGrp="1"/>
          </p:cNvSpPr>
          <p:nvPr>
            <p:ph type="sldNum" idx="2"/>
          </p:nvPr>
        </p:nvSpPr>
        <p:spPr/>
        <p:txBody>
          <a:bodyPr/>
          <a:lstStyle/>
          <a:p>
            <a:fld id="{6D54AE97-69BD-4A0A-9D18-425C6AC52E1D}" type="slidenum">
              <a:rPr lang="en-IN" smtClean="0"/>
              <a:t>19</a:t>
            </a:fld>
            <a:endParaRPr lang="en-IN"/>
          </a:p>
        </p:txBody>
      </p:sp>
      <p:pic>
        <p:nvPicPr>
          <p:cNvPr id="4" name="Picture 7" descr="A picture containing logo, text, emblem, symbol&#10;&#10;Description automatically generated">
            <a:extLst>
              <a:ext uri="{FF2B5EF4-FFF2-40B4-BE49-F238E27FC236}">
                <a16:creationId xmlns:a16="http://schemas.microsoft.com/office/drawing/2014/main" id="{3E07F5E8-07B5-1F45-79BA-E1B7E4609462}"/>
              </a:ext>
            </a:extLst>
          </p:cNvPr>
          <p:cNvPicPr/>
          <p:nvPr/>
        </p:nvPicPr>
        <p:blipFill>
          <a:blip r:embed="rId2"/>
          <a:stretch/>
        </p:blipFill>
        <p:spPr>
          <a:xfrm>
            <a:off x="554040" y="5662800"/>
            <a:ext cx="1283400" cy="1173960"/>
          </a:xfrm>
          <a:prstGeom prst="rect">
            <a:avLst/>
          </a:prstGeom>
          <a:ln w="0">
            <a:noFill/>
          </a:ln>
        </p:spPr>
      </p:pic>
    </p:spTree>
    <p:extLst>
      <p:ext uri="{BB962C8B-B14F-4D97-AF65-F5344CB8AC3E}">
        <p14:creationId xmlns:p14="http://schemas.microsoft.com/office/powerpoint/2010/main" val="9612422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Group 2"/>
          <p:cNvGrpSpPr/>
          <p:nvPr/>
        </p:nvGrpSpPr>
        <p:grpSpPr>
          <a:xfrm>
            <a:off x="0" y="5533200"/>
            <a:ext cx="12191400" cy="1211040"/>
            <a:chOff x="0" y="5533200"/>
            <a:chExt cx="12191400" cy="1211040"/>
          </a:xfrm>
        </p:grpSpPr>
        <p:sp>
          <p:nvSpPr>
            <p:cNvPr id="50" name="TextBox 4"/>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2" name="Title 1">
            <a:extLst>
              <a:ext uri="{FF2B5EF4-FFF2-40B4-BE49-F238E27FC236}">
                <a16:creationId xmlns:a16="http://schemas.microsoft.com/office/drawing/2014/main" id="{205BAA35-F315-D0B5-2E38-1BF3EAAA50A9}"/>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Index</a:t>
            </a:r>
            <a:endParaRPr lang="en-IN" dirty="0"/>
          </a:p>
        </p:txBody>
      </p:sp>
      <p:sp>
        <p:nvSpPr>
          <p:cNvPr id="7" name="TextBox 6">
            <a:extLst>
              <a:ext uri="{FF2B5EF4-FFF2-40B4-BE49-F238E27FC236}">
                <a16:creationId xmlns:a16="http://schemas.microsoft.com/office/drawing/2014/main" id="{DA27E57E-A48B-A825-10C3-44849179F6D7}"/>
              </a:ext>
            </a:extLst>
          </p:cNvPr>
          <p:cNvSpPr txBox="1"/>
          <p:nvPr/>
        </p:nvSpPr>
        <p:spPr>
          <a:xfrm>
            <a:off x="1041729" y="1493520"/>
            <a:ext cx="10266352" cy="3168240"/>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Introduction</a:t>
            </a:r>
          </a:p>
          <a:p>
            <a:pPr marL="285750" indent="-285750">
              <a:lnSpc>
                <a:spcPct val="107000"/>
              </a:lnSpc>
              <a:spcAft>
                <a:spcPts val="800"/>
              </a:spcAft>
              <a:buFont typeface="Arial" panose="020B0604020202020204" pitchFamily="34" charset="0"/>
              <a:buChar char="•"/>
            </a:pPr>
            <a:r>
              <a:rPr lang="en-IN" kern="100" dirty="0">
                <a:latin typeface="Calibri" panose="020F0502020204030204" pitchFamily="34" charset="0"/>
                <a:ea typeface="Calibri" panose="020F0502020204030204" pitchFamily="34" charset="0"/>
                <a:cs typeface="Times New Roman" panose="02020603050405020304" pitchFamily="18" charset="0"/>
              </a:rPr>
              <a:t>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iterature survey</a:t>
            </a:r>
          </a:p>
          <a:p>
            <a:pPr marL="285750" indent="-285750">
              <a:lnSpc>
                <a:spcPct val="107000"/>
              </a:lnSpc>
              <a:spcAft>
                <a:spcPts val="800"/>
              </a:spcAft>
              <a:buFont typeface="Arial" panose="020B0604020202020204" pitchFamily="34" charset="0"/>
              <a:buChar char="•"/>
            </a:pPr>
            <a:r>
              <a:rPr lang="en-IN" kern="100" dirty="0">
                <a:latin typeface="Calibri" panose="020F0502020204030204" pitchFamily="34" charset="0"/>
                <a:ea typeface="Calibri" panose="020F0502020204030204" pitchFamily="34" charset="0"/>
                <a:cs typeface="Times New Roman" panose="02020603050405020304" pitchFamily="18" charset="0"/>
              </a:rPr>
              <a:t>R</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esearch gaps and challenges</a:t>
            </a:r>
          </a:p>
          <a:p>
            <a:pPr marL="285750" indent="-285750">
              <a:lnSpc>
                <a:spcPct val="107000"/>
              </a:lnSpc>
              <a:spcAft>
                <a:spcPts val="800"/>
              </a:spcAft>
              <a:buFont typeface="Arial" panose="020B0604020202020204" pitchFamily="34" charset="0"/>
              <a:buChar char="•"/>
            </a:pPr>
            <a:r>
              <a:rPr lang="en-IN" kern="100" dirty="0">
                <a:latin typeface="Calibri" panose="020F0502020204030204" pitchFamily="34" charset="0"/>
                <a:ea typeface="Calibri" panose="020F0502020204030204" pitchFamily="34" charset="0"/>
                <a:cs typeface="Times New Roman" panose="02020603050405020304" pitchFamily="18" charset="0"/>
              </a:rPr>
              <a:t>P</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roblem statement</a:t>
            </a:r>
          </a:p>
          <a:p>
            <a:pPr marL="285750" indent="-285750">
              <a:lnSpc>
                <a:spcPct val="107000"/>
              </a:lnSpc>
              <a:spcAft>
                <a:spcPts val="800"/>
              </a:spcAft>
              <a:buFont typeface="Arial" panose="020B0604020202020204" pitchFamily="34" charset="0"/>
              <a:buChar char="•"/>
            </a:pPr>
            <a:r>
              <a:rPr lang="en-IN" kern="100" dirty="0">
                <a:latin typeface="Calibri" panose="020F0502020204030204" pitchFamily="34" charset="0"/>
                <a:ea typeface="Calibri" panose="020F0502020204030204" pitchFamily="34" charset="0"/>
                <a:cs typeface="Times New Roman" panose="02020603050405020304" pitchFamily="18" charset="0"/>
              </a:rPr>
              <a:t>O</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bjectives </a:t>
            </a:r>
          </a:p>
          <a:p>
            <a:pPr marL="285750" indent="-285750">
              <a:lnSpc>
                <a:spcPct val="107000"/>
              </a:lnSpc>
              <a:spcAft>
                <a:spcPts val="800"/>
              </a:spcAft>
              <a:buFont typeface="Arial" panose="020B0604020202020204" pitchFamily="34" charset="0"/>
              <a:buChar char="•"/>
            </a:pPr>
            <a:r>
              <a:rPr lang="en-IN" kern="100" dirty="0">
                <a:latin typeface="Calibri" panose="020F0502020204030204" pitchFamily="34" charset="0"/>
                <a:ea typeface="Calibri" panose="020F0502020204030204" pitchFamily="34" charset="0"/>
                <a:cs typeface="Times New Roman" panose="02020603050405020304" pitchFamily="18" charset="0"/>
              </a:rPr>
              <a:t>Architecture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lnSpc>
                <a:spcPct val="107000"/>
              </a:lnSpc>
              <a:spcAft>
                <a:spcPts val="8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Timeline chart</a:t>
            </a:r>
          </a:p>
          <a:p>
            <a:pPr marL="285750" indent="-285750">
              <a:lnSpc>
                <a:spcPct val="107000"/>
              </a:lnSpc>
              <a:spcAft>
                <a:spcPts val="800"/>
              </a:spcAft>
              <a:buFont typeface="Arial" panose="020B0604020202020204" pitchFamily="34" charset="0"/>
              <a:buChar char="•"/>
            </a:pPr>
            <a:r>
              <a:rPr lang="en-IN" kern="100" dirty="0">
                <a:latin typeface="Calibri" panose="020F0502020204030204" pitchFamily="34" charset="0"/>
                <a:ea typeface="Calibri" panose="020F0502020204030204" pitchFamily="34" charset="0"/>
                <a:cs typeface="Times New Roman" panose="02020603050405020304" pitchFamily="18" charset="0"/>
              </a:rPr>
              <a:t>References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AB363DC-2D45-550F-E4C0-E8FDBE63B728}"/>
              </a:ext>
            </a:extLst>
          </p:cNvPr>
          <p:cNvSpPr>
            <a:spLocks noGrp="1"/>
          </p:cNvSpPr>
          <p:nvPr>
            <p:ph type="sldNum" idx="2"/>
          </p:nvPr>
        </p:nvSpPr>
        <p:spPr/>
        <p:txBody>
          <a:bodyPr/>
          <a:lstStyle/>
          <a:p>
            <a:fld id="{6D54AE97-69BD-4A0A-9D18-425C6AC52E1D}" type="slidenum">
              <a:rPr lang="en-IN" smtClean="0"/>
              <a:t>2</a:t>
            </a:fld>
            <a:endParaRPr lang="en-IN"/>
          </a:p>
        </p:txBody>
      </p:sp>
      <p:pic>
        <p:nvPicPr>
          <p:cNvPr id="4" name="Picture 7" descr="A picture containing logo, text, emblem, symbol&#10;&#10;Description automatically generated">
            <a:extLst>
              <a:ext uri="{FF2B5EF4-FFF2-40B4-BE49-F238E27FC236}">
                <a16:creationId xmlns:a16="http://schemas.microsoft.com/office/drawing/2014/main" id="{82F25F79-7CDE-B500-96BD-3117D0B4BAA0}"/>
              </a:ext>
            </a:extLst>
          </p:cNvPr>
          <p:cNvPicPr/>
          <p:nvPr/>
        </p:nvPicPr>
        <p:blipFill>
          <a:blip r:embed="rId2"/>
          <a:stretch/>
        </p:blipFill>
        <p:spPr>
          <a:xfrm>
            <a:off x="554040" y="5662800"/>
            <a:ext cx="1283400" cy="1173960"/>
          </a:xfrm>
          <a:prstGeom prst="rect">
            <a:avLst/>
          </a:prstGeom>
          <a:ln w="0">
            <a:noFill/>
          </a:ln>
        </p:spPr>
      </p:pic>
    </p:spTree>
    <p:extLst>
      <p:ext uri="{BB962C8B-B14F-4D97-AF65-F5344CB8AC3E}">
        <p14:creationId xmlns:p14="http://schemas.microsoft.com/office/powerpoint/2010/main" val="3955613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BE0DC-F104-CFD4-DB03-C1FEC870458D}"/>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AAFA5D0F-FDAD-0070-B29D-DA597015E754}"/>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A8AB87E3-7031-1746-BAD2-6D7B64C11419}"/>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F44585D9-A622-E88F-10C2-5CA2642F79C3}"/>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2" name="Title 1">
            <a:extLst>
              <a:ext uri="{FF2B5EF4-FFF2-40B4-BE49-F238E27FC236}">
                <a16:creationId xmlns:a16="http://schemas.microsoft.com/office/drawing/2014/main" id="{DDBB7EE5-5CC8-4B4E-3334-420167E2C2CE}"/>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P</a:t>
            </a:r>
            <a:r>
              <a:rPr lang="en-IN" sz="4400" kern="100" dirty="0">
                <a:effectLst/>
                <a:latin typeface="Calibri" panose="020F0502020204030204" pitchFamily="34" charset="0"/>
                <a:ea typeface="Calibri" panose="020F0502020204030204" pitchFamily="34" charset="0"/>
                <a:cs typeface="Times New Roman" panose="02020603050405020304" pitchFamily="18" charset="0"/>
              </a:rPr>
              <a:t>roblem statement</a:t>
            </a:r>
          </a:p>
        </p:txBody>
      </p:sp>
      <p:sp>
        <p:nvSpPr>
          <p:cNvPr id="3" name="Title 1">
            <a:extLst>
              <a:ext uri="{FF2B5EF4-FFF2-40B4-BE49-F238E27FC236}">
                <a16:creationId xmlns:a16="http://schemas.microsoft.com/office/drawing/2014/main" id="{7451DD4A-D94E-09CA-119C-DC9708B63ED8}"/>
              </a:ext>
            </a:extLst>
          </p:cNvPr>
          <p:cNvSpPr txBox="1">
            <a:spLocks/>
          </p:cNvSpPr>
          <p:nvPr/>
        </p:nvSpPr>
        <p:spPr>
          <a:xfrm>
            <a:off x="1041728" y="1717505"/>
            <a:ext cx="10022511" cy="44966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r>
              <a:rPr lang="en-US" sz="2000" b="1" dirty="0">
                <a:effectLst/>
                <a:latin typeface="Calibri" panose="020F0502020204030204" pitchFamily="34" charset="0"/>
                <a:ea typeface="Calibri" panose="020F0502020204030204" pitchFamily="34" charset="0"/>
              </a:rPr>
              <a:t>Transformer-Driven</a:t>
            </a:r>
            <a:r>
              <a:rPr lang="en-US" sz="2000" b="1" spc="230" dirty="0">
                <a:effectLst/>
                <a:latin typeface="Calibri" panose="020F0502020204030204" pitchFamily="34" charset="0"/>
                <a:ea typeface="Calibri" panose="020F0502020204030204" pitchFamily="34" charset="0"/>
              </a:rPr>
              <a:t> </a:t>
            </a:r>
            <a:r>
              <a:rPr lang="en-US" sz="2000" b="1" dirty="0">
                <a:effectLst/>
                <a:latin typeface="Calibri" panose="020F0502020204030204" pitchFamily="34" charset="0"/>
                <a:ea typeface="Calibri" panose="020F0502020204030204" pitchFamily="34" charset="0"/>
              </a:rPr>
              <a:t>Visual</a:t>
            </a:r>
            <a:r>
              <a:rPr lang="en-US" sz="2000" b="1" spc="235" dirty="0">
                <a:effectLst/>
                <a:latin typeface="Calibri" panose="020F0502020204030204" pitchFamily="34" charset="0"/>
                <a:ea typeface="Calibri" panose="020F0502020204030204" pitchFamily="34" charset="0"/>
              </a:rPr>
              <a:t> </a:t>
            </a:r>
            <a:r>
              <a:rPr lang="en-US" sz="2000" b="1" dirty="0">
                <a:effectLst/>
                <a:latin typeface="Calibri" panose="020F0502020204030204" pitchFamily="34" charset="0"/>
                <a:ea typeface="Calibri" panose="020F0502020204030204" pitchFamily="34" charset="0"/>
              </a:rPr>
              <a:t>Question</a:t>
            </a:r>
            <a:r>
              <a:rPr lang="en-US" sz="2000" b="1" spc="235" dirty="0">
                <a:effectLst/>
                <a:latin typeface="Calibri" panose="020F0502020204030204" pitchFamily="34" charset="0"/>
                <a:ea typeface="Calibri" panose="020F0502020204030204" pitchFamily="34" charset="0"/>
              </a:rPr>
              <a:t> </a:t>
            </a:r>
            <a:r>
              <a:rPr lang="en-US" sz="2000" b="1" dirty="0">
                <a:effectLst/>
                <a:latin typeface="Calibri" panose="020F0502020204030204" pitchFamily="34" charset="0"/>
                <a:ea typeface="Calibri" panose="020F0502020204030204" pitchFamily="34" charset="0"/>
              </a:rPr>
              <a:t>Answering</a:t>
            </a:r>
          </a:p>
          <a:p>
            <a:pPr algn="just"/>
            <a:endParaRPr lang="en-IN" sz="2000" b="1" dirty="0">
              <a:effectLst/>
              <a:latin typeface="Calibri" panose="020F0502020204030204" pitchFamily="34" charset="0"/>
              <a:ea typeface="Calibri" panose="020F0502020204030204" pitchFamily="34" charset="0"/>
            </a:endParaRPr>
          </a:p>
          <a:p>
            <a:pPr algn="just"/>
            <a:r>
              <a:rPr lang="en-US" sz="1800" b="1" dirty="0">
                <a:effectLst/>
                <a:latin typeface="Calibri" panose="020F0502020204030204" pitchFamily="34" charset="0"/>
                <a:ea typeface="Calibri" panose="020F0502020204030204" pitchFamily="34" charset="0"/>
              </a:rPr>
              <a:t> </a:t>
            </a:r>
            <a:endParaRPr lang="en-IN" sz="1800" dirty="0">
              <a:effectLst/>
              <a:latin typeface="Calibri" panose="020F0502020204030204" pitchFamily="34" charset="0"/>
              <a:ea typeface="Calibri" panose="020F0502020204030204" pitchFamily="34" charset="0"/>
            </a:endParaRPr>
          </a:p>
          <a:p>
            <a:pPr marL="285750" indent="-285750" algn="just">
              <a:buFont typeface="Arial" panose="020B0604020202020204" pitchFamily="34" charset="0"/>
              <a:buChar char="•"/>
            </a:pPr>
            <a:r>
              <a:rPr lang="en-US" sz="1800" dirty="0">
                <a:effectLst/>
                <a:latin typeface="Calibri" panose="020F0502020204030204" pitchFamily="34" charset="0"/>
                <a:ea typeface="Calibri" panose="020F0502020204030204" pitchFamily="34" charset="0"/>
              </a:rPr>
              <a:t>This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dissertation</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aims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to</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develop</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a</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transformer-based</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VQA</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system</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that</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improves</a:t>
            </a:r>
            <a:r>
              <a:rPr lang="en-US" sz="1800" spc="-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the interpretability and accuracy of responses by fusing image and textual representations more</a:t>
            </a:r>
            <a:r>
              <a:rPr lang="en-US" sz="1800" spc="-75" dirty="0">
                <a:effectLst/>
                <a:latin typeface="Calibri" panose="020F0502020204030204" pitchFamily="34" charset="0"/>
                <a:ea typeface="Calibri" panose="020F0502020204030204" pitchFamily="34" charset="0"/>
              </a:rPr>
              <a:t> </a:t>
            </a:r>
            <a:r>
              <a:rPr lang="en-US" sz="1800" dirty="0">
                <a:effectLst/>
                <a:latin typeface="Calibri" panose="020F0502020204030204" pitchFamily="34" charset="0"/>
                <a:ea typeface="Calibri" panose="020F0502020204030204" pitchFamily="34" charset="0"/>
              </a:rPr>
              <a:t>effectively.</a:t>
            </a:r>
            <a:r>
              <a:rPr lang="en-US" sz="1800" spc="30" dirty="0">
                <a:effectLst/>
                <a:latin typeface="Calibri" panose="020F0502020204030204" pitchFamily="34" charset="0"/>
                <a:ea typeface="Calibri" panose="020F0502020204030204" pitchFamily="34" charset="0"/>
              </a:rPr>
              <a:t> </a:t>
            </a:r>
          </a:p>
          <a:p>
            <a:pPr algn="just"/>
            <a:endParaRPr lang="en-US" sz="1800" spc="30" dirty="0">
              <a:latin typeface="Calibri" panose="020F050202020403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D0AE3952-4B60-37BD-8C32-E2E48F71BED6}"/>
              </a:ext>
            </a:extLst>
          </p:cNvPr>
          <p:cNvSpPr>
            <a:spLocks noGrp="1"/>
          </p:cNvSpPr>
          <p:nvPr>
            <p:ph type="sldNum" idx="2"/>
          </p:nvPr>
        </p:nvSpPr>
        <p:spPr/>
        <p:txBody>
          <a:bodyPr/>
          <a:lstStyle/>
          <a:p>
            <a:fld id="{6D54AE97-69BD-4A0A-9D18-425C6AC52E1D}" type="slidenum">
              <a:rPr lang="en-IN" smtClean="0"/>
              <a:t>20</a:t>
            </a:fld>
            <a:endParaRPr lang="en-IN"/>
          </a:p>
        </p:txBody>
      </p:sp>
      <p:pic>
        <p:nvPicPr>
          <p:cNvPr id="5" name="Picture 7" descr="A picture containing logo, text, emblem, symbol&#10;&#10;Description automatically generated">
            <a:extLst>
              <a:ext uri="{FF2B5EF4-FFF2-40B4-BE49-F238E27FC236}">
                <a16:creationId xmlns:a16="http://schemas.microsoft.com/office/drawing/2014/main" id="{BE603266-8667-5A08-7077-8AC39E0622BE}"/>
              </a:ext>
            </a:extLst>
          </p:cNvPr>
          <p:cNvPicPr/>
          <p:nvPr/>
        </p:nvPicPr>
        <p:blipFill>
          <a:blip r:embed="rId2"/>
          <a:stretch/>
        </p:blipFill>
        <p:spPr>
          <a:xfrm>
            <a:off x="554040" y="5662800"/>
            <a:ext cx="1283400" cy="1173960"/>
          </a:xfrm>
          <a:prstGeom prst="rect">
            <a:avLst/>
          </a:prstGeom>
          <a:ln w="0">
            <a:noFill/>
          </a:ln>
        </p:spPr>
      </p:pic>
    </p:spTree>
    <p:extLst>
      <p:ext uri="{BB962C8B-B14F-4D97-AF65-F5344CB8AC3E}">
        <p14:creationId xmlns:p14="http://schemas.microsoft.com/office/powerpoint/2010/main" val="27899162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130E8-0FBF-66DF-2947-DAF5CB494BC7}"/>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D25E70AB-4249-C578-5D12-3B09B81065E1}"/>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1B05433D-7FC6-D3BE-7033-AA90D99CFD3A}"/>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25B377F8-5578-667F-A7C9-DA5355E96723}"/>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2" name="Title 1">
            <a:extLst>
              <a:ext uri="{FF2B5EF4-FFF2-40B4-BE49-F238E27FC236}">
                <a16:creationId xmlns:a16="http://schemas.microsoft.com/office/drawing/2014/main" id="{6BBF6F28-85A3-BC52-B569-AA658A619979}"/>
              </a:ext>
            </a:extLst>
          </p:cNvPr>
          <p:cNvSpPr txBox="1">
            <a:spLocks/>
          </p:cNvSpPr>
          <p:nvPr/>
        </p:nvSpPr>
        <p:spPr>
          <a:xfrm>
            <a:off x="99600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7000"/>
              </a:lnSpc>
              <a:spcAft>
                <a:spcPts val="800"/>
              </a:spcAft>
            </a:pPr>
            <a:r>
              <a:rPr lang="en-IN" kern="100" dirty="0">
                <a:latin typeface="Calibri" panose="020F0502020204030204" pitchFamily="34" charset="0"/>
                <a:ea typeface="Calibri" panose="020F0502020204030204" pitchFamily="34" charset="0"/>
                <a:cs typeface="Times New Roman" panose="02020603050405020304" pitchFamily="18" charset="0"/>
              </a:rPr>
              <a:t>O</a:t>
            </a:r>
            <a:r>
              <a:rPr lang="en-IN" sz="4400" kern="100" dirty="0">
                <a:effectLst/>
                <a:latin typeface="Calibri" panose="020F0502020204030204" pitchFamily="34" charset="0"/>
                <a:ea typeface="Calibri" panose="020F0502020204030204" pitchFamily="34" charset="0"/>
                <a:cs typeface="Times New Roman" panose="02020603050405020304" pitchFamily="18" charset="0"/>
              </a:rPr>
              <a:t>bjectives </a:t>
            </a:r>
          </a:p>
        </p:txBody>
      </p:sp>
      <p:sp>
        <p:nvSpPr>
          <p:cNvPr id="3" name="Title 1">
            <a:extLst>
              <a:ext uri="{FF2B5EF4-FFF2-40B4-BE49-F238E27FC236}">
                <a16:creationId xmlns:a16="http://schemas.microsoft.com/office/drawing/2014/main" id="{8324C201-D7D6-3B5D-8550-5ABF7BDE68E9}"/>
              </a:ext>
            </a:extLst>
          </p:cNvPr>
          <p:cNvSpPr txBox="1">
            <a:spLocks/>
          </p:cNvSpPr>
          <p:nvPr/>
        </p:nvSpPr>
        <p:spPr>
          <a:xfrm>
            <a:off x="996009" y="1259244"/>
            <a:ext cx="10022511" cy="382482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lvl="0" indent="-342900" algn="just">
              <a:buFont typeface="+mj-lt"/>
              <a:buAutoNum type="arabicPeriod"/>
            </a:pPr>
            <a:r>
              <a:rPr lang="en-US" sz="1800" b="1" dirty="0">
                <a:effectLst/>
                <a:latin typeface="Calibri" panose="020F0502020204030204" pitchFamily="34" charset="0"/>
                <a:ea typeface="Calibri" panose="020F0502020204030204" pitchFamily="34" charset="0"/>
              </a:rPr>
              <a:t>To</a:t>
            </a:r>
            <a:r>
              <a:rPr lang="en-US" sz="1800" b="1" spc="4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enhance</a:t>
            </a:r>
            <a:r>
              <a:rPr lang="en-US" sz="1800" b="1" spc="4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the</a:t>
            </a:r>
            <a:r>
              <a:rPr lang="en-US" sz="1800" b="1" spc="4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capabilities</a:t>
            </a:r>
            <a:r>
              <a:rPr lang="en-US" sz="1800" b="1" spc="4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of</a:t>
            </a:r>
            <a:r>
              <a:rPr lang="en-US" sz="1800" b="1" spc="4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visual</a:t>
            </a:r>
            <a:r>
              <a:rPr lang="en-US" sz="1800" b="1" spc="4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question</a:t>
            </a:r>
            <a:r>
              <a:rPr lang="en-US" sz="1800" b="1" spc="4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answering</a:t>
            </a:r>
            <a:r>
              <a:rPr lang="en-US" sz="1800" b="1" spc="4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(VQA)</a:t>
            </a:r>
            <a:r>
              <a:rPr lang="en-US" sz="1800" b="1" spc="40" dirty="0">
                <a:effectLst/>
                <a:latin typeface="Calibri" panose="020F0502020204030204" pitchFamily="34" charset="0"/>
                <a:ea typeface="Calibri" panose="020F0502020204030204" pitchFamily="34" charset="0"/>
              </a:rPr>
              <a:t> </a:t>
            </a:r>
            <a:r>
              <a:rPr lang="en-US" sz="1800" b="1" spc="-10" dirty="0">
                <a:effectLst/>
                <a:latin typeface="Calibri" panose="020F0502020204030204" pitchFamily="34" charset="0"/>
                <a:ea typeface="Calibri" panose="020F0502020204030204" pitchFamily="34" charset="0"/>
              </a:rPr>
              <a:t>systems</a:t>
            </a:r>
            <a:endParaRPr lang="en-IN" sz="1800" b="1" spc="-10" dirty="0">
              <a:latin typeface="Calibri" panose="020F0502020204030204" pitchFamily="34" charset="0"/>
              <a:ea typeface="Calibri" panose="020F0502020204030204" pitchFamily="34" charset="0"/>
            </a:endParaRPr>
          </a:p>
          <a:p>
            <a:pPr lvl="1" algn="just"/>
            <a:r>
              <a:rPr lang="en-US" sz="1600" dirty="0">
                <a:latin typeface="Calibri" panose="020F0502020204030204" pitchFamily="34" charset="0"/>
                <a:ea typeface="Calibri" panose="020F0502020204030204" pitchFamily="34" charset="0"/>
                <a:cs typeface="Calibri" panose="020F0502020204030204" pitchFamily="34" charset="0"/>
              </a:rPr>
              <a:t>Improving their accuracy and efficiency through the exploration of advanced multimodal transformer architectures, while providing insights and guidelines for handling multimodal data that can inform future research in VQA and related fields</a:t>
            </a:r>
            <a:r>
              <a:rPr lang="en-IN" sz="1600" dirty="0">
                <a:latin typeface="Calibri" panose="020F0502020204030204" pitchFamily="34" charset="0"/>
                <a:ea typeface="Calibri" panose="020F0502020204030204" pitchFamily="34" charset="0"/>
                <a:cs typeface="Calibri" panose="020F0502020204030204" pitchFamily="34" charset="0"/>
              </a:rPr>
              <a:t> </a:t>
            </a:r>
          </a:p>
          <a:p>
            <a:pPr lvl="1" algn="just"/>
            <a:endParaRPr lang="en-IN" sz="1600" dirty="0">
              <a:latin typeface="Calibri" panose="020F0502020204030204" pitchFamily="34" charset="0"/>
              <a:ea typeface="Calibri" panose="020F0502020204030204" pitchFamily="34" charset="0"/>
            </a:endParaRPr>
          </a:p>
          <a:p>
            <a:pPr marL="800100" lvl="1" indent="-342900" algn="just">
              <a:buFont typeface="+mj-lt"/>
              <a:buAutoNum type="arabicPeriod"/>
            </a:pPr>
            <a:endParaRPr lang="en-IN" sz="100" b="1" dirty="0">
              <a:latin typeface="Calibri" panose="020F0502020204030204" pitchFamily="34" charset="0"/>
              <a:ea typeface="Calibri" panose="020F0502020204030204" pitchFamily="34" charset="0"/>
            </a:endParaRPr>
          </a:p>
          <a:p>
            <a:pPr marL="342900" indent="-342900" algn="just">
              <a:buFont typeface="+mj-lt"/>
              <a:buAutoNum type="arabicPeriod"/>
            </a:pPr>
            <a:r>
              <a:rPr lang="en-US" sz="1800" b="1" dirty="0">
                <a:effectLst/>
                <a:latin typeface="Calibri" panose="020F0502020204030204" pitchFamily="34" charset="0"/>
                <a:ea typeface="Calibri" panose="020F0502020204030204" pitchFamily="34" charset="0"/>
              </a:rPr>
              <a:t>To investigate the impact of combining VQA v2.0 with Visual Genome data, specifically focusing on how enriched object relationships and attributes from Visual</a:t>
            </a:r>
            <a:r>
              <a:rPr lang="en-US" sz="1800" b="1" spc="4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Genome improve question-answering performance.</a:t>
            </a:r>
            <a:endParaRPr lang="en-IN" sz="1800" b="1" dirty="0">
              <a:effectLst/>
              <a:latin typeface="Calibri" panose="020F0502020204030204" pitchFamily="34" charset="0"/>
              <a:ea typeface="Calibri" panose="020F0502020204030204" pitchFamily="34" charset="0"/>
            </a:endParaRPr>
          </a:p>
          <a:p>
            <a:pPr marL="342900" indent="-342900" algn="just">
              <a:buFont typeface="+mj-lt"/>
              <a:buAutoNum type="arabicPeriod"/>
            </a:pPr>
            <a:endParaRPr lang="en-IN" sz="1800" dirty="0">
              <a:latin typeface="Calibri" panose="020F0502020204030204" pitchFamily="34" charset="0"/>
              <a:ea typeface="Calibri" panose="020F0502020204030204" pitchFamily="34" charset="0"/>
            </a:endParaRPr>
          </a:p>
          <a:p>
            <a:pPr marL="342900" indent="-342900" algn="just">
              <a:buFont typeface="+mj-lt"/>
              <a:buAutoNum type="arabicPeriod"/>
            </a:pPr>
            <a:r>
              <a:rPr lang="en-US" sz="1800" b="1" dirty="0">
                <a:effectLst/>
                <a:latin typeface="Calibri" panose="020F0502020204030204" pitchFamily="34" charset="0"/>
                <a:ea typeface="Calibri" panose="020F0502020204030204" pitchFamily="34" charset="0"/>
              </a:rPr>
              <a:t>To</a:t>
            </a:r>
            <a:r>
              <a:rPr lang="en-US" sz="1800" b="1" spc="-5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evaluate</a:t>
            </a:r>
            <a:r>
              <a:rPr lang="en-US" sz="1800" b="1" spc="-5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the</a:t>
            </a:r>
            <a:r>
              <a:rPr lang="en-US" sz="1800" b="1" spc="-5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performance</a:t>
            </a:r>
            <a:r>
              <a:rPr lang="en-US" sz="1800" b="1" spc="-5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of</a:t>
            </a:r>
            <a:r>
              <a:rPr lang="en-US" sz="1800" b="1" spc="-5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the</a:t>
            </a:r>
            <a:r>
              <a:rPr lang="en-US" sz="1800" b="1" spc="-5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LXMERT</a:t>
            </a:r>
            <a:r>
              <a:rPr lang="en-US" sz="1800" b="1" spc="-5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model</a:t>
            </a:r>
            <a:r>
              <a:rPr lang="en-US" sz="1800" b="1" spc="-5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on</a:t>
            </a:r>
            <a:r>
              <a:rPr lang="en-US" sz="1800" b="1" spc="-5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the</a:t>
            </a:r>
            <a:r>
              <a:rPr lang="en-US" sz="1800" b="1" spc="-55" dirty="0">
                <a:effectLst/>
                <a:latin typeface="Calibri" panose="020F0502020204030204" pitchFamily="34" charset="0"/>
                <a:ea typeface="Calibri" panose="020F0502020204030204" pitchFamily="34" charset="0"/>
              </a:rPr>
              <a:t> </a:t>
            </a:r>
            <a:r>
              <a:rPr lang="en-US" sz="1800" b="1" spc="-55" dirty="0">
                <a:latin typeface="Calibri" panose="020F0502020204030204" pitchFamily="34" charset="0"/>
                <a:ea typeface="Calibri" panose="020F0502020204030204" pitchFamily="34" charset="0"/>
              </a:rPr>
              <a:t>both</a:t>
            </a:r>
            <a:r>
              <a:rPr lang="en-US" sz="1800" b="1" spc="-5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dataset</a:t>
            </a:r>
            <a:r>
              <a:rPr lang="en-US" sz="1800" b="1" spc="-55"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and compare</a:t>
            </a:r>
            <a:r>
              <a:rPr lang="en-US" sz="1800" b="1" spc="2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it</a:t>
            </a:r>
            <a:r>
              <a:rPr lang="en-US" sz="1800" b="1" spc="2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with</a:t>
            </a:r>
            <a:r>
              <a:rPr lang="en-US" sz="1800" b="1" spc="2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other</a:t>
            </a:r>
            <a:r>
              <a:rPr lang="en-US" sz="1800" b="1" spc="2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baseline</a:t>
            </a:r>
            <a:r>
              <a:rPr lang="en-US" sz="1800" b="1" spc="2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models</a:t>
            </a:r>
            <a:r>
              <a:rPr lang="en-US" sz="1800" b="1" spc="2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in</a:t>
            </a:r>
            <a:r>
              <a:rPr lang="en-US" sz="1800" b="1" spc="2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terms</a:t>
            </a:r>
            <a:r>
              <a:rPr lang="en-US" sz="1800" b="1" spc="2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of</a:t>
            </a:r>
            <a:r>
              <a:rPr lang="en-US" sz="1800" b="1" spc="2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accuracy</a:t>
            </a:r>
            <a:r>
              <a:rPr lang="en-US" sz="1800" b="1" spc="2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and</a:t>
            </a:r>
            <a:r>
              <a:rPr lang="en-US" sz="1800" b="1" spc="200" dirty="0">
                <a:effectLst/>
                <a:latin typeface="Calibri" panose="020F0502020204030204" pitchFamily="34" charset="0"/>
                <a:ea typeface="Calibri" panose="020F0502020204030204" pitchFamily="34" charset="0"/>
              </a:rPr>
              <a:t> </a:t>
            </a:r>
            <a:r>
              <a:rPr lang="en-US" sz="1800" b="1" dirty="0">
                <a:effectLst/>
                <a:latin typeface="Calibri" panose="020F0502020204030204" pitchFamily="34" charset="0"/>
                <a:ea typeface="Calibri" panose="020F0502020204030204" pitchFamily="34" charset="0"/>
              </a:rPr>
              <a:t>efficiency.</a:t>
            </a:r>
          </a:p>
          <a:p>
            <a:pPr marL="342900" indent="-342900" algn="just">
              <a:buFont typeface="+mj-lt"/>
              <a:buAutoNum type="arabicPeriod"/>
            </a:pPr>
            <a:endParaRPr lang="en-US" sz="1800" b="1" dirty="0">
              <a:latin typeface="Calibri" panose="020F0502020204030204" pitchFamily="34" charset="0"/>
              <a:ea typeface="Calibri" panose="020F0502020204030204" pitchFamily="34" charset="0"/>
            </a:endParaRPr>
          </a:p>
          <a:p>
            <a:pPr algn="just"/>
            <a:endParaRPr lang="en-IN" sz="1800" b="1" dirty="0">
              <a:effectLst/>
              <a:latin typeface="Calibri" panose="020F0502020204030204" pitchFamily="34" charset="0"/>
              <a:ea typeface="Calibri" panose="020F0502020204030204" pitchFamily="34" charset="0"/>
            </a:endParaRPr>
          </a:p>
          <a:p>
            <a:endParaRPr lang="en-IN" sz="1800" dirty="0">
              <a:latin typeface="Calibri" panose="020F0502020204030204" pitchFamily="34" charset="0"/>
              <a:ea typeface="Calibri" panose="020F0502020204030204" pitchFamily="34" charset="0"/>
            </a:endParaRPr>
          </a:p>
          <a:p>
            <a:endParaRPr lang="en-IN" sz="1800" dirty="0">
              <a:latin typeface="Calibri" panose="020F0502020204030204" pitchFamily="34" charset="0"/>
              <a:ea typeface="Calibri" panose="020F0502020204030204" pitchFamily="34" charset="0"/>
            </a:endParaRPr>
          </a:p>
        </p:txBody>
      </p:sp>
      <p:sp>
        <p:nvSpPr>
          <p:cNvPr id="4" name="Slide Number Placeholder 3">
            <a:extLst>
              <a:ext uri="{FF2B5EF4-FFF2-40B4-BE49-F238E27FC236}">
                <a16:creationId xmlns:a16="http://schemas.microsoft.com/office/drawing/2014/main" id="{57C05FC1-C6F9-EC42-0A72-D9488C269D57}"/>
              </a:ext>
            </a:extLst>
          </p:cNvPr>
          <p:cNvSpPr>
            <a:spLocks noGrp="1"/>
          </p:cNvSpPr>
          <p:nvPr>
            <p:ph type="sldNum" idx="2"/>
          </p:nvPr>
        </p:nvSpPr>
        <p:spPr/>
        <p:txBody>
          <a:bodyPr/>
          <a:lstStyle/>
          <a:p>
            <a:fld id="{6D54AE97-69BD-4A0A-9D18-425C6AC52E1D}" type="slidenum">
              <a:rPr lang="en-IN" smtClean="0"/>
              <a:t>21</a:t>
            </a:fld>
            <a:endParaRPr lang="en-IN"/>
          </a:p>
        </p:txBody>
      </p:sp>
      <p:pic>
        <p:nvPicPr>
          <p:cNvPr id="5" name="Picture 7" descr="A picture containing logo, text, emblem, symbol&#10;&#10;Description automatically generated">
            <a:extLst>
              <a:ext uri="{FF2B5EF4-FFF2-40B4-BE49-F238E27FC236}">
                <a16:creationId xmlns:a16="http://schemas.microsoft.com/office/drawing/2014/main" id="{5FC041FB-FF02-04CC-0F38-396B8816E71C}"/>
              </a:ext>
            </a:extLst>
          </p:cNvPr>
          <p:cNvPicPr/>
          <p:nvPr/>
        </p:nvPicPr>
        <p:blipFill>
          <a:blip r:embed="rId2"/>
          <a:stretch/>
        </p:blipFill>
        <p:spPr>
          <a:xfrm>
            <a:off x="554040" y="5662800"/>
            <a:ext cx="1283400" cy="1173960"/>
          </a:xfrm>
          <a:prstGeom prst="rect">
            <a:avLst/>
          </a:prstGeom>
          <a:ln w="0">
            <a:noFill/>
          </a:ln>
        </p:spPr>
      </p:pic>
    </p:spTree>
    <p:extLst>
      <p:ext uri="{BB962C8B-B14F-4D97-AF65-F5344CB8AC3E}">
        <p14:creationId xmlns:p14="http://schemas.microsoft.com/office/powerpoint/2010/main" val="3630961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AD47D-F63B-A08E-7469-AEA7BE8B683D}"/>
            </a:ext>
          </a:extLst>
        </p:cNvPr>
        <p:cNvGrpSpPr/>
        <p:nvPr/>
      </p:nvGrpSpPr>
      <p:grpSpPr>
        <a:xfrm>
          <a:off x="0" y="0"/>
          <a:ext cx="0" cy="0"/>
          <a:chOff x="0" y="0"/>
          <a:chExt cx="0" cy="0"/>
        </a:xfrm>
      </p:grpSpPr>
      <p:grpSp>
        <p:nvGrpSpPr>
          <p:cNvPr id="56" name="Group 4">
            <a:extLst>
              <a:ext uri="{FF2B5EF4-FFF2-40B4-BE49-F238E27FC236}">
                <a16:creationId xmlns:a16="http://schemas.microsoft.com/office/drawing/2014/main" id="{134DB4B8-C5EE-156F-EB6D-68026B32418B}"/>
              </a:ext>
            </a:extLst>
          </p:cNvPr>
          <p:cNvGrpSpPr/>
          <p:nvPr/>
        </p:nvGrpSpPr>
        <p:grpSpPr>
          <a:xfrm>
            <a:off x="0" y="5533200"/>
            <a:ext cx="12191400" cy="1211040"/>
            <a:chOff x="0" y="5533200"/>
            <a:chExt cx="12191400" cy="1211040"/>
          </a:xfrm>
        </p:grpSpPr>
        <p:sp>
          <p:nvSpPr>
            <p:cNvPr id="57" name="TextBox 5">
              <a:extLst>
                <a:ext uri="{FF2B5EF4-FFF2-40B4-BE49-F238E27FC236}">
                  <a16:creationId xmlns:a16="http://schemas.microsoft.com/office/drawing/2014/main" id="{83C688C1-03E9-9170-D14A-AB422EFE8E20}"/>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58" name="Rectangle 6">
              <a:extLst>
                <a:ext uri="{FF2B5EF4-FFF2-40B4-BE49-F238E27FC236}">
                  <a16:creationId xmlns:a16="http://schemas.microsoft.com/office/drawing/2014/main" id="{EFDAB47D-308A-4CE4-E1D1-C9FD9D4F0775}"/>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pic>
        <p:nvPicPr>
          <p:cNvPr id="59" name="Picture 7" descr="A picture containing logo, text, emblem, symbol&#10;&#10;Description automatically generated">
            <a:extLst>
              <a:ext uri="{FF2B5EF4-FFF2-40B4-BE49-F238E27FC236}">
                <a16:creationId xmlns:a16="http://schemas.microsoft.com/office/drawing/2014/main" id="{5BC1BA61-7B93-C370-24AB-21ACF043118E}"/>
              </a:ext>
            </a:extLst>
          </p:cNvPr>
          <p:cNvPicPr/>
          <p:nvPr/>
        </p:nvPicPr>
        <p:blipFill>
          <a:blip r:embed="rId2"/>
          <a:stretch/>
        </p:blipFill>
        <p:spPr>
          <a:xfrm>
            <a:off x="554040" y="5662800"/>
            <a:ext cx="1283400" cy="1173960"/>
          </a:xfrm>
          <a:prstGeom prst="rect">
            <a:avLst/>
          </a:prstGeom>
          <a:ln w="0">
            <a:noFill/>
          </a:ln>
        </p:spPr>
      </p:pic>
      <p:sp>
        <p:nvSpPr>
          <p:cNvPr id="2" name="TextBox 1">
            <a:extLst>
              <a:ext uri="{FF2B5EF4-FFF2-40B4-BE49-F238E27FC236}">
                <a16:creationId xmlns:a16="http://schemas.microsoft.com/office/drawing/2014/main" id="{21F4A6B0-5B9F-FDC8-4C10-041F44729A11}"/>
              </a:ext>
            </a:extLst>
          </p:cNvPr>
          <p:cNvSpPr txBox="1"/>
          <p:nvPr/>
        </p:nvSpPr>
        <p:spPr>
          <a:xfrm>
            <a:off x="654624" y="398352"/>
            <a:ext cx="10058400" cy="769441"/>
          </a:xfrm>
          <a:prstGeom prst="rect">
            <a:avLst/>
          </a:prstGeom>
          <a:noFill/>
        </p:spPr>
        <p:txBody>
          <a:bodyPr wrap="square" rtlCol="0">
            <a:spAutoFit/>
          </a:bodyPr>
          <a:lstStyle/>
          <a:p>
            <a:r>
              <a:rPr lang="en-IN" sz="4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Architecture</a:t>
            </a:r>
            <a:endParaRPr lang="en-IN" sz="4400" dirty="0"/>
          </a:p>
        </p:txBody>
      </p:sp>
      <p:pic>
        <p:nvPicPr>
          <p:cNvPr id="4" name="Picture 3">
            <a:extLst>
              <a:ext uri="{FF2B5EF4-FFF2-40B4-BE49-F238E27FC236}">
                <a16:creationId xmlns:a16="http://schemas.microsoft.com/office/drawing/2014/main" id="{10139760-AC38-D37C-5DD1-7AA70A7909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15833" y="1094803"/>
            <a:ext cx="8924925" cy="4010025"/>
          </a:xfrm>
          <a:prstGeom prst="rect">
            <a:avLst/>
          </a:prstGeom>
        </p:spPr>
      </p:pic>
      <p:sp>
        <p:nvSpPr>
          <p:cNvPr id="3" name="Slide Number Placeholder 2">
            <a:extLst>
              <a:ext uri="{FF2B5EF4-FFF2-40B4-BE49-F238E27FC236}">
                <a16:creationId xmlns:a16="http://schemas.microsoft.com/office/drawing/2014/main" id="{F6D3FBF0-1F87-67B6-2D9E-292843D0829A}"/>
              </a:ext>
            </a:extLst>
          </p:cNvPr>
          <p:cNvSpPr>
            <a:spLocks noGrp="1"/>
          </p:cNvSpPr>
          <p:nvPr>
            <p:ph type="sldNum" idx="2"/>
          </p:nvPr>
        </p:nvSpPr>
        <p:spPr/>
        <p:txBody>
          <a:bodyPr/>
          <a:lstStyle/>
          <a:p>
            <a:fld id="{6D54AE97-69BD-4A0A-9D18-425C6AC52E1D}" type="slidenum">
              <a:rPr lang="en-IN" smtClean="0"/>
              <a:t>22</a:t>
            </a:fld>
            <a:endParaRPr lang="en-IN"/>
          </a:p>
        </p:txBody>
      </p:sp>
    </p:spTree>
    <p:extLst>
      <p:ext uri="{BB962C8B-B14F-4D97-AF65-F5344CB8AC3E}">
        <p14:creationId xmlns:p14="http://schemas.microsoft.com/office/powerpoint/2010/main" val="3498280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5F199-641F-26E5-F027-FE5393FA986C}"/>
            </a:ext>
          </a:extLst>
        </p:cNvPr>
        <p:cNvGrpSpPr/>
        <p:nvPr/>
      </p:nvGrpSpPr>
      <p:grpSpPr>
        <a:xfrm>
          <a:off x="0" y="0"/>
          <a:ext cx="0" cy="0"/>
          <a:chOff x="0" y="0"/>
          <a:chExt cx="0" cy="0"/>
        </a:xfrm>
      </p:grpSpPr>
      <p:grpSp>
        <p:nvGrpSpPr>
          <p:cNvPr id="56" name="Group 4">
            <a:extLst>
              <a:ext uri="{FF2B5EF4-FFF2-40B4-BE49-F238E27FC236}">
                <a16:creationId xmlns:a16="http://schemas.microsoft.com/office/drawing/2014/main" id="{02D075F3-4B4B-CE82-1842-0498714E8053}"/>
              </a:ext>
            </a:extLst>
          </p:cNvPr>
          <p:cNvGrpSpPr/>
          <p:nvPr/>
        </p:nvGrpSpPr>
        <p:grpSpPr>
          <a:xfrm>
            <a:off x="0" y="5533200"/>
            <a:ext cx="12191400" cy="1211040"/>
            <a:chOff x="0" y="5533200"/>
            <a:chExt cx="12191400" cy="1211040"/>
          </a:xfrm>
        </p:grpSpPr>
        <p:sp>
          <p:nvSpPr>
            <p:cNvPr id="57" name="TextBox 5">
              <a:extLst>
                <a:ext uri="{FF2B5EF4-FFF2-40B4-BE49-F238E27FC236}">
                  <a16:creationId xmlns:a16="http://schemas.microsoft.com/office/drawing/2014/main" id="{FE92E971-8ED3-0505-D61D-EAB847C50342}"/>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58" name="Rectangle 6">
              <a:extLst>
                <a:ext uri="{FF2B5EF4-FFF2-40B4-BE49-F238E27FC236}">
                  <a16:creationId xmlns:a16="http://schemas.microsoft.com/office/drawing/2014/main" id="{7F802109-53DA-F894-A76C-0B504FC3BA78}"/>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pic>
        <p:nvPicPr>
          <p:cNvPr id="59" name="Picture 7" descr="A picture containing logo, text, emblem, symbol&#10;&#10;Description automatically generated">
            <a:extLst>
              <a:ext uri="{FF2B5EF4-FFF2-40B4-BE49-F238E27FC236}">
                <a16:creationId xmlns:a16="http://schemas.microsoft.com/office/drawing/2014/main" id="{450B61E3-752B-9599-BF81-26A0BF6CEAC7}"/>
              </a:ext>
            </a:extLst>
          </p:cNvPr>
          <p:cNvPicPr/>
          <p:nvPr/>
        </p:nvPicPr>
        <p:blipFill>
          <a:blip r:embed="rId2"/>
          <a:stretch/>
        </p:blipFill>
        <p:spPr>
          <a:xfrm>
            <a:off x="554040" y="5662800"/>
            <a:ext cx="1283400" cy="1173960"/>
          </a:xfrm>
          <a:prstGeom prst="rect">
            <a:avLst/>
          </a:prstGeom>
          <a:ln w="0">
            <a:noFill/>
          </a:ln>
        </p:spPr>
      </p:pic>
      <p:sp>
        <p:nvSpPr>
          <p:cNvPr id="2" name="TextBox 1">
            <a:extLst>
              <a:ext uri="{FF2B5EF4-FFF2-40B4-BE49-F238E27FC236}">
                <a16:creationId xmlns:a16="http://schemas.microsoft.com/office/drawing/2014/main" id="{A5A70FA6-EE23-1D98-DF97-D530FEC10D66}"/>
              </a:ext>
            </a:extLst>
          </p:cNvPr>
          <p:cNvSpPr txBox="1"/>
          <p:nvPr/>
        </p:nvSpPr>
        <p:spPr>
          <a:xfrm>
            <a:off x="554040" y="-388032"/>
            <a:ext cx="10058400" cy="1446550"/>
          </a:xfrm>
          <a:prstGeom prst="rect">
            <a:avLst/>
          </a:prstGeom>
          <a:noFill/>
        </p:spPr>
        <p:txBody>
          <a:bodyPr wrap="square" rtlCol="0">
            <a:spAutoFit/>
          </a:bodyPr>
          <a:lstStyle/>
          <a:p>
            <a:r>
              <a:rPr lang="en-US" sz="4400" cap="none" dirty="0">
                <a:latin typeface="Calibri" panose="020F0502020204030204" pitchFamily="34" charset="0"/>
                <a:ea typeface="Calibri" panose="020F0502020204030204" pitchFamily="34" charset="0"/>
                <a:cs typeface="Calibri" panose="020F0502020204030204" pitchFamily="34" charset="0"/>
              </a:rPr>
              <a:t>Timeline</a:t>
            </a:r>
            <a:r>
              <a:rPr lang="en-US" sz="8800" dirty="0"/>
              <a:t> </a:t>
            </a:r>
            <a:endParaRPr lang="en-IN" sz="4400" dirty="0"/>
          </a:p>
        </p:txBody>
      </p:sp>
      <p:pic>
        <p:nvPicPr>
          <p:cNvPr id="11" name="Picture 10">
            <a:extLst>
              <a:ext uri="{FF2B5EF4-FFF2-40B4-BE49-F238E27FC236}">
                <a16:creationId xmlns:a16="http://schemas.microsoft.com/office/drawing/2014/main" id="{80D1297D-1641-2B94-A5BB-7D42ED5BDB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3240" y="1656462"/>
            <a:ext cx="6329130" cy="2977992"/>
          </a:xfrm>
          <a:prstGeom prst="rect">
            <a:avLst/>
          </a:prstGeom>
        </p:spPr>
      </p:pic>
      <p:sp>
        <p:nvSpPr>
          <p:cNvPr id="12" name="Slide Number Placeholder 11">
            <a:extLst>
              <a:ext uri="{FF2B5EF4-FFF2-40B4-BE49-F238E27FC236}">
                <a16:creationId xmlns:a16="http://schemas.microsoft.com/office/drawing/2014/main" id="{D0B3BFBF-F528-8DD7-DFEB-3A6CD0D0B281}"/>
              </a:ext>
            </a:extLst>
          </p:cNvPr>
          <p:cNvSpPr>
            <a:spLocks noGrp="1"/>
          </p:cNvSpPr>
          <p:nvPr>
            <p:ph type="sldNum" idx="2"/>
          </p:nvPr>
        </p:nvSpPr>
        <p:spPr/>
        <p:txBody>
          <a:bodyPr/>
          <a:lstStyle/>
          <a:p>
            <a:fld id="{6D54AE97-69BD-4A0A-9D18-425C6AC52E1D}" type="slidenum">
              <a:rPr lang="en-IN" smtClean="0"/>
              <a:t>23</a:t>
            </a:fld>
            <a:endParaRPr lang="en-IN"/>
          </a:p>
        </p:txBody>
      </p:sp>
      <p:pic>
        <p:nvPicPr>
          <p:cNvPr id="6" name="Picture 5">
            <a:extLst>
              <a:ext uri="{FF2B5EF4-FFF2-40B4-BE49-F238E27FC236}">
                <a16:creationId xmlns:a16="http://schemas.microsoft.com/office/drawing/2014/main" id="{937094B8-A227-76C0-22D5-67ACA61229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2353" y="1656462"/>
            <a:ext cx="5160887" cy="2977992"/>
          </a:xfrm>
          <a:prstGeom prst="rect">
            <a:avLst/>
          </a:prstGeom>
        </p:spPr>
      </p:pic>
    </p:spTree>
    <p:extLst>
      <p:ext uri="{BB962C8B-B14F-4D97-AF65-F5344CB8AC3E}">
        <p14:creationId xmlns:p14="http://schemas.microsoft.com/office/powerpoint/2010/main" val="2205435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Group 4"/>
          <p:cNvGrpSpPr/>
          <p:nvPr/>
        </p:nvGrpSpPr>
        <p:grpSpPr>
          <a:xfrm>
            <a:off x="0" y="5533722"/>
            <a:ext cx="12191400" cy="1211040"/>
            <a:chOff x="0" y="5533200"/>
            <a:chExt cx="12191400" cy="1211040"/>
          </a:xfrm>
        </p:grpSpPr>
        <p:sp>
          <p:nvSpPr>
            <p:cNvPr id="57" name="TextBox 5"/>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8" name="Rectangle 6"/>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pic>
        <p:nvPicPr>
          <p:cNvPr id="59" name="Picture 7" descr="A picture containing logo, text, emblem, symbol&#10;&#10;Description automatically generated"/>
          <p:cNvPicPr/>
          <p:nvPr/>
        </p:nvPicPr>
        <p:blipFill>
          <a:blip r:embed="rId2"/>
          <a:stretch/>
        </p:blipFill>
        <p:spPr>
          <a:xfrm>
            <a:off x="554040" y="5662800"/>
            <a:ext cx="1283400" cy="1173960"/>
          </a:xfrm>
          <a:prstGeom prst="rect">
            <a:avLst/>
          </a:prstGeom>
          <a:ln w="0">
            <a:noFill/>
          </a:ln>
        </p:spPr>
      </p:pic>
      <p:sp>
        <p:nvSpPr>
          <p:cNvPr id="2" name="TextBox 1">
            <a:extLst>
              <a:ext uri="{FF2B5EF4-FFF2-40B4-BE49-F238E27FC236}">
                <a16:creationId xmlns:a16="http://schemas.microsoft.com/office/drawing/2014/main" id="{161DBAD9-CD10-A3FF-4CE8-B156C1E1331C}"/>
              </a:ext>
            </a:extLst>
          </p:cNvPr>
          <p:cNvSpPr txBox="1"/>
          <p:nvPr/>
        </p:nvSpPr>
        <p:spPr>
          <a:xfrm>
            <a:off x="759706" y="312010"/>
            <a:ext cx="10058400" cy="769441"/>
          </a:xfrm>
          <a:prstGeom prst="rect">
            <a:avLst/>
          </a:prstGeom>
          <a:noFill/>
        </p:spPr>
        <p:txBody>
          <a:bodyPr wrap="square" rtlCol="0">
            <a:spAutoFit/>
          </a:bodyPr>
          <a:lstStyle/>
          <a:p>
            <a:r>
              <a:rPr lang="en-IN" sz="4400" dirty="0">
                <a:latin typeface="Calibri" panose="020F0502020204030204" pitchFamily="34" charset="0"/>
                <a:ea typeface="Calibri" panose="020F0502020204030204" pitchFamily="34" charset="0"/>
                <a:cs typeface="Calibri" panose="020F0502020204030204" pitchFamily="34" charset="0"/>
              </a:rPr>
              <a:t>References</a:t>
            </a:r>
            <a:r>
              <a:rPr lang="en-IN" sz="2400" dirty="0"/>
              <a:t>:</a:t>
            </a:r>
          </a:p>
        </p:txBody>
      </p:sp>
      <p:sp>
        <p:nvSpPr>
          <p:cNvPr id="4" name="TextBox 3">
            <a:extLst>
              <a:ext uri="{FF2B5EF4-FFF2-40B4-BE49-F238E27FC236}">
                <a16:creationId xmlns:a16="http://schemas.microsoft.com/office/drawing/2014/main" id="{5A76D096-2D99-5FDA-992B-AD650EFA3437}"/>
              </a:ext>
            </a:extLst>
          </p:cNvPr>
          <p:cNvSpPr txBox="1"/>
          <p:nvPr/>
        </p:nvSpPr>
        <p:spPr>
          <a:xfrm>
            <a:off x="656573" y="1009085"/>
            <a:ext cx="10878254" cy="4524637"/>
          </a:xfrm>
          <a:prstGeom prst="rect">
            <a:avLst/>
          </a:prstGeom>
          <a:noFill/>
        </p:spPr>
        <p:txBody>
          <a:bodyPr wrap="square">
            <a:spAutoFit/>
          </a:bodyPr>
          <a:lstStyle/>
          <a:p>
            <a:pPr marL="342900" lvl="0" indent="-342900">
              <a:lnSpc>
                <a:spcPct val="107000"/>
              </a:lnSpc>
              <a:buSzPts val="1200"/>
              <a:buFont typeface="Times New Roman" panose="02020603050405020304" pitchFamily="18" charset="0"/>
              <a:buAutoNum type="arabicPeriod"/>
            </a:pP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Tan, H. and Bansal, M., 2019.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Lxmert</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Learning cross-modality encoder representations from transformers.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arXiv</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preprint arXiv:1908.07490.</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200"/>
              <a:buFont typeface="Times New Roman" panose="02020603050405020304" pitchFamily="18" charset="0"/>
              <a:buAutoNum type="arabicPeriod"/>
            </a:pP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Li, L.H.,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Yatskar</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M., Yin, D., Hsieh, C.J. and Chang, K.W., 2019.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Visualbert</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A simple and performant baseline for vision and language. </a:t>
            </a:r>
            <a:r>
              <a:rPr lang="en-IN" sz="1800" i="1"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arXiv</a:t>
            </a:r>
            <a:r>
              <a:rPr lang="en-IN" sz="1800" i="1"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preprint arXiv:1908.03557</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200"/>
              <a:buFont typeface="Times New Roman" panose="02020603050405020304" pitchFamily="18" charset="0"/>
              <a:buAutoNum type="arabicPeriod"/>
            </a:pP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Lu, J., Batra, D., Parikh, D. and Lee, S., 2019.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Vilbert</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Pretraining task-agnostic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visiolinguistic</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representations for vision-and-language tasks. </a:t>
            </a:r>
            <a:r>
              <a:rPr lang="en-IN" sz="1800" i="1"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Advances in neural information processing systems</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i="1"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32</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200"/>
              <a:buFont typeface="Times New Roman" panose="02020603050405020304" pitchFamily="18" charset="0"/>
              <a:buAutoNum type="arabicPeriod"/>
            </a:pP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Rekanar</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K., Hayes, M.,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Sistu</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G. and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Eising</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C., 2024. Optimizing Visual Question Answering Models for Driving: Bridging the Gap Between Human and Machine Attention Patterns. </a:t>
            </a:r>
            <a:r>
              <a:rPr lang="en-IN" sz="1800" i="1"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arXiv</a:t>
            </a:r>
            <a:r>
              <a:rPr lang="en-IN" sz="1800" i="1"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preprint arXiv:2406.09203</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200"/>
              <a:buFont typeface="Times New Roman" panose="02020603050405020304" pitchFamily="18" charset="0"/>
              <a:buAutoNum type="arabicPeriod"/>
            </a:pP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Huang, Z., Zeng, Z., Liu, B., Fu, D. and Fu, J., 2020. Pixel-</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bert</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Aligning image pixels with text by deep multi-modal transformers. </a:t>
            </a:r>
            <a:r>
              <a:rPr lang="en-IN" sz="1800" i="1"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arXiv</a:t>
            </a:r>
            <a:r>
              <a:rPr lang="en-IN" sz="1800" i="1"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preprint arXiv:2004.00849</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200"/>
              <a:buFont typeface="Times New Roman" panose="02020603050405020304" pitchFamily="18" charset="0"/>
              <a:buAutoNum type="arabicPeriod"/>
            </a:pP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Wang,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Jianfeng</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&amp; Seng, Kah &amp; Shen, Yi &amp; Ang, Li-Minn &amp; Huang,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Difeng</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(2024). Image to Label to Answer: An Efficient Framework for Enhanced Clinical Applications in Medical Visual Question Answering. Electronics. 13. 2273. 10.3390/electronics13122273.</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SzPts val="1200"/>
              <a:buFont typeface="Times New Roman" panose="02020603050405020304" pitchFamily="18" charset="0"/>
              <a:buAutoNum type="arabicPeriod"/>
            </a:pP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Tito, R.,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Karatzas</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D. and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Valveny</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E., 2023. Hierarchical multimodal transformers for multipage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docvqa</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i="1"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Pattern Recognition</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a:t>
            </a:r>
            <a:r>
              <a:rPr lang="en-IN" sz="1800" i="1"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144</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p.109834.</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0E4CD9ED-910F-25A6-3D94-C91E65C544BB}"/>
              </a:ext>
            </a:extLst>
          </p:cNvPr>
          <p:cNvSpPr>
            <a:spLocks noGrp="1"/>
          </p:cNvSpPr>
          <p:nvPr>
            <p:ph type="sldNum" idx="2"/>
          </p:nvPr>
        </p:nvSpPr>
        <p:spPr/>
        <p:txBody>
          <a:bodyPr/>
          <a:lstStyle/>
          <a:p>
            <a:fld id="{6D54AE97-69BD-4A0A-9D18-425C6AC52E1D}" type="slidenum">
              <a:rPr lang="en-IN" smtClean="0"/>
              <a:t>24</a:t>
            </a:fld>
            <a:endParaRPr lang="en-IN"/>
          </a:p>
        </p:txBody>
      </p:sp>
    </p:spTree>
    <p:extLst>
      <p:ext uri="{BB962C8B-B14F-4D97-AF65-F5344CB8AC3E}">
        <p14:creationId xmlns:p14="http://schemas.microsoft.com/office/powerpoint/2010/main" val="37002866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35B6C-A1A7-FBA4-E95B-AA1B1222F6F9}"/>
            </a:ext>
          </a:extLst>
        </p:cNvPr>
        <p:cNvGrpSpPr/>
        <p:nvPr/>
      </p:nvGrpSpPr>
      <p:grpSpPr>
        <a:xfrm>
          <a:off x="0" y="0"/>
          <a:ext cx="0" cy="0"/>
          <a:chOff x="0" y="0"/>
          <a:chExt cx="0" cy="0"/>
        </a:xfrm>
      </p:grpSpPr>
      <p:grpSp>
        <p:nvGrpSpPr>
          <p:cNvPr id="56" name="Group 4">
            <a:extLst>
              <a:ext uri="{FF2B5EF4-FFF2-40B4-BE49-F238E27FC236}">
                <a16:creationId xmlns:a16="http://schemas.microsoft.com/office/drawing/2014/main" id="{44F32395-112D-47CA-A2C2-07360C9A7053}"/>
              </a:ext>
            </a:extLst>
          </p:cNvPr>
          <p:cNvGrpSpPr/>
          <p:nvPr/>
        </p:nvGrpSpPr>
        <p:grpSpPr>
          <a:xfrm>
            <a:off x="0" y="5533200"/>
            <a:ext cx="12191400" cy="1211040"/>
            <a:chOff x="0" y="5533200"/>
            <a:chExt cx="12191400" cy="1211040"/>
          </a:xfrm>
        </p:grpSpPr>
        <p:sp>
          <p:nvSpPr>
            <p:cNvPr id="57" name="TextBox 5">
              <a:extLst>
                <a:ext uri="{FF2B5EF4-FFF2-40B4-BE49-F238E27FC236}">
                  <a16:creationId xmlns:a16="http://schemas.microsoft.com/office/drawing/2014/main" id="{5F915C74-85F7-E09B-E1FF-B1C0694C176F}"/>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58" name="Rectangle 6">
              <a:extLst>
                <a:ext uri="{FF2B5EF4-FFF2-40B4-BE49-F238E27FC236}">
                  <a16:creationId xmlns:a16="http://schemas.microsoft.com/office/drawing/2014/main" id="{1FBC305D-40AF-1E47-FC05-6BE81237A8FB}"/>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pic>
        <p:nvPicPr>
          <p:cNvPr id="59" name="Picture 7" descr="A picture containing logo, text, emblem, symbol&#10;&#10;Description automatically generated">
            <a:extLst>
              <a:ext uri="{FF2B5EF4-FFF2-40B4-BE49-F238E27FC236}">
                <a16:creationId xmlns:a16="http://schemas.microsoft.com/office/drawing/2014/main" id="{AFA4CC39-7B94-7FC9-06DF-55F6C8E3982E}"/>
              </a:ext>
            </a:extLst>
          </p:cNvPr>
          <p:cNvPicPr/>
          <p:nvPr/>
        </p:nvPicPr>
        <p:blipFill>
          <a:blip r:embed="rId2"/>
          <a:stretch/>
        </p:blipFill>
        <p:spPr>
          <a:xfrm>
            <a:off x="554040" y="5662800"/>
            <a:ext cx="1283400" cy="1173960"/>
          </a:xfrm>
          <a:prstGeom prst="rect">
            <a:avLst/>
          </a:prstGeom>
          <a:ln w="0">
            <a:noFill/>
          </a:ln>
        </p:spPr>
      </p:pic>
      <p:sp>
        <p:nvSpPr>
          <p:cNvPr id="4" name="TextBox 3">
            <a:extLst>
              <a:ext uri="{FF2B5EF4-FFF2-40B4-BE49-F238E27FC236}">
                <a16:creationId xmlns:a16="http://schemas.microsoft.com/office/drawing/2014/main" id="{BD754579-A365-515B-C612-5CDDA77097D6}"/>
              </a:ext>
            </a:extLst>
          </p:cNvPr>
          <p:cNvSpPr txBox="1"/>
          <p:nvPr/>
        </p:nvSpPr>
        <p:spPr>
          <a:xfrm>
            <a:off x="554040" y="106509"/>
            <a:ext cx="10878254" cy="5411931"/>
          </a:xfrm>
          <a:prstGeom prst="rect">
            <a:avLst/>
          </a:prstGeom>
          <a:noFill/>
        </p:spPr>
        <p:txBody>
          <a:bodyPr wrap="square">
            <a:spAutoFit/>
          </a:bodyPr>
          <a:lstStyle/>
          <a:p>
            <a:pPr marL="342900" indent="-342900" algn="l" rtl="0" eaLnBrk="1" latinLnBrk="0" hangingPunct="1">
              <a:lnSpc>
                <a:spcPct val="107000"/>
              </a:lnSpc>
              <a:spcBef>
                <a:spcPts val="0"/>
              </a:spcBef>
              <a:spcAft>
                <a:spcPts val="0"/>
              </a:spcAft>
              <a:buClrTx/>
              <a:buSzPts val="1200"/>
              <a:buFont typeface="+mj-lt"/>
              <a:buAutoNum type="arabicPeriod" startAt="8"/>
            </a:pP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Khan, A.U.,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Mazaheri</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A., Lobo, N.D.V. and Shah, M., 2020.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Mmft-bert</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Multimodal fusion transformer with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bert</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encodings for visual question answering. </a:t>
            </a:r>
            <a:r>
              <a:rPr lang="en-IN" sz="1800" i="1"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arXiv</a:t>
            </a:r>
            <a:r>
              <a:rPr lang="en-IN" sz="1800" i="1"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preprint arXiv:2010.14095</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t>
            </a:r>
            <a:endParaRPr lang="en-IN" sz="1800" dirty="0">
              <a:effectLst/>
            </a:endParaRPr>
          </a:p>
          <a:p>
            <a:pPr marL="342900" indent="-342900" algn="l" rtl="0" eaLnBrk="1" latinLnBrk="0" hangingPunct="1">
              <a:lnSpc>
                <a:spcPct val="107000"/>
              </a:lnSpc>
              <a:spcBef>
                <a:spcPts val="0"/>
              </a:spcBef>
              <a:spcAft>
                <a:spcPts val="0"/>
              </a:spcAft>
              <a:buFont typeface="+mj-lt"/>
              <a:buAutoNum type="arabicPeriod" startAt="8"/>
            </a:pP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Kim, W., Son, B. and Kim, I., 2021, July. </a:t>
            </a:r>
            <a:r>
              <a:rPr lang="en-IN" kern="100" cap="small" dirty="0" err="1">
                <a:solidFill>
                  <a:srgbClr val="5A5A5A"/>
                </a:solidFill>
                <a:latin typeface="Calibri" panose="020F0502020204030204" pitchFamily="34" charset="0"/>
                <a:ea typeface="Calibri" panose="020F0502020204030204" pitchFamily="34" charset="0"/>
                <a:cs typeface="Times New Roman" panose="02020603050405020304" pitchFamily="18" charset="0"/>
              </a:rPr>
              <a:t>Vilt</a:t>
            </a: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Vision-and-language transformer without convolution or region supervision. In International conference on machine learning (pp. 5583-5594). PMLR.</a:t>
            </a:r>
          </a:p>
          <a:p>
            <a:pPr marL="347472" indent="-347472" algn="l" rtl="0" eaLnBrk="1" latinLnBrk="0" hangingPunct="1">
              <a:lnSpc>
                <a:spcPct val="107000"/>
              </a:lnSpc>
              <a:spcBef>
                <a:spcPts val="0"/>
              </a:spcBef>
              <a:spcAft>
                <a:spcPts val="0"/>
              </a:spcAft>
              <a:buFont typeface="+mj-lt"/>
              <a:buAutoNum type="arabicPeriod" startAt="8"/>
            </a:pP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Siebert, T., </a:t>
            </a:r>
            <a:r>
              <a:rPr lang="en-IN" kern="100" cap="small" dirty="0" err="1">
                <a:solidFill>
                  <a:srgbClr val="5A5A5A"/>
                </a:solidFill>
                <a:latin typeface="Calibri" panose="020F0502020204030204" pitchFamily="34" charset="0"/>
                <a:ea typeface="Calibri" panose="020F0502020204030204" pitchFamily="34" charset="0"/>
                <a:cs typeface="Times New Roman" panose="02020603050405020304" pitchFamily="18" charset="0"/>
              </a:rPr>
              <a:t>Clasen</a:t>
            </a: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K.N., </a:t>
            </a:r>
            <a:r>
              <a:rPr lang="en-IN" kern="100" cap="small" dirty="0" err="1">
                <a:solidFill>
                  <a:srgbClr val="5A5A5A"/>
                </a:solidFill>
                <a:latin typeface="Calibri" panose="020F0502020204030204" pitchFamily="34" charset="0"/>
                <a:ea typeface="Calibri" panose="020F0502020204030204" pitchFamily="34" charset="0"/>
                <a:cs typeface="Times New Roman" panose="02020603050405020304" pitchFamily="18" charset="0"/>
              </a:rPr>
              <a:t>Ravanbakhsh</a:t>
            </a: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M. and Demir, B., 2022, October. Multi-modal fusion transformer for visual question answering in remote sensing. In Image and Signal Processing for Remote Sensing XXVIII (Vol. 12267, pp. 162-170). SPIE.</a:t>
            </a:r>
          </a:p>
          <a:p>
            <a:pPr marL="347472" indent="-347472" algn="l" rtl="0" eaLnBrk="1" latinLnBrk="0" hangingPunct="1">
              <a:lnSpc>
                <a:spcPct val="107000"/>
              </a:lnSpc>
              <a:spcBef>
                <a:spcPts val="0"/>
              </a:spcBef>
              <a:spcAft>
                <a:spcPts val="0"/>
              </a:spcAft>
              <a:buFont typeface="+mj-lt"/>
              <a:buAutoNum type="arabicPeriod" startAt="8"/>
            </a:pP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J. Wu, F. Ge, P. Shu, L. Ma and Y. Hao, "Question-Driven Multiple Attention(DQMA) Model for Visual Question Answer," 2022 International Conference on Artificial Intelligence and Computer Information Technology (AICIT), Yichang, China, 2022, pp. 1-4, </a:t>
            </a:r>
            <a:r>
              <a:rPr lang="en-IN" kern="100" cap="small" dirty="0" err="1">
                <a:solidFill>
                  <a:srgbClr val="5A5A5A"/>
                </a:solidFill>
                <a:latin typeface="Calibri" panose="020F0502020204030204" pitchFamily="34" charset="0"/>
                <a:ea typeface="Calibri" panose="020F0502020204030204" pitchFamily="34" charset="0"/>
                <a:cs typeface="Times New Roman" panose="02020603050405020304" pitchFamily="18" charset="0"/>
              </a:rPr>
              <a:t>doi</a:t>
            </a: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10.1109/AICIT55386.2022.9930294. </a:t>
            </a:r>
          </a:p>
          <a:p>
            <a:pPr marL="347472" indent="-347472" algn="l" rtl="0" eaLnBrk="1" latinLnBrk="0" hangingPunct="1">
              <a:lnSpc>
                <a:spcPct val="107000"/>
              </a:lnSpc>
              <a:spcBef>
                <a:spcPts val="0"/>
              </a:spcBef>
              <a:spcAft>
                <a:spcPts val="0"/>
              </a:spcAft>
              <a:buFont typeface="+mj-lt"/>
              <a:buAutoNum type="arabicPeriod" startAt="8"/>
            </a:pP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Z. Shao et al., "Visual Explanation for Open-Domain Question Answering With BERT," in IEEE Transactions on Visualization and Computer Graphics, vol. 30, no. 7, pp. 3779-3797, July 2024, </a:t>
            </a:r>
            <a:r>
              <a:rPr lang="en-IN" kern="100" cap="small" dirty="0" err="1">
                <a:solidFill>
                  <a:srgbClr val="5A5A5A"/>
                </a:solidFill>
                <a:latin typeface="Calibri" panose="020F0502020204030204" pitchFamily="34" charset="0"/>
                <a:ea typeface="Calibri" panose="020F0502020204030204" pitchFamily="34" charset="0"/>
                <a:cs typeface="Times New Roman" panose="02020603050405020304" pitchFamily="18" charset="0"/>
              </a:rPr>
              <a:t>doi</a:t>
            </a: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10.1109/TVCG.2023.3243676.</a:t>
            </a:r>
          </a:p>
          <a:p>
            <a:pPr marL="347472" indent="-347472" algn="l" rtl="0" eaLnBrk="1" latinLnBrk="0" hangingPunct="1">
              <a:lnSpc>
                <a:spcPct val="107000"/>
              </a:lnSpc>
              <a:spcBef>
                <a:spcPts val="0"/>
              </a:spcBef>
              <a:spcAft>
                <a:spcPts val="0"/>
              </a:spcAft>
              <a:buFont typeface="+mj-lt"/>
              <a:buAutoNum type="arabicPeriod" startAt="8"/>
            </a:pP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S. Ravi, A. </a:t>
            </a:r>
            <a:r>
              <a:rPr lang="en-IN" kern="100" cap="small" dirty="0" err="1">
                <a:solidFill>
                  <a:srgbClr val="5A5A5A"/>
                </a:solidFill>
                <a:latin typeface="Calibri" panose="020F0502020204030204" pitchFamily="34" charset="0"/>
                <a:ea typeface="Calibri" panose="020F0502020204030204" pitchFamily="34" charset="0"/>
                <a:cs typeface="Times New Roman" panose="02020603050405020304" pitchFamily="18" charset="0"/>
              </a:rPr>
              <a:t>Chinchure</a:t>
            </a: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L. </a:t>
            </a:r>
            <a:r>
              <a:rPr lang="en-IN" kern="100" cap="small" dirty="0" err="1">
                <a:solidFill>
                  <a:srgbClr val="5A5A5A"/>
                </a:solidFill>
                <a:latin typeface="Calibri" panose="020F0502020204030204" pitchFamily="34" charset="0"/>
                <a:ea typeface="Calibri" panose="020F0502020204030204" pitchFamily="34" charset="0"/>
                <a:cs typeface="Times New Roman" panose="02020603050405020304" pitchFamily="18" charset="0"/>
              </a:rPr>
              <a:t>Sigal</a:t>
            </a: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R. Liao and V. Shwartz, "VLC-BERT: Visual Question Answering with Contextualized Commonsense Knowledge," 2023 IEEE/CVF Winter Conference on Applications of Computer Vision (WACV), Waikoloa, HI, USA, 2023, pp. 1155-1165, </a:t>
            </a:r>
            <a:r>
              <a:rPr lang="en-IN" kern="100" cap="small" dirty="0" err="1">
                <a:solidFill>
                  <a:srgbClr val="5A5A5A"/>
                </a:solidFill>
                <a:latin typeface="Calibri" panose="020F0502020204030204" pitchFamily="34" charset="0"/>
                <a:ea typeface="Calibri" panose="020F0502020204030204" pitchFamily="34" charset="0"/>
                <a:cs typeface="Times New Roman" panose="02020603050405020304" pitchFamily="18" charset="0"/>
              </a:rPr>
              <a:t>doi</a:t>
            </a: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10.1109/WACV56688.2023.00121.</a:t>
            </a:r>
          </a:p>
          <a:p>
            <a:pPr marL="347472" indent="-347472" algn="l" rtl="0" eaLnBrk="1" latinLnBrk="0" hangingPunct="1">
              <a:lnSpc>
                <a:spcPct val="107000"/>
              </a:lnSpc>
              <a:spcBef>
                <a:spcPts val="0"/>
              </a:spcBef>
              <a:spcAft>
                <a:spcPts val="0"/>
              </a:spcAft>
              <a:buFont typeface="+mj-lt"/>
              <a:buAutoNum type="arabicPeriod" startAt="8"/>
            </a:pP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D. Amin, S. </a:t>
            </a:r>
            <a:r>
              <a:rPr lang="en-IN" kern="100" cap="small" dirty="0" err="1">
                <a:solidFill>
                  <a:srgbClr val="5A5A5A"/>
                </a:solidFill>
                <a:latin typeface="Calibri" panose="020F0502020204030204" pitchFamily="34" charset="0"/>
                <a:ea typeface="Calibri" panose="020F0502020204030204" pitchFamily="34" charset="0"/>
                <a:cs typeface="Times New Roman" panose="02020603050405020304" pitchFamily="18" charset="0"/>
              </a:rPr>
              <a:t>Govilkar</a:t>
            </a: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and S. Kulkarni, "Visual Question Answering System for Indian Regional Languages," 2022 5th International Conference on Advances in Science and Technology (ICAST), Mumbai, India, 2022, pp. 22-27, </a:t>
            </a:r>
            <a:r>
              <a:rPr lang="en-IN" kern="100" cap="small" dirty="0" err="1">
                <a:solidFill>
                  <a:srgbClr val="5A5A5A"/>
                </a:solidFill>
                <a:latin typeface="Calibri" panose="020F0502020204030204" pitchFamily="34" charset="0"/>
                <a:ea typeface="Calibri" panose="020F0502020204030204" pitchFamily="34" charset="0"/>
                <a:cs typeface="Times New Roman" panose="02020603050405020304" pitchFamily="18" charset="0"/>
              </a:rPr>
              <a:t>doi</a:t>
            </a:r>
            <a:r>
              <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rPr>
              <a:t>: 10.1109/ICAST55766.2022.10039528.</a:t>
            </a:r>
          </a:p>
        </p:txBody>
      </p:sp>
      <p:sp>
        <p:nvSpPr>
          <p:cNvPr id="2" name="Slide Number Placeholder 1">
            <a:extLst>
              <a:ext uri="{FF2B5EF4-FFF2-40B4-BE49-F238E27FC236}">
                <a16:creationId xmlns:a16="http://schemas.microsoft.com/office/drawing/2014/main" id="{05C47419-36D6-6A60-F6D7-E1FDCAF56B53}"/>
              </a:ext>
            </a:extLst>
          </p:cNvPr>
          <p:cNvSpPr>
            <a:spLocks noGrp="1"/>
          </p:cNvSpPr>
          <p:nvPr>
            <p:ph type="sldNum" idx="2"/>
          </p:nvPr>
        </p:nvSpPr>
        <p:spPr/>
        <p:txBody>
          <a:bodyPr/>
          <a:lstStyle/>
          <a:p>
            <a:fld id="{6D54AE97-69BD-4A0A-9D18-425C6AC52E1D}" type="slidenum">
              <a:rPr lang="en-IN" smtClean="0"/>
              <a:t>25</a:t>
            </a:fld>
            <a:endParaRPr lang="en-IN"/>
          </a:p>
        </p:txBody>
      </p:sp>
    </p:spTree>
    <p:extLst>
      <p:ext uri="{BB962C8B-B14F-4D97-AF65-F5344CB8AC3E}">
        <p14:creationId xmlns:p14="http://schemas.microsoft.com/office/powerpoint/2010/main" val="3408689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7B93A-22B3-21CB-0858-1252F4C794BE}"/>
            </a:ext>
          </a:extLst>
        </p:cNvPr>
        <p:cNvGrpSpPr/>
        <p:nvPr/>
      </p:nvGrpSpPr>
      <p:grpSpPr>
        <a:xfrm>
          <a:off x="0" y="0"/>
          <a:ext cx="0" cy="0"/>
          <a:chOff x="0" y="0"/>
          <a:chExt cx="0" cy="0"/>
        </a:xfrm>
      </p:grpSpPr>
      <p:grpSp>
        <p:nvGrpSpPr>
          <p:cNvPr id="56" name="Group 4">
            <a:extLst>
              <a:ext uri="{FF2B5EF4-FFF2-40B4-BE49-F238E27FC236}">
                <a16:creationId xmlns:a16="http://schemas.microsoft.com/office/drawing/2014/main" id="{BB13AF61-C83A-5582-3064-838FBA212FCC}"/>
              </a:ext>
            </a:extLst>
          </p:cNvPr>
          <p:cNvGrpSpPr/>
          <p:nvPr/>
        </p:nvGrpSpPr>
        <p:grpSpPr>
          <a:xfrm>
            <a:off x="0" y="5533200"/>
            <a:ext cx="12191400" cy="1211040"/>
            <a:chOff x="0" y="5533200"/>
            <a:chExt cx="12191400" cy="1211040"/>
          </a:xfrm>
        </p:grpSpPr>
        <p:sp>
          <p:nvSpPr>
            <p:cNvPr id="57" name="TextBox 5">
              <a:extLst>
                <a:ext uri="{FF2B5EF4-FFF2-40B4-BE49-F238E27FC236}">
                  <a16:creationId xmlns:a16="http://schemas.microsoft.com/office/drawing/2014/main" id="{D352D143-559B-B2A4-2BE1-2DA17DF0FF5A}"/>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58" name="Rectangle 6">
              <a:extLst>
                <a:ext uri="{FF2B5EF4-FFF2-40B4-BE49-F238E27FC236}">
                  <a16:creationId xmlns:a16="http://schemas.microsoft.com/office/drawing/2014/main" id="{2EEDCD07-4DF8-99EC-2967-9248C85BED20}"/>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pic>
        <p:nvPicPr>
          <p:cNvPr id="59" name="Picture 7" descr="A picture containing logo, text, emblem, symbol&#10;&#10;Description automatically generated">
            <a:extLst>
              <a:ext uri="{FF2B5EF4-FFF2-40B4-BE49-F238E27FC236}">
                <a16:creationId xmlns:a16="http://schemas.microsoft.com/office/drawing/2014/main" id="{94D97FF6-433E-8EA8-BE4F-32C3CE47CC40}"/>
              </a:ext>
            </a:extLst>
          </p:cNvPr>
          <p:cNvPicPr/>
          <p:nvPr/>
        </p:nvPicPr>
        <p:blipFill>
          <a:blip r:embed="rId2"/>
          <a:stretch/>
        </p:blipFill>
        <p:spPr>
          <a:xfrm>
            <a:off x="554040" y="5662800"/>
            <a:ext cx="1283400" cy="1173960"/>
          </a:xfrm>
          <a:prstGeom prst="rect">
            <a:avLst/>
          </a:prstGeom>
          <a:ln w="0">
            <a:noFill/>
          </a:ln>
        </p:spPr>
      </p:pic>
      <p:sp>
        <p:nvSpPr>
          <p:cNvPr id="4" name="TextBox 3">
            <a:extLst>
              <a:ext uri="{FF2B5EF4-FFF2-40B4-BE49-F238E27FC236}">
                <a16:creationId xmlns:a16="http://schemas.microsoft.com/office/drawing/2014/main" id="{B6E43B1D-8521-2A9D-9011-1A7F5D9EE284}"/>
              </a:ext>
            </a:extLst>
          </p:cNvPr>
          <p:cNvSpPr txBox="1"/>
          <p:nvPr/>
        </p:nvSpPr>
        <p:spPr>
          <a:xfrm>
            <a:off x="656573" y="1414101"/>
            <a:ext cx="10878254" cy="2513958"/>
          </a:xfrm>
          <a:prstGeom prst="rect">
            <a:avLst/>
          </a:prstGeom>
          <a:noFill/>
        </p:spPr>
        <p:txBody>
          <a:bodyPr wrap="square">
            <a:spAutoFit/>
          </a:bodyPr>
          <a:lstStyle/>
          <a:p>
            <a:pPr marL="347472" indent="-347472" algn="l" rtl="0" eaLnBrk="1" latinLnBrk="0" hangingPunct="1">
              <a:lnSpc>
                <a:spcPct val="107000"/>
              </a:lnSpc>
              <a:spcBef>
                <a:spcPts val="0"/>
              </a:spcBef>
              <a:spcAft>
                <a:spcPts val="0"/>
              </a:spcAft>
              <a:buFont typeface="+mj-lt"/>
              <a:buAutoNum type="arabicPeriod" startAt="15"/>
            </a:pP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Kodali, V. and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Berleant</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D., 2022, May. Recent, rapid advancement in visual question answering: a review. In </a:t>
            </a:r>
            <a:r>
              <a:rPr lang="en-IN" sz="1800" i="1"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2022 IEEE International Conference on Electro Information Technology (</a:t>
            </a:r>
            <a:r>
              <a:rPr lang="en-IN" sz="1800" i="1"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eIT</a:t>
            </a:r>
            <a:r>
              <a:rPr lang="en-IN" sz="1800" i="1"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(pp. 139-146). IEEE.</a:t>
            </a:r>
            <a:endParaRPr lang="en-IN" dirty="0">
              <a:effectLst/>
            </a:endParaRPr>
          </a:p>
          <a:p>
            <a:pPr marL="347472" indent="-347472" algn="l" rtl="0" eaLnBrk="1" latinLnBrk="0" hangingPunct="1">
              <a:lnSpc>
                <a:spcPct val="107000"/>
              </a:lnSpc>
              <a:spcBef>
                <a:spcPts val="0"/>
              </a:spcBef>
              <a:spcAft>
                <a:spcPts val="800"/>
              </a:spcAft>
              <a:buFont typeface="+mj-lt"/>
              <a:buAutoNum type="arabicPeriod" startAt="15"/>
            </a:pP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Chen, Y.C., Li, L., Yu, L., El </a:t>
            </a:r>
            <a:r>
              <a:rPr lang="en-IN" sz="1800" kern="1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Kholy</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A., Ahmed, F., Gan, Z., Cheng, Y. and Liu, J., 2020, August. Uniter: Universal image-text representation learning. In </a:t>
            </a:r>
            <a:r>
              <a:rPr lang="en-IN" sz="1800" i="1"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European conference on computer vision</a:t>
            </a:r>
            <a:r>
              <a:rPr lang="en-IN" sz="1800" kern="1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(pp. 104-120). Cham: Springer International Publishing.</a:t>
            </a:r>
            <a:endParaRPr lang="en-IN" dirty="0">
              <a:effectLst/>
            </a:endParaRPr>
          </a:p>
          <a:p>
            <a:pPr marL="342900" indent="-342900" algn="l" rtl="0" eaLnBrk="1" latinLnBrk="0" hangingPunct="1">
              <a:spcBef>
                <a:spcPts val="0"/>
              </a:spcBef>
              <a:spcAft>
                <a:spcPts val="0"/>
              </a:spcAft>
              <a:buFont typeface="+mj-lt"/>
              <a:buAutoNum type="arabicPeriod" startAt="15"/>
            </a:pPr>
            <a:r>
              <a:rPr lang="en-IN" sz="1800" kern="12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Kim, W., Son, B. and Kim, I., 2021, July. </a:t>
            </a:r>
            <a:r>
              <a:rPr lang="en-IN" sz="1800" kern="1200" cap="small" dirty="0" err="1">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Vilt</a:t>
            </a:r>
            <a:r>
              <a:rPr lang="en-IN" sz="1800" kern="12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Vision-and-language transformer without convolution or region supervision. In </a:t>
            </a:r>
            <a:r>
              <a:rPr lang="en-IN" sz="1800" i="1" kern="12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International conference on machine learning</a:t>
            </a:r>
            <a:r>
              <a:rPr lang="en-IN" sz="1800" kern="1200" cap="small" dirty="0">
                <a:solidFill>
                  <a:srgbClr val="5A5A5A"/>
                </a:solidFill>
                <a:effectLst/>
                <a:latin typeface="Calibri" panose="020F0502020204030204" pitchFamily="34" charset="0"/>
                <a:ea typeface="Calibri" panose="020F0502020204030204" pitchFamily="34" charset="0"/>
                <a:cs typeface="Times New Roman" panose="02020603050405020304" pitchFamily="18" charset="0"/>
              </a:rPr>
              <a:t> (pp. 5583-5594). PMLR</a:t>
            </a:r>
            <a:endParaRPr lang="en-IN" dirty="0">
              <a:effectLst/>
            </a:endParaRPr>
          </a:p>
          <a:p>
            <a:pPr algn="l" rtl="0" eaLnBrk="1" latinLnBrk="0" hangingPunct="1">
              <a:lnSpc>
                <a:spcPct val="107000"/>
              </a:lnSpc>
              <a:spcBef>
                <a:spcPts val="0"/>
              </a:spcBef>
              <a:spcAft>
                <a:spcPts val="0"/>
              </a:spcAft>
              <a:buClrTx/>
              <a:buSzPts val="1200"/>
            </a:pPr>
            <a:endPar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F4EB7F16-11B9-7A5A-D8DF-5A07B33C22A7}"/>
              </a:ext>
            </a:extLst>
          </p:cNvPr>
          <p:cNvSpPr>
            <a:spLocks noGrp="1"/>
          </p:cNvSpPr>
          <p:nvPr>
            <p:ph type="sldNum" idx="2"/>
          </p:nvPr>
        </p:nvSpPr>
        <p:spPr/>
        <p:txBody>
          <a:bodyPr/>
          <a:lstStyle/>
          <a:p>
            <a:fld id="{6D54AE97-69BD-4A0A-9D18-425C6AC52E1D}" type="slidenum">
              <a:rPr lang="en-IN" smtClean="0"/>
              <a:t>26</a:t>
            </a:fld>
            <a:endParaRPr lang="en-IN"/>
          </a:p>
        </p:txBody>
      </p:sp>
    </p:spTree>
    <p:extLst>
      <p:ext uri="{BB962C8B-B14F-4D97-AF65-F5344CB8AC3E}">
        <p14:creationId xmlns:p14="http://schemas.microsoft.com/office/powerpoint/2010/main" val="2305560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068143-BBE9-75A4-F5B5-4287A2FA57A7}"/>
            </a:ext>
          </a:extLst>
        </p:cNvPr>
        <p:cNvGrpSpPr/>
        <p:nvPr/>
      </p:nvGrpSpPr>
      <p:grpSpPr>
        <a:xfrm>
          <a:off x="0" y="0"/>
          <a:ext cx="0" cy="0"/>
          <a:chOff x="0" y="0"/>
          <a:chExt cx="0" cy="0"/>
        </a:xfrm>
      </p:grpSpPr>
      <p:grpSp>
        <p:nvGrpSpPr>
          <p:cNvPr id="56" name="Group 4">
            <a:extLst>
              <a:ext uri="{FF2B5EF4-FFF2-40B4-BE49-F238E27FC236}">
                <a16:creationId xmlns:a16="http://schemas.microsoft.com/office/drawing/2014/main" id="{54026099-B375-67F5-14D1-5ECEB1285503}"/>
              </a:ext>
            </a:extLst>
          </p:cNvPr>
          <p:cNvGrpSpPr/>
          <p:nvPr/>
        </p:nvGrpSpPr>
        <p:grpSpPr>
          <a:xfrm>
            <a:off x="0" y="5533200"/>
            <a:ext cx="12191400" cy="1211040"/>
            <a:chOff x="0" y="5533200"/>
            <a:chExt cx="12191400" cy="1211040"/>
          </a:xfrm>
        </p:grpSpPr>
        <p:sp>
          <p:nvSpPr>
            <p:cNvPr id="57" name="TextBox 5">
              <a:extLst>
                <a:ext uri="{FF2B5EF4-FFF2-40B4-BE49-F238E27FC236}">
                  <a16:creationId xmlns:a16="http://schemas.microsoft.com/office/drawing/2014/main" id="{86382B65-7176-B41B-7894-AB2D8E0A5607}"/>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a:solidFill>
                    <a:srgbClr val="203864"/>
                  </a:solidFill>
                  <a:latin typeface="Times New Roman"/>
                  <a:ea typeface="DejaVu Sans"/>
                </a:rPr>
                <a:t>COEP Technological University</a:t>
              </a:r>
              <a:endParaRPr lang="en-IN" sz="2400" b="0" strike="noStrike" spc="-1">
                <a:latin typeface="Arial"/>
              </a:endParaRPr>
            </a:p>
            <a:p>
              <a:pPr algn="ctr">
                <a:lnSpc>
                  <a:spcPct val="100000"/>
                </a:lnSpc>
                <a:buNone/>
              </a:pPr>
              <a:r>
                <a:rPr lang="en-US" sz="2400" b="1" strike="noStrike" spc="-1">
                  <a:solidFill>
                    <a:srgbClr val="203864"/>
                  </a:solidFill>
                  <a:latin typeface="Times New Roman"/>
                  <a:ea typeface="DejaVu Sans"/>
                </a:rPr>
                <a:t> </a:t>
              </a:r>
              <a:r>
                <a:rPr lang="en-US" sz="1800" b="1" strike="noStrike" spc="-1">
                  <a:solidFill>
                    <a:srgbClr val="203864"/>
                  </a:solidFill>
                  <a:latin typeface="Times New Roman"/>
                  <a:ea typeface="DejaVu Sans"/>
                </a:rPr>
                <a:t>A Unitary Public University of Govt. of Maharashtra</a:t>
              </a:r>
              <a:endParaRPr lang="en-IN" sz="1800" b="0" strike="noStrike" spc="-1">
                <a:latin typeface="Arial"/>
              </a:endParaRPr>
            </a:p>
            <a:p>
              <a:pPr algn="ctr">
                <a:lnSpc>
                  <a:spcPct val="100000"/>
                </a:lnSpc>
                <a:buNone/>
              </a:pPr>
              <a:r>
                <a:rPr lang="en-US" sz="1800" b="1" strike="noStrike" spc="-1">
                  <a:solidFill>
                    <a:srgbClr val="203864"/>
                  </a:solidFill>
                  <a:latin typeface="Times New Roman"/>
                  <a:ea typeface="DejaVu Sans"/>
                </a:rPr>
                <a:t>Formerly College of Engineering Pune</a:t>
              </a:r>
              <a:endParaRPr lang="en-IN" sz="1800" b="0" strike="noStrike" spc="-1">
                <a:latin typeface="Arial"/>
              </a:endParaRPr>
            </a:p>
          </p:txBody>
        </p:sp>
        <p:sp>
          <p:nvSpPr>
            <p:cNvPr id="58" name="Rectangle 6">
              <a:extLst>
                <a:ext uri="{FF2B5EF4-FFF2-40B4-BE49-F238E27FC236}">
                  <a16:creationId xmlns:a16="http://schemas.microsoft.com/office/drawing/2014/main" id="{EFD0861F-6287-EF92-0835-72883A3042E4}"/>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pic>
        <p:nvPicPr>
          <p:cNvPr id="59" name="Picture 7" descr="A picture containing logo, text, emblem, symbol&#10;&#10;Description automatically generated">
            <a:extLst>
              <a:ext uri="{FF2B5EF4-FFF2-40B4-BE49-F238E27FC236}">
                <a16:creationId xmlns:a16="http://schemas.microsoft.com/office/drawing/2014/main" id="{BBBEC6EF-453C-373E-596D-69BACA7CF7EA}"/>
              </a:ext>
            </a:extLst>
          </p:cNvPr>
          <p:cNvPicPr/>
          <p:nvPr/>
        </p:nvPicPr>
        <p:blipFill>
          <a:blip r:embed="rId2"/>
          <a:stretch/>
        </p:blipFill>
        <p:spPr>
          <a:xfrm>
            <a:off x="554040" y="5662800"/>
            <a:ext cx="1283400" cy="1173960"/>
          </a:xfrm>
          <a:prstGeom prst="rect">
            <a:avLst/>
          </a:prstGeom>
          <a:ln w="0">
            <a:noFill/>
          </a:ln>
        </p:spPr>
      </p:pic>
      <p:sp>
        <p:nvSpPr>
          <p:cNvPr id="4" name="TextBox 3">
            <a:extLst>
              <a:ext uri="{FF2B5EF4-FFF2-40B4-BE49-F238E27FC236}">
                <a16:creationId xmlns:a16="http://schemas.microsoft.com/office/drawing/2014/main" id="{51614C0A-94B1-A70A-2EB7-FBA6F328A74B}"/>
              </a:ext>
            </a:extLst>
          </p:cNvPr>
          <p:cNvSpPr txBox="1"/>
          <p:nvPr/>
        </p:nvSpPr>
        <p:spPr>
          <a:xfrm>
            <a:off x="656573" y="2328955"/>
            <a:ext cx="10878254" cy="1100045"/>
          </a:xfrm>
          <a:prstGeom prst="rect">
            <a:avLst/>
          </a:prstGeom>
          <a:noFill/>
        </p:spPr>
        <p:txBody>
          <a:bodyPr wrap="square">
            <a:spAutoFit/>
          </a:bodyPr>
          <a:lstStyle/>
          <a:p>
            <a:pPr algn="ctr" rtl="0" eaLnBrk="1" latinLnBrk="0" hangingPunct="1">
              <a:lnSpc>
                <a:spcPct val="107000"/>
              </a:lnSpc>
              <a:spcBef>
                <a:spcPts val="0"/>
              </a:spcBef>
              <a:spcAft>
                <a:spcPts val="0"/>
              </a:spcAft>
            </a:pPr>
            <a:r>
              <a:rPr lang="en-IN" sz="4400" kern="100" cap="small" dirty="0">
                <a:latin typeface="Calibri" panose="020F0502020204030204" pitchFamily="34" charset="0"/>
                <a:ea typeface="Calibri" panose="020F0502020204030204" pitchFamily="34" charset="0"/>
                <a:cs typeface="Calibri" panose="020F0502020204030204" pitchFamily="34" charset="0"/>
              </a:rPr>
              <a:t>THANK YOU !</a:t>
            </a:r>
            <a:endParaRPr lang="en-IN" sz="4400" dirty="0">
              <a:effectLst/>
              <a:latin typeface="Calibri" panose="020F0502020204030204" pitchFamily="34" charset="0"/>
              <a:ea typeface="Calibri" panose="020F0502020204030204" pitchFamily="34" charset="0"/>
              <a:cs typeface="Calibri" panose="020F0502020204030204" pitchFamily="34" charset="0"/>
            </a:endParaRPr>
          </a:p>
          <a:p>
            <a:pPr algn="l" rtl="0" eaLnBrk="1" latinLnBrk="0" hangingPunct="1">
              <a:lnSpc>
                <a:spcPct val="107000"/>
              </a:lnSpc>
              <a:spcBef>
                <a:spcPts val="0"/>
              </a:spcBef>
              <a:spcAft>
                <a:spcPts val="0"/>
              </a:spcAft>
              <a:buClrTx/>
              <a:buSzPts val="1200"/>
            </a:pPr>
            <a:endParaRPr lang="en-IN" kern="100" cap="small" dirty="0">
              <a:solidFill>
                <a:srgbClr val="5A5A5A"/>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99F00560-0B92-48F0-8CBD-8862B1CDCB64}"/>
              </a:ext>
            </a:extLst>
          </p:cNvPr>
          <p:cNvSpPr>
            <a:spLocks noGrp="1"/>
          </p:cNvSpPr>
          <p:nvPr>
            <p:ph type="sldNum" idx="2"/>
          </p:nvPr>
        </p:nvSpPr>
        <p:spPr/>
        <p:txBody>
          <a:bodyPr/>
          <a:lstStyle/>
          <a:p>
            <a:fld id="{6D54AE97-69BD-4A0A-9D18-425C6AC52E1D}" type="slidenum">
              <a:rPr lang="en-IN" smtClean="0"/>
              <a:t>27</a:t>
            </a:fld>
            <a:endParaRPr lang="en-IN"/>
          </a:p>
        </p:txBody>
      </p:sp>
    </p:spTree>
    <p:extLst>
      <p:ext uri="{BB962C8B-B14F-4D97-AF65-F5344CB8AC3E}">
        <p14:creationId xmlns:p14="http://schemas.microsoft.com/office/powerpoint/2010/main" val="4242414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1F1DC-D8B6-1AA8-5B45-8D8CE9C502BF}"/>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37D3C138-28DE-3BB4-7270-479ED3BB7096}"/>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6169B9EC-C781-A7A4-7E45-7CE8A274C8D3}"/>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93FC23AA-D2DD-28B3-85F0-7BC8A733C6AD}"/>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2" name="Title 1">
            <a:extLst>
              <a:ext uri="{FF2B5EF4-FFF2-40B4-BE49-F238E27FC236}">
                <a16:creationId xmlns:a16="http://schemas.microsoft.com/office/drawing/2014/main" id="{DC099D16-36BF-727E-89E0-2E5A804FDA42}"/>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Introduction</a:t>
            </a:r>
            <a:endParaRPr lang="en-IN" dirty="0"/>
          </a:p>
        </p:txBody>
      </p:sp>
      <p:sp>
        <p:nvSpPr>
          <p:cNvPr id="7" name="TextBox 6">
            <a:extLst>
              <a:ext uri="{FF2B5EF4-FFF2-40B4-BE49-F238E27FC236}">
                <a16:creationId xmlns:a16="http://schemas.microsoft.com/office/drawing/2014/main" id="{D6AE1CBB-FD35-9D5B-ED85-FE7FF2ACF64A}"/>
              </a:ext>
            </a:extLst>
          </p:cNvPr>
          <p:cNvSpPr txBox="1"/>
          <p:nvPr/>
        </p:nvSpPr>
        <p:spPr>
          <a:xfrm>
            <a:off x="1041729" y="1493520"/>
            <a:ext cx="10170831" cy="2461508"/>
          </a:xfrm>
          <a:prstGeom prst="rect">
            <a:avLst/>
          </a:prstGeom>
          <a:noFill/>
        </p:spPr>
        <p:txBody>
          <a:bodyPr wrap="square">
            <a:spAutoFit/>
          </a:bodyPr>
          <a:lstStyle/>
          <a:p>
            <a:pPr marL="285750" indent="-285750" algn="just">
              <a:lnSpc>
                <a:spcPct val="107000"/>
              </a:lnSpc>
              <a:spcAft>
                <a:spcPts val="8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Visual Question Answering (VQA) is a field that bridges computer vision and natural language processing (NLP) to enable machines to understand and respond to questions about visual content.</a:t>
            </a:r>
          </a:p>
          <a:p>
            <a:pPr marL="285750" indent="-285750" algn="just">
              <a:lnSpc>
                <a:spcPct val="107000"/>
              </a:lnSpc>
              <a:spcAft>
                <a:spcPts val="8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It is also known as an AI Complete task. </a:t>
            </a:r>
          </a:p>
          <a:p>
            <a:pPr marL="285750" indent="-285750" algn="just">
              <a:lnSpc>
                <a:spcPct val="107000"/>
              </a:lnSpc>
              <a:spcAft>
                <a:spcPts val="8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The significance of VQA lies in its potential applications, such as assisting visually impaired individuals, enhancing human computer interactions, etc. </a:t>
            </a:r>
          </a:p>
          <a:p>
            <a:pPr marL="285750" indent="-285750" algn="just">
              <a:lnSpc>
                <a:spcPct val="107000"/>
              </a:lnSpc>
              <a:spcAft>
                <a:spcPts val="800"/>
              </a:spcAft>
              <a:buFont typeface="Arial" panose="020B0604020202020204" pitchFamily="34" charset="0"/>
              <a:buChar char="•"/>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Unlike traditional methods which required a separate pipeline for textual and visual data, recent development in transformers like LXMERT have revolutionize this process.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
        <p:nvSpPr>
          <p:cNvPr id="3" name="Slide Number Placeholder 2">
            <a:extLst>
              <a:ext uri="{FF2B5EF4-FFF2-40B4-BE49-F238E27FC236}">
                <a16:creationId xmlns:a16="http://schemas.microsoft.com/office/drawing/2014/main" id="{8A7B0D8A-2854-117F-F4AD-75DA662861C3}"/>
              </a:ext>
            </a:extLst>
          </p:cNvPr>
          <p:cNvSpPr>
            <a:spLocks noGrp="1"/>
          </p:cNvSpPr>
          <p:nvPr>
            <p:ph type="sldNum" idx="2"/>
          </p:nvPr>
        </p:nvSpPr>
        <p:spPr/>
        <p:txBody>
          <a:bodyPr/>
          <a:lstStyle/>
          <a:p>
            <a:fld id="{6D54AE97-69BD-4A0A-9D18-425C6AC52E1D}" type="slidenum">
              <a:rPr lang="en-IN" smtClean="0"/>
              <a:t>3</a:t>
            </a:fld>
            <a:endParaRPr lang="en-IN"/>
          </a:p>
        </p:txBody>
      </p:sp>
      <p:pic>
        <p:nvPicPr>
          <p:cNvPr id="4" name="Picture 7" descr="A picture containing logo, text, emblem, symbol&#10;&#10;Description automatically generated">
            <a:extLst>
              <a:ext uri="{FF2B5EF4-FFF2-40B4-BE49-F238E27FC236}">
                <a16:creationId xmlns:a16="http://schemas.microsoft.com/office/drawing/2014/main" id="{0816DC75-EB74-F7CF-19A9-3087B2AE759E}"/>
              </a:ext>
            </a:extLst>
          </p:cNvPr>
          <p:cNvPicPr/>
          <p:nvPr/>
        </p:nvPicPr>
        <p:blipFill>
          <a:blip r:embed="rId2"/>
          <a:stretch/>
        </p:blipFill>
        <p:spPr>
          <a:xfrm>
            <a:off x="554040" y="5662800"/>
            <a:ext cx="1283400" cy="1173960"/>
          </a:xfrm>
          <a:prstGeom prst="rect">
            <a:avLst/>
          </a:prstGeom>
          <a:ln w="0">
            <a:noFill/>
          </a:ln>
        </p:spPr>
      </p:pic>
    </p:spTree>
    <p:extLst>
      <p:ext uri="{BB962C8B-B14F-4D97-AF65-F5344CB8AC3E}">
        <p14:creationId xmlns:p14="http://schemas.microsoft.com/office/powerpoint/2010/main" val="14746596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B37BB-4327-E812-AA0A-63D966E56A48}"/>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A4CE19A5-C7EA-9A6D-8A7B-0AE250D57323}"/>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F7188EB6-BBE9-3C31-2068-95FFD4802FB8}"/>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14A0C676-6329-816A-A6D9-84A7523998AA}"/>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2" name="Title 1">
            <a:extLst>
              <a:ext uri="{FF2B5EF4-FFF2-40B4-BE49-F238E27FC236}">
                <a16:creationId xmlns:a16="http://schemas.microsoft.com/office/drawing/2014/main" id="{2CA98B89-7570-8C22-0E08-0F436ACC6185}"/>
              </a:ext>
            </a:extLst>
          </p:cNvPr>
          <p:cNvSpPr txBox="1">
            <a:spLocks/>
          </p:cNvSpPr>
          <p:nvPr/>
        </p:nvSpPr>
        <p:spPr>
          <a:xfrm>
            <a:off x="1041729" y="325908"/>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Literature Survey </a:t>
            </a:r>
            <a:endParaRPr lang="en-IN" dirty="0"/>
          </a:p>
        </p:txBody>
      </p:sp>
      <p:sp>
        <p:nvSpPr>
          <p:cNvPr id="7" name="TextBox 6">
            <a:extLst>
              <a:ext uri="{FF2B5EF4-FFF2-40B4-BE49-F238E27FC236}">
                <a16:creationId xmlns:a16="http://schemas.microsoft.com/office/drawing/2014/main" id="{91632196-61B1-6133-A5CE-E1A9A0FDADA5}"/>
              </a:ext>
            </a:extLst>
          </p:cNvPr>
          <p:cNvSpPr txBox="1"/>
          <p:nvPr/>
        </p:nvSpPr>
        <p:spPr>
          <a:xfrm>
            <a:off x="1041729" y="1493520"/>
            <a:ext cx="10170831" cy="461665"/>
          </a:xfrm>
          <a:prstGeom prst="rect">
            <a:avLst/>
          </a:prstGeom>
          <a:noFill/>
        </p:spPr>
        <p:txBody>
          <a:bodyPr wrap="square">
            <a:spAutoFit/>
          </a:bodyPr>
          <a:lstStyle/>
          <a:p>
            <a:pPr marL="342900" indent="-342900">
              <a:buFont typeface="Arial" panose="020B0604020202020204" pitchFamily="34" charset="0"/>
              <a:buChar char="•"/>
            </a:pPr>
            <a:endParaRPr lang="en-IN" sz="2400"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9522D74F-AD2D-6366-7DB7-BF841B8858F7}"/>
              </a:ext>
            </a:extLst>
          </p:cNvPr>
          <p:cNvGraphicFramePr>
            <a:graphicFrameLocks noGrp="1"/>
          </p:cNvGraphicFramePr>
          <p:nvPr>
            <p:extLst>
              <p:ext uri="{D42A27DB-BD31-4B8C-83A1-F6EECF244321}">
                <p14:modId xmlns:p14="http://schemas.microsoft.com/office/powerpoint/2010/main" val="3126577911"/>
              </p:ext>
            </p:extLst>
          </p:nvPr>
        </p:nvGraphicFramePr>
        <p:xfrm>
          <a:off x="1127760" y="1079742"/>
          <a:ext cx="9826752" cy="4023360"/>
        </p:xfrm>
        <a:graphic>
          <a:graphicData uri="http://schemas.openxmlformats.org/drawingml/2006/table">
            <a:tbl>
              <a:tblPr firstRow="1" bandRow="1">
                <a:tableStyleId>{5940675A-B579-460E-94D1-54222C63F5DA}</a:tableStyleId>
              </a:tblPr>
              <a:tblGrid>
                <a:gridCol w="936088">
                  <a:extLst>
                    <a:ext uri="{9D8B030D-6E8A-4147-A177-3AD203B41FA5}">
                      <a16:colId xmlns:a16="http://schemas.microsoft.com/office/drawing/2014/main" val="1822775880"/>
                    </a:ext>
                  </a:extLst>
                </a:gridCol>
                <a:gridCol w="1090832">
                  <a:extLst>
                    <a:ext uri="{9D8B030D-6E8A-4147-A177-3AD203B41FA5}">
                      <a16:colId xmlns:a16="http://schemas.microsoft.com/office/drawing/2014/main" val="3156046236"/>
                    </a:ext>
                  </a:extLst>
                </a:gridCol>
                <a:gridCol w="1298448">
                  <a:extLst>
                    <a:ext uri="{9D8B030D-6E8A-4147-A177-3AD203B41FA5}">
                      <a16:colId xmlns:a16="http://schemas.microsoft.com/office/drawing/2014/main" val="3088635826"/>
                    </a:ext>
                  </a:extLst>
                </a:gridCol>
                <a:gridCol w="1298448">
                  <a:extLst>
                    <a:ext uri="{9D8B030D-6E8A-4147-A177-3AD203B41FA5}">
                      <a16:colId xmlns:a16="http://schemas.microsoft.com/office/drawing/2014/main" val="1312137881"/>
                    </a:ext>
                  </a:extLst>
                </a:gridCol>
                <a:gridCol w="5202936">
                  <a:extLst>
                    <a:ext uri="{9D8B030D-6E8A-4147-A177-3AD203B41FA5}">
                      <a16:colId xmlns:a16="http://schemas.microsoft.com/office/drawing/2014/main" val="3727658511"/>
                    </a:ext>
                  </a:extLst>
                </a:gridCol>
              </a:tblGrid>
              <a:tr h="602232">
                <a:tc>
                  <a:txBody>
                    <a:bodyPr/>
                    <a:lstStyle/>
                    <a:p>
                      <a:r>
                        <a:rPr lang="en-IN" dirty="0"/>
                        <a:t>Sr.no</a:t>
                      </a:r>
                    </a:p>
                  </a:txBody>
                  <a:tcPr/>
                </a:tc>
                <a:tc>
                  <a:txBody>
                    <a:bodyPr/>
                    <a:lstStyle/>
                    <a:p>
                      <a:r>
                        <a:rPr lang="en-IN" sz="1800" b="0" i="0" u="none" strike="noStrike" kern="1200" baseline="0" dirty="0">
                          <a:solidFill>
                            <a:schemeClr val="tx1"/>
                          </a:solidFill>
                          <a:latin typeface="+mn-lt"/>
                          <a:ea typeface="+mn-ea"/>
                          <a:cs typeface="+mn-cs"/>
                        </a:rPr>
                        <a:t>Author</a:t>
                      </a:r>
                    </a:p>
                    <a:p>
                      <a:r>
                        <a:rPr lang="en-IN" sz="1800" b="0" i="0" u="none" strike="noStrike" kern="1200" baseline="0" dirty="0">
                          <a:solidFill>
                            <a:schemeClr val="tx1"/>
                          </a:solidFill>
                          <a:latin typeface="+mn-lt"/>
                          <a:ea typeface="+mn-ea"/>
                          <a:cs typeface="+mn-cs"/>
                        </a:rPr>
                        <a:t>Name</a:t>
                      </a:r>
                      <a:endParaRPr lang="en-IN" dirty="0"/>
                    </a:p>
                  </a:txBody>
                  <a:tcPr/>
                </a:tc>
                <a:tc>
                  <a:txBody>
                    <a:bodyPr/>
                    <a:lstStyle/>
                    <a:p>
                      <a:r>
                        <a:rPr lang="en-IN" sz="1800" b="0" i="0" u="none" strike="noStrike" kern="1200" baseline="0" dirty="0">
                          <a:solidFill>
                            <a:schemeClr val="tx1"/>
                          </a:solidFill>
                          <a:latin typeface="+mn-lt"/>
                          <a:ea typeface="+mn-ea"/>
                          <a:cs typeface="+mn-cs"/>
                        </a:rPr>
                        <a:t>Paper Title</a:t>
                      </a:r>
                      <a:endParaRPr lang="en-IN" dirty="0"/>
                    </a:p>
                  </a:txBody>
                  <a:tcPr/>
                </a:tc>
                <a:tc>
                  <a:txBody>
                    <a:bodyPr/>
                    <a:lstStyle/>
                    <a:p>
                      <a:r>
                        <a:rPr lang="en-IN" sz="1800" b="0" i="0" u="none" strike="noStrike" kern="1200" baseline="0" dirty="0">
                          <a:solidFill>
                            <a:schemeClr val="tx1"/>
                          </a:solidFill>
                          <a:latin typeface="+mn-lt"/>
                          <a:ea typeface="+mn-ea"/>
                          <a:cs typeface="+mn-cs"/>
                        </a:rPr>
                        <a:t>Date of</a:t>
                      </a:r>
                    </a:p>
                    <a:p>
                      <a:r>
                        <a:rPr lang="en-IN" sz="1800" b="0" i="0" u="none" strike="noStrike" kern="1200" baseline="0" dirty="0">
                          <a:solidFill>
                            <a:schemeClr val="tx1"/>
                          </a:solidFill>
                          <a:latin typeface="+mn-lt"/>
                          <a:ea typeface="+mn-ea"/>
                          <a:cs typeface="+mn-cs"/>
                        </a:rPr>
                        <a:t>publishing</a:t>
                      </a:r>
                      <a:endParaRPr lang="en-IN" dirty="0"/>
                    </a:p>
                  </a:txBody>
                  <a:tcPr/>
                </a:tc>
                <a:tc>
                  <a:txBody>
                    <a:bodyPr/>
                    <a:lstStyle/>
                    <a:p>
                      <a:r>
                        <a:rPr lang="en-IN" sz="1800" b="0" i="0" u="none" strike="noStrike" kern="1200" baseline="0" dirty="0">
                          <a:solidFill>
                            <a:schemeClr val="tx1"/>
                          </a:solidFill>
                          <a:latin typeface="+mn-lt"/>
                          <a:ea typeface="+mn-ea"/>
                          <a:cs typeface="+mn-cs"/>
                        </a:rPr>
                        <a:t>Observations</a:t>
                      </a:r>
                      <a:endParaRPr lang="en-IN" dirty="0"/>
                    </a:p>
                  </a:txBody>
                  <a:tcPr/>
                </a:tc>
                <a:extLst>
                  <a:ext uri="{0D108BD9-81ED-4DB2-BD59-A6C34878D82A}">
                    <a16:rowId xmlns:a16="http://schemas.microsoft.com/office/drawing/2014/main" val="1907090425"/>
                  </a:ext>
                </a:extLst>
              </a:tr>
              <a:tr h="3270216">
                <a:tc>
                  <a:txBody>
                    <a:bodyPr/>
                    <a:lstStyle/>
                    <a:p>
                      <a:r>
                        <a:rPr lang="en-IN" dirty="0"/>
                        <a:t>1</a:t>
                      </a:r>
                    </a:p>
                  </a:txBody>
                  <a:tcPr/>
                </a:tc>
                <a:tc>
                  <a:txBody>
                    <a:bodyPr/>
                    <a:lstStyle/>
                    <a:p>
                      <a:r>
                        <a:rPr lang="en-IN" sz="1800" b="0" i="0" u="none" strike="noStrike" kern="1200" baseline="0" dirty="0">
                          <a:solidFill>
                            <a:schemeClr val="tx1"/>
                          </a:solidFill>
                          <a:latin typeface="+mn-lt"/>
                          <a:ea typeface="+mn-ea"/>
                          <a:cs typeface="+mn-cs"/>
                        </a:rPr>
                        <a:t>Tan and</a:t>
                      </a:r>
                    </a:p>
                    <a:p>
                      <a:r>
                        <a:rPr lang="en-IN" sz="1800" b="0" i="0" u="none" strike="noStrike" kern="1200" baseline="0" dirty="0">
                          <a:solidFill>
                            <a:schemeClr val="tx1"/>
                          </a:solidFill>
                          <a:latin typeface="+mn-lt"/>
                          <a:ea typeface="+mn-ea"/>
                          <a:cs typeface="+mn-cs"/>
                        </a:rPr>
                        <a:t>Bansal</a:t>
                      </a:r>
                      <a:endParaRPr lang="en-IN" dirty="0"/>
                    </a:p>
                  </a:txBody>
                  <a:tcPr/>
                </a:tc>
                <a:tc>
                  <a:txBody>
                    <a:bodyPr/>
                    <a:lstStyle/>
                    <a:p>
                      <a:r>
                        <a:rPr lang="en-IN" sz="1800" b="0" i="0" u="none" strike="noStrike" kern="1200" baseline="0" dirty="0">
                          <a:solidFill>
                            <a:schemeClr val="tx1"/>
                          </a:solidFill>
                          <a:latin typeface="+mn-lt"/>
                          <a:ea typeface="+mn-ea"/>
                          <a:cs typeface="+mn-cs"/>
                        </a:rPr>
                        <a:t>LXMERT: Learning</a:t>
                      </a:r>
                    </a:p>
                    <a:p>
                      <a:r>
                        <a:rPr lang="en-IN" sz="1800" b="0" i="0" u="none" strike="noStrike" kern="1200" baseline="0" dirty="0">
                          <a:solidFill>
                            <a:schemeClr val="tx1"/>
                          </a:solidFill>
                          <a:latin typeface="+mn-lt"/>
                          <a:ea typeface="+mn-ea"/>
                          <a:cs typeface="+mn-cs"/>
                        </a:rPr>
                        <a:t>Cross-Modality Encoder</a:t>
                      </a:r>
                    </a:p>
                    <a:p>
                      <a:r>
                        <a:rPr lang="en-IN" sz="1800" b="0" i="0" u="none" strike="noStrike" kern="1200" baseline="0" dirty="0">
                          <a:solidFill>
                            <a:schemeClr val="tx1"/>
                          </a:solidFill>
                          <a:latin typeface="+mn-lt"/>
                          <a:ea typeface="+mn-ea"/>
                          <a:cs typeface="+mn-cs"/>
                        </a:rPr>
                        <a:t>Representations</a:t>
                      </a:r>
                    </a:p>
                    <a:p>
                      <a:r>
                        <a:rPr lang="en-IN" sz="1800" b="0" i="0" u="none" strike="noStrike" kern="1200" baseline="0" dirty="0">
                          <a:solidFill>
                            <a:schemeClr val="tx1"/>
                          </a:solidFill>
                          <a:latin typeface="+mn-lt"/>
                          <a:ea typeface="+mn-ea"/>
                          <a:cs typeface="+mn-cs"/>
                        </a:rPr>
                        <a:t>from Transformers</a:t>
                      </a:r>
                      <a:endParaRPr lang="en-IN" dirty="0"/>
                    </a:p>
                  </a:txBody>
                  <a:tcPr/>
                </a:tc>
                <a:tc>
                  <a:txBody>
                    <a:bodyPr/>
                    <a:lstStyle/>
                    <a:p>
                      <a:r>
                        <a:rPr lang="en-IN" dirty="0"/>
                        <a:t>2019</a:t>
                      </a:r>
                    </a:p>
                  </a:txBody>
                  <a:tcPr/>
                </a:tc>
                <a:tc>
                  <a:txBody>
                    <a:bodyPr/>
                    <a:lstStyle/>
                    <a:p>
                      <a:pPr algn="just"/>
                      <a:r>
                        <a:rPr lang="en-IN" sz="1800" kern="1200" dirty="0">
                          <a:solidFill>
                            <a:schemeClr val="tx1"/>
                          </a:solidFill>
                          <a:effectLst/>
                          <a:latin typeface="+mn-lt"/>
                          <a:ea typeface="+mn-ea"/>
                          <a:cs typeface="+mn-cs"/>
                        </a:rPr>
                        <a:t>Tan and Bansal in 2019 introduced the LXMERT model, demonstrating significant improvements in VQA tasks by effectively integrating visual and textual information. It includes three types of encoders: object-relationship, language, and cross-modality. LXMERT is evaluated on popular datasets such as VQA, GQA, and NLVR2, outperforming previous state-of-the-art methods. This paper highlights LXMERT has superior performance on cross-modality tasks compared to previous BERT-like models, which focus solely on language.</a:t>
                      </a:r>
                    </a:p>
                  </a:txBody>
                  <a:tcPr/>
                </a:tc>
                <a:extLst>
                  <a:ext uri="{0D108BD9-81ED-4DB2-BD59-A6C34878D82A}">
                    <a16:rowId xmlns:a16="http://schemas.microsoft.com/office/drawing/2014/main" val="319853263"/>
                  </a:ext>
                </a:extLst>
              </a:tr>
            </a:tbl>
          </a:graphicData>
        </a:graphic>
      </p:graphicFrame>
      <p:sp>
        <p:nvSpPr>
          <p:cNvPr id="3" name="Slide Number Placeholder 2">
            <a:extLst>
              <a:ext uri="{FF2B5EF4-FFF2-40B4-BE49-F238E27FC236}">
                <a16:creationId xmlns:a16="http://schemas.microsoft.com/office/drawing/2014/main" id="{1374FDB3-98E3-9B5C-39D1-A1F1C2869C22}"/>
              </a:ext>
            </a:extLst>
          </p:cNvPr>
          <p:cNvSpPr>
            <a:spLocks noGrp="1"/>
          </p:cNvSpPr>
          <p:nvPr>
            <p:ph type="sldNum" idx="2"/>
          </p:nvPr>
        </p:nvSpPr>
        <p:spPr/>
        <p:txBody>
          <a:bodyPr/>
          <a:lstStyle/>
          <a:p>
            <a:fld id="{6D54AE97-69BD-4A0A-9D18-425C6AC52E1D}" type="slidenum">
              <a:rPr lang="en-IN" smtClean="0"/>
              <a:t>4</a:t>
            </a:fld>
            <a:endParaRPr lang="en-IN"/>
          </a:p>
        </p:txBody>
      </p:sp>
      <p:pic>
        <p:nvPicPr>
          <p:cNvPr id="5" name="Picture 7" descr="A picture containing logo, text, emblem, symbol&#10;&#10;Description automatically generated">
            <a:extLst>
              <a:ext uri="{FF2B5EF4-FFF2-40B4-BE49-F238E27FC236}">
                <a16:creationId xmlns:a16="http://schemas.microsoft.com/office/drawing/2014/main" id="{8146D6DB-F274-96E8-BD2E-916256034CD5}"/>
              </a:ext>
            </a:extLst>
          </p:cNvPr>
          <p:cNvPicPr/>
          <p:nvPr/>
        </p:nvPicPr>
        <p:blipFill>
          <a:blip r:embed="rId2"/>
          <a:stretch/>
        </p:blipFill>
        <p:spPr>
          <a:xfrm>
            <a:off x="554040" y="5662800"/>
            <a:ext cx="1283400" cy="1173960"/>
          </a:xfrm>
          <a:prstGeom prst="rect">
            <a:avLst/>
          </a:prstGeom>
          <a:ln w="0">
            <a:noFill/>
          </a:ln>
        </p:spPr>
      </p:pic>
    </p:spTree>
    <p:extLst>
      <p:ext uri="{BB962C8B-B14F-4D97-AF65-F5344CB8AC3E}">
        <p14:creationId xmlns:p14="http://schemas.microsoft.com/office/powerpoint/2010/main" val="3813007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9CCF56-90FF-4ED8-A20C-6DC274F8637E}"/>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29FA617B-1293-F552-3DB3-7973CC562A07}"/>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DDDB47C8-0670-0002-A2C6-86A0C4C504DD}"/>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69976BE0-47B7-54F3-0343-998ED11D952E}"/>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graphicFrame>
        <p:nvGraphicFramePr>
          <p:cNvPr id="3" name="Table 2">
            <a:extLst>
              <a:ext uri="{FF2B5EF4-FFF2-40B4-BE49-F238E27FC236}">
                <a16:creationId xmlns:a16="http://schemas.microsoft.com/office/drawing/2014/main" id="{D6E93B29-BB2F-F4E2-C91E-68A9592668F7}"/>
              </a:ext>
            </a:extLst>
          </p:cNvPr>
          <p:cNvGraphicFramePr>
            <a:graphicFrameLocks noGrp="1"/>
          </p:cNvGraphicFramePr>
          <p:nvPr>
            <p:extLst>
              <p:ext uri="{D42A27DB-BD31-4B8C-83A1-F6EECF244321}">
                <p14:modId xmlns:p14="http://schemas.microsoft.com/office/powerpoint/2010/main" val="1247960163"/>
              </p:ext>
            </p:extLst>
          </p:nvPr>
        </p:nvGraphicFramePr>
        <p:xfrm>
          <a:off x="1182324" y="370523"/>
          <a:ext cx="9826752" cy="3910296"/>
        </p:xfrm>
        <a:graphic>
          <a:graphicData uri="http://schemas.openxmlformats.org/drawingml/2006/table">
            <a:tbl>
              <a:tblPr firstRow="1" bandRow="1">
                <a:tableStyleId>{5940675A-B579-460E-94D1-54222C63F5DA}</a:tableStyleId>
              </a:tblPr>
              <a:tblGrid>
                <a:gridCol w="936088">
                  <a:extLst>
                    <a:ext uri="{9D8B030D-6E8A-4147-A177-3AD203B41FA5}">
                      <a16:colId xmlns:a16="http://schemas.microsoft.com/office/drawing/2014/main" val="3390028567"/>
                    </a:ext>
                  </a:extLst>
                </a:gridCol>
                <a:gridCol w="1090832">
                  <a:extLst>
                    <a:ext uri="{9D8B030D-6E8A-4147-A177-3AD203B41FA5}">
                      <a16:colId xmlns:a16="http://schemas.microsoft.com/office/drawing/2014/main" val="3156282120"/>
                    </a:ext>
                  </a:extLst>
                </a:gridCol>
                <a:gridCol w="1298448">
                  <a:extLst>
                    <a:ext uri="{9D8B030D-6E8A-4147-A177-3AD203B41FA5}">
                      <a16:colId xmlns:a16="http://schemas.microsoft.com/office/drawing/2014/main" val="1469291488"/>
                    </a:ext>
                  </a:extLst>
                </a:gridCol>
                <a:gridCol w="1298448">
                  <a:extLst>
                    <a:ext uri="{9D8B030D-6E8A-4147-A177-3AD203B41FA5}">
                      <a16:colId xmlns:a16="http://schemas.microsoft.com/office/drawing/2014/main" val="3677677329"/>
                    </a:ext>
                  </a:extLst>
                </a:gridCol>
                <a:gridCol w="5202936">
                  <a:extLst>
                    <a:ext uri="{9D8B030D-6E8A-4147-A177-3AD203B41FA5}">
                      <a16:colId xmlns:a16="http://schemas.microsoft.com/office/drawing/2014/main" val="1345266328"/>
                    </a:ext>
                  </a:extLst>
                </a:gridCol>
              </a:tblGrid>
              <a:tr h="602232">
                <a:tc>
                  <a:txBody>
                    <a:bodyPr/>
                    <a:lstStyle/>
                    <a:p>
                      <a:r>
                        <a:rPr lang="en-IN" dirty="0"/>
                        <a:t>Sr.no</a:t>
                      </a:r>
                    </a:p>
                  </a:txBody>
                  <a:tcPr/>
                </a:tc>
                <a:tc>
                  <a:txBody>
                    <a:bodyPr/>
                    <a:lstStyle/>
                    <a:p>
                      <a:r>
                        <a:rPr lang="en-IN" sz="1800" b="0" i="0" u="none" strike="noStrike" kern="1200" baseline="0" dirty="0">
                          <a:solidFill>
                            <a:schemeClr val="tx1"/>
                          </a:solidFill>
                          <a:latin typeface="+mn-lt"/>
                          <a:ea typeface="+mn-ea"/>
                          <a:cs typeface="+mn-cs"/>
                        </a:rPr>
                        <a:t>Author</a:t>
                      </a:r>
                    </a:p>
                    <a:p>
                      <a:r>
                        <a:rPr lang="en-IN" sz="1800" b="0" i="0" u="none" strike="noStrike" kern="1200" baseline="0" dirty="0">
                          <a:solidFill>
                            <a:schemeClr val="tx1"/>
                          </a:solidFill>
                          <a:latin typeface="+mn-lt"/>
                          <a:ea typeface="+mn-ea"/>
                          <a:cs typeface="+mn-cs"/>
                        </a:rPr>
                        <a:t>Name</a:t>
                      </a:r>
                      <a:endParaRPr lang="en-IN" dirty="0"/>
                    </a:p>
                  </a:txBody>
                  <a:tcPr/>
                </a:tc>
                <a:tc>
                  <a:txBody>
                    <a:bodyPr/>
                    <a:lstStyle/>
                    <a:p>
                      <a:r>
                        <a:rPr lang="en-IN" sz="1800" b="0" i="0" u="none" strike="noStrike" kern="1200" baseline="0" dirty="0">
                          <a:solidFill>
                            <a:schemeClr val="tx1"/>
                          </a:solidFill>
                          <a:latin typeface="+mn-lt"/>
                          <a:ea typeface="+mn-ea"/>
                          <a:cs typeface="+mn-cs"/>
                        </a:rPr>
                        <a:t>Paper Title</a:t>
                      </a:r>
                      <a:endParaRPr lang="en-IN" dirty="0"/>
                    </a:p>
                  </a:txBody>
                  <a:tcPr/>
                </a:tc>
                <a:tc>
                  <a:txBody>
                    <a:bodyPr/>
                    <a:lstStyle/>
                    <a:p>
                      <a:r>
                        <a:rPr lang="en-IN" sz="1800" b="0" i="0" u="none" strike="noStrike" kern="1200" baseline="0" dirty="0">
                          <a:solidFill>
                            <a:schemeClr val="tx1"/>
                          </a:solidFill>
                          <a:latin typeface="+mn-lt"/>
                          <a:ea typeface="+mn-ea"/>
                          <a:cs typeface="+mn-cs"/>
                        </a:rPr>
                        <a:t>Date of</a:t>
                      </a:r>
                    </a:p>
                    <a:p>
                      <a:r>
                        <a:rPr lang="en-IN" sz="1800" b="0" i="0" u="none" strike="noStrike" kern="1200" baseline="0" dirty="0">
                          <a:solidFill>
                            <a:schemeClr val="tx1"/>
                          </a:solidFill>
                          <a:latin typeface="+mn-lt"/>
                          <a:ea typeface="+mn-ea"/>
                          <a:cs typeface="+mn-cs"/>
                        </a:rPr>
                        <a:t>publishing</a:t>
                      </a:r>
                      <a:endParaRPr lang="en-IN" dirty="0"/>
                    </a:p>
                  </a:txBody>
                  <a:tcPr/>
                </a:tc>
                <a:tc>
                  <a:txBody>
                    <a:bodyPr/>
                    <a:lstStyle/>
                    <a:p>
                      <a:r>
                        <a:rPr lang="en-IN" sz="1800" b="0" i="0" u="none" strike="noStrike" kern="1200" baseline="0" dirty="0">
                          <a:solidFill>
                            <a:schemeClr val="tx1"/>
                          </a:solidFill>
                          <a:latin typeface="+mn-lt"/>
                          <a:ea typeface="+mn-ea"/>
                          <a:cs typeface="+mn-cs"/>
                        </a:rPr>
                        <a:t>Observations</a:t>
                      </a:r>
                      <a:endParaRPr lang="en-IN" dirty="0"/>
                    </a:p>
                  </a:txBody>
                  <a:tcPr/>
                </a:tc>
                <a:extLst>
                  <a:ext uri="{0D108BD9-81ED-4DB2-BD59-A6C34878D82A}">
                    <a16:rowId xmlns:a16="http://schemas.microsoft.com/office/drawing/2014/main" val="1151572548"/>
                  </a:ext>
                </a:extLst>
              </a:tr>
              <a:tr h="3270216">
                <a:tc>
                  <a:txBody>
                    <a:bodyPr/>
                    <a:lstStyle/>
                    <a:p>
                      <a:r>
                        <a:rPr lang="en-IN" dirty="0"/>
                        <a:t>2</a:t>
                      </a:r>
                    </a:p>
                  </a:txBody>
                  <a:tcPr/>
                </a:tc>
                <a:tc>
                  <a:txBody>
                    <a:bodyPr/>
                    <a:lstStyle/>
                    <a:p>
                      <a:r>
                        <a:rPr lang="en-IN" sz="1800" b="0" i="0" u="none" strike="noStrike" kern="1200" baseline="0" dirty="0" err="1">
                          <a:solidFill>
                            <a:schemeClr val="tx1"/>
                          </a:solidFill>
                          <a:latin typeface="+mn-lt"/>
                          <a:ea typeface="+mn-ea"/>
                          <a:cs typeface="+mn-cs"/>
                        </a:rPr>
                        <a:t>Liunian</a:t>
                      </a:r>
                      <a:endParaRPr lang="en-IN" sz="1800" b="0" i="0" u="none" strike="noStrike" kern="1200" baseline="0" dirty="0">
                        <a:solidFill>
                          <a:schemeClr val="tx1"/>
                        </a:solidFill>
                        <a:latin typeface="+mn-lt"/>
                        <a:ea typeface="+mn-ea"/>
                        <a:cs typeface="+mn-cs"/>
                      </a:endParaRPr>
                    </a:p>
                    <a:p>
                      <a:r>
                        <a:rPr lang="en-IN" sz="1800" b="0" i="0" u="none" strike="noStrike" kern="1200" baseline="0" dirty="0">
                          <a:solidFill>
                            <a:schemeClr val="tx1"/>
                          </a:solidFill>
                          <a:latin typeface="+mn-lt"/>
                          <a:ea typeface="+mn-ea"/>
                          <a:cs typeface="+mn-cs"/>
                        </a:rPr>
                        <a:t>Harold Li</a:t>
                      </a:r>
                    </a:p>
                    <a:p>
                      <a:r>
                        <a:rPr lang="en-IN" sz="1800" b="0" i="0" u="none" strike="noStrike" kern="1200" baseline="0" dirty="0">
                          <a:solidFill>
                            <a:schemeClr val="tx1"/>
                          </a:solidFill>
                          <a:latin typeface="+mn-lt"/>
                          <a:ea typeface="+mn-ea"/>
                          <a:cs typeface="+mn-cs"/>
                        </a:rPr>
                        <a:t>et.al</a:t>
                      </a:r>
                      <a:endParaRPr lang="en-IN" dirty="0"/>
                    </a:p>
                  </a:txBody>
                  <a:tcPr/>
                </a:tc>
                <a:tc>
                  <a:txBody>
                    <a:bodyPr/>
                    <a:lstStyle/>
                    <a:p>
                      <a:r>
                        <a:rPr lang="en-IN" sz="1800" b="0" i="0" u="none" strike="noStrike" kern="1200" baseline="0" dirty="0" err="1">
                          <a:solidFill>
                            <a:schemeClr val="tx1"/>
                          </a:solidFill>
                          <a:latin typeface="+mn-lt"/>
                          <a:ea typeface="+mn-ea"/>
                          <a:cs typeface="+mn-cs"/>
                        </a:rPr>
                        <a:t>VisualBERT</a:t>
                      </a:r>
                      <a:r>
                        <a:rPr lang="en-IN" sz="1800" b="0" i="0" u="none" strike="noStrike" kern="1200" baseline="0" dirty="0">
                          <a:solidFill>
                            <a:schemeClr val="tx1"/>
                          </a:solidFill>
                          <a:latin typeface="+mn-lt"/>
                          <a:ea typeface="+mn-ea"/>
                          <a:cs typeface="+mn-cs"/>
                        </a:rPr>
                        <a:t>: A Simple</a:t>
                      </a:r>
                    </a:p>
                    <a:p>
                      <a:r>
                        <a:rPr lang="en-IN" sz="1800" b="0" i="0" u="none" strike="noStrike" kern="1200" baseline="0" dirty="0">
                          <a:solidFill>
                            <a:schemeClr val="tx1"/>
                          </a:solidFill>
                          <a:latin typeface="+mn-lt"/>
                          <a:ea typeface="+mn-ea"/>
                          <a:cs typeface="+mn-cs"/>
                        </a:rPr>
                        <a:t>Model for </a:t>
                      </a:r>
                      <a:r>
                        <a:rPr lang="en-IN" sz="1800" b="0" i="0" u="none" strike="noStrike" kern="1200" baseline="0" dirty="0" err="1">
                          <a:solidFill>
                            <a:schemeClr val="tx1"/>
                          </a:solidFill>
                          <a:latin typeface="+mn-lt"/>
                          <a:ea typeface="+mn-ea"/>
                          <a:cs typeface="+mn-cs"/>
                        </a:rPr>
                        <a:t>Visionand</a:t>
                      </a:r>
                      <a:r>
                        <a:rPr lang="en-IN" sz="1800" b="0" i="0" u="none" strike="noStrike" kern="1200" baseline="0" dirty="0">
                          <a:solidFill>
                            <a:schemeClr val="tx1"/>
                          </a:solidFill>
                          <a:latin typeface="+mn-lt"/>
                          <a:ea typeface="+mn-ea"/>
                          <a:cs typeface="+mn-cs"/>
                        </a:rPr>
                        <a:t>-</a:t>
                      </a:r>
                    </a:p>
                    <a:p>
                      <a:r>
                        <a:rPr lang="en-IN" sz="1800" b="0" i="0" u="none" strike="noStrike" kern="1200" baseline="0" dirty="0">
                          <a:solidFill>
                            <a:schemeClr val="tx1"/>
                          </a:solidFill>
                          <a:latin typeface="+mn-lt"/>
                          <a:ea typeface="+mn-ea"/>
                          <a:cs typeface="+mn-cs"/>
                        </a:rPr>
                        <a:t>Language Tasks</a:t>
                      </a:r>
                      <a:endParaRPr lang="en-IN" dirty="0"/>
                    </a:p>
                  </a:txBody>
                  <a:tcPr/>
                </a:tc>
                <a:tc>
                  <a:txBody>
                    <a:bodyPr/>
                    <a:lstStyle/>
                    <a:p>
                      <a:r>
                        <a:rPr lang="en-IN" dirty="0"/>
                        <a:t>2019</a:t>
                      </a:r>
                    </a:p>
                  </a:txBody>
                  <a:tcPr/>
                </a:tc>
                <a:tc>
                  <a:txBody>
                    <a:bodyPr/>
                    <a:lstStyle/>
                    <a:p>
                      <a:pPr algn="just"/>
                      <a:r>
                        <a:rPr lang="en-US" sz="1800" kern="1200" dirty="0" err="1">
                          <a:solidFill>
                            <a:schemeClr val="tx1"/>
                          </a:solidFill>
                          <a:effectLst/>
                          <a:latin typeface="+mn-lt"/>
                          <a:ea typeface="+mn-ea"/>
                          <a:cs typeface="+mn-cs"/>
                        </a:rPr>
                        <a:t>VisualBERT</a:t>
                      </a:r>
                      <a:r>
                        <a:rPr lang="en-US" sz="1800" kern="1200" dirty="0">
                          <a:solidFill>
                            <a:schemeClr val="tx1"/>
                          </a:solidFill>
                          <a:effectLst/>
                          <a:latin typeface="+mn-lt"/>
                          <a:ea typeface="+mn-ea"/>
                          <a:cs typeface="+mn-cs"/>
                        </a:rPr>
                        <a:t> integrates BERT with image features extracted from object detectors, using Transformers to process text and image inputs. It undergoes task-agnostic pre-training, task-specific pre-training, and fine-tuning for specific tasks. Pre-trained on COCO, it serves as an effective baseline for vision- language tasks, leveraging BERT’s language modeling</a:t>
                      </a:r>
                      <a:endParaRPr lang="en-IN" sz="1800" kern="1200" dirty="0">
                        <a:solidFill>
                          <a:schemeClr val="tx1"/>
                        </a:solidFill>
                        <a:effectLst/>
                        <a:latin typeface="+mn-lt"/>
                        <a:ea typeface="+mn-ea"/>
                        <a:cs typeface="+mn-cs"/>
                      </a:endParaRPr>
                    </a:p>
                    <a:p>
                      <a:pPr algn="just"/>
                      <a:r>
                        <a:rPr lang="en-US" sz="1800" kern="1200" dirty="0">
                          <a:solidFill>
                            <a:schemeClr val="tx1"/>
                          </a:solidFill>
                          <a:effectLst/>
                          <a:latin typeface="+mn-lt"/>
                          <a:ea typeface="+mn-ea"/>
                          <a:cs typeface="+mn-cs"/>
                        </a:rPr>
                        <a:t>capabilities.</a:t>
                      </a:r>
                      <a:endParaRPr lang="en-IN" sz="1800" kern="1200" dirty="0">
                        <a:solidFill>
                          <a:schemeClr val="tx1"/>
                        </a:solidFill>
                        <a:effectLst/>
                        <a:latin typeface="+mn-lt"/>
                        <a:ea typeface="+mn-ea"/>
                        <a:cs typeface="+mn-cs"/>
                      </a:endParaRPr>
                    </a:p>
                  </a:txBody>
                  <a:tcPr/>
                </a:tc>
                <a:extLst>
                  <a:ext uri="{0D108BD9-81ED-4DB2-BD59-A6C34878D82A}">
                    <a16:rowId xmlns:a16="http://schemas.microsoft.com/office/drawing/2014/main" val="3669698541"/>
                  </a:ext>
                </a:extLst>
              </a:tr>
            </a:tbl>
          </a:graphicData>
        </a:graphic>
      </p:graphicFrame>
      <p:sp>
        <p:nvSpPr>
          <p:cNvPr id="2" name="Slide Number Placeholder 1">
            <a:extLst>
              <a:ext uri="{FF2B5EF4-FFF2-40B4-BE49-F238E27FC236}">
                <a16:creationId xmlns:a16="http://schemas.microsoft.com/office/drawing/2014/main" id="{66DBA854-3261-E45E-383C-5A75E0CA16BE}"/>
              </a:ext>
            </a:extLst>
          </p:cNvPr>
          <p:cNvSpPr>
            <a:spLocks noGrp="1"/>
          </p:cNvSpPr>
          <p:nvPr>
            <p:ph type="sldNum" idx="2"/>
          </p:nvPr>
        </p:nvSpPr>
        <p:spPr/>
        <p:txBody>
          <a:bodyPr/>
          <a:lstStyle/>
          <a:p>
            <a:fld id="{6D54AE97-69BD-4A0A-9D18-425C6AC52E1D}" type="slidenum">
              <a:rPr lang="en-IN" smtClean="0"/>
              <a:t>5</a:t>
            </a:fld>
            <a:endParaRPr lang="en-IN"/>
          </a:p>
        </p:txBody>
      </p:sp>
      <p:pic>
        <p:nvPicPr>
          <p:cNvPr id="4" name="Picture 7" descr="A picture containing logo, text, emblem, symbol&#10;&#10;Description automatically generated">
            <a:extLst>
              <a:ext uri="{FF2B5EF4-FFF2-40B4-BE49-F238E27FC236}">
                <a16:creationId xmlns:a16="http://schemas.microsoft.com/office/drawing/2014/main" id="{48FA799D-3FD5-50BB-A2B6-E968390A21FD}"/>
              </a:ext>
            </a:extLst>
          </p:cNvPr>
          <p:cNvPicPr/>
          <p:nvPr/>
        </p:nvPicPr>
        <p:blipFill>
          <a:blip r:embed="rId2"/>
          <a:stretch/>
        </p:blipFill>
        <p:spPr>
          <a:xfrm>
            <a:off x="554040" y="5662800"/>
            <a:ext cx="1283400" cy="1173960"/>
          </a:xfrm>
          <a:prstGeom prst="rect">
            <a:avLst/>
          </a:prstGeom>
          <a:ln w="0">
            <a:noFill/>
          </a:ln>
        </p:spPr>
      </p:pic>
    </p:spTree>
    <p:extLst>
      <p:ext uri="{BB962C8B-B14F-4D97-AF65-F5344CB8AC3E}">
        <p14:creationId xmlns:p14="http://schemas.microsoft.com/office/powerpoint/2010/main" val="33283155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B40AD-06A4-07F1-A5BA-33B211C7B790}"/>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4411DFBA-5442-4D87-A3A8-3085E2B7F152}"/>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44334939-392E-3B13-27E7-F7DD14D43D74}"/>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EEED1E81-9842-CEC0-B117-B08132D867A1}"/>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graphicFrame>
        <p:nvGraphicFramePr>
          <p:cNvPr id="5" name="Table 4">
            <a:extLst>
              <a:ext uri="{FF2B5EF4-FFF2-40B4-BE49-F238E27FC236}">
                <a16:creationId xmlns:a16="http://schemas.microsoft.com/office/drawing/2014/main" id="{4B512A80-7D08-13CF-E4F5-E530A40FF2EC}"/>
              </a:ext>
            </a:extLst>
          </p:cNvPr>
          <p:cNvGraphicFramePr>
            <a:graphicFrameLocks noGrp="1"/>
          </p:cNvGraphicFramePr>
          <p:nvPr>
            <p:extLst>
              <p:ext uri="{D42A27DB-BD31-4B8C-83A1-F6EECF244321}">
                <p14:modId xmlns:p14="http://schemas.microsoft.com/office/powerpoint/2010/main" val="119020716"/>
              </p:ext>
            </p:extLst>
          </p:nvPr>
        </p:nvGraphicFramePr>
        <p:xfrm>
          <a:off x="1366452" y="652244"/>
          <a:ext cx="9715770" cy="3865526"/>
        </p:xfrm>
        <a:graphic>
          <a:graphicData uri="http://schemas.openxmlformats.org/drawingml/2006/table">
            <a:tbl>
              <a:tblPr firstRow="1" bandRow="1"/>
              <a:tblGrid>
                <a:gridCol w="928898">
                  <a:extLst>
                    <a:ext uri="{9D8B030D-6E8A-4147-A177-3AD203B41FA5}">
                      <a16:colId xmlns:a16="http://schemas.microsoft.com/office/drawing/2014/main" val="2169809173"/>
                    </a:ext>
                  </a:extLst>
                </a:gridCol>
                <a:gridCol w="1079530">
                  <a:extLst>
                    <a:ext uri="{9D8B030D-6E8A-4147-A177-3AD203B41FA5}">
                      <a16:colId xmlns:a16="http://schemas.microsoft.com/office/drawing/2014/main" val="1799038884"/>
                    </a:ext>
                  </a:extLst>
                </a:gridCol>
                <a:gridCol w="1280373">
                  <a:extLst>
                    <a:ext uri="{9D8B030D-6E8A-4147-A177-3AD203B41FA5}">
                      <a16:colId xmlns:a16="http://schemas.microsoft.com/office/drawing/2014/main" val="236973585"/>
                    </a:ext>
                  </a:extLst>
                </a:gridCol>
                <a:gridCol w="1280373">
                  <a:extLst>
                    <a:ext uri="{9D8B030D-6E8A-4147-A177-3AD203B41FA5}">
                      <a16:colId xmlns:a16="http://schemas.microsoft.com/office/drawing/2014/main" val="1725107009"/>
                    </a:ext>
                  </a:extLst>
                </a:gridCol>
                <a:gridCol w="5146596">
                  <a:extLst>
                    <a:ext uri="{9D8B030D-6E8A-4147-A177-3AD203B41FA5}">
                      <a16:colId xmlns:a16="http://schemas.microsoft.com/office/drawing/2014/main" val="1326007939"/>
                    </a:ext>
                  </a:extLst>
                </a:gridCol>
              </a:tblGrid>
              <a:tr h="632655">
                <a:tc>
                  <a:txBody>
                    <a:bodyPr/>
                    <a:lstStyle/>
                    <a:p>
                      <a:pPr marL="0" algn="l" rtl="0" eaLnBrk="1" fontAlgn="t" latinLnBrk="0" hangingPunct="1">
                        <a:spcBef>
                          <a:spcPts val="0"/>
                        </a:spcBef>
                        <a:spcAft>
                          <a:spcPts val="0"/>
                        </a:spcAft>
                      </a:pPr>
                      <a:r>
                        <a:rPr lang="en-IN" sz="1800" b="0" i="0" u="none" strike="noStrike" kern="1200">
                          <a:solidFill>
                            <a:srgbClr val="000000"/>
                          </a:solidFill>
                          <a:effectLst/>
                          <a:latin typeface="Arial" panose="020B0604020202020204" pitchFamily="34" charset="0"/>
                          <a:ea typeface="DejaVu Sans"/>
                          <a:cs typeface="DejaVu Sans"/>
                        </a:rPr>
                        <a:t>Sr.no</a:t>
                      </a:r>
                      <a:endParaRPr lang="en-IN" sz="1800" b="0" i="0" u="none" strike="noStrike">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Author</a:t>
                      </a:r>
                      <a:endParaRPr lang="en-IN" sz="18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Name</a:t>
                      </a:r>
                      <a:endParaRPr lang="en-IN" sz="1800" b="0" i="0" u="none" strike="noStrike">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Paper Title</a:t>
                      </a:r>
                      <a:endParaRPr lang="en-IN" sz="1800" b="0" i="0" u="none" strike="noStrike">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Date of</a:t>
                      </a:r>
                      <a:endParaRPr lang="en-IN" sz="18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publishing</a:t>
                      </a:r>
                      <a:endParaRPr lang="en-IN" sz="1800" b="0" i="0" u="none" strike="noStrike">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Observations</a:t>
                      </a:r>
                      <a:endParaRPr lang="en-IN" sz="1800" b="0" i="0" u="none" strike="noStrike">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90817174"/>
                  </a:ext>
                </a:extLst>
              </a:tr>
              <a:tr h="3226506">
                <a:tc>
                  <a:txBody>
                    <a:bodyPr/>
                    <a:lstStyle/>
                    <a:p>
                      <a:pPr marL="0" algn="l" rtl="0" eaLnBrk="1" fontAlgn="t" latinLnBrk="0" hangingPunct="1">
                        <a:spcBef>
                          <a:spcPts val="0"/>
                        </a:spcBef>
                        <a:spcAft>
                          <a:spcPts val="0"/>
                        </a:spcAft>
                      </a:pPr>
                      <a:r>
                        <a:rPr lang="en-IN" sz="1800" b="0" i="0" u="none" strike="noStrike" kern="1200" dirty="0">
                          <a:solidFill>
                            <a:srgbClr val="000000"/>
                          </a:solidFill>
                          <a:effectLst/>
                          <a:latin typeface="Arial" panose="020B0604020202020204" pitchFamily="34" charset="0"/>
                        </a:rPr>
                        <a:t>3</a:t>
                      </a:r>
                      <a:endParaRPr lang="en-IN" sz="1800" b="0" i="0" u="none" strike="noStrike" dirty="0">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a:solidFill>
                            <a:schemeClr val="tx1"/>
                          </a:solidFill>
                          <a:effectLst/>
                          <a:latin typeface="+mn-lt"/>
                          <a:ea typeface="+mn-ea"/>
                          <a:cs typeface="+mn-cs"/>
                        </a:rPr>
                        <a:t>Lu et al.</a:t>
                      </a:r>
                      <a:endParaRPr lang="en-IN" sz="1800" b="0" i="0" u="none" strike="noStrike" dirty="0">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err="1">
                          <a:solidFill>
                            <a:schemeClr val="tx1"/>
                          </a:solidFill>
                          <a:effectLst/>
                          <a:latin typeface="+mn-lt"/>
                          <a:ea typeface="+mn-ea"/>
                          <a:cs typeface="+mn-cs"/>
                        </a:rPr>
                        <a:t>ViLBERT:pretrainingask-Agnostic</a:t>
                      </a:r>
                      <a:r>
                        <a:rPr lang="en-US" sz="1800" kern="1200" dirty="0">
                          <a:solidFill>
                            <a:schemeClr val="tx1"/>
                          </a:solidFill>
                          <a:effectLst/>
                          <a:latin typeface="+mn-lt"/>
                          <a:ea typeface="+mn-ea"/>
                          <a:cs typeface="+mn-cs"/>
                        </a:rPr>
                        <a:t> Vision-and-Language BERT</a:t>
                      </a:r>
                      <a:endParaRPr lang="en-US" sz="1800" b="0" i="0" u="none" strike="noStrike" dirty="0">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dirty="0">
                          <a:solidFill>
                            <a:srgbClr val="000000"/>
                          </a:solidFill>
                          <a:effectLst/>
                          <a:latin typeface="Arial" panose="020B0604020202020204" pitchFamily="34" charset="0"/>
                          <a:ea typeface="DejaVu Sans"/>
                          <a:cs typeface="DejaVu Sans"/>
                        </a:rPr>
                        <a:t>2019</a:t>
                      </a:r>
                      <a:endParaRPr lang="en-IN" sz="1800" b="0" i="0" u="none" strike="noStrike" dirty="0">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just" rtl="0" eaLnBrk="1" fontAlgn="t" latinLnBrk="0" hangingPunct="1">
                        <a:spcBef>
                          <a:spcPts val="0"/>
                        </a:spcBef>
                        <a:spcAft>
                          <a:spcPts val="0"/>
                        </a:spcAft>
                      </a:pPr>
                      <a:r>
                        <a:rPr lang="en-US" sz="1800" b="0" i="0" u="none" strike="noStrike" kern="1200" dirty="0" err="1">
                          <a:solidFill>
                            <a:srgbClr val="000000"/>
                          </a:solidFill>
                          <a:effectLst/>
                          <a:latin typeface="Arial" panose="020B0604020202020204" pitchFamily="34" charset="0"/>
                          <a:ea typeface="+mn-ea"/>
                          <a:cs typeface="+mn-cs"/>
                        </a:rPr>
                        <a:t>ViLBERT</a:t>
                      </a:r>
                      <a:r>
                        <a:rPr lang="en-US" sz="1800" b="0" i="0" u="none" strike="noStrike" kern="1200" dirty="0">
                          <a:solidFill>
                            <a:srgbClr val="000000"/>
                          </a:solidFill>
                          <a:effectLst/>
                          <a:latin typeface="Arial" panose="020B0604020202020204" pitchFamily="34" charset="0"/>
                          <a:ea typeface="+mn-ea"/>
                          <a:cs typeface="+mn-cs"/>
                        </a:rPr>
                        <a:t> extends BERT with a two-stream </a:t>
                      </a:r>
                      <a:r>
                        <a:rPr lang="en-US" sz="1800" b="0" i="0" u="none" strike="noStrike" kern="1200" dirty="0" err="1">
                          <a:solidFill>
                            <a:srgbClr val="000000"/>
                          </a:solidFill>
                          <a:effectLst/>
                          <a:latin typeface="Arial" panose="020B0604020202020204" pitchFamily="34" charset="0"/>
                          <a:ea typeface="+mn-ea"/>
                          <a:cs typeface="+mn-cs"/>
                        </a:rPr>
                        <a:t>ar</a:t>
                      </a:r>
                      <a:r>
                        <a:rPr lang="en-US" sz="1800" b="0" i="0" u="none" strike="noStrike" kern="1200" dirty="0">
                          <a:solidFill>
                            <a:srgbClr val="000000"/>
                          </a:solidFill>
                          <a:effectLst/>
                          <a:latin typeface="Arial" panose="020B0604020202020204" pitchFamily="34" charset="0"/>
                          <a:ea typeface="+mn-ea"/>
                          <a:cs typeface="+mn-cs"/>
                        </a:rPr>
                        <a:t>- </a:t>
                      </a:r>
                      <a:r>
                        <a:rPr lang="en-US" sz="1800" b="0" i="0" u="none" strike="noStrike" kern="1200" dirty="0" err="1">
                          <a:solidFill>
                            <a:srgbClr val="000000"/>
                          </a:solidFill>
                          <a:effectLst/>
                          <a:latin typeface="Arial" panose="020B0604020202020204" pitchFamily="34" charset="0"/>
                          <a:ea typeface="+mn-ea"/>
                          <a:cs typeface="+mn-cs"/>
                        </a:rPr>
                        <a:t>chitecture</a:t>
                      </a:r>
                      <a:r>
                        <a:rPr lang="en-US" sz="1800" b="0" i="0" u="none" strike="noStrike" kern="1200" dirty="0">
                          <a:solidFill>
                            <a:srgbClr val="000000"/>
                          </a:solidFill>
                          <a:effectLst/>
                          <a:latin typeface="Arial" panose="020B0604020202020204" pitchFamily="34" charset="0"/>
                          <a:ea typeface="+mn-ea"/>
                          <a:cs typeface="+mn-cs"/>
                        </a:rPr>
                        <a:t> that processes textual and visual inputs separately and then interacts through co-attentional transformers. Pretrained on Conceptual Captions dataset, it is optimized for vision-language tasks like visual question answering and visual commonsense reasoning, outperforming task-specific models by achieving   state-of-the-art results.</a:t>
                      </a:r>
                      <a:endParaRPr lang="en-US" sz="1800" b="0" i="0" u="none" strike="noStrike" dirty="0">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7118967"/>
                  </a:ext>
                </a:extLst>
              </a:tr>
            </a:tbl>
          </a:graphicData>
        </a:graphic>
      </p:graphicFrame>
      <p:sp>
        <p:nvSpPr>
          <p:cNvPr id="2" name="Slide Number Placeholder 1">
            <a:extLst>
              <a:ext uri="{FF2B5EF4-FFF2-40B4-BE49-F238E27FC236}">
                <a16:creationId xmlns:a16="http://schemas.microsoft.com/office/drawing/2014/main" id="{827D25DE-F1BF-5A57-145C-5AE870D201AD}"/>
              </a:ext>
            </a:extLst>
          </p:cNvPr>
          <p:cNvSpPr>
            <a:spLocks noGrp="1"/>
          </p:cNvSpPr>
          <p:nvPr>
            <p:ph type="sldNum" idx="2"/>
          </p:nvPr>
        </p:nvSpPr>
        <p:spPr/>
        <p:txBody>
          <a:bodyPr/>
          <a:lstStyle/>
          <a:p>
            <a:fld id="{6D54AE97-69BD-4A0A-9D18-425C6AC52E1D}" type="slidenum">
              <a:rPr lang="en-IN" smtClean="0"/>
              <a:t>6</a:t>
            </a:fld>
            <a:endParaRPr lang="en-IN"/>
          </a:p>
        </p:txBody>
      </p:sp>
      <p:pic>
        <p:nvPicPr>
          <p:cNvPr id="3" name="Picture 7" descr="A picture containing logo, text, emblem, symbol&#10;&#10;Description automatically generated">
            <a:extLst>
              <a:ext uri="{FF2B5EF4-FFF2-40B4-BE49-F238E27FC236}">
                <a16:creationId xmlns:a16="http://schemas.microsoft.com/office/drawing/2014/main" id="{8013D43B-E52B-FCE6-ECE8-D7B8CA88E561}"/>
              </a:ext>
            </a:extLst>
          </p:cNvPr>
          <p:cNvPicPr/>
          <p:nvPr/>
        </p:nvPicPr>
        <p:blipFill>
          <a:blip r:embed="rId2"/>
          <a:stretch/>
        </p:blipFill>
        <p:spPr>
          <a:xfrm>
            <a:off x="554040" y="5662800"/>
            <a:ext cx="1283400" cy="1173960"/>
          </a:xfrm>
          <a:prstGeom prst="rect">
            <a:avLst/>
          </a:prstGeom>
          <a:ln w="0">
            <a:noFill/>
          </a:ln>
        </p:spPr>
      </p:pic>
    </p:spTree>
    <p:extLst>
      <p:ext uri="{BB962C8B-B14F-4D97-AF65-F5344CB8AC3E}">
        <p14:creationId xmlns:p14="http://schemas.microsoft.com/office/powerpoint/2010/main" val="41016672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AC33E-B479-3810-A816-1967339132EB}"/>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043EFB82-EFB1-5588-DF97-E0A991E6ACAC}"/>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365907A1-C767-35A5-F4BF-71EBCCB7612E}"/>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120BC70A-A408-B00E-791D-A01A86A38AF3}"/>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graphicFrame>
        <p:nvGraphicFramePr>
          <p:cNvPr id="3" name="Table 2">
            <a:extLst>
              <a:ext uri="{FF2B5EF4-FFF2-40B4-BE49-F238E27FC236}">
                <a16:creationId xmlns:a16="http://schemas.microsoft.com/office/drawing/2014/main" id="{AE668155-F58C-D3EB-488B-1C4B6A583D1D}"/>
              </a:ext>
            </a:extLst>
          </p:cNvPr>
          <p:cNvGraphicFramePr>
            <a:graphicFrameLocks noGrp="1"/>
          </p:cNvGraphicFramePr>
          <p:nvPr>
            <p:extLst>
              <p:ext uri="{D42A27DB-BD31-4B8C-83A1-F6EECF244321}">
                <p14:modId xmlns:p14="http://schemas.microsoft.com/office/powerpoint/2010/main" val="2283508434"/>
              </p:ext>
            </p:extLst>
          </p:nvPr>
        </p:nvGraphicFramePr>
        <p:xfrm>
          <a:off x="1382494" y="459740"/>
          <a:ext cx="9715770" cy="4569880"/>
        </p:xfrm>
        <a:graphic>
          <a:graphicData uri="http://schemas.openxmlformats.org/drawingml/2006/table">
            <a:tbl>
              <a:tblPr firstRow="1" bandRow="1"/>
              <a:tblGrid>
                <a:gridCol w="928898">
                  <a:extLst>
                    <a:ext uri="{9D8B030D-6E8A-4147-A177-3AD203B41FA5}">
                      <a16:colId xmlns:a16="http://schemas.microsoft.com/office/drawing/2014/main" val="101210746"/>
                    </a:ext>
                  </a:extLst>
                </a:gridCol>
                <a:gridCol w="1079530">
                  <a:extLst>
                    <a:ext uri="{9D8B030D-6E8A-4147-A177-3AD203B41FA5}">
                      <a16:colId xmlns:a16="http://schemas.microsoft.com/office/drawing/2014/main" val="3568697271"/>
                    </a:ext>
                  </a:extLst>
                </a:gridCol>
                <a:gridCol w="1280373">
                  <a:extLst>
                    <a:ext uri="{9D8B030D-6E8A-4147-A177-3AD203B41FA5}">
                      <a16:colId xmlns:a16="http://schemas.microsoft.com/office/drawing/2014/main" val="2180221785"/>
                    </a:ext>
                  </a:extLst>
                </a:gridCol>
                <a:gridCol w="1280373">
                  <a:extLst>
                    <a:ext uri="{9D8B030D-6E8A-4147-A177-3AD203B41FA5}">
                      <a16:colId xmlns:a16="http://schemas.microsoft.com/office/drawing/2014/main" val="2735349218"/>
                    </a:ext>
                  </a:extLst>
                </a:gridCol>
                <a:gridCol w="5146596">
                  <a:extLst>
                    <a:ext uri="{9D8B030D-6E8A-4147-A177-3AD203B41FA5}">
                      <a16:colId xmlns:a16="http://schemas.microsoft.com/office/drawing/2014/main" val="212371962"/>
                    </a:ext>
                  </a:extLst>
                </a:gridCol>
              </a:tblGrid>
              <a:tr h="632655">
                <a:tc>
                  <a:txBody>
                    <a:bodyPr/>
                    <a:lstStyle/>
                    <a:p>
                      <a:pPr marL="0" algn="l" rtl="0" eaLnBrk="1" fontAlgn="t" latinLnBrk="0" hangingPunct="1">
                        <a:spcBef>
                          <a:spcPts val="0"/>
                        </a:spcBef>
                        <a:spcAft>
                          <a:spcPts val="0"/>
                        </a:spcAft>
                      </a:pPr>
                      <a:r>
                        <a:rPr lang="en-IN" sz="1800" b="0" i="0" u="none" strike="noStrike" kern="1200">
                          <a:solidFill>
                            <a:srgbClr val="000000"/>
                          </a:solidFill>
                          <a:effectLst/>
                          <a:latin typeface="Arial" panose="020B0604020202020204" pitchFamily="34" charset="0"/>
                          <a:ea typeface="DejaVu Sans"/>
                          <a:cs typeface="DejaVu Sans"/>
                        </a:rPr>
                        <a:t>Sr.no</a:t>
                      </a:r>
                      <a:endParaRPr lang="en-IN" sz="1800" b="0" i="0" u="none" strike="noStrike">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Author</a:t>
                      </a:r>
                      <a:endParaRPr lang="en-IN" sz="18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Name</a:t>
                      </a:r>
                      <a:endParaRPr lang="en-IN" sz="1800" b="0" i="0" u="none" strike="noStrike">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Paper Title</a:t>
                      </a:r>
                      <a:endParaRPr lang="en-IN" sz="1800" b="0" i="0" u="none" strike="noStrike">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Date of</a:t>
                      </a:r>
                      <a:endParaRPr lang="en-IN" sz="18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publishing</a:t>
                      </a:r>
                      <a:endParaRPr lang="en-IN" sz="1800" b="0" i="0" u="none" strike="noStrike">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Observations</a:t>
                      </a:r>
                      <a:endParaRPr lang="en-IN" sz="1800" b="0" i="0" u="none" strike="noStrike">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63332696"/>
                  </a:ext>
                </a:extLst>
              </a:tr>
              <a:tr h="3344032">
                <a:tc>
                  <a:txBody>
                    <a:bodyPr/>
                    <a:lstStyle/>
                    <a:p>
                      <a:pPr marL="0" algn="l" rtl="0" eaLnBrk="1" fontAlgn="t" latinLnBrk="0" hangingPunct="1">
                        <a:spcBef>
                          <a:spcPts val="0"/>
                        </a:spcBef>
                        <a:spcAft>
                          <a:spcPts val="0"/>
                        </a:spcAft>
                      </a:pPr>
                      <a:r>
                        <a:rPr lang="en-IN" sz="1800" b="0" i="0" u="none" strike="noStrike" kern="1200" dirty="0">
                          <a:solidFill>
                            <a:srgbClr val="000000"/>
                          </a:solidFill>
                          <a:effectLst/>
                          <a:latin typeface="Arial" panose="020B0604020202020204" pitchFamily="34" charset="0"/>
                        </a:rPr>
                        <a:t>4</a:t>
                      </a:r>
                      <a:endParaRPr lang="en-IN" sz="1800" b="0" i="0" u="none" strike="noStrike" dirty="0">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err="1">
                          <a:solidFill>
                            <a:schemeClr val="tx1"/>
                          </a:solidFill>
                          <a:effectLst/>
                          <a:latin typeface="+mn-lt"/>
                          <a:ea typeface="+mn-ea"/>
                          <a:cs typeface="+mn-cs"/>
                        </a:rPr>
                        <a:t>Kaavya</a:t>
                      </a:r>
                      <a:r>
                        <a:rPr lang="en-US" sz="1800" kern="1200" dirty="0">
                          <a:solidFill>
                            <a:schemeClr val="tx1"/>
                          </a:solidFill>
                          <a:effectLst/>
                          <a:latin typeface="+mn-lt"/>
                          <a:ea typeface="+mn-ea"/>
                          <a:cs typeface="+mn-cs"/>
                        </a:rPr>
                        <a:t> </a:t>
                      </a:r>
                      <a:r>
                        <a:rPr lang="en-US" sz="1800" kern="1200" dirty="0" err="1">
                          <a:solidFill>
                            <a:schemeClr val="tx1"/>
                          </a:solidFill>
                          <a:effectLst/>
                          <a:latin typeface="+mn-lt"/>
                          <a:ea typeface="+mn-ea"/>
                          <a:cs typeface="+mn-cs"/>
                        </a:rPr>
                        <a:t>Rekanar</a:t>
                      </a:r>
                      <a:r>
                        <a:rPr lang="en-US" sz="1800" kern="1200" dirty="0">
                          <a:solidFill>
                            <a:schemeClr val="tx1"/>
                          </a:solidFill>
                          <a:effectLst/>
                          <a:latin typeface="+mn-lt"/>
                          <a:ea typeface="+mn-ea"/>
                          <a:cs typeface="+mn-cs"/>
                        </a:rPr>
                        <a:t> et. al</a:t>
                      </a:r>
                      <a:endParaRPr lang="en-IN" sz="1800" b="0" i="0" u="none" strike="noStrike" dirty="0">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a:solidFill>
                            <a:schemeClr val="tx1"/>
                          </a:solidFill>
                          <a:effectLst/>
                          <a:latin typeface="+mn-lt"/>
                          <a:ea typeface="+mn-ea"/>
                          <a:cs typeface="+mn-cs"/>
                        </a:rPr>
                        <a:t>Optimizing Visual Question Answering Models for Driving: Bridging the Gap Between Human and Machine Attention Patterns</a:t>
                      </a:r>
                      <a:endParaRPr lang="en-US" sz="1800" b="0" i="0" u="none" strike="noStrike" dirty="0">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dirty="0">
                          <a:solidFill>
                            <a:srgbClr val="000000"/>
                          </a:solidFill>
                          <a:effectLst/>
                          <a:latin typeface="Arial" panose="020B0604020202020204" pitchFamily="34" charset="0"/>
                          <a:ea typeface="DejaVu Sans"/>
                          <a:cs typeface="DejaVu Sans"/>
                        </a:rPr>
                        <a:t>2024</a:t>
                      </a:r>
                      <a:endParaRPr lang="en-IN" sz="1800" b="0" i="0" u="none" strike="noStrike" dirty="0">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just" rtl="0" eaLnBrk="1" fontAlgn="t" latinLnBrk="0" hangingPunct="1">
                        <a:spcBef>
                          <a:spcPts val="0"/>
                        </a:spcBef>
                        <a:spcAft>
                          <a:spcPts val="0"/>
                        </a:spcAft>
                      </a:pPr>
                      <a:r>
                        <a:rPr lang="en-US" sz="1800" b="0" i="0" u="none" strike="noStrike" kern="1200" dirty="0">
                          <a:solidFill>
                            <a:srgbClr val="000000"/>
                          </a:solidFill>
                          <a:effectLst/>
                          <a:latin typeface="Arial" panose="020B0604020202020204" pitchFamily="34" charset="0"/>
                          <a:ea typeface="+mn-ea"/>
                          <a:cs typeface="+mn-cs"/>
                        </a:rPr>
                        <a:t>This paper focuses on the attentional gap between humans and machines in driving scenarios for VQA models. The proposed filter enhances the attention mechanism in LXMERT for driving-specific elements, such as roads and vehicles. The model’s performance improves significantly in driving scenarios by aligning attention more closely with  human  observation</a:t>
                      </a:r>
                    </a:p>
                    <a:p>
                      <a:pPr marL="0" algn="just" rtl="0" eaLnBrk="1" fontAlgn="t" latinLnBrk="0" hangingPunct="1">
                        <a:spcBef>
                          <a:spcPts val="0"/>
                        </a:spcBef>
                        <a:spcAft>
                          <a:spcPts val="0"/>
                        </a:spcAft>
                      </a:pPr>
                      <a:r>
                        <a:rPr lang="en-US" sz="1800" b="0" i="0" u="none" strike="noStrike" kern="1200" dirty="0">
                          <a:solidFill>
                            <a:srgbClr val="000000"/>
                          </a:solidFill>
                          <a:effectLst/>
                          <a:latin typeface="Arial" panose="020B0604020202020204" pitchFamily="34" charset="0"/>
                          <a:ea typeface="+mn-ea"/>
                          <a:cs typeface="+mn-cs"/>
                        </a:rPr>
                        <a:t>patterns.</a:t>
                      </a: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35874419"/>
                  </a:ext>
                </a:extLst>
              </a:tr>
            </a:tbl>
          </a:graphicData>
        </a:graphic>
      </p:graphicFrame>
      <p:sp>
        <p:nvSpPr>
          <p:cNvPr id="2" name="Slide Number Placeholder 1">
            <a:extLst>
              <a:ext uri="{FF2B5EF4-FFF2-40B4-BE49-F238E27FC236}">
                <a16:creationId xmlns:a16="http://schemas.microsoft.com/office/drawing/2014/main" id="{2F13220F-4204-C26D-2E16-A850A50E2298}"/>
              </a:ext>
            </a:extLst>
          </p:cNvPr>
          <p:cNvSpPr>
            <a:spLocks noGrp="1"/>
          </p:cNvSpPr>
          <p:nvPr>
            <p:ph type="sldNum" idx="2"/>
          </p:nvPr>
        </p:nvSpPr>
        <p:spPr/>
        <p:txBody>
          <a:bodyPr/>
          <a:lstStyle/>
          <a:p>
            <a:fld id="{6D54AE97-69BD-4A0A-9D18-425C6AC52E1D}" type="slidenum">
              <a:rPr lang="en-IN" smtClean="0"/>
              <a:t>7</a:t>
            </a:fld>
            <a:endParaRPr lang="en-IN"/>
          </a:p>
        </p:txBody>
      </p:sp>
      <p:pic>
        <p:nvPicPr>
          <p:cNvPr id="4" name="Picture 7" descr="A picture containing logo, text, emblem, symbol&#10;&#10;Description automatically generated">
            <a:extLst>
              <a:ext uri="{FF2B5EF4-FFF2-40B4-BE49-F238E27FC236}">
                <a16:creationId xmlns:a16="http://schemas.microsoft.com/office/drawing/2014/main" id="{8137E5DB-9368-2E67-EA58-F882737ECCBA}"/>
              </a:ext>
            </a:extLst>
          </p:cNvPr>
          <p:cNvPicPr/>
          <p:nvPr/>
        </p:nvPicPr>
        <p:blipFill>
          <a:blip r:embed="rId2"/>
          <a:stretch/>
        </p:blipFill>
        <p:spPr>
          <a:xfrm>
            <a:off x="554040" y="5662800"/>
            <a:ext cx="1283400" cy="1173960"/>
          </a:xfrm>
          <a:prstGeom prst="rect">
            <a:avLst/>
          </a:prstGeom>
          <a:ln w="0">
            <a:noFill/>
          </a:ln>
        </p:spPr>
      </p:pic>
    </p:spTree>
    <p:extLst>
      <p:ext uri="{BB962C8B-B14F-4D97-AF65-F5344CB8AC3E}">
        <p14:creationId xmlns:p14="http://schemas.microsoft.com/office/powerpoint/2010/main" val="3972077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9E2FC8-B674-D7F9-B6BD-2525AC5A41D4}"/>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820027FF-C9A1-9118-FDA5-00BAEEB64EB7}"/>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8EECC7C0-DD11-8F7E-5A32-A36E2F2AF3FE}"/>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3354B138-A09E-921F-5E8D-4E173FDDED29}"/>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graphicFrame>
        <p:nvGraphicFramePr>
          <p:cNvPr id="3" name="Table 2">
            <a:extLst>
              <a:ext uri="{FF2B5EF4-FFF2-40B4-BE49-F238E27FC236}">
                <a16:creationId xmlns:a16="http://schemas.microsoft.com/office/drawing/2014/main" id="{EB51BB1F-6470-F0C4-6DA2-6BFCF2ED79AA}"/>
              </a:ext>
            </a:extLst>
          </p:cNvPr>
          <p:cNvGraphicFramePr>
            <a:graphicFrameLocks noGrp="1"/>
          </p:cNvGraphicFramePr>
          <p:nvPr>
            <p:extLst>
              <p:ext uri="{D42A27DB-BD31-4B8C-83A1-F6EECF244321}">
                <p14:modId xmlns:p14="http://schemas.microsoft.com/office/powerpoint/2010/main" val="1459245690"/>
              </p:ext>
            </p:extLst>
          </p:nvPr>
        </p:nvGraphicFramePr>
        <p:xfrm>
          <a:off x="1237815" y="363487"/>
          <a:ext cx="9715770" cy="3983052"/>
        </p:xfrm>
        <a:graphic>
          <a:graphicData uri="http://schemas.openxmlformats.org/drawingml/2006/table">
            <a:tbl>
              <a:tblPr firstRow="1" bandRow="1"/>
              <a:tblGrid>
                <a:gridCol w="928898">
                  <a:extLst>
                    <a:ext uri="{9D8B030D-6E8A-4147-A177-3AD203B41FA5}">
                      <a16:colId xmlns:a16="http://schemas.microsoft.com/office/drawing/2014/main" val="470650089"/>
                    </a:ext>
                  </a:extLst>
                </a:gridCol>
                <a:gridCol w="1079530">
                  <a:extLst>
                    <a:ext uri="{9D8B030D-6E8A-4147-A177-3AD203B41FA5}">
                      <a16:colId xmlns:a16="http://schemas.microsoft.com/office/drawing/2014/main" val="157007432"/>
                    </a:ext>
                  </a:extLst>
                </a:gridCol>
                <a:gridCol w="1280373">
                  <a:extLst>
                    <a:ext uri="{9D8B030D-6E8A-4147-A177-3AD203B41FA5}">
                      <a16:colId xmlns:a16="http://schemas.microsoft.com/office/drawing/2014/main" val="3976626606"/>
                    </a:ext>
                  </a:extLst>
                </a:gridCol>
                <a:gridCol w="1280373">
                  <a:extLst>
                    <a:ext uri="{9D8B030D-6E8A-4147-A177-3AD203B41FA5}">
                      <a16:colId xmlns:a16="http://schemas.microsoft.com/office/drawing/2014/main" val="2879145462"/>
                    </a:ext>
                  </a:extLst>
                </a:gridCol>
                <a:gridCol w="5146596">
                  <a:extLst>
                    <a:ext uri="{9D8B030D-6E8A-4147-A177-3AD203B41FA5}">
                      <a16:colId xmlns:a16="http://schemas.microsoft.com/office/drawing/2014/main" val="861000459"/>
                    </a:ext>
                  </a:extLst>
                </a:gridCol>
              </a:tblGrid>
              <a:tr h="632655">
                <a:tc>
                  <a:txBody>
                    <a:bodyPr/>
                    <a:lstStyle/>
                    <a:p>
                      <a:pPr marL="0" algn="l" rtl="0" eaLnBrk="1" fontAlgn="t" latinLnBrk="0" hangingPunct="1">
                        <a:spcBef>
                          <a:spcPts val="0"/>
                        </a:spcBef>
                        <a:spcAft>
                          <a:spcPts val="0"/>
                        </a:spcAft>
                      </a:pPr>
                      <a:r>
                        <a:rPr lang="en-IN" sz="1800" b="0" i="0" u="none" strike="noStrike" kern="1200">
                          <a:solidFill>
                            <a:srgbClr val="000000"/>
                          </a:solidFill>
                          <a:effectLst/>
                          <a:latin typeface="Arial" panose="020B0604020202020204" pitchFamily="34" charset="0"/>
                          <a:ea typeface="DejaVu Sans"/>
                          <a:cs typeface="DejaVu Sans"/>
                        </a:rPr>
                        <a:t>Sr.no</a:t>
                      </a:r>
                      <a:endParaRPr lang="en-IN" sz="1800" b="0" i="0" u="none" strike="noStrike">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Author</a:t>
                      </a:r>
                      <a:endParaRPr lang="en-IN" sz="18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Name</a:t>
                      </a:r>
                      <a:endParaRPr lang="en-IN" sz="1800" b="0" i="0" u="none" strike="noStrike">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Paper Title</a:t>
                      </a:r>
                      <a:endParaRPr lang="en-IN" sz="1800" b="0" i="0" u="none" strike="noStrike">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Date of</a:t>
                      </a:r>
                      <a:endParaRPr lang="en-IN" sz="18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publishing</a:t>
                      </a:r>
                      <a:endParaRPr lang="en-IN" sz="1800" b="0" i="0" u="none" strike="noStrike">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Observations</a:t>
                      </a:r>
                      <a:endParaRPr lang="en-IN" sz="1800" b="0" i="0" u="none" strike="noStrike">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32841325"/>
                  </a:ext>
                </a:extLst>
              </a:tr>
              <a:tr h="3344032">
                <a:tc>
                  <a:txBody>
                    <a:bodyPr/>
                    <a:lstStyle/>
                    <a:p>
                      <a:pPr marL="0" algn="l" rtl="0" eaLnBrk="1" fontAlgn="t" latinLnBrk="0" hangingPunct="1">
                        <a:spcBef>
                          <a:spcPts val="0"/>
                        </a:spcBef>
                        <a:spcAft>
                          <a:spcPts val="0"/>
                        </a:spcAft>
                      </a:pPr>
                      <a:r>
                        <a:rPr lang="en-IN" sz="1800" b="0" i="0" u="none" strike="noStrike" kern="1200" dirty="0">
                          <a:solidFill>
                            <a:srgbClr val="000000"/>
                          </a:solidFill>
                          <a:effectLst/>
                          <a:latin typeface="Arial" panose="020B0604020202020204" pitchFamily="34" charset="0"/>
                        </a:rPr>
                        <a:t>5</a:t>
                      </a:r>
                      <a:endParaRPr lang="en-IN" sz="1800" b="0" i="0" u="none" strike="noStrike" dirty="0">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err="1">
                          <a:solidFill>
                            <a:schemeClr val="tx1"/>
                          </a:solidFill>
                          <a:effectLst/>
                          <a:latin typeface="+mn-lt"/>
                          <a:ea typeface="+mn-ea"/>
                          <a:cs typeface="+mn-cs"/>
                        </a:rPr>
                        <a:t>Zhicheng</a:t>
                      </a:r>
                      <a:r>
                        <a:rPr lang="en-US" sz="1800" kern="1200" dirty="0">
                          <a:solidFill>
                            <a:schemeClr val="tx1"/>
                          </a:solidFill>
                          <a:effectLst/>
                          <a:latin typeface="+mn-lt"/>
                          <a:ea typeface="+mn-ea"/>
                          <a:cs typeface="+mn-cs"/>
                        </a:rPr>
                        <a:t> Huang	et. al</a:t>
                      </a:r>
                      <a:endParaRPr lang="en-IN" sz="1800" b="0" i="0" u="none" strike="noStrike" dirty="0">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a:solidFill>
                            <a:schemeClr val="tx1"/>
                          </a:solidFill>
                          <a:effectLst/>
                          <a:latin typeface="+mn-lt"/>
                          <a:ea typeface="+mn-ea"/>
                          <a:cs typeface="+mn-cs"/>
                        </a:rPr>
                        <a:t>Pixel-BERT: Aligning Image Pixels with Text by Deep Multi- Modal Transformers</a:t>
                      </a:r>
                      <a:endParaRPr lang="en-US" sz="1800" b="0" i="0" u="none" strike="noStrike" dirty="0">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dirty="0">
                          <a:solidFill>
                            <a:srgbClr val="000000"/>
                          </a:solidFill>
                          <a:effectLst/>
                          <a:latin typeface="Arial" panose="020B0604020202020204" pitchFamily="34" charset="0"/>
                          <a:ea typeface="DejaVu Sans"/>
                          <a:cs typeface="DejaVu Sans"/>
                        </a:rPr>
                        <a:t>2020</a:t>
                      </a:r>
                      <a:endParaRPr lang="en-IN" sz="1800" b="0" i="0" u="none" strike="noStrike" dirty="0">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just" rtl="0" eaLnBrk="1" fontAlgn="t" latinLnBrk="0" hangingPunct="1">
                        <a:spcBef>
                          <a:spcPts val="0"/>
                        </a:spcBef>
                        <a:spcAft>
                          <a:spcPts val="0"/>
                        </a:spcAft>
                      </a:pPr>
                      <a:r>
                        <a:rPr lang="en-US" sz="1800" b="0" i="0" u="none" strike="noStrike" kern="1200" dirty="0">
                          <a:solidFill>
                            <a:srgbClr val="000000"/>
                          </a:solidFill>
                          <a:effectLst/>
                          <a:latin typeface="Arial" panose="020B0604020202020204" pitchFamily="34" charset="0"/>
                          <a:ea typeface="+mn-ea"/>
                          <a:cs typeface="+mn-cs"/>
                        </a:rPr>
                        <a:t>Pixel-BERT introduces a deep multi-modal trans- former architecture to improve alignment between text and image pixels. By using image-sentence pairs, it improves the semantic links between language and visual data beyond region- based features. It achieves state-of-the-art	results across several tasks like VQA, showing a 2.17-point improvement compared to</a:t>
                      </a:r>
                    </a:p>
                    <a:p>
                      <a:pPr marL="0" algn="just" rtl="0" eaLnBrk="1" fontAlgn="t" latinLnBrk="0" hangingPunct="1">
                        <a:spcBef>
                          <a:spcPts val="0"/>
                        </a:spcBef>
                        <a:spcAft>
                          <a:spcPts val="0"/>
                        </a:spcAft>
                      </a:pPr>
                      <a:r>
                        <a:rPr lang="en-US" sz="1800" b="0" i="0" u="none" strike="noStrike" kern="1200" dirty="0">
                          <a:solidFill>
                            <a:srgbClr val="000000"/>
                          </a:solidFill>
                          <a:effectLst/>
                          <a:latin typeface="Arial" panose="020B0604020202020204" pitchFamily="34" charset="0"/>
                          <a:ea typeface="+mn-ea"/>
                          <a:cs typeface="+mn-cs"/>
                        </a:rPr>
                        <a:t>previous models.</a:t>
                      </a: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95952931"/>
                  </a:ext>
                </a:extLst>
              </a:tr>
            </a:tbl>
          </a:graphicData>
        </a:graphic>
      </p:graphicFrame>
      <p:sp>
        <p:nvSpPr>
          <p:cNvPr id="2" name="Slide Number Placeholder 1">
            <a:extLst>
              <a:ext uri="{FF2B5EF4-FFF2-40B4-BE49-F238E27FC236}">
                <a16:creationId xmlns:a16="http://schemas.microsoft.com/office/drawing/2014/main" id="{E478CBAB-3FC2-3F4A-D226-4B4AB9DAF442}"/>
              </a:ext>
            </a:extLst>
          </p:cNvPr>
          <p:cNvSpPr>
            <a:spLocks noGrp="1"/>
          </p:cNvSpPr>
          <p:nvPr>
            <p:ph type="sldNum" idx="2"/>
          </p:nvPr>
        </p:nvSpPr>
        <p:spPr/>
        <p:txBody>
          <a:bodyPr/>
          <a:lstStyle/>
          <a:p>
            <a:fld id="{6D54AE97-69BD-4A0A-9D18-425C6AC52E1D}" type="slidenum">
              <a:rPr lang="en-IN" smtClean="0"/>
              <a:t>8</a:t>
            </a:fld>
            <a:endParaRPr lang="en-IN"/>
          </a:p>
        </p:txBody>
      </p:sp>
      <p:pic>
        <p:nvPicPr>
          <p:cNvPr id="4" name="Picture 7" descr="A picture containing logo, text, emblem, symbol&#10;&#10;Description automatically generated">
            <a:extLst>
              <a:ext uri="{FF2B5EF4-FFF2-40B4-BE49-F238E27FC236}">
                <a16:creationId xmlns:a16="http://schemas.microsoft.com/office/drawing/2014/main" id="{9750EC1F-E5D7-E23D-8721-88D0195E67B3}"/>
              </a:ext>
            </a:extLst>
          </p:cNvPr>
          <p:cNvPicPr/>
          <p:nvPr/>
        </p:nvPicPr>
        <p:blipFill>
          <a:blip r:embed="rId2"/>
          <a:stretch/>
        </p:blipFill>
        <p:spPr>
          <a:xfrm>
            <a:off x="554040" y="5662800"/>
            <a:ext cx="1283400" cy="1173960"/>
          </a:xfrm>
          <a:prstGeom prst="rect">
            <a:avLst/>
          </a:prstGeom>
          <a:ln w="0">
            <a:noFill/>
          </a:ln>
        </p:spPr>
      </p:pic>
    </p:spTree>
    <p:extLst>
      <p:ext uri="{BB962C8B-B14F-4D97-AF65-F5344CB8AC3E}">
        <p14:creationId xmlns:p14="http://schemas.microsoft.com/office/powerpoint/2010/main" val="191918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12847-9776-573F-D54A-2330D6436B66}"/>
            </a:ext>
          </a:extLst>
        </p:cNvPr>
        <p:cNvGrpSpPr/>
        <p:nvPr/>
      </p:nvGrpSpPr>
      <p:grpSpPr>
        <a:xfrm>
          <a:off x="0" y="0"/>
          <a:ext cx="0" cy="0"/>
          <a:chOff x="0" y="0"/>
          <a:chExt cx="0" cy="0"/>
        </a:xfrm>
      </p:grpSpPr>
      <p:grpSp>
        <p:nvGrpSpPr>
          <p:cNvPr id="49" name="Group 2">
            <a:extLst>
              <a:ext uri="{FF2B5EF4-FFF2-40B4-BE49-F238E27FC236}">
                <a16:creationId xmlns:a16="http://schemas.microsoft.com/office/drawing/2014/main" id="{1ADAA7BA-B791-9026-DEC1-46B3492D2ABA}"/>
              </a:ext>
            </a:extLst>
          </p:cNvPr>
          <p:cNvGrpSpPr/>
          <p:nvPr/>
        </p:nvGrpSpPr>
        <p:grpSpPr>
          <a:xfrm>
            <a:off x="0" y="5533200"/>
            <a:ext cx="12191400" cy="1211040"/>
            <a:chOff x="0" y="5533200"/>
            <a:chExt cx="12191400" cy="1211040"/>
          </a:xfrm>
        </p:grpSpPr>
        <p:sp>
          <p:nvSpPr>
            <p:cNvPr id="50" name="TextBox 4">
              <a:extLst>
                <a:ext uri="{FF2B5EF4-FFF2-40B4-BE49-F238E27FC236}">
                  <a16:creationId xmlns:a16="http://schemas.microsoft.com/office/drawing/2014/main" id="{E23802EE-C700-C2BD-D8BA-D6E314903576}"/>
                </a:ext>
              </a:extLst>
            </p:cNvPr>
            <p:cNvSpPr/>
            <p:nvPr/>
          </p:nvSpPr>
          <p:spPr>
            <a:xfrm>
              <a:off x="1963440" y="5648760"/>
              <a:ext cx="9249120" cy="109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2400" b="1" strike="noStrike" spc="-1" dirty="0">
                  <a:solidFill>
                    <a:srgbClr val="203864"/>
                  </a:solidFill>
                  <a:latin typeface="Times New Roman"/>
                  <a:ea typeface="DejaVu Sans"/>
                </a:rPr>
                <a:t>COEP Technological University</a:t>
              </a:r>
              <a:endParaRPr lang="en-IN" sz="2400" b="0" strike="noStrike" spc="-1" dirty="0">
                <a:latin typeface="Arial"/>
              </a:endParaRPr>
            </a:p>
            <a:p>
              <a:pPr algn="ctr">
                <a:lnSpc>
                  <a:spcPct val="100000"/>
                </a:lnSpc>
                <a:buNone/>
              </a:pPr>
              <a:r>
                <a:rPr lang="en-US" sz="2400" b="1" strike="noStrike" spc="-1" dirty="0">
                  <a:solidFill>
                    <a:srgbClr val="203864"/>
                  </a:solidFill>
                  <a:latin typeface="Times New Roman"/>
                  <a:ea typeface="DejaVu Sans"/>
                </a:rPr>
                <a:t> </a:t>
              </a:r>
              <a:r>
                <a:rPr lang="en-US" sz="1800" b="1" strike="noStrike" spc="-1" dirty="0">
                  <a:solidFill>
                    <a:srgbClr val="203864"/>
                  </a:solidFill>
                  <a:latin typeface="Times New Roman"/>
                  <a:ea typeface="DejaVu Sans"/>
                </a:rPr>
                <a:t>A Unitary Public University of Govt. of Maharashtra</a:t>
              </a:r>
              <a:endParaRPr lang="en-IN" sz="1800" b="0" strike="noStrike" spc="-1" dirty="0">
                <a:latin typeface="Arial"/>
              </a:endParaRPr>
            </a:p>
            <a:p>
              <a:pPr algn="ctr">
                <a:lnSpc>
                  <a:spcPct val="100000"/>
                </a:lnSpc>
                <a:buNone/>
              </a:pPr>
              <a:r>
                <a:rPr lang="en-US" sz="1800" b="1" strike="noStrike" spc="-1" dirty="0">
                  <a:solidFill>
                    <a:srgbClr val="203864"/>
                  </a:solidFill>
                  <a:latin typeface="Times New Roman"/>
                  <a:ea typeface="DejaVu Sans"/>
                </a:rPr>
                <a:t>Formerly College of Engineering Pune</a:t>
              </a:r>
              <a:endParaRPr lang="en-IN" sz="1800" b="0" strike="noStrike" spc="-1" dirty="0">
                <a:latin typeface="Arial"/>
              </a:endParaRPr>
            </a:p>
          </p:txBody>
        </p:sp>
        <p:sp>
          <p:nvSpPr>
            <p:cNvPr id="51" name="Rectangle 5">
              <a:extLst>
                <a:ext uri="{FF2B5EF4-FFF2-40B4-BE49-F238E27FC236}">
                  <a16:creationId xmlns:a16="http://schemas.microsoft.com/office/drawing/2014/main" id="{8CA6CE1D-B153-CCC8-CF58-29A9192D14B3}"/>
                </a:ext>
              </a:extLst>
            </p:cNvPr>
            <p:cNvSpPr/>
            <p:nvPr/>
          </p:nvSpPr>
          <p:spPr>
            <a:xfrm>
              <a:off x="0" y="5533200"/>
              <a:ext cx="12191400" cy="114840"/>
            </a:xfrm>
            <a:prstGeom prst="rect">
              <a:avLst/>
            </a:prstGeom>
            <a:solidFill>
              <a:schemeClr val="accent1">
                <a:lumMod val="50000"/>
              </a:schemeClr>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IN"/>
            </a:p>
          </p:txBody>
        </p:sp>
      </p:grpSp>
      <p:sp>
        <p:nvSpPr>
          <p:cNvPr id="2" name="Title 1">
            <a:extLst>
              <a:ext uri="{FF2B5EF4-FFF2-40B4-BE49-F238E27FC236}">
                <a16:creationId xmlns:a16="http://schemas.microsoft.com/office/drawing/2014/main" id="{73CBC9DA-7E6A-F7CA-7E79-7E2615D54092}"/>
              </a:ext>
            </a:extLst>
          </p:cNvPr>
          <p:cNvSpPr txBox="1">
            <a:spLocks/>
          </p:cNvSpPr>
          <p:nvPr/>
        </p:nvSpPr>
        <p:spPr>
          <a:xfrm>
            <a:off x="1041729" y="481076"/>
            <a:ext cx="10022511" cy="778168"/>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dirty="0"/>
          </a:p>
        </p:txBody>
      </p:sp>
      <p:graphicFrame>
        <p:nvGraphicFramePr>
          <p:cNvPr id="3" name="Table 2">
            <a:extLst>
              <a:ext uri="{FF2B5EF4-FFF2-40B4-BE49-F238E27FC236}">
                <a16:creationId xmlns:a16="http://schemas.microsoft.com/office/drawing/2014/main" id="{D84A747A-5FD4-BFD2-404A-9DD856A11BDD}"/>
              </a:ext>
            </a:extLst>
          </p:cNvPr>
          <p:cNvGraphicFramePr>
            <a:graphicFrameLocks noGrp="1"/>
          </p:cNvGraphicFramePr>
          <p:nvPr>
            <p:extLst>
              <p:ext uri="{D42A27DB-BD31-4B8C-83A1-F6EECF244321}">
                <p14:modId xmlns:p14="http://schemas.microsoft.com/office/powerpoint/2010/main" val="861240824"/>
              </p:ext>
            </p:extLst>
          </p:nvPr>
        </p:nvGraphicFramePr>
        <p:xfrm>
          <a:off x="1195099" y="481076"/>
          <a:ext cx="9892708" cy="4569880"/>
        </p:xfrm>
        <a:graphic>
          <a:graphicData uri="http://schemas.openxmlformats.org/drawingml/2006/table">
            <a:tbl>
              <a:tblPr firstRow="1" bandRow="1"/>
              <a:tblGrid>
                <a:gridCol w="928898">
                  <a:extLst>
                    <a:ext uri="{9D8B030D-6E8A-4147-A177-3AD203B41FA5}">
                      <a16:colId xmlns:a16="http://schemas.microsoft.com/office/drawing/2014/main" val="2461659221"/>
                    </a:ext>
                  </a:extLst>
                </a:gridCol>
                <a:gridCol w="1079530">
                  <a:extLst>
                    <a:ext uri="{9D8B030D-6E8A-4147-A177-3AD203B41FA5}">
                      <a16:colId xmlns:a16="http://schemas.microsoft.com/office/drawing/2014/main" val="2978368161"/>
                    </a:ext>
                  </a:extLst>
                </a:gridCol>
                <a:gridCol w="1464726">
                  <a:extLst>
                    <a:ext uri="{9D8B030D-6E8A-4147-A177-3AD203B41FA5}">
                      <a16:colId xmlns:a16="http://schemas.microsoft.com/office/drawing/2014/main" val="4028949325"/>
                    </a:ext>
                  </a:extLst>
                </a:gridCol>
                <a:gridCol w="1272958">
                  <a:extLst>
                    <a:ext uri="{9D8B030D-6E8A-4147-A177-3AD203B41FA5}">
                      <a16:colId xmlns:a16="http://schemas.microsoft.com/office/drawing/2014/main" val="1217511537"/>
                    </a:ext>
                  </a:extLst>
                </a:gridCol>
                <a:gridCol w="5146596">
                  <a:extLst>
                    <a:ext uri="{9D8B030D-6E8A-4147-A177-3AD203B41FA5}">
                      <a16:colId xmlns:a16="http://schemas.microsoft.com/office/drawing/2014/main" val="2503418297"/>
                    </a:ext>
                  </a:extLst>
                </a:gridCol>
              </a:tblGrid>
              <a:tr h="632655">
                <a:tc>
                  <a:txBody>
                    <a:bodyPr/>
                    <a:lstStyle/>
                    <a:p>
                      <a:pPr marL="0" algn="l" rtl="0" eaLnBrk="1" fontAlgn="t" latinLnBrk="0" hangingPunct="1">
                        <a:spcBef>
                          <a:spcPts val="0"/>
                        </a:spcBef>
                        <a:spcAft>
                          <a:spcPts val="0"/>
                        </a:spcAft>
                      </a:pPr>
                      <a:r>
                        <a:rPr lang="en-IN" sz="1800" b="0" i="0" u="none" strike="noStrike" kern="1200">
                          <a:solidFill>
                            <a:srgbClr val="000000"/>
                          </a:solidFill>
                          <a:effectLst/>
                          <a:latin typeface="Arial" panose="020B0604020202020204" pitchFamily="34" charset="0"/>
                          <a:ea typeface="DejaVu Sans"/>
                          <a:cs typeface="DejaVu Sans"/>
                        </a:rPr>
                        <a:t>Sr.no</a:t>
                      </a:r>
                      <a:endParaRPr lang="en-IN" sz="1800" b="0" i="0" u="none" strike="noStrike">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Author</a:t>
                      </a:r>
                      <a:endParaRPr lang="en-IN" sz="18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Name</a:t>
                      </a:r>
                      <a:endParaRPr lang="en-IN" sz="1800" b="0" i="0" u="none" strike="noStrike">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Paper Title</a:t>
                      </a:r>
                      <a:endParaRPr lang="en-IN" sz="1800" b="0" i="0" u="none" strike="noStrike">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Date of</a:t>
                      </a:r>
                      <a:endParaRPr lang="en-IN" sz="1800" b="0" i="0" u="none" strike="noStrike">
                        <a:effectLst/>
                        <a:latin typeface="Arial" panose="020B0604020202020204" pitchFamily="34" charset="0"/>
                      </a:endParaRPr>
                    </a:p>
                    <a:p>
                      <a:pPr marL="0" algn="l" rtl="0" eaLnBrk="1" fontAlgn="t" latinLnBrk="0" hangingPunct="1">
                        <a:spcBef>
                          <a:spcPts val="0"/>
                        </a:spcBef>
                        <a:spcAft>
                          <a:spcPts val="0"/>
                        </a:spcAft>
                      </a:pPr>
                      <a:r>
                        <a:rPr lang="en-IN" sz="1800" b="0" i="0" u="none" strike="noStrike" kern="1200" baseline="0">
                          <a:solidFill>
                            <a:srgbClr val="000000"/>
                          </a:solidFill>
                          <a:effectLst/>
                          <a:latin typeface="Arial" panose="020B0604020202020204" pitchFamily="34" charset="0"/>
                          <a:ea typeface="DejaVu Sans"/>
                          <a:cs typeface="DejaVu Sans"/>
                        </a:rPr>
                        <a:t>publishing</a:t>
                      </a:r>
                      <a:endParaRPr lang="en-IN" sz="1800" b="0" i="0" u="none" strike="noStrike">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baseline="0" dirty="0">
                          <a:solidFill>
                            <a:srgbClr val="000000"/>
                          </a:solidFill>
                          <a:effectLst/>
                          <a:latin typeface="Arial" panose="020B0604020202020204" pitchFamily="34" charset="0"/>
                          <a:ea typeface="DejaVu Sans"/>
                          <a:cs typeface="DejaVu Sans"/>
                        </a:rPr>
                        <a:t>Observations</a:t>
                      </a:r>
                      <a:endParaRPr lang="en-IN" sz="1800" b="0" i="0" u="none" strike="noStrike" dirty="0">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43834160"/>
                  </a:ext>
                </a:extLst>
              </a:tr>
              <a:tr h="3344032">
                <a:tc>
                  <a:txBody>
                    <a:bodyPr/>
                    <a:lstStyle/>
                    <a:p>
                      <a:pPr marL="0" algn="l" rtl="0" eaLnBrk="1" fontAlgn="t" latinLnBrk="0" hangingPunct="1">
                        <a:spcBef>
                          <a:spcPts val="0"/>
                        </a:spcBef>
                        <a:spcAft>
                          <a:spcPts val="0"/>
                        </a:spcAft>
                      </a:pPr>
                      <a:r>
                        <a:rPr lang="en-IN" sz="1800" b="0" i="0" u="none" strike="noStrike" kern="1200" dirty="0">
                          <a:solidFill>
                            <a:srgbClr val="000000"/>
                          </a:solidFill>
                          <a:effectLst/>
                          <a:latin typeface="Arial" panose="020B0604020202020204" pitchFamily="34" charset="0"/>
                        </a:rPr>
                        <a:t>6</a:t>
                      </a:r>
                      <a:endParaRPr lang="en-IN" sz="1800" b="0" i="0" u="none" strike="noStrike" dirty="0">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a:solidFill>
                            <a:schemeClr val="tx1"/>
                          </a:solidFill>
                          <a:effectLst/>
                          <a:latin typeface="+mn-lt"/>
                          <a:ea typeface="+mn-ea"/>
                          <a:cs typeface="+mn-cs"/>
                        </a:rPr>
                        <a:t>Wang, </a:t>
                      </a:r>
                      <a:r>
                        <a:rPr lang="en-US" sz="1800" kern="1200" dirty="0" err="1">
                          <a:solidFill>
                            <a:schemeClr val="tx1"/>
                          </a:solidFill>
                          <a:effectLst/>
                          <a:latin typeface="+mn-lt"/>
                          <a:ea typeface="+mn-ea"/>
                          <a:cs typeface="+mn-cs"/>
                        </a:rPr>
                        <a:t>Jianfeng</a:t>
                      </a:r>
                      <a:r>
                        <a:rPr lang="en-US" sz="1800" kern="1200" dirty="0">
                          <a:solidFill>
                            <a:schemeClr val="tx1"/>
                          </a:solidFill>
                          <a:effectLst/>
                          <a:latin typeface="+mn-lt"/>
                          <a:ea typeface="+mn-ea"/>
                          <a:cs typeface="+mn-cs"/>
                        </a:rPr>
                        <a:t> et. al</a:t>
                      </a:r>
                      <a:endParaRPr lang="en-IN" sz="1800" b="0" i="0" u="none" strike="noStrike" dirty="0">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US" sz="1800" kern="1200" dirty="0">
                          <a:solidFill>
                            <a:schemeClr val="tx1"/>
                          </a:solidFill>
                          <a:effectLst/>
                          <a:latin typeface="+mn-lt"/>
                          <a:ea typeface="+mn-ea"/>
                          <a:cs typeface="+mn-cs"/>
                        </a:rPr>
                        <a:t>Image to Label to An- </a:t>
                      </a:r>
                      <a:r>
                        <a:rPr lang="en-US" sz="1800" kern="1200" dirty="0" err="1">
                          <a:solidFill>
                            <a:schemeClr val="tx1"/>
                          </a:solidFill>
                          <a:effectLst/>
                          <a:latin typeface="+mn-lt"/>
                          <a:ea typeface="+mn-ea"/>
                          <a:cs typeface="+mn-cs"/>
                        </a:rPr>
                        <a:t>swer</a:t>
                      </a:r>
                      <a:r>
                        <a:rPr lang="en-US" sz="1800" kern="1200" dirty="0">
                          <a:solidFill>
                            <a:schemeClr val="tx1"/>
                          </a:solidFill>
                          <a:effectLst/>
                          <a:latin typeface="+mn-lt"/>
                          <a:ea typeface="+mn-ea"/>
                          <a:cs typeface="+mn-cs"/>
                        </a:rPr>
                        <a:t>: An Efficient Framework for En- </a:t>
                      </a:r>
                      <a:r>
                        <a:rPr lang="en-US" sz="1800" kern="1200" dirty="0" err="1">
                          <a:solidFill>
                            <a:schemeClr val="tx1"/>
                          </a:solidFill>
                          <a:effectLst/>
                          <a:latin typeface="+mn-lt"/>
                          <a:ea typeface="+mn-ea"/>
                          <a:cs typeface="+mn-cs"/>
                        </a:rPr>
                        <a:t>hanced</a:t>
                      </a:r>
                      <a:r>
                        <a:rPr lang="en-US" sz="1800" kern="1200" dirty="0">
                          <a:solidFill>
                            <a:schemeClr val="tx1"/>
                          </a:solidFill>
                          <a:effectLst/>
                          <a:latin typeface="+mn-lt"/>
                          <a:ea typeface="+mn-ea"/>
                          <a:cs typeface="+mn-cs"/>
                        </a:rPr>
                        <a:t> Clinical </a:t>
                      </a:r>
                      <a:r>
                        <a:rPr lang="en-US" sz="1800" kern="1200" dirty="0" err="1">
                          <a:solidFill>
                            <a:schemeClr val="tx1"/>
                          </a:solidFill>
                          <a:effectLst/>
                          <a:latin typeface="+mn-lt"/>
                          <a:ea typeface="+mn-ea"/>
                          <a:cs typeface="+mn-cs"/>
                        </a:rPr>
                        <a:t>Appli</a:t>
                      </a:r>
                      <a:r>
                        <a:rPr lang="en-US" sz="1800" kern="1200" dirty="0">
                          <a:solidFill>
                            <a:schemeClr val="tx1"/>
                          </a:solidFill>
                          <a:effectLst/>
                          <a:latin typeface="+mn-lt"/>
                          <a:ea typeface="+mn-ea"/>
                          <a:cs typeface="+mn-cs"/>
                        </a:rPr>
                        <a:t>- cations in Medical Vi- </a:t>
                      </a:r>
                      <a:r>
                        <a:rPr lang="en-US" sz="1800" kern="1200" dirty="0" err="1">
                          <a:solidFill>
                            <a:schemeClr val="tx1"/>
                          </a:solidFill>
                          <a:effectLst/>
                          <a:latin typeface="+mn-lt"/>
                          <a:ea typeface="+mn-ea"/>
                          <a:cs typeface="+mn-cs"/>
                        </a:rPr>
                        <a:t>sual</a:t>
                      </a:r>
                      <a:r>
                        <a:rPr lang="en-US" sz="1800" kern="1200" dirty="0">
                          <a:solidFill>
                            <a:schemeClr val="tx1"/>
                          </a:solidFill>
                          <a:effectLst/>
                          <a:latin typeface="+mn-lt"/>
                          <a:ea typeface="+mn-ea"/>
                          <a:cs typeface="+mn-cs"/>
                        </a:rPr>
                        <a:t> Question Answer- </a:t>
                      </a:r>
                      <a:r>
                        <a:rPr lang="en-US" sz="1800" kern="1200" dirty="0" err="1">
                          <a:solidFill>
                            <a:schemeClr val="tx1"/>
                          </a:solidFill>
                          <a:effectLst/>
                          <a:latin typeface="+mn-lt"/>
                          <a:ea typeface="+mn-ea"/>
                          <a:cs typeface="+mn-cs"/>
                        </a:rPr>
                        <a:t>ing</a:t>
                      </a:r>
                      <a:endParaRPr lang="en-US" sz="1800" b="0" i="0" u="none" strike="noStrike" dirty="0">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l" rtl="0" eaLnBrk="1" fontAlgn="t" latinLnBrk="0" hangingPunct="1">
                        <a:spcBef>
                          <a:spcPts val="0"/>
                        </a:spcBef>
                        <a:spcAft>
                          <a:spcPts val="0"/>
                        </a:spcAft>
                      </a:pPr>
                      <a:r>
                        <a:rPr lang="en-IN" sz="1800" b="0" i="0" u="none" strike="noStrike" kern="1200" dirty="0">
                          <a:solidFill>
                            <a:srgbClr val="000000"/>
                          </a:solidFill>
                          <a:effectLst/>
                          <a:latin typeface="Arial" panose="020B0604020202020204" pitchFamily="34" charset="0"/>
                          <a:ea typeface="DejaVu Sans"/>
                          <a:cs typeface="DejaVu Sans"/>
                        </a:rPr>
                        <a:t>2024</a:t>
                      </a:r>
                      <a:endParaRPr lang="en-IN" sz="1800" b="0" i="0" u="none" strike="noStrike" dirty="0">
                        <a:effectLst/>
                        <a:latin typeface="Arial" panose="020B0604020202020204" pitchFamily="34" charset="0"/>
                      </a:endParaRP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algn="just" rtl="0" eaLnBrk="1" fontAlgn="t" latinLnBrk="0" hangingPunct="1">
                        <a:spcBef>
                          <a:spcPts val="0"/>
                        </a:spcBef>
                        <a:spcAft>
                          <a:spcPts val="0"/>
                        </a:spcAft>
                      </a:pPr>
                      <a:r>
                        <a:rPr lang="en-US" sz="1800" b="0" i="0" u="none" strike="noStrike" kern="1200" dirty="0">
                          <a:solidFill>
                            <a:srgbClr val="000000"/>
                          </a:solidFill>
                          <a:effectLst/>
                          <a:latin typeface="Arial" panose="020B0604020202020204" pitchFamily="34" charset="0"/>
                          <a:ea typeface="+mn-ea"/>
                          <a:cs typeface="+mn-cs"/>
                        </a:rPr>
                        <a:t>Med-VQA combines large language models and multi- label learning to address data scarcity and complexity in Medical VQA. The Image to Label to Answer (ITLTA) framework reduces costs, improves interpretability, and enables zero-shot learning. Experiments on the VQA- Med 2019 dataset show that Med-VQA outperforms cur- rent approaches, enabling more effective clinical applications.</a:t>
                      </a:r>
                    </a:p>
                  </a:txBody>
                  <a:tcPr marL="90379" marR="90379" marT="45190" marB="4519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566752441"/>
                  </a:ext>
                </a:extLst>
              </a:tr>
            </a:tbl>
          </a:graphicData>
        </a:graphic>
      </p:graphicFrame>
      <p:sp>
        <p:nvSpPr>
          <p:cNvPr id="4" name="Slide Number Placeholder 3">
            <a:extLst>
              <a:ext uri="{FF2B5EF4-FFF2-40B4-BE49-F238E27FC236}">
                <a16:creationId xmlns:a16="http://schemas.microsoft.com/office/drawing/2014/main" id="{BFD85849-8F36-F271-5B82-25D5E1B2F821}"/>
              </a:ext>
            </a:extLst>
          </p:cNvPr>
          <p:cNvSpPr>
            <a:spLocks noGrp="1"/>
          </p:cNvSpPr>
          <p:nvPr>
            <p:ph type="sldNum" idx="2"/>
          </p:nvPr>
        </p:nvSpPr>
        <p:spPr/>
        <p:txBody>
          <a:bodyPr/>
          <a:lstStyle/>
          <a:p>
            <a:fld id="{6D54AE97-69BD-4A0A-9D18-425C6AC52E1D}" type="slidenum">
              <a:rPr lang="en-IN" smtClean="0"/>
              <a:t>9</a:t>
            </a:fld>
            <a:endParaRPr lang="en-IN"/>
          </a:p>
        </p:txBody>
      </p:sp>
      <p:pic>
        <p:nvPicPr>
          <p:cNvPr id="5" name="Picture 7" descr="A picture containing logo, text, emblem, symbol&#10;&#10;Description automatically generated">
            <a:extLst>
              <a:ext uri="{FF2B5EF4-FFF2-40B4-BE49-F238E27FC236}">
                <a16:creationId xmlns:a16="http://schemas.microsoft.com/office/drawing/2014/main" id="{05E2B23D-4A73-405E-C593-EDE8CF3A8036}"/>
              </a:ext>
            </a:extLst>
          </p:cNvPr>
          <p:cNvPicPr/>
          <p:nvPr/>
        </p:nvPicPr>
        <p:blipFill>
          <a:blip r:embed="rId2"/>
          <a:stretch/>
        </p:blipFill>
        <p:spPr>
          <a:xfrm>
            <a:off x="554040" y="5662800"/>
            <a:ext cx="1283400" cy="1173960"/>
          </a:xfrm>
          <a:prstGeom prst="rect">
            <a:avLst/>
          </a:prstGeom>
          <a:ln w="0">
            <a:noFill/>
          </a:ln>
        </p:spPr>
      </p:pic>
    </p:spTree>
    <p:extLst>
      <p:ext uri="{BB962C8B-B14F-4D97-AF65-F5344CB8AC3E}">
        <p14:creationId xmlns:p14="http://schemas.microsoft.com/office/powerpoint/2010/main" val="18419579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3162</TotalTime>
  <Words>3315</Words>
  <Application>Microsoft Office PowerPoint</Application>
  <PresentationFormat>Widescreen</PresentationFormat>
  <Paragraphs>368</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Calibri</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placement@coep.ac.in</dc:creator>
  <dc:description/>
  <cp:lastModifiedBy>Saurabh Madake</cp:lastModifiedBy>
  <cp:revision>260</cp:revision>
  <cp:lastPrinted>2023-06-28T09:01:52Z</cp:lastPrinted>
  <dcterms:created xsi:type="dcterms:W3CDTF">2022-09-11T17:44:27Z</dcterms:created>
  <dcterms:modified xsi:type="dcterms:W3CDTF">2024-10-08T15:06:23Z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vt:i4>
  </property>
</Properties>
</file>