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7" r:id="rId3"/>
    <p:sldId id="269" r:id="rId4"/>
    <p:sldId id="287" r:id="rId5"/>
    <p:sldId id="295" r:id="rId6"/>
    <p:sldId id="296" r:id="rId7"/>
    <p:sldId id="297" r:id="rId8"/>
    <p:sldId id="298" r:id="rId9"/>
    <p:sldId id="300" r:id="rId10"/>
    <p:sldId id="302" r:id="rId11"/>
    <p:sldId id="303" r:id="rId12"/>
    <p:sldId id="304" r:id="rId13"/>
    <p:sldId id="305" r:id="rId14"/>
    <p:sldId id="266" r:id="rId15"/>
    <p:sldId id="291" r:id="rId16"/>
    <p:sldId id="292" r:id="rId17"/>
    <p:sldId id="293" r:id="rId1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882" autoAdjust="0"/>
  </p:normalViewPr>
  <p:slideViewPr>
    <p:cSldViewPr snapToGrid="0">
      <p:cViewPr varScale="1">
        <p:scale>
          <a:sx n="91" d="100"/>
          <a:sy n="91" d="100"/>
        </p:scale>
        <p:origin x="341"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3B6050D-14DB-4108-BC95-BB8F515102EE}" type="datetimeFigureOut">
              <a:rPr lang="en-IN" smtClean="0"/>
              <a:t>29-03-2025</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7A24B57-52C3-47A8-B559-68059010C860}" type="slidenum">
              <a:rPr lang="en-IN" smtClean="0"/>
              <a:t>‹#›</a:t>
            </a:fld>
            <a:endParaRPr lang="en-IN"/>
          </a:p>
        </p:txBody>
      </p:sp>
    </p:spTree>
    <p:extLst>
      <p:ext uri="{BB962C8B-B14F-4D97-AF65-F5344CB8AC3E}">
        <p14:creationId xmlns:p14="http://schemas.microsoft.com/office/powerpoint/2010/main" val="83142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D54AE97-69BD-4A0A-9D18-425C6AC52E1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A827806-3C16-409F-8215-5FAD78BA4F5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8C9844D-3313-4275-83F3-2AAFBC3C8264}"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BAA53F74-6AE5-4B8C-9FE7-57F7D30EB4ED}"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C14E7783-FC49-428B-B455-7BB1D633D98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74DAFF6-F734-46FD-B5BE-2A5E3D31F1F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5506F15-5237-45D8-AEAE-4E379B80786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8332C7C-D399-490D-89C2-0CEC9F0527F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D4AA66-0205-4CD2-A1F7-9598834D6D3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71FA4F-7B0F-4A9B-AC9A-1979E4FAF84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8475AE5-8DA3-413D-928D-03B571621D8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4D6B3AB-402A-4561-BBD3-FF3A06C1ACF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Footer</a:t>
            </a:r>
          </a:p>
        </p:txBody>
      </p:sp>
      <p:sp>
        <p:nvSpPr>
          <p:cNvPr id="6"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1F7AA96F-6352-4E9F-87C5-4876498EFA11}" type="slidenum">
              <a:rPr lang="en-IN" sz="1200" b="0" strike="noStrike" spc="-1">
                <a:solidFill>
                  <a:srgbClr val="8B8B8B"/>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endParaRPr lang="en-IN" sz="14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
          <p:cNvGrpSpPr/>
          <p:nvPr/>
        </p:nvGrpSpPr>
        <p:grpSpPr>
          <a:xfrm>
            <a:off x="0" y="5533200"/>
            <a:ext cx="12191400" cy="1211040"/>
            <a:chOff x="0" y="5533200"/>
            <a:chExt cx="12191400" cy="1211040"/>
          </a:xfrm>
        </p:grpSpPr>
        <p:sp>
          <p:nvSpPr>
            <p:cNvPr id="43"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44"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45"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4" name="Subtitle 2">
            <a:extLst>
              <a:ext uri="{FF2B5EF4-FFF2-40B4-BE49-F238E27FC236}">
                <a16:creationId xmlns:a16="http://schemas.microsoft.com/office/drawing/2014/main" id="{0CC2A0E0-38DF-F387-7703-ACD5D0796F8B}"/>
              </a:ext>
            </a:extLst>
          </p:cNvPr>
          <p:cNvSpPr txBox="1">
            <a:spLocks/>
          </p:cNvSpPr>
          <p:nvPr/>
        </p:nvSpPr>
        <p:spPr>
          <a:xfrm>
            <a:off x="766438" y="3279530"/>
            <a:ext cx="10658520" cy="1985774"/>
          </a:xfrm>
          <a:prstGeom prst="rect">
            <a:avLst/>
          </a:prstGeom>
          <a:noFill/>
          <a:ln w="0">
            <a:noFill/>
          </a:ln>
        </p:spPr>
        <p:txBody>
          <a:bodyPr lIns="90000" tIns="45000" rIns="90000" bIns="45000" anchor="ctr">
            <a:normAutofit fontScale="85000" lnSpcReduction="20000"/>
          </a:bodyPr>
          <a:lstStyle>
            <a:defPPr>
              <a:defRPr lang="en-US"/>
            </a:defPPr>
            <a:lvl1pPr marL="0" algn="ctr" defTabSz="914400" rtl="0" eaLnBrk="1" latinLnBrk="0" hangingPunct="1">
              <a:lnSpc>
                <a:spcPct val="100000"/>
              </a:lnSpc>
              <a:buNone/>
              <a:defRPr lang="en-IN" sz="1400" b="0" strike="noStrike" kern="1200" spc="-1">
                <a:solidFill>
                  <a:schemeClr val="tx1"/>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latin typeface="Times New Roman" panose="02020603050405020304" pitchFamily="18" charset="0"/>
                <a:ea typeface="Calibri" panose="020F0502020204030204" pitchFamily="34" charset="0"/>
                <a:cs typeface="Times New Roman" panose="02020603050405020304" pitchFamily="18" charset="0"/>
              </a:rPr>
              <a:t>By </a:t>
            </a:r>
          </a:p>
          <a:p>
            <a:pPr algn="l"/>
            <a:r>
              <a:rPr lang="en-US" sz="2800" dirty="0">
                <a:latin typeface="Times New Roman" panose="02020603050405020304" pitchFamily="18" charset="0"/>
                <a:ea typeface="Calibri" panose="020F0502020204030204" pitchFamily="34" charset="0"/>
                <a:cs typeface="Times New Roman" panose="02020603050405020304" pitchFamily="18" charset="0"/>
              </a:rPr>
              <a:t>Saurabh Madake</a:t>
            </a:r>
          </a:p>
          <a:p>
            <a:pPr algn="l"/>
            <a:r>
              <a:rPr lang="en-US" sz="2800" dirty="0">
                <a:latin typeface="Times New Roman" panose="02020603050405020304" pitchFamily="18" charset="0"/>
                <a:ea typeface="Calibri" panose="020F0502020204030204" pitchFamily="34" charset="0"/>
                <a:cs typeface="Times New Roman" panose="02020603050405020304" pitchFamily="18" charset="0"/>
              </a:rPr>
              <a:t>712352023</a:t>
            </a:r>
          </a:p>
          <a:p>
            <a:pPr algn="r"/>
            <a:r>
              <a:rPr lang="en-US" sz="2800" dirty="0">
                <a:latin typeface="Times New Roman" panose="02020603050405020304" pitchFamily="18" charset="0"/>
                <a:ea typeface="Calibri" panose="020F0502020204030204" pitchFamily="34" charset="0"/>
                <a:cs typeface="Times New Roman" panose="02020603050405020304" pitchFamily="18" charset="0"/>
              </a:rPr>
              <a:t>Guided by</a:t>
            </a:r>
          </a:p>
          <a:p>
            <a:pPr algn="r"/>
            <a:r>
              <a:rPr lang="en-US" sz="2800" dirty="0">
                <a:latin typeface="Times New Roman" panose="02020603050405020304" pitchFamily="18" charset="0"/>
                <a:ea typeface="Calibri" panose="020F0502020204030204" pitchFamily="34" charset="0"/>
                <a:cs typeface="Times New Roman" panose="02020603050405020304" pitchFamily="18" charset="0"/>
              </a:rPr>
              <a:t>Prof. A. B. Patil</a:t>
            </a:r>
          </a:p>
          <a:p>
            <a:pPr algn="r"/>
            <a:r>
              <a:rPr lang="en-US" sz="2800" dirty="0">
                <a:latin typeface="Times New Roman" panose="02020603050405020304" pitchFamily="18" charset="0"/>
                <a:ea typeface="Calibri" panose="020F0502020204030204" pitchFamily="34" charset="0"/>
                <a:cs typeface="Times New Roman" panose="02020603050405020304" pitchFamily="18" charset="0"/>
              </a:rPr>
              <a:t>COEP Tech Pune</a:t>
            </a:r>
          </a:p>
          <a:p>
            <a:endParaRPr lang="en-US" sz="9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49A67E69-B979-D012-4937-888B307CC414}"/>
              </a:ext>
            </a:extLst>
          </p:cNvPr>
          <p:cNvSpPr txBox="1">
            <a:spLocks/>
          </p:cNvSpPr>
          <p:nvPr/>
        </p:nvSpPr>
        <p:spPr>
          <a:xfrm>
            <a:off x="766438" y="1372868"/>
            <a:ext cx="10658520" cy="16387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i="0" u="none" strike="noStrike" baseline="0" dirty="0">
                <a:latin typeface="Times New Roman" panose="02020603050405020304" pitchFamily="18" charset="0"/>
                <a:ea typeface="Calibri" panose="020F0502020204030204" pitchFamily="34" charset="0"/>
                <a:cs typeface="Times New Roman" panose="02020603050405020304" pitchFamily="18" charset="0"/>
              </a:rPr>
              <a:t>Visual Question Answering With Scene Graphs</a:t>
            </a:r>
            <a:endParaRPr lang="en-IN" sz="40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46D9745-AE92-1E33-65BA-68BC0F6DEA81}"/>
              </a:ext>
            </a:extLst>
          </p:cNvPr>
          <p:cNvSpPr>
            <a:spLocks noGrp="1"/>
          </p:cNvSpPr>
          <p:nvPr>
            <p:ph type="sldNum" idx="2"/>
          </p:nvPr>
        </p:nvSpPr>
        <p:spPr/>
        <p:txBody>
          <a:bodyPr/>
          <a:lstStyle/>
          <a:p>
            <a:fld id="{6D54AE97-69BD-4A0A-9D18-425C6AC52E1D}"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FFBF9-79CE-24E9-7CA1-8650A5D24B6A}"/>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D65FA870-F9A4-B75A-7021-03B0FB8EABC2}"/>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A5CF8D18-B567-35D1-7744-DA37232CFE76}"/>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36E54A1E-3590-E5E8-EC67-9AD3C8D8622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E742A5FC-89DE-E670-B05A-7700B5F1D14B}"/>
              </a:ext>
            </a:extLst>
          </p:cNvPr>
          <p:cNvSpPr>
            <a:spLocks noGrp="1"/>
          </p:cNvSpPr>
          <p:nvPr>
            <p:ph type="sldNum" idx="2"/>
          </p:nvPr>
        </p:nvSpPr>
        <p:spPr/>
        <p:txBody>
          <a:bodyPr/>
          <a:lstStyle/>
          <a:p>
            <a:fld id="{6D54AE97-69BD-4A0A-9D18-425C6AC52E1D}" type="slidenum">
              <a:rPr lang="en-IN" smtClean="0"/>
              <a:t>10</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6A9D8C2F-84BA-645E-F859-7E91C4B60736}"/>
              </a:ext>
            </a:extLst>
          </p:cNvPr>
          <p:cNvPicPr/>
          <p:nvPr/>
        </p:nvPicPr>
        <p:blipFill>
          <a:blip r:embed="rId2"/>
          <a:stretch/>
        </p:blipFill>
        <p:spPr>
          <a:xfrm>
            <a:off x="554040" y="5662800"/>
            <a:ext cx="1283400" cy="1173960"/>
          </a:xfrm>
          <a:prstGeom prst="rect">
            <a:avLst/>
          </a:prstGeom>
          <a:ln w="0">
            <a:noFill/>
          </a:ln>
        </p:spPr>
      </p:pic>
      <p:sp>
        <p:nvSpPr>
          <p:cNvPr id="2" name="Title 1">
            <a:extLst>
              <a:ext uri="{FF2B5EF4-FFF2-40B4-BE49-F238E27FC236}">
                <a16:creationId xmlns:a16="http://schemas.microsoft.com/office/drawing/2014/main" id="{823DC0FA-DD8B-8409-5096-94C7B9961BB5}"/>
              </a:ext>
            </a:extLst>
          </p:cNvPr>
          <p:cNvSpPr txBox="1">
            <a:spLocks/>
          </p:cNvSpPr>
          <p:nvPr/>
        </p:nvSpPr>
        <p:spPr>
          <a:xfrm>
            <a:off x="854490" y="-13842"/>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CE6AF1E5-C153-5152-C3B9-68896383C7D2}"/>
              </a:ext>
            </a:extLst>
          </p:cNvPr>
          <p:cNvSpPr txBox="1">
            <a:spLocks/>
          </p:cNvSpPr>
          <p:nvPr/>
        </p:nvSpPr>
        <p:spPr>
          <a:xfrm>
            <a:off x="1084444" y="779086"/>
            <a:ext cx="10022511" cy="48687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1800" kern="0" dirty="0">
                <a:effectLst/>
                <a:latin typeface="Times New Roman" panose="02020603050405020304" pitchFamily="18" charset="0"/>
                <a:ea typeface="Calibri" panose="020F0502020204030204" pitchFamily="34" charset="0"/>
              </a:rPr>
              <a:t>The model is trained in two phases before combining them using CBMS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Model Combination Strategy</a:t>
            </a:r>
          </a:p>
          <a:p>
            <a:pPr algn="just"/>
            <a:r>
              <a:rPr lang="en-US" sz="1800" b="1" dirty="0">
                <a:latin typeface="Times New Roman" panose="02020603050405020304" pitchFamily="18" charset="0"/>
                <a:cs typeface="Times New Roman" panose="02020603050405020304" pitchFamily="18" charset="0"/>
              </a:rPr>
              <a:t>Confidence-Based Model Selection (CBMS) </a:t>
            </a:r>
            <a:r>
              <a:rPr lang="en-US" sz="1800" dirty="0">
                <a:latin typeface="Times New Roman" panose="02020603050405020304" pitchFamily="18" charset="0"/>
                <a:cs typeface="Times New Roman" panose="02020603050405020304" pitchFamily="18" charset="0"/>
              </a:rPr>
              <a:t>for VQA &amp; Scene Graph (SG) Models</a:t>
            </a:r>
          </a:p>
          <a:p>
            <a:pPr algn="just"/>
            <a:r>
              <a:rPr lang="en-US" sz="1800" dirty="0">
                <a:latin typeface="Times New Roman" panose="02020603050405020304" pitchFamily="18" charset="0"/>
                <a:cs typeface="Times New Roman" panose="02020603050405020304" pitchFamily="18" charset="0"/>
              </a:rPr>
              <a:t>How It Works:</a:t>
            </a:r>
          </a:p>
          <a:p>
            <a:pPr algn="just"/>
            <a:r>
              <a:rPr lang="en-US" sz="1800" dirty="0">
                <a:latin typeface="Times New Roman" panose="02020603050405020304" pitchFamily="18" charset="0"/>
                <a:cs typeface="Times New Roman" panose="02020603050405020304" pitchFamily="18" charset="0"/>
              </a:rPr>
              <a:t>Compute Confidence Scores</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Each model generates logits (raw prediction scores before SoftMax).</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Convert logits to probabilities using SoftMax.</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Extract the highest probability as the confidence score.</a:t>
            </a:r>
          </a:p>
          <a:p>
            <a:pPr algn="just"/>
            <a:r>
              <a:rPr lang="en-US" sz="1800" dirty="0">
                <a:latin typeface="Times New Roman" panose="02020603050405020304" pitchFamily="18" charset="0"/>
                <a:cs typeface="Times New Roman" panose="02020603050405020304" pitchFamily="18" charset="0"/>
              </a:rPr>
              <a:t>Select the More Confident Model for Final Prediction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Confidence_VQA</a:t>
            </a:r>
            <a:r>
              <a:rPr lang="en-US" sz="1800" dirty="0">
                <a:latin typeface="Times New Roman" panose="02020603050405020304" pitchFamily="18" charset="0"/>
                <a:cs typeface="Times New Roman" panose="02020603050405020304" pitchFamily="18" charset="0"/>
              </a:rPr>
              <a:t> &gt; </a:t>
            </a:r>
            <a:r>
              <a:rPr lang="en-US" sz="1800" dirty="0" err="1">
                <a:latin typeface="Times New Roman" panose="02020603050405020304" pitchFamily="18" charset="0"/>
                <a:cs typeface="Times New Roman" panose="02020603050405020304" pitchFamily="18" charset="0"/>
              </a:rPr>
              <a:t>Confidence_SG</a:t>
            </a:r>
            <a:r>
              <a:rPr lang="en-US" sz="1800" dirty="0">
                <a:latin typeface="Times New Roman" panose="02020603050405020304" pitchFamily="18" charset="0"/>
                <a:cs typeface="Times New Roman" panose="02020603050405020304" pitchFamily="18" charset="0"/>
              </a:rPr>
              <a:t>, use the VQA model’s answer.</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Otherwise, use the Scene Graph model’s answer.</a:t>
            </a:r>
          </a:p>
          <a:p>
            <a:pPr algn="just"/>
            <a:endParaRPr lang="en-IN" sz="1800" dirty="0">
              <a:latin typeface="Times New Roman" panose="02020603050405020304" pitchFamily="18" charset="0"/>
              <a:cs typeface="Times New Roman" panose="02020603050405020304" pitchFamily="18" charset="0"/>
            </a:endParaRPr>
          </a:p>
          <a:p>
            <a:pPr marL="342900" lvl="0" indent="-342900" algn="just">
              <a:spcAft>
                <a:spcPts val="800"/>
              </a:spcAf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Why This Approach?</a:t>
            </a:r>
          </a:p>
          <a:p>
            <a:pPr marL="342900" lvl="0" indent="-342900" algn="just">
              <a:spcAft>
                <a:spcPts val="800"/>
              </a:spcAft>
              <a:buSzPts val="1000"/>
              <a:buFont typeface="Symbol" panose="05050102010706020507" pitchFamily="18" charset="2"/>
              <a:buChar char=""/>
              <a:tabLst>
                <a:tab pos="734060" algn="l"/>
              </a:tabLst>
            </a:pPr>
            <a:r>
              <a:rPr lang="en-IN" sz="1800" dirty="0">
                <a:latin typeface="Times New Roman" panose="02020603050405020304" pitchFamily="18" charset="0"/>
                <a:cs typeface="Times New Roman" panose="02020603050405020304" pitchFamily="18" charset="0"/>
              </a:rPr>
              <a:t>The VQA model performs better on direct visual questions (e.g., "What colour is the car?").</a:t>
            </a:r>
          </a:p>
          <a:p>
            <a:pPr marL="342900" lvl="0" indent="-342900" algn="just">
              <a:spcAft>
                <a:spcPts val="800"/>
              </a:spcAft>
              <a:buSzPts val="1000"/>
              <a:buFont typeface="Symbol" panose="05050102010706020507" pitchFamily="18" charset="2"/>
              <a:buChar char=""/>
              <a:tabLst>
                <a:tab pos="734060" algn="l"/>
              </a:tabLst>
            </a:pPr>
            <a:r>
              <a:rPr lang="en-IN" sz="1800" dirty="0">
                <a:latin typeface="Times New Roman" panose="02020603050405020304" pitchFamily="18" charset="0"/>
                <a:cs typeface="Times New Roman" panose="02020603050405020304" pitchFamily="18" charset="0"/>
              </a:rPr>
              <a:t>The Scene Graph model is superior for relational queries (e.g., "Who is sitting next to the woman?").</a:t>
            </a:r>
          </a:p>
          <a:p>
            <a:pPr marL="342900" lvl="0" indent="-342900" algn="just">
              <a:spcAft>
                <a:spcPts val="800"/>
              </a:spcAft>
              <a:buSzPts val="1000"/>
              <a:buFont typeface="Symbol" panose="05050102010706020507" pitchFamily="18" charset="2"/>
              <a:buChar char=""/>
              <a:tabLst>
                <a:tab pos="734060" algn="l"/>
              </a:tabLst>
            </a:pPr>
            <a:r>
              <a:rPr lang="en-IN" sz="1800" dirty="0">
                <a:latin typeface="Times New Roman" panose="02020603050405020304" pitchFamily="18" charset="0"/>
                <a:cs typeface="Times New Roman" panose="02020603050405020304" pitchFamily="18" charset="0"/>
              </a:rPr>
              <a:t>By dynamically selecting the more confident model per question, we get the best of both models.</a:t>
            </a:r>
          </a:p>
          <a:p>
            <a:pPr algn="just"/>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2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ECC3A-4960-EC3D-5565-2C4A80D5708D}"/>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A3AB6476-0988-F87F-8D87-8A1EE344C7D1}"/>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B226E27E-C343-FD47-5F19-CFCA1E9CCC7C}"/>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9780E25A-DA76-A9C9-C9CD-040C0F91071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42E4A9F4-45CB-E46C-BE01-21614111C58A}"/>
              </a:ext>
            </a:extLst>
          </p:cNvPr>
          <p:cNvSpPr>
            <a:spLocks noGrp="1"/>
          </p:cNvSpPr>
          <p:nvPr>
            <p:ph type="sldNum" idx="2"/>
          </p:nvPr>
        </p:nvSpPr>
        <p:spPr/>
        <p:txBody>
          <a:bodyPr/>
          <a:lstStyle/>
          <a:p>
            <a:fld id="{6D54AE97-69BD-4A0A-9D18-425C6AC52E1D}" type="slidenum">
              <a:rPr lang="en-IN" smtClean="0"/>
              <a:t>11</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A1CFA58F-998B-E501-FE99-BD8D01FBAA9E}"/>
              </a:ext>
            </a:extLst>
          </p:cNvPr>
          <p:cNvPicPr/>
          <p:nvPr/>
        </p:nvPicPr>
        <p:blipFill>
          <a:blip r:embed="rId2"/>
          <a:stretch/>
        </p:blipFill>
        <p:spPr>
          <a:xfrm>
            <a:off x="554040" y="5662800"/>
            <a:ext cx="1283400" cy="1173960"/>
          </a:xfrm>
          <a:prstGeom prst="rect">
            <a:avLst/>
          </a:prstGeom>
          <a:ln w="0">
            <a:noFill/>
          </a:ln>
        </p:spPr>
      </p:pic>
      <p:sp>
        <p:nvSpPr>
          <p:cNvPr id="2" name="Title 1">
            <a:extLst>
              <a:ext uri="{FF2B5EF4-FFF2-40B4-BE49-F238E27FC236}">
                <a16:creationId xmlns:a16="http://schemas.microsoft.com/office/drawing/2014/main" id="{CD7A8BB9-C494-1603-A40C-60CE8F2ADBEB}"/>
              </a:ext>
            </a:extLst>
          </p:cNvPr>
          <p:cNvSpPr txBox="1">
            <a:spLocks/>
          </p:cNvSpPr>
          <p:nvPr/>
        </p:nvSpPr>
        <p:spPr>
          <a:xfrm>
            <a:off x="854490" y="-13842"/>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2F597B1-AF6D-E609-35EA-8E54D6D94F57}"/>
              </a:ext>
            </a:extLst>
          </p:cNvPr>
          <p:cNvSpPr txBox="1">
            <a:spLocks/>
          </p:cNvSpPr>
          <p:nvPr/>
        </p:nvSpPr>
        <p:spPr>
          <a:xfrm>
            <a:off x="979440" y="1777376"/>
            <a:ext cx="10022511" cy="48687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800"/>
              </a:spcAft>
            </a:pPr>
            <a:r>
              <a:rPr lang="en-IN" sz="1800" dirty="0">
                <a:latin typeface="Times New Roman" panose="02020603050405020304" pitchFamily="18" charset="0"/>
                <a:cs typeface="Times New Roman" panose="02020603050405020304" pitchFamily="18" charset="0"/>
              </a:rPr>
              <a:t>Observations:</a:t>
            </a:r>
          </a:p>
          <a:p>
            <a:pPr marL="285750" indent="-285750" algn="just">
              <a:spcAft>
                <a:spcPts val="800"/>
              </a:spcAf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Baseline Performance (VQA v2.0 &amp; VG)</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Training accuracy for VQA v2.0 and Visual Genome remained close (~28-29%), showing similar learning capacity.</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Validation accuracy was lower (24-25%), indicating overfitting on training data.</a:t>
            </a:r>
          </a:p>
          <a:p>
            <a:pPr lvl="0" algn="just">
              <a:spcAft>
                <a:spcPts val="800"/>
              </a:spcAft>
              <a:buSzPts val="1000"/>
              <a:tabLst>
                <a:tab pos="228600" algn="l"/>
              </a:tabLst>
            </a:pPr>
            <a:endParaRPr lang="en-IN" sz="1800" dirty="0">
              <a:latin typeface="Times New Roman" panose="02020603050405020304" pitchFamily="18" charset="0"/>
              <a:cs typeface="Times New Roman" panose="02020603050405020304" pitchFamily="18" charset="0"/>
            </a:endParaRPr>
          </a:p>
          <a:p>
            <a:pPr lvl="0" algn="just">
              <a:spcAft>
                <a:spcPts val="800"/>
              </a:spcAft>
              <a:buSzPts val="1000"/>
              <a:tabLst>
                <a:tab pos="228600" algn="l"/>
              </a:tabLst>
            </a:pPr>
            <a:r>
              <a:rPr lang="en-IN" sz="1800" dirty="0">
                <a:latin typeface="Times New Roman" panose="02020603050405020304" pitchFamily="18" charset="0"/>
                <a:cs typeface="Times New Roman" panose="02020603050405020304" pitchFamily="18" charset="0"/>
              </a:rPr>
              <a:t>Impact of Scene Graphs (VG + Scene Graph)</a:t>
            </a:r>
          </a:p>
          <a:p>
            <a:pPr marL="285750" lvl="0" indent="-285750" algn="just">
              <a:spcAft>
                <a:spcPts val="800"/>
              </a:spcAft>
              <a:buSzPct val="100000"/>
              <a:buFont typeface="Arial" panose="020B0604020202020204" pitchFamily="34" charset="0"/>
              <a:buChar char="•"/>
              <a:tabLst>
                <a:tab pos="228600" algn="l"/>
              </a:tabLst>
            </a:pPr>
            <a:r>
              <a:rPr lang="en-IN" sz="1800" dirty="0">
                <a:latin typeface="Times New Roman" panose="02020603050405020304" pitchFamily="18" charset="0"/>
                <a:cs typeface="Times New Roman" panose="02020603050405020304" pitchFamily="18" charset="0"/>
              </a:rPr>
              <a:t>Training accuracy jumped to 39%, proving that structured relationships help the model learn object dependencies better.</a:t>
            </a:r>
          </a:p>
          <a:p>
            <a:pPr marL="285750" lvl="0" indent="-285750" algn="just">
              <a:spcAft>
                <a:spcPts val="800"/>
              </a:spcAft>
              <a:buSzPct val="90000"/>
              <a:buFont typeface="Arial" panose="020B0604020202020204" pitchFamily="34" charset="0"/>
              <a:buChar char="•"/>
              <a:tabLst>
                <a:tab pos="457200" algn="l"/>
              </a:tabLst>
            </a:pPr>
            <a:r>
              <a:rPr lang="en-IN" sz="1800" dirty="0">
                <a:latin typeface="Times New Roman" panose="02020603050405020304" pitchFamily="18" charset="0"/>
                <a:cs typeface="Times New Roman" panose="02020603050405020304" pitchFamily="18" charset="0"/>
              </a:rPr>
              <a:t>However, validation accuracy remained similar (23%), suggesting a need for better generalization strategies.</a:t>
            </a:r>
          </a:p>
        </p:txBody>
      </p:sp>
      <p:graphicFrame>
        <p:nvGraphicFramePr>
          <p:cNvPr id="5" name="Table 4">
            <a:extLst>
              <a:ext uri="{FF2B5EF4-FFF2-40B4-BE49-F238E27FC236}">
                <a16:creationId xmlns:a16="http://schemas.microsoft.com/office/drawing/2014/main" id="{F18825E7-D978-0665-94C7-3FA6BEB256BF}"/>
              </a:ext>
            </a:extLst>
          </p:cNvPr>
          <p:cNvGraphicFramePr>
            <a:graphicFrameLocks noGrp="1"/>
          </p:cNvGraphicFramePr>
          <p:nvPr>
            <p:extLst>
              <p:ext uri="{D42A27DB-BD31-4B8C-83A1-F6EECF244321}">
                <p14:modId xmlns:p14="http://schemas.microsoft.com/office/powerpoint/2010/main" val="1696354943"/>
              </p:ext>
            </p:extLst>
          </p:nvPr>
        </p:nvGraphicFramePr>
        <p:xfrm>
          <a:off x="3078760" y="832203"/>
          <a:ext cx="5419289" cy="1242484"/>
        </p:xfrm>
        <a:graphic>
          <a:graphicData uri="http://schemas.openxmlformats.org/drawingml/2006/table">
            <a:tbl>
              <a:tblPr firstRow="1" firstCol="1" bandRow="1">
                <a:tableStyleId>{5940675A-B579-460E-94D1-54222C63F5DA}</a:tableStyleId>
              </a:tblPr>
              <a:tblGrid>
                <a:gridCol w="1234290">
                  <a:extLst>
                    <a:ext uri="{9D8B030D-6E8A-4147-A177-3AD203B41FA5}">
                      <a16:colId xmlns:a16="http://schemas.microsoft.com/office/drawing/2014/main" val="70053400"/>
                    </a:ext>
                  </a:extLst>
                </a:gridCol>
                <a:gridCol w="2014878">
                  <a:extLst>
                    <a:ext uri="{9D8B030D-6E8A-4147-A177-3AD203B41FA5}">
                      <a16:colId xmlns:a16="http://schemas.microsoft.com/office/drawing/2014/main" val="1621961809"/>
                    </a:ext>
                  </a:extLst>
                </a:gridCol>
                <a:gridCol w="2170121">
                  <a:extLst>
                    <a:ext uri="{9D8B030D-6E8A-4147-A177-3AD203B41FA5}">
                      <a16:colId xmlns:a16="http://schemas.microsoft.com/office/drawing/2014/main" val="3510266507"/>
                    </a:ext>
                  </a:extLst>
                </a:gridCol>
              </a:tblGrid>
              <a:tr h="310621">
                <a:tc>
                  <a:txBody>
                    <a:bodyPr/>
                    <a:lstStyle/>
                    <a:p>
                      <a:pPr>
                        <a:lnSpc>
                          <a:spcPct val="115000"/>
                        </a:lnSpc>
                        <a:spcAft>
                          <a:spcPts val="800"/>
                        </a:spcAft>
                      </a:pPr>
                      <a:r>
                        <a:rPr lang="en-IN" sz="1800" kern="0" dirty="0">
                          <a:effectLst/>
                          <a:latin typeface="Times New Roman" panose="02020603050405020304" pitchFamily="18" charset="0"/>
                          <a:cs typeface="Times New Roman" panose="02020603050405020304" pitchFamily="18" charset="0"/>
                        </a:rPr>
                        <a:t>Dataset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dirty="0">
                          <a:effectLst/>
                          <a:latin typeface="Times New Roman" panose="02020603050405020304" pitchFamily="18" charset="0"/>
                          <a:cs typeface="Times New Roman" panose="02020603050405020304" pitchFamily="18" charset="0"/>
                        </a:rPr>
                        <a:t>Input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Training</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866977"/>
                  </a:ext>
                </a:extLst>
              </a:tr>
              <a:tr h="310621">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VQAv2.0</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Q + A + I</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28%</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881718"/>
                  </a:ext>
                </a:extLst>
              </a:tr>
              <a:tr h="310621">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VG</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Q + A + I</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29%</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9076703"/>
                  </a:ext>
                </a:extLst>
              </a:tr>
              <a:tr h="310621">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VG + SG</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Q + A + I + A + R</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dirty="0">
                          <a:effectLst/>
                          <a:latin typeface="Times New Roman" panose="02020603050405020304" pitchFamily="18" charset="0"/>
                          <a:cs typeface="Times New Roman" panose="02020603050405020304" pitchFamily="18" charset="0"/>
                        </a:rPr>
                        <a:t>39%</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3607200"/>
                  </a:ext>
                </a:extLst>
              </a:tr>
            </a:tbl>
          </a:graphicData>
        </a:graphic>
      </p:graphicFrame>
    </p:spTree>
    <p:extLst>
      <p:ext uri="{BB962C8B-B14F-4D97-AF65-F5344CB8AC3E}">
        <p14:creationId xmlns:p14="http://schemas.microsoft.com/office/powerpoint/2010/main" val="280379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EC721-8B58-1F81-9F4D-136E72F21B2B}"/>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B9FD2192-23C4-2BE2-072C-3DF4C9D91DC1}"/>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E8AF973B-C7DE-5CE9-D37E-1DEAAEDD05AD}"/>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479E6744-A969-FD64-9956-DE7F256D88E9}"/>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67FCE2A6-3E7C-D7E0-60AB-C08BC399BEE9}"/>
              </a:ext>
            </a:extLst>
          </p:cNvPr>
          <p:cNvSpPr>
            <a:spLocks noGrp="1"/>
          </p:cNvSpPr>
          <p:nvPr>
            <p:ph type="sldNum" idx="2"/>
          </p:nvPr>
        </p:nvSpPr>
        <p:spPr/>
        <p:txBody>
          <a:bodyPr/>
          <a:lstStyle/>
          <a:p>
            <a:fld id="{6D54AE97-69BD-4A0A-9D18-425C6AC52E1D}" type="slidenum">
              <a:rPr lang="en-IN" smtClean="0"/>
              <a:t>12</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0912009E-D488-2CD5-6E34-5E702D3A03E7}"/>
              </a:ext>
            </a:extLst>
          </p:cNvPr>
          <p:cNvPicPr/>
          <p:nvPr/>
        </p:nvPicPr>
        <p:blipFill>
          <a:blip r:embed="rId2"/>
          <a:stretch/>
        </p:blipFill>
        <p:spPr>
          <a:xfrm>
            <a:off x="554040" y="5662800"/>
            <a:ext cx="1283400" cy="1173960"/>
          </a:xfrm>
          <a:prstGeom prst="rect">
            <a:avLst/>
          </a:prstGeom>
          <a:ln w="0">
            <a:noFill/>
          </a:ln>
        </p:spPr>
      </p:pic>
      <p:sp>
        <p:nvSpPr>
          <p:cNvPr id="2" name="Title 1">
            <a:extLst>
              <a:ext uri="{FF2B5EF4-FFF2-40B4-BE49-F238E27FC236}">
                <a16:creationId xmlns:a16="http://schemas.microsoft.com/office/drawing/2014/main" id="{31D00D70-063F-3A93-3A4A-63EC9E0EAFDB}"/>
              </a:ext>
            </a:extLst>
          </p:cNvPr>
          <p:cNvSpPr txBox="1">
            <a:spLocks/>
          </p:cNvSpPr>
          <p:nvPr/>
        </p:nvSpPr>
        <p:spPr>
          <a:xfrm>
            <a:off x="854490" y="-13842"/>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1C3A83F8-8AAD-EF32-664B-1A1E12EFA5F1}"/>
              </a:ext>
            </a:extLst>
          </p:cNvPr>
          <p:cNvSpPr txBox="1">
            <a:spLocks/>
          </p:cNvSpPr>
          <p:nvPr/>
        </p:nvSpPr>
        <p:spPr>
          <a:xfrm>
            <a:off x="979440" y="1568620"/>
            <a:ext cx="10022511" cy="38087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Aft>
                <a:spcPts val="800"/>
              </a:spcAft>
            </a:pPr>
            <a:r>
              <a:rPr lang="en-IN" sz="1800" kern="0" dirty="0">
                <a:latin typeface="Times New Roman" panose="02020603050405020304" pitchFamily="18" charset="0"/>
                <a:ea typeface="Calibri" panose="020F0502020204030204" pitchFamily="34" charset="0"/>
              </a:rPr>
              <a:t>Final Model Performance (VQA + Scene Graph Model)</a:t>
            </a:r>
          </a:p>
          <a:p>
            <a:pPr algn="just">
              <a:spcAft>
                <a:spcPts val="800"/>
              </a:spcAft>
            </a:pPr>
            <a:r>
              <a:rPr lang="en-IN" sz="1800" kern="0" dirty="0">
                <a:latin typeface="Times New Roman" panose="02020603050405020304" pitchFamily="18" charset="0"/>
                <a:ea typeface="Calibri" panose="020F0502020204030204" pitchFamily="34" charset="0"/>
              </a:rPr>
              <a:t>Accuracy Improvement</a:t>
            </a:r>
          </a:p>
          <a:p>
            <a:pPr marL="285750" lvl="0" indent="-285750" algn="just">
              <a:spcAft>
                <a:spcPts val="800"/>
              </a:spcAft>
              <a:buSzPct val="100000"/>
              <a:buFont typeface="Arial" panose="020B0604020202020204" pitchFamily="34" charset="0"/>
              <a:buChar char="•"/>
              <a:tabLst>
                <a:tab pos="457200" algn="l"/>
              </a:tabLst>
            </a:pPr>
            <a:r>
              <a:rPr lang="en-IN" sz="1800" kern="0" dirty="0">
                <a:latin typeface="Times New Roman" panose="02020603050405020304" pitchFamily="18" charset="0"/>
                <a:ea typeface="Calibri" panose="020F0502020204030204" pitchFamily="34" charset="0"/>
              </a:rPr>
              <a:t>The final VQA + Scene Graph model outperformed the standalone models on both datasets.</a:t>
            </a:r>
          </a:p>
          <a:p>
            <a:pPr marL="285750" lvl="0" indent="-285750" algn="just">
              <a:spcAft>
                <a:spcPts val="800"/>
              </a:spcAft>
              <a:buSzPct val="100000"/>
              <a:buFont typeface="Arial" panose="020B0604020202020204" pitchFamily="34" charset="0"/>
              <a:buChar char="•"/>
              <a:tabLst>
                <a:tab pos="457200" algn="l"/>
              </a:tabLst>
            </a:pPr>
            <a:r>
              <a:rPr lang="en-IN" sz="1800" kern="0" dirty="0">
                <a:latin typeface="Times New Roman" panose="02020603050405020304" pitchFamily="18" charset="0"/>
                <a:ea typeface="Calibri" panose="020F0502020204030204" pitchFamily="34" charset="0"/>
              </a:rPr>
              <a:t>VQA v2.0 accuracy increased from 25% → 43%, proving that scene graphs enhance reasoning capabilities.</a:t>
            </a:r>
          </a:p>
          <a:p>
            <a:pPr marL="285750" lvl="0" indent="-285750" algn="just">
              <a:spcAft>
                <a:spcPts val="800"/>
              </a:spcAft>
              <a:buSzPct val="100000"/>
              <a:buFont typeface="Arial" panose="020B0604020202020204" pitchFamily="34" charset="0"/>
              <a:buChar char="•"/>
              <a:tabLst>
                <a:tab pos="457200" algn="l"/>
              </a:tabLst>
            </a:pPr>
            <a:r>
              <a:rPr lang="en-IN" sz="1800" kern="0" dirty="0">
                <a:latin typeface="Times New Roman" panose="02020603050405020304" pitchFamily="18" charset="0"/>
                <a:ea typeface="Calibri" panose="020F0502020204030204" pitchFamily="34" charset="0"/>
              </a:rPr>
              <a:t>Visual Genome accuracy improved significantly (59%), showing that scene graphs are highly effective in datasets rich in relational information.</a:t>
            </a:r>
          </a:p>
          <a:p>
            <a:pPr algn="just">
              <a:spcAft>
                <a:spcPts val="800"/>
              </a:spcAft>
            </a:pPr>
            <a:r>
              <a:rPr lang="en-IN" sz="1800" kern="0" dirty="0">
                <a:latin typeface="Times New Roman" panose="02020603050405020304" pitchFamily="18" charset="0"/>
                <a:ea typeface="Calibri" panose="020F0502020204030204" pitchFamily="34" charset="0"/>
              </a:rPr>
              <a:t>Generalization &amp; Challenges</a:t>
            </a:r>
          </a:p>
          <a:p>
            <a:pPr marL="285750" lvl="0" indent="-285750" algn="just">
              <a:spcAft>
                <a:spcPts val="800"/>
              </a:spcAft>
              <a:buSzPct val="100000"/>
              <a:buFont typeface="Arial" panose="020B0604020202020204" pitchFamily="34" charset="0"/>
              <a:buChar char="•"/>
              <a:tabLst>
                <a:tab pos="457200" algn="l"/>
              </a:tabLst>
            </a:pPr>
            <a:r>
              <a:rPr lang="en-IN" sz="1800" kern="0" dirty="0">
                <a:latin typeface="Times New Roman" panose="02020603050405020304" pitchFamily="18" charset="0"/>
                <a:ea typeface="Calibri" panose="020F0502020204030204" pitchFamily="34" charset="0"/>
              </a:rPr>
              <a:t>While accuracy increased, validation accuracy did not improve drastically (23%), indicating potential domain shift issues.</a:t>
            </a:r>
          </a:p>
          <a:p>
            <a:pPr marL="285750" lvl="0" indent="-285750" algn="just">
              <a:spcAft>
                <a:spcPts val="800"/>
              </a:spcAft>
              <a:buSzPct val="100000"/>
              <a:buFont typeface="Arial" panose="020B0604020202020204" pitchFamily="34" charset="0"/>
              <a:buChar char="•"/>
              <a:tabLst>
                <a:tab pos="457200" algn="l"/>
              </a:tabLst>
            </a:pPr>
            <a:r>
              <a:rPr lang="en-IN" sz="1800" kern="0" dirty="0">
                <a:latin typeface="Times New Roman" panose="02020603050405020304" pitchFamily="18" charset="0"/>
                <a:ea typeface="Calibri" panose="020F0502020204030204" pitchFamily="34" charset="0"/>
              </a:rPr>
              <a:t>This suggests that while scene graphs help in understanding relationships, there is a need for better fine-tuning strategies for diverse question types.</a:t>
            </a:r>
          </a:p>
          <a:p>
            <a:pPr algn="just">
              <a:lnSpc>
                <a:spcPct val="115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8FC7B79-F259-2EE0-8655-5BCE4B9BA251}"/>
              </a:ext>
            </a:extLst>
          </p:cNvPr>
          <p:cNvGraphicFramePr>
            <a:graphicFrameLocks noGrp="1"/>
          </p:cNvGraphicFramePr>
          <p:nvPr>
            <p:extLst>
              <p:ext uri="{D42A27DB-BD31-4B8C-83A1-F6EECF244321}">
                <p14:modId xmlns:p14="http://schemas.microsoft.com/office/powerpoint/2010/main" val="3078777888"/>
              </p:ext>
            </p:extLst>
          </p:nvPr>
        </p:nvGraphicFramePr>
        <p:xfrm>
          <a:off x="2811268" y="683274"/>
          <a:ext cx="6358854" cy="870585"/>
        </p:xfrm>
        <a:graphic>
          <a:graphicData uri="http://schemas.openxmlformats.org/drawingml/2006/table">
            <a:tbl>
              <a:tblPr firstRow="1" firstCol="1" bandRow="1">
                <a:tableStyleId>{5940675A-B579-460E-94D1-54222C63F5DA}</a:tableStyleId>
              </a:tblPr>
              <a:tblGrid>
                <a:gridCol w="3191492">
                  <a:extLst>
                    <a:ext uri="{9D8B030D-6E8A-4147-A177-3AD203B41FA5}">
                      <a16:colId xmlns:a16="http://schemas.microsoft.com/office/drawing/2014/main" val="2298608641"/>
                    </a:ext>
                  </a:extLst>
                </a:gridCol>
                <a:gridCol w="3167362">
                  <a:extLst>
                    <a:ext uri="{9D8B030D-6E8A-4147-A177-3AD203B41FA5}">
                      <a16:colId xmlns:a16="http://schemas.microsoft.com/office/drawing/2014/main" val="1240342364"/>
                    </a:ext>
                  </a:extLst>
                </a:gridCol>
              </a:tblGrid>
              <a:tr h="0">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Dataset</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Accuracy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4835754"/>
                  </a:ext>
                </a:extLst>
              </a:tr>
              <a:tr h="0">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VQAv2.0 Sample1k</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~43%</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3492796"/>
                  </a:ext>
                </a:extLst>
              </a:tr>
              <a:tr h="0">
                <a:tc>
                  <a:txBody>
                    <a:bodyPr/>
                    <a:lstStyle/>
                    <a:p>
                      <a:pPr>
                        <a:lnSpc>
                          <a:spcPct val="115000"/>
                        </a:lnSpc>
                        <a:spcAft>
                          <a:spcPts val="800"/>
                        </a:spcAft>
                      </a:pPr>
                      <a:r>
                        <a:rPr lang="en-IN" sz="1800" kern="0">
                          <a:effectLst/>
                          <a:latin typeface="Times New Roman" panose="02020603050405020304" pitchFamily="18" charset="0"/>
                          <a:cs typeface="Times New Roman" panose="02020603050405020304" pitchFamily="18" charset="0"/>
                        </a:rPr>
                        <a:t>Visual Genome Sample1k</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800" kern="0" dirty="0">
                          <a:effectLst/>
                          <a:latin typeface="Times New Roman" panose="02020603050405020304" pitchFamily="18" charset="0"/>
                          <a:cs typeface="Times New Roman" panose="02020603050405020304" pitchFamily="18" charset="0"/>
                        </a:rPr>
                        <a:t>~59%</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0414025"/>
                  </a:ext>
                </a:extLst>
              </a:tr>
            </a:tbl>
          </a:graphicData>
        </a:graphic>
      </p:graphicFrame>
    </p:spTree>
    <p:extLst>
      <p:ext uri="{BB962C8B-B14F-4D97-AF65-F5344CB8AC3E}">
        <p14:creationId xmlns:p14="http://schemas.microsoft.com/office/powerpoint/2010/main" val="2904119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AF91C-8D3C-BD08-82BC-176F86068F45}"/>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EC2DF412-4E22-5964-C370-BC9DD0ED2FAA}"/>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63B1C468-7C6A-D67D-B2E7-50F34533A185}"/>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468B69F0-0705-0C29-264F-80ADA5959AD7}"/>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682D76AE-BDFB-2EBB-A64F-3791E9BE21E4}"/>
              </a:ext>
            </a:extLst>
          </p:cNvPr>
          <p:cNvSpPr>
            <a:spLocks noGrp="1"/>
          </p:cNvSpPr>
          <p:nvPr>
            <p:ph type="sldNum" idx="2"/>
          </p:nvPr>
        </p:nvSpPr>
        <p:spPr/>
        <p:txBody>
          <a:bodyPr/>
          <a:lstStyle/>
          <a:p>
            <a:fld id="{6D54AE97-69BD-4A0A-9D18-425C6AC52E1D}" type="slidenum">
              <a:rPr lang="en-IN" smtClean="0"/>
              <a:t>13</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EE3C611A-3785-0AF5-29B3-1B98B413F3F3}"/>
              </a:ext>
            </a:extLst>
          </p:cNvPr>
          <p:cNvPicPr/>
          <p:nvPr/>
        </p:nvPicPr>
        <p:blipFill>
          <a:blip r:embed="rId2"/>
          <a:stretch/>
        </p:blipFill>
        <p:spPr>
          <a:xfrm>
            <a:off x="554040" y="5662800"/>
            <a:ext cx="1283400" cy="1173960"/>
          </a:xfrm>
          <a:prstGeom prst="rect">
            <a:avLst/>
          </a:prstGeom>
          <a:ln w="0">
            <a:noFill/>
          </a:ln>
        </p:spPr>
      </p:pic>
      <p:sp>
        <p:nvSpPr>
          <p:cNvPr id="2" name="Title 1">
            <a:extLst>
              <a:ext uri="{FF2B5EF4-FFF2-40B4-BE49-F238E27FC236}">
                <a16:creationId xmlns:a16="http://schemas.microsoft.com/office/drawing/2014/main" id="{AFDBD26D-C495-471D-A339-D6E752C8880E}"/>
              </a:ext>
            </a:extLst>
          </p:cNvPr>
          <p:cNvSpPr txBox="1">
            <a:spLocks/>
          </p:cNvSpPr>
          <p:nvPr/>
        </p:nvSpPr>
        <p:spPr>
          <a:xfrm>
            <a:off x="1084444" y="279773"/>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ea typeface="Calibri" panose="020F0502020204030204" pitchFamily="34" charset="0"/>
                <a:cs typeface="Times New Roman" panose="02020603050405020304" pitchFamily="18" charset="0"/>
              </a:rPr>
              <a:t>Timeline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3DB0A4-41E9-3A54-7AA8-A020A3804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53" y="1656462"/>
            <a:ext cx="5160887" cy="2977992"/>
          </a:xfrm>
          <a:prstGeom prst="rect">
            <a:avLst/>
          </a:prstGeom>
        </p:spPr>
      </p:pic>
      <p:pic>
        <p:nvPicPr>
          <p:cNvPr id="8" name="Picture 7">
            <a:extLst>
              <a:ext uri="{FF2B5EF4-FFF2-40B4-BE49-F238E27FC236}">
                <a16:creationId xmlns:a16="http://schemas.microsoft.com/office/drawing/2014/main" id="{589C8E95-92C9-06D2-6367-0076D5840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3240" y="1681322"/>
            <a:ext cx="6200263" cy="2928272"/>
          </a:xfrm>
          <a:prstGeom prst="rect">
            <a:avLst/>
          </a:prstGeom>
        </p:spPr>
      </p:pic>
    </p:spTree>
    <p:extLst>
      <p:ext uri="{BB962C8B-B14F-4D97-AF65-F5344CB8AC3E}">
        <p14:creationId xmlns:p14="http://schemas.microsoft.com/office/powerpoint/2010/main" val="1499433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4"/>
          <p:cNvGrpSpPr/>
          <p:nvPr/>
        </p:nvGrpSpPr>
        <p:grpSpPr>
          <a:xfrm>
            <a:off x="0" y="5533722"/>
            <a:ext cx="12191400" cy="1211040"/>
            <a:chOff x="0" y="5533200"/>
            <a:chExt cx="12191400" cy="1211040"/>
          </a:xfrm>
        </p:grpSpPr>
        <p:sp>
          <p:nvSpPr>
            <p:cNvPr id="57"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8"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161DBAD9-CD10-A3FF-4CE8-B156C1E1331C}"/>
              </a:ext>
            </a:extLst>
          </p:cNvPr>
          <p:cNvSpPr txBox="1"/>
          <p:nvPr/>
        </p:nvSpPr>
        <p:spPr>
          <a:xfrm>
            <a:off x="759706" y="312010"/>
            <a:ext cx="10058400" cy="769441"/>
          </a:xfrm>
          <a:prstGeom prst="rect">
            <a:avLst/>
          </a:prstGeom>
          <a:noFill/>
        </p:spPr>
        <p:txBody>
          <a:bodyPr wrap="square" rtlCol="0">
            <a:spAutoFit/>
          </a:bodyPr>
          <a:lstStyle/>
          <a:p>
            <a:r>
              <a:rPr lang="en-IN" sz="4400" dirty="0">
                <a:latin typeface="Calibri" panose="020F0502020204030204" pitchFamily="34" charset="0"/>
                <a:ea typeface="Calibri" panose="020F0502020204030204" pitchFamily="34" charset="0"/>
                <a:cs typeface="Calibri" panose="020F0502020204030204" pitchFamily="34" charset="0"/>
              </a:rPr>
              <a:t>References</a:t>
            </a:r>
            <a:r>
              <a:rPr lang="en-IN" sz="2400" dirty="0"/>
              <a:t>:</a:t>
            </a:r>
          </a:p>
        </p:txBody>
      </p:sp>
      <p:sp>
        <p:nvSpPr>
          <p:cNvPr id="4" name="TextBox 3">
            <a:extLst>
              <a:ext uri="{FF2B5EF4-FFF2-40B4-BE49-F238E27FC236}">
                <a16:creationId xmlns:a16="http://schemas.microsoft.com/office/drawing/2014/main" id="{5A76D096-2D99-5FDA-992B-AD650EFA3437}"/>
              </a:ext>
            </a:extLst>
          </p:cNvPr>
          <p:cNvSpPr txBox="1"/>
          <p:nvPr/>
        </p:nvSpPr>
        <p:spPr>
          <a:xfrm>
            <a:off x="656573" y="1009085"/>
            <a:ext cx="10878254" cy="4524637"/>
          </a:xfrm>
          <a:prstGeom prst="rect">
            <a:avLst/>
          </a:prstGeom>
          <a:noFill/>
        </p:spPr>
        <p:txBody>
          <a:bodyPr wrap="square">
            <a:spAutoFit/>
          </a:bodyPr>
          <a:lstStyle/>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Tan, H. and Bansal, M.,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Lxmert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Learning cross-modality encoder representations from transformers.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arXiv:1908.07490.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Li, L.H.,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Yatskar</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M., Yin, D., Hsieh, C.J. and Chang, K.W.,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Visualbert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simple and performant baseline for vision and language.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arXiv:1908.03557</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Lu, J., Batra, D., Parikh, D. and Lee, S.,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Vilbert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Pretraining task-agnostic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visiolinguistic</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representations for vision-and-language tasks.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Advances in neural information processing systems</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32</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Rekanar</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K., Hayes, M.,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Sistu</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G.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Eising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C., 2024. Optimizing Visual Question Answering Models for Driving: Bridging the Gap Between Human and Machine Attention Patterns.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arXiv:2406.09203</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Huang, Z., Zeng, Z., Liu, B., Fu, D. and Fu, J., 2020. Pixel-</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Aligning image pixels with text by deep multi-modal transformers.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arXiv:2004.00849</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Wang,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Jianfeng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&amp; Seng, Kah &amp; Shen, Yi &amp; Ang, Li-Minn &amp; Huang,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Difeng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(2024). Image to Label to Answer: An Efficient Framework for Enhanced Clinical Applications in Medical Visual Question Answering. Electronics. 13. 2273. 10.3390/electronics13122273.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Tito, R.,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Karatzas</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D.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Valveny</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E., 2023. Hierarchical multimodal transformers for multipage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docvqa</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Pattern Recognition</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144</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p.109834.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E4CD9ED-910F-25A6-3D94-C91E65C544BB}"/>
              </a:ext>
            </a:extLst>
          </p:cNvPr>
          <p:cNvSpPr>
            <a:spLocks noGrp="1"/>
          </p:cNvSpPr>
          <p:nvPr>
            <p:ph type="sldNum" idx="2"/>
          </p:nvPr>
        </p:nvSpPr>
        <p:spPr/>
        <p:txBody>
          <a:bodyPr/>
          <a:lstStyle/>
          <a:p>
            <a:fld id="{6D54AE97-69BD-4A0A-9D18-425C6AC52E1D}" type="slidenum">
              <a:rPr lang="en-IN" smtClean="0"/>
              <a:t>14</a:t>
            </a:fld>
            <a:endParaRPr lang="en-IN"/>
          </a:p>
        </p:txBody>
      </p:sp>
    </p:spTree>
    <p:extLst>
      <p:ext uri="{BB962C8B-B14F-4D97-AF65-F5344CB8AC3E}">
        <p14:creationId xmlns:p14="http://schemas.microsoft.com/office/powerpoint/2010/main" val="370028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5B6C-A1A7-FBA4-E95B-AA1B1222F6F9}"/>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44F32395-112D-47CA-A2C2-07360C9A7053}"/>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5F915C74-85F7-E09B-E1FF-B1C0694C176F}"/>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1FBC305D-40AF-1E47-FC05-6BE81237A8FB}"/>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AFA4CC39-7B94-7FC9-06DF-55F6C8E3982E}"/>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BD754579-A365-515B-C612-5CDDA77097D6}"/>
              </a:ext>
            </a:extLst>
          </p:cNvPr>
          <p:cNvSpPr txBox="1"/>
          <p:nvPr/>
        </p:nvSpPr>
        <p:spPr>
          <a:xfrm>
            <a:off x="554040" y="106509"/>
            <a:ext cx="10878254" cy="5411931"/>
          </a:xfrm>
          <a:prstGeom prst="rect">
            <a:avLst/>
          </a:prstGeom>
          <a:noFill/>
        </p:spPr>
        <p:txBody>
          <a:bodyPr wrap="square">
            <a:spAutoFit/>
          </a:bodyPr>
          <a:lstStyle/>
          <a:p>
            <a:pPr marL="342900" indent="-342900" algn="l" rtl="0" eaLnBrk="1" latinLnBrk="0" hangingPunct="1">
              <a:lnSpc>
                <a:spcPct val="107000"/>
              </a:lnSpc>
              <a:spcBef>
                <a:spcPts val="0"/>
              </a:spcBef>
              <a:spcAft>
                <a:spcPts val="0"/>
              </a:spcAft>
              <a:buClrTx/>
              <a:buSzPts val="1200"/>
              <a:buFont typeface="+mj-lt"/>
              <a:buAutoNum type="arabicPeriod" startAt="8"/>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Khan, A.U.,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Mazaheri</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Lobo, N.D.V. and Shah, M., 2020.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Mmft-bert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Multimodal fusion transformer with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encodings for visual question answering.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arXiv:2010.14095</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endParaRPr>
          </a:p>
          <a:p>
            <a:pPr marL="342900" indent="-342900"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Kim, W., Son, B. and Kim, I., 2021, July.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Vilt</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Vision-and-language transformer without convolution or region supervision. In International conference on machine learning (pp. 5583-5594). PMLR.</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Siebert, T.,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Clasen</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K.N.,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Ravanbakhsh</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M. and Demir, B., 2022, October. Multi-modal fusion transformer for visual question answering in remote sensing. In Image and Signal Processing for Remote Sensing XXVIII (Vol. 12267, pp. 162-170). SPIE.</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J. Wu, F. Ge, P. Shu, L. Ma and Y. Hao, "Question-Driven Multiple Attention(DQMA) Model for Visual Question Answer," 2022 International Conference on Artificial Intelligence and Computer Information Technology (AICIT), Yichang, China, 2022, pp. 1-4,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10.1109/AICIT55386.2022.9930294. </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Z. Shao et al., "Visual Explanation for Open-Domain Question Answering With BERT," in IEEE Transactions on Visualization and Computer Graphics, vol. 30, no. 7, pp. 3779-3797, July 2024,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10.1109/TVCG.2023.3243676.</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S. Ravi, A.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Chinchure</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L.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Sigal</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R. Liao and V. Shwartz, "VLC-BERT: Visual Question Answering with Contextualized Commonsense Knowledge," 2023 IEEE/CVF Winter Conference on Applications of Computer Vision (WACV), Waikoloa, HI, USA, 2023, pp. 1155-1165,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10.1109/WACV56688.2023.00121.</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D. Amin, S.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Govilkar</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and S. Kulkarni, "Visual Question Answering System for Indian Regional Languages," 2022 5th International Conference on Advances in Science and Technology (ICAST), Mumbai, India, 2022, pp. 22-27,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10.1109/ICAST55766.2022.10039528.</a:t>
            </a:r>
          </a:p>
        </p:txBody>
      </p:sp>
      <p:sp>
        <p:nvSpPr>
          <p:cNvPr id="2" name="Slide Number Placeholder 1">
            <a:extLst>
              <a:ext uri="{FF2B5EF4-FFF2-40B4-BE49-F238E27FC236}">
                <a16:creationId xmlns:a16="http://schemas.microsoft.com/office/drawing/2014/main" id="{05C47419-36D6-6A60-F6D7-E1FDCAF56B53}"/>
              </a:ext>
            </a:extLst>
          </p:cNvPr>
          <p:cNvSpPr>
            <a:spLocks noGrp="1"/>
          </p:cNvSpPr>
          <p:nvPr>
            <p:ph type="sldNum" idx="2"/>
          </p:nvPr>
        </p:nvSpPr>
        <p:spPr/>
        <p:txBody>
          <a:bodyPr/>
          <a:lstStyle/>
          <a:p>
            <a:fld id="{6D54AE97-69BD-4A0A-9D18-425C6AC52E1D}" type="slidenum">
              <a:rPr lang="en-IN" smtClean="0"/>
              <a:t>15</a:t>
            </a:fld>
            <a:endParaRPr lang="en-IN"/>
          </a:p>
        </p:txBody>
      </p:sp>
    </p:spTree>
    <p:extLst>
      <p:ext uri="{BB962C8B-B14F-4D97-AF65-F5344CB8AC3E}">
        <p14:creationId xmlns:p14="http://schemas.microsoft.com/office/powerpoint/2010/main" val="340868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7B93A-22B3-21CB-0858-1252F4C794BE}"/>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BB13AF61-C83A-5582-3064-838FBA212FCC}"/>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D352D143-559B-B2A4-2BE1-2DA17DF0FF5A}"/>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2EEDCD07-4DF8-99EC-2967-9248C85BED20}"/>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94D97FF6-433E-8EA8-BE4F-32C3CE47CC40}"/>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B6E43B1D-8521-2A9D-9011-1A7F5D9EE284}"/>
              </a:ext>
            </a:extLst>
          </p:cNvPr>
          <p:cNvSpPr txBox="1"/>
          <p:nvPr/>
        </p:nvSpPr>
        <p:spPr>
          <a:xfrm>
            <a:off x="656573" y="1414101"/>
            <a:ext cx="10878254" cy="2513958"/>
          </a:xfrm>
          <a:prstGeom prst="rect">
            <a:avLst/>
          </a:prstGeom>
          <a:noFill/>
        </p:spPr>
        <p:txBody>
          <a:bodyPr wrap="square">
            <a:spAutoFit/>
          </a:bodyPr>
          <a:lstStyle/>
          <a:p>
            <a:pPr marL="347472" indent="-347472" algn="l" rtl="0" eaLnBrk="1" latinLnBrk="0" hangingPunct="1">
              <a:lnSpc>
                <a:spcPct val="107000"/>
              </a:lnSpc>
              <a:spcBef>
                <a:spcPts val="0"/>
              </a:spcBef>
              <a:spcAft>
                <a:spcPts val="0"/>
              </a:spcAft>
              <a:buFont typeface="+mj-lt"/>
              <a:buAutoNum type="arabicPeriod" startAt="15"/>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Kodali, V.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Berleant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D., 2022, May. Recent, rapid advancement in visual question answering: a review. In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2022 IEEE International Conference on Electro Information Technology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eIT</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139-146). IEEE.</a:t>
            </a:r>
            <a:endParaRPr lang="en-IN" dirty="0">
              <a:effectLst/>
            </a:endParaRPr>
          </a:p>
          <a:p>
            <a:pPr marL="347472" indent="-347472" algn="l" rtl="0" eaLnBrk="1" latinLnBrk="0" hangingPunct="1">
              <a:lnSpc>
                <a:spcPct val="107000"/>
              </a:lnSpc>
              <a:spcBef>
                <a:spcPts val="0"/>
              </a:spcBef>
              <a:spcAft>
                <a:spcPts val="800"/>
              </a:spcAft>
              <a:buFont typeface="+mj-lt"/>
              <a:buAutoNum type="arabicPeriod" startAt="15"/>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Chen, Y.C., Li, L., Yu, L., El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Kholy</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Ahmed, F., Gan, Z., Cheng, Y. and Liu, J., 2020, August. Uniter: Universal image-text representation learning. In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European conference on computer vision</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104-120). Cham: Springer International Publishing.</a:t>
            </a:r>
            <a:endParaRPr lang="en-IN" dirty="0">
              <a:effectLst/>
            </a:endParaRPr>
          </a:p>
          <a:p>
            <a:pPr marL="342900" indent="-342900" algn="l" rtl="0" eaLnBrk="1" latinLnBrk="0" hangingPunct="1">
              <a:spcBef>
                <a:spcPts val="0"/>
              </a:spcBef>
              <a:spcAft>
                <a:spcPts val="0"/>
              </a:spcAft>
              <a:buFont typeface="+mj-lt"/>
              <a:buAutoNum type="arabicPeriod" startAt="15"/>
            </a:pP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Kim, W., Son, B. and Kim, I., 2021, July. </a:t>
            </a:r>
            <a:r>
              <a:rPr lang="en-IN" sz="1800" kern="12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Vilt</a:t>
            </a: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Vision-and-language transformer without convolution or region supervision. In </a:t>
            </a:r>
            <a:r>
              <a:rPr lang="en-IN" sz="1800" i="1"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International conference on machine learning</a:t>
            </a: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5583-5594). PMLR</a:t>
            </a:r>
            <a:endParaRPr lang="en-IN" dirty="0">
              <a:effectLst/>
            </a:endParaRPr>
          </a:p>
          <a:p>
            <a:pPr algn="l" rtl="0" eaLnBrk="1" latinLnBrk="0" hangingPunct="1">
              <a:lnSpc>
                <a:spcPct val="107000"/>
              </a:lnSpc>
              <a:spcBef>
                <a:spcPts val="0"/>
              </a:spcBef>
              <a:spcAft>
                <a:spcPts val="0"/>
              </a:spcAft>
              <a:buClrTx/>
              <a:buSzPts val="1200"/>
            </a:pPr>
            <a:endPar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4EB7F16-11B9-7A5A-D8DF-5A07B33C22A7}"/>
              </a:ext>
            </a:extLst>
          </p:cNvPr>
          <p:cNvSpPr>
            <a:spLocks noGrp="1"/>
          </p:cNvSpPr>
          <p:nvPr>
            <p:ph type="sldNum" idx="2"/>
          </p:nvPr>
        </p:nvSpPr>
        <p:spPr/>
        <p:txBody>
          <a:bodyPr/>
          <a:lstStyle/>
          <a:p>
            <a:fld id="{6D54AE97-69BD-4A0A-9D18-425C6AC52E1D}" type="slidenum">
              <a:rPr lang="en-IN" smtClean="0"/>
              <a:t>16</a:t>
            </a:fld>
            <a:endParaRPr lang="en-IN"/>
          </a:p>
        </p:txBody>
      </p:sp>
    </p:spTree>
    <p:extLst>
      <p:ext uri="{BB962C8B-B14F-4D97-AF65-F5344CB8AC3E}">
        <p14:creationId xmlns:p14="http://schemas.microsoft.com/office/powerpoint/2010/main" val="23055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68143-BBE9-75A4-F5B5-4287A2FA57A7}"/>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54026099-B375-67F5-14D1-5ECEB1285503}"/>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86382B65-7176-B41B-7894-AB2D8E0A5607}"/>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EFD0861F-6287-EF92-0835-72883A3042E4}"/>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BBBEC6EF-453C-373E-596D-69BACA7CF7EA}"/>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51614C0A-94B1-A70A-2EB7-FBA6F328A74B}"/>
              </a:ext>
            </a:extLst>
          </p:cNvPr>
          <p:cNvSpPr txBox="1"/>
          <p:nvPr/>
        </p:nvSpPr>
        <p:spPr>
          <a:xfrm>
            <a:off x="656573" y="2328955"/>
            <a:ext cx="10878254" cy="1100045"/>
          </a:xfrm>
          <a:prstGeom prst="rect">
            <a:avLst/>
          </a:prstGeom>
          <a:noFill/>
        </p:spPr>
        <p:txBody>
          <a:bodyPr wrap="square">
            <a:spAutoFit/>
          </a:bodyPr>
          <a:lstStyle/>
          <a:p>
            <a:pPr algn="ctr" rtl="0" eaLnBrk="1" latinLnBrk="0" hangingPunct="1">
              <a:lnSpc>
                <a:spcPct val="107000"/>
              </a:lnSpc>
              <a:spcBef>
                <a:spcPts val="0"/>
              </a:spcBef>
              <a:spcAft>
                <a:spcPts val="0"/>
              </a:spcAft>
            </a:pPr>
            <a:r>
              <a:rPr lang="en-IN" sz="4400" kern="100" cap="small" dirty="0">
                <a:latin typeface="Calibri" panose="020F0502020204030204" pitchFamily="34" charset="0"/>
                <a:ea typeface="Calibri" panose="020F0502020204030204" pitchFamily="34" charset="0"/>
                <a:cs typeface="Calibri" panose="020F0502020204030204" pitchFamily="34" charset="0"/>
              </a:rPr>
              <a:t>THANK YOU !</a:t>
            </a:r>
            <a:endParaRPr lang="en-IN" sz="4400" dirty="0">
              <a:effectLst/>
              <a:latin typeface="Calibri" panose="020F0502020204030204" pitchFamily="34" charset="0"/>
              <a:ea typeface="Calibri" panose="020F0502020204030204" pitchFamily="34" charset="0"/>
              <a:cs typeface="Calibri" panose="020F0502020204030204" pitchFamily="34" charset="0"/>
            </a:endParaRPr>
          </a:p>
          <a:p>
            <a:pPr algn="l" rtl="0" eaLnBrk="1" latinLnBrk="0" hangingPunct="1">
              <a:lnSpc>
                <a:spcPct val="107000"/>
              </a:lnSpc>
              <a:spcBef>
                <a:spcPts val="0"/>
              </a:spcBef>
              <a:spcAft>
                <a:spcPts val="0"/>
              </a:spcAft>
              <a:buClrTx/>
              <a:buSzPts val="1200"/>
            </a:pPr>
            <a:endPar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F00560-0B92-48F0-8CBD-8862B1CDCB64}"/>
              </a:ext>
            </a:extLst>
          </p:cNvPr>
          <p:cNvSpPr>
            <a:spLocks noGrp="1"/>
          </p:cNvSpPr>
          <p:nvPr>
            <p:ph type="sldNum" idx="2"/>
          </p:nvPr>
        </p:nvSpPr>
        <p:spPr/>
        <p:txBody>
          <a:bodyPr/>
          <a:lstStyle/>
          <a:p>
            <a:fld id="{6D54AE97-69BD-4A0A-9D18-425C6AC52E1D}" type="slidenum">
              <a:rPr lang="en-IN" smtClean="0"/>
              <a:t>17</a:t>
            </a:fld>
            <a:endParaRPr lang="en-IN"/>
          </a:p>
        </p:txBody>
      </p:sp>
    </p:spTree>
    <p:extLst>
      <p:ext uri="{BB962C8B-B14F-4D97-AF65-F5344CB8AC3E}">
        <p14:creationId xmlns:p14="http://schemas.microsoft.com/office/powerpoint/2010/main" val="424241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205BAA35-F315-D0B5-2E38-1BF3EAAA50A9}"/>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AB363DC-2D45-550F-E4C0-E8FDBE63B728}"/>
              </a:ext>
            </a:extLst>
          </p:cNvPr>
          <p:cNvSpPr>
            <a:spLocks noGrp="1"/>
          </p:cNvSpPr>
          <p:nvPr>
            <p:ph type="sldNum" idx="2"/>
          </p:nvPr>
        </p:nvSpPr>
        <p:spPr/>
        <p:txBody>
          <a:bodyPr/>
          <a:lstStyle/>
          <a:p>
            <a:fld id="{6D54AE97-69BD-4A0A-9D18-425C6AC52E1D}" type="slidenum">
              <a:rPr lang="en-IN" smtClean="0"/>
              <a:t>2</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82F25F79-7CDE-B500-96BD-3117D0B4BAA0}"/>
              </a:ext>
            </a:extLst>
          </p:cNvPr>
          <p:cNvPicPr/>
          <p:nvPr/>
        </p:nvPicPr>
        <p:blipFill>
          <a:blip r:embed="rId2"/>
          <a:stretch/>
        </p:blipFill>
        <p:spPr>
          <a:xfrm>
            <a:off x="554040" y="5662800"/>
            <a:ext cx="1283400" cy="1173960"/>
          </a:xfrm>
          <a:prstGeom prst="rect">
            <a:avLst/>
          </a:prstGeom>
          <a:ln w="0">
            <a:noFill/>
          </a:ln>
        </p:spPr>
      </p:pic>
      <p:sp>
        <p:nvSpPr>
          <p:cNvPr id="5" name="TextBox 4">
            <a:extLst>
              <a:ext uri="{FF2B5EF4-FFF2-40B4-BE49-F238E27FC236}">
                <a16:creationId xmlns:a16="http://schemas.microsoft.com/office/drawing/2014/main" id="{7756BBE1-D4ED-03A3-A6D0-B5313B3A83C9}"/>
              </a:ext>
            </a:extLst>
          </p:cNvPr>
          <p:cNvSpPr txBox="1"/>
          <p:nvPr/>
        </p:nvSpPr>
        <p:spPr>
          <a:xfrm>
            <a:off x="1242317" y="1211978"/>
            <a:ext cx="9621334"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Objectives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Limitations Of Traditional VQA Models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Scene Graph And Their Role In VQA</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Dataset Used</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Model Architecture</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Implementation </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Timeline</a:t>
            </a:r>
          </a:p>
        </p:txBody>
      </p:sp>
    </p:spTree>
    <p:extLst>
      <p:ext uri="{BB962C8B-B14F-4D97-AF65-F5344CB8AC3E}">
        <p14:creationId xmlns:p14="http://schemas.microsoft.com/office/powerpoint/2010/main" val="395561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1F1DC-D8B6-1AA8-5B45-8D8CE9C502BF}"/>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37D3C138-28DE-3BB4-7270-479ED3BB7096}"/>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6169B9EC-C781-A7A4-7E45-7CE8A274C8D3}"/>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93FC23AA-D2DD-28B3-85F0-7BC8A733C6AD}"/>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DC099D16-36BF-727E-89E0-2E5A804FDA42}"/>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6AE1CBB-FD35-9D5B-ED85-FE7FF2ACF64A}"/>
              </a:ext>
            </a:extLst>
          </p:cNvPr>
          <p:cNvSpPr txBox="1"/>
          <p:nvPr/>
        </p:nvSpPr>
        <p:spPr>
          <a:xfrm>
            <a:off x="1010284" y="1450206"/>
            <a:ext cx="10170831" cy="397031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Visual Question Answering (VQA) is a challenging task at the intersection of computer vision and natural language processing (NLP) that enables machines to understand and respond to questions about visual content. As an </a:t>
            </a:r>
            <a:r>
              <a:rPr lang="en-US" b="1" dirty="0">
                <a:latin typeface="Times New Roman" panose="02020603050405020304" pitchFamily="18" charset="0"/>
                <a:cs typeface="Times New Roman" panose="02020603050405020304" pitchFamily="18" charset="0"/>
              </a:rPr>
              <a:t>AI-complete</a:t>
            </a:r>
            <a:r>
              <a:rPr lang="en-US" dirty="0">
                <a:latin typeface="Times New Roman" panose="02020603050405020304" pitchFamily="18" charset="0"/>
                <a:cs typeface="Times New Roman" panose="02020603050405020304" pitchFamily="18" charset="0"/>
              </a:rPr>
              <a:t> problem, VQA requires deep reasoning over both textual and visual modalities, making it a crucial benchmark for evaluating advanced AI models.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VQA has significant applications across various domains, including </a:t>
            </a:r>
            <a:r>
              <a:rPr lang="en-US" b="1" dirty="0">
                <a:latin typeface="Times New Roman" panose="02020603050405020304" pitchFamily="18" charset="0"/>
                <a:cs typeface="Times New Roman" panose="02020603050405020304" pitchFamily="18" charset="0"/>
              </a:rPr>
              <a:t>assistive AI for visually impaired individuals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enhancing human-computer interaction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medical imaging analysis</a:t>
            </a:r>
            <a:r>
              <a:rPr lang="en-US" dirty="0">
                <a:latin typeface="Times New Roman" panose="02020603050405020304" pitchFamily="18" charset="0"/>
                <a:cs typeface="Times New Roman" panose="02020603050405020304" pitchFamily="18" charset="0"/>
              </a:rPr>
              <a:t>. By enabling AI models to answer questions about images, VQA plays a key role in </a:t>
            </a:r>
            <a:r>
              <a:rPr lang="en-US" b="1" dirty="0">
                <a:latin typeface="Times New Roman" panose="02020603050405020304" pitchFamily="18" charset="0"/>
                <a:cs typeface="Times New Roman" panose="02020603050405020304" pitchFamily="18" charset="0"/>
              </a:rPr>
              <a:t>autonomous systems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educational tools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intelligent surveillance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Traditional approaches to VQA relied on separate pipelines for processing textual and visual data, often leading to suboptimal integration and limited reasoning capabilities. However, recent advancements in </a:t>
            </a:r>
            <a:r>
              <a:rPr lang="en-US" b="1" dirty="0">
                <a:latin typeface="Times New Roman" panose="02020603050405020304" pitchFamily="18" charset="0"/>
                <a:cs typeface="Times New Roman" panose="02020603050405020304" pitchFamily="18" charset="0"/>
              </a:rPr>
              <a:t>transformer-based architectures</a:t>
            </a:r>
            <a:r>
              <a:rPr lang="en-US" dirty="0">
                <a:latin typeface="Times New Roman" panose="02020603050405020304" pitchFamily="18" charset="0"/>
                <a:cs typeface="Times New Roman" panose="02020603050405020304" pitchFamily="18" charset="0"/>
              </a:rPr>
              <a:t>, such as </a:t>
            </a:r>
            <a:r>
              <a:rPr lang="en-US" b="1" dirty="0">
                <a:latin typeface="Times New Roman" panose="02020603050405020304" pitchFamily="18" charset="0"/>
                <a:cs typeface="Times New Roman" panose="02020603050405020304" pitchFamily="18" charset="0"/>
              </a:rPr>
              <a:t>LXMERT</a:t>
            </a:r>
            <a:r>
              <a:rPr lang="en-US" dirty="0">
                <a:latin typeface="Times New Roman" panose="02020603050405020304" pitchFamily="18" charset="0"/>
                <a:cs typeface="Times New Roman" panose="02020603050405020304" pitchFamily="18" charset="0"/>
              </a:rPr>
              <a:t>, have revolutionized this process by effectively learning joint representations of image and text, improving contextual understanding and reasoning abilities.</a:t>
            </a:r>
          </a:p>
        </p:txBody>
      </p:sp>
      <p:sp>
        <p:nvSpPr>
          <p:cNvPr id="3" name="Slide Number Placeholder 2">
            <a:extLst>
              <a:ext uri="{FF2B5EF4-FFF2-40B4-BE49-F238E27FC236}">
                <a16:creationId xmlns:a16="http://schemas.microsoft.com/office/drawing/2014/main" id="{8A7B0D8A-2854-117F-F4AD-75DA662861C3}"/>
              </a:ext>
            </a:extLst>
          </p:cNvPr>
          <p:cNvSpPr>
            <a:spLocks noGrp="1"/>
          </p:cNvSpPr>
          <p:nvPr>
            <p:ph type="sldNum" idx="2"/>
          </p:nvPr>
        </p:nvSpPr>
        <p:spPr/>
        <p:txBody>
          <a:bodyPr/>
          <a:lstStyle/>
          <a:p>
            <a:fld id="{6D54AE97-69BD-4A0A-9D18-425C6AC52E1D}" type="slidenum">
              <a:rPr lang="en-IN" smtClean="0"/>
              <a:t>3</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0816DC75-EB74-F7CF-19A9-3087B2AE759E}"/>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147465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130E8-0FBF-66DF-2947-DAF5CB494BC7}"/>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D25E70AB-4249-C578-5D12-3B09B81065E1}"/>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1B05433D-7FC6-D3BE-7033-AA90D99CFD3A}"/>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25B377F8-5578-667F-A7C9-DA5355E9672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6BBF6F28-85A3-BC52-B569-AA658A619979}"/>
              </a:ext>
            </a:extLst>
          </p:cNvPr>
          <p:cNvSpPr txBox="1">
            <a:spLocks/>
          </p:cNvSpPr>
          <p:nvPr/>
        </p:nvSpPr>
        <p:spPr>
          <a:xfrm>
            <a:off x="996009" y="256508"/>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7000"/>
              </a:lnSpc>
              <a:spcAft>
                <a:spcPts val="800"/>
              </a:spcAft>
            </a:pPr>
            <a:r>
              <a:rPr lang="en-IN" kern="100" dirty="0">
                <a:latin typeface="Times New Roman" panose="02020603050405020304" pitchFamily="18" charset="0"/>
                <a:ea typeface="Calibri" panose="020F0502020204030204" pitchFamily="34" charset="0"/>
                <a:cs typeface="Times New Roman" panose="02020603050405020304" pitchFamily="18" charset="0"/>
              </a:rPr>
              <a:t>O</a:t>
            </a:r>
            <a: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t>bjectives </a:t>
            </a:r>
          </a:p>
        </p:txBody>
      </p:sp>
      <p:sp>
        <p:nvSpPr>
          <p:cNvPr id="3" name="Title 1">
            <a:extLst>
              <a:ext uri="{FF2B5EF4-FFF2-40B4-BE49-F238E27FC236}">
                <a16:creationId xmlns:a16="http://schemas.microsoft.com/office/drawing/2014/main" id="{8324C201-D7D6-3B5D-8550-5ABF7BDE68E9}"/>
              </a:ext>
            </a:extLst>
          </p:cNvPr>
          <p:cNvSpPr txBox="1">
            <a:spLocks/>
          </p:cNvSpPr>
          <p:nvPr/>
        </p:nvSpPr>
        <p:spPr>
          <a:xfrm>
            <a:off x="996009" y="1259244"/>
            <a:ext cx="10022511" cy="38248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enhance</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capabilities</a:t>
            </a:r>
            <a:r>
              <a:rPr lang="en-US"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visual</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answering</a:t>
            </a:r>
            <a:r>
              <a:rPr lang="en-US" sz="1800" b="1"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(VQA)</a:t>
            </a:r>
            <a:r>
              <a:rPr lang="en-US" sz="1800" b="1"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10" dirty="0">
                <a:effectLst/>
                <a:latin typeface="Times New Roman" panose="02020603050405020304" pitchFamily="18" charset="0"/>
                <a:ea typeface="Calibri" panose="020F0502020204030204" pitchFamily="34" charset="0"/>
                <a:cs typeface="Times New Roman" panose="02020603050405020304" pitchFamily="18" charset="0"/>
              </a:rPr>
              <a:t>systems</a:t>
            </a:r>
            <a:endParaRPr lang="en-IN" sz="1800" b="1" spc="-10" dirty="0">
              <a:latin typeface="Times New Roman" panose="02020603050405020304" pitchFamily="18" charset="0"/>
              <a:ea typeface="Calibri" panose="020F0502020204030204" pitchFamily="34" charset="0"/>
              <a:cs typeface="Times New Roman" panose="02020603050405020304" pitchFamily="18" charset="0"/>
            </a:endParaRPr>
          </a:p>
          <a:p>
            <a:pPr lvl="1" algn="just"/>
            <a:r>
              <a:rPr lang="en-US" dirty="0">
                <a:latin typeface="Times New Roman" panose="02020603050405020304" pitchFamily="18" charset="0"/>
                <a:ea typeface="Calibri" panose="020F0502020204030204" pitchFamily="34" charset="0"/>
                <a:cs typeface="Times New Roman" panose="02020603050405020304" pitchFamily="18" charset="0"/>
              </a:rPr>
              <a:t>Improving their accuracy and efficiency through the exploration of advanced multimodal transformer architectures, while providing insights and guidelines for handling multimodal data that can inform future research in VQA and related fields</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800100" lvl="1" indent="-342900" algn="just">
              <a:buFont typeface="+mj-lt"/>
              <a:buAutoNum type="arabicPeriod"/>
            </a:pP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 investigate the impact of combining VQA v2.0 with Visual Genome data, specifically focusing on how enriched object relationships and attributes from Visual</a:t>
            </a:r>
            <a:r>
              <a:rPr lang="en-US" sz="1800" b="1" spc="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Genome improve question-answering performance.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evaluate</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performance</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LXMERT</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model</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spc="-55" dirty="0">
                <a:latin typeface="Times New Roman" panose="02020603050405020304" pitchFamily="18" charset="0"/>
                <a:ea typeface="Calibri" panose="020F0502020204030204" pitchFamily="34" charset="0"/>
                <a:cs typeface="Times New Roman" panose="02020603050405020304" pitchFamily="18" charset="0"/>
              </a:rPr>
              <a:t>both</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dataset</a:t>
            </a:r>
            <a:r>
              <a:rPr lang="en-US" sz="18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 compare</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with</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other</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baseline</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models</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terms</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accuracy</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b="1" spc="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efficiency.</a:t>
            </a:r>
          </a:p>
          <a:p>
            <a:pPr marL="342900" indent="-342900" algn="just">
              <a:buFont typeface="+mj-lt"/>
              <a:buAutoNum type="arabicPeriod"/>
            </a:pPr>
            <a:endParaRPr lang="en-US" sz="1800" b="1" dirty="0">
              <a:latin typeface="Calibri" panose="020F0502020204030204" pitchFamily="34" charset="0"/>
              <a:ea typeface="Calibri" panose="020F0502020204030204" pitchFamily="34" charset="0"/>
            </a:endParaRPr>
          </a:p>
          <a:p>
            <a:pPr algn="just"/>
            <a:endParaRPr lang="en-IN" sz="1800" b="1"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57C05FC1-C6F9-EC42-0A72-D9488C269D57}"/>
              </a:ext>
            </a:extLst>
          </p:cNvPr>
          <p:cNvSpPr>
            <a:spLocks noGrp="1"/>
          </p:cNvSpPr>
          <p:nvPr>
            <p:ph type="sldNum" idx="2"/>
          </p:nvPr>
        </p:nvSpPr>
        <p:spPr/>
        <p:txBody>
          <a:bodyPr/>
          <a:lstStyle/>
          <a:p>
            <a:fld id="{6D54AE97-69BD-4A0A-9D18-425C6AC52E1D}" type="slidenum">
              <a:rPr lang="en-IN" smtClean="0"/>
              <a:t>4</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5FC041FB-FF02-04CC-0F38-396B8816E71C}"/>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63096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6BDB-E33D-4D24-D6B4-2C52A0A346BE}"/>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ECA3D6A0-69C9-60B2-AD9D-1200C678777A}"/>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23F8A84E-D5FB-5ED0-7004-A2B20C6E7626}"/>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F3EF8731-7E54-2475-A6B8-767001F8A3D2}"/>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226745E3-4FBB-3CF0-D147-82F0D103DBB8}"/>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Limitations of Traditional VQA Models</a:t>
            </a:r>
          </a:p>
          <a:p>
            <a:pPr algn="ct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73CEDE6-AE3A-3873-DDE0-60B9D5CA7942}"/>
              </a:ext>
            </a:extLst>
          </p:cNvPr>
          <p:cNvSpPr>
            <a:spLocks noGrp="1"/>
          </p:cNvSpPr>
          <p:nvPr>
            <p:ph type="sldNum" idx="2"/>
          </p:nvPr>
        </p:nvSpPr>
        <p:spPr/>
        <p:txBody>
          <a:bodyPr/>
          <a:lstStyle/>
          <a:p>
            <a:fld id="{6D54AE97-69BD-4A0A-9D18-425C6AC52E1D}" type="slidenum">
              <a:rPr lang="en-IN" smtClean="0"/>
              <a:t>5</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9ADB8AA6-5CBB-3420-E7EB-F8EE7760BC32}"/>
              </a:ext>
            </a:extLst>
          </p:cNvPr>
          <p:cNvPicPr/>
          <p:nvPr/>
        </p:nvPicPr>
        <p:blipFill>
          <a:blip r:embed="rId2"/>
          <a:stretch/>
        </p:blipFill>
        <p:spPr>
          <a:xfrm>
            <a:off x="554040" y="5662800"/>
            <a:ext cx="1283400" cy="1173960"/>
          </a:xfrm>
          <a:prstGeom prst="rect">
            <a:avLst/>
          </a:prstGeom>
          <a:ln w="0">
            <a:noFill/>
          </a:ln>
        </p:spPr>
      </p:pic>
      <p:sp>
        <p:nvSpPr>
          <p:cNvPr id="9" name="Rectangle 3">
            <a:extLst>
              <a:ext uri="{FF2B5EF4-FFF2-40B4-BE49-F238E27FC236}">
                <a16:creationId xmlns:a16="http://schemas.microsoft.com/office/drawing/2014/main" id="{6736E5CA-1504-EDB7-F69A-ABFF8CFCACC9}"/>
              </a:ext>
            </a:extLst>
          </p:cNvPr>
          <p:cNvSpPr>
            <a:spLocks noChangeArrowheads="1"/>
          </p:cNvSpPr>
          <p:nvPr/>
        </p:nvSpPr>
        <p:spPr bwMode="auto">
          <a:xfrm rot="10800000" flipV="1">
            <a:off x="797884" y="1584397"/>
            <a:ext cx="10510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Explicit Relational Reasoning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models primarily rely on deep learning but struggle to explicitly capture relationships between objects.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with Object Relationships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Questions requiring understanding of spatial and semantic relationships (e.g.,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"Who is holding the umbrella?"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remain challenging.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Dependence on Large-Scale Datasets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rely heavily on vast datasets to learn implicit reasoning, often lacking true generalization.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Understanding Object Relationships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models find it difficult to grasp complex spatial and contextual associations.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Struggles with Complex Reasoning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questions demand multi-step logical inference and external knowledge, which current models fail to handle effectively. </a:t>
            </a:r>
          </a:p>
        </p:txBody>
      </p:sp>
    </p:spTree>
    <p:extLst>
      <p:ext uri="{BB962C8B-B14F-4D97-AF65-F5344CB8AC3E}">
        <p14:creationId xmlns:p14="http://schemas.microsoft.com/office/powerpoint/2010/main" val="393049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D7905-4633-977A-8D97-4C4284B848BD}"/>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CEA649C9-751A-5878-AD99-FE3EC24C497F}"/>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B4BB2547-B43E-D839-95C1-43418A24D058}"/>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46269D8D-FF94-B21A-E82D-602A86F3E792}"/>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320C93AD-39F5-C1FF-FCF4-6EE34D811C0F}"/>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Scene Graphs &amp; Their Role in VQA</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2914BB-E73B-D8E2-B607-E73F0CD40181}"/>
              </a:ext>
            </a:extLst>
          </p:cNvPr>
          <p:cNvSpPr>
            <a:spLocks noGrp="1"/>
          </p:cNvSpPr>
          <p:nvPr>
            <p:ph type="sldNum" idx="2"/>
          </p:nvPr>
        </p:nvSpPr>
        <p:spPr/>
        <p:txBody>
          <a:bodyPr/>
          <a:lstStyle/>
          <a:p>
            <a:fld id="{6D54AE97-69BD-4A0A-9D18-425C6AC52E1D}" type="slidenum">
              <a:rPr lang="en-IN" smtClean="0"/>
              <a:t>6</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FC2BD25C-72B0-EE90-8220-0F177FE36754}"/>
              </a:ext>
            </a:extLst>
          </p:cNvPr>
          <p:cNvPicPr/>
          <p:nvPr/>
        </p:nvPicPr>
        <p:blipFill>
          <a:blip r:embed="rId2"/>
          <a:stretch/>
        </p:blipFill>
        <p:spPr>
          <a:xfrm>
            <a:off x="554040" y="5662800"/>
            <a:ext cx="1283400" cy="1173960"/>
          </a:xfrm>
          <a:prstGeom prst="rect">
            <a:avLst/>
          </a:prstGeom>
          <a:ln w="0">
            <a:noFill/>
          </a:ln>
        </p:spPr>
      </p:pic>
      <p:sp>
        <p:nvSpPr>
          <p:cNvPr id="8" name="Rectangle 4">
            <a:extLst>
              <a:ext uri="{FF2B5EF4-FFF2-40B4-BE49-F238E27FC236}">
                <a16:creationId xmlns:a16="http://schemas.microsoft.com/office/drawing/2014/main" id="{60234FE1-6ECC-2DC5-7064-80421FAFBF0A}"/>
              </a:ext>
            </a:extLst>
          </p:cNvPr>
          <p:cNvSpPr>
            <a:spLocks noChangeArrowheads="1"/>
          </p:cNvSpPr>
          <p:nvPr/>
        </p:nvSpPr>
        <p:spPr bwMode="auto">
          <a:xfrm>
            <a:off x="1041729" y="1343758"/>
            <a:ext cx="10022511"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Are Scene Graphs?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structured representation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an image where: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Objects (Nodes)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e.g.,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dog, ball, man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Relationships (Edges)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e.g.,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"dog chasing ball", "man holding umbrella“</a:t>
            </a:r>
            <a:endParaRPr lang="en-US" altLang="en-US" i="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Scene Graphs Improve VQA?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Explicit Relationship Understanding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inferring from raw pixels, the model directly processes object interactions.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Question-Answer Mapping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Questions like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is under the table?"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directly linked to object relationships.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Data Dependency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Structured knowledge minimizes reliance on massive datasets.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Generalization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model learns reusable object-relation structures rather than memorizing patterns.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Attention Mechanisms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Focuses on relevant objects and interactions, reducing computational overhead</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18972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39E64-8EDF-A428-E688-6754B9858785}"/>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96A7D6FA-8B4C-9F2A-B202-E6C4780B198E}"/>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B44D82BD-1338-E21B-37A2-1C82CCE77E02}"/>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5DA755DB-3B37-EC6E-4331-0CB6C67ED4DA}"/>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469AB961-FC13-EE90-872A-61A52EA04D95}"/>
              </a:ext>
            </a:extLst>
          </p:cNvPr>
          <p:cNvSpPr txBox="1">
            <a:spLocks/>
          </p:cNvSpPr>
          <p:nvPr/>
        </p:nvSpPr>
        <p:spPr>
          <a:xfrm>
            <a:off x="1084444" y="21240"/>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effectLst/>
                <a:latin typeface="Times New Roman" panose="02020603050405020304" pitchFamily="18" charset="0"/>
                <a:ea typeface="Calibri" panose="020F0502020204030204" pitchFamily="34" charset="0"/>
                <a:cs typeface="Times New Roman" panose="02020603050405020304" pitchFamily="18" charset="0"/>
              </a:rPr>
              <a:t>Dataset Used</a:t>
            </a:r>
            <a:endParaRPr lang="en-IN"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D445358-6E9E-8A7D-14D3-C78DE9E2225E}"/>
              </a:ext>
            </a:extLst>
          </p:cNvPr>
          <p:cNvSpPr>
            <a:spLocks noGrp="1"/>
          </p:cNvSpPr>
          <p:nvPr>
            <p:ph type="sldNum" idx="2"/>
          </p:nvPr>
        </p:nvSpPr>
        <p:spPr/>
        <p:txBody>
          <a:bodyPr/>
          <a:lstStyle/>
          <a:p>
            <a:fld id="{6D54AE97-69BD-4A0A-9D18-425C6AC52E1D}" type="slidenum">
              <a:rPr lang="en-IN" smtClean="0"/>
              <a:t>7</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8B536B7C-E1A0-B8D0-306F-4F958BA90C03}"/>
              </a:ext>
            </a:extLst>
          </p:cNvPr>
          <p:cNvPicPr/>
          <p:nvPr/>
        </p:nvPicPr>
        <p:blipFill>
          <a:blip r:embed="rId2"/>
          <a:stretch/>
        </p:blipFill>
        <p:spPr>
          <a:xfrm>
            <a:off x="554040" y="5662800"/>
            <a:ext cx="1283400" cy="1173960"/>
          </a:xfrm>
          <a:prstGeom prst="rect">
            <a:avLst/>
          </a:prstGeom>
          <a:ln w="0">
            <a:noFill/>
          </a:ln>
        </p:spPr>
      </p:pic>
      <p:sp>
        <p:nvSpPr>
          <p:cNvPr id="8" name="Rectangle 4">
            <a:extLst>
              <a:ext uri="{FF2B5EF4-FFF2-40B4-BE49-F238E27FC236}">
                <a16:creationId xmlns:a16="http://schemas.microsoft.com/office/drawing/2014/main" id="{2688BCA5-C1BF-B135-F482-DF053E7D6B3E}"/>
              </a:ext>
            </a:extLst>
          </p:cNvPr>
          <p:cNvSpPr>
            <a:spLocks noChangeArrowheads="1"/>
          </p:cNvSpPr>
          <p:nvPr/>
        </p:nvSpPr>
        <p:spPr bwMode="auto">
          <a:xfrm>
            <a:off x="181627" y="178314"/>
            <a:ext cx="20282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VQA v2.0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42A9093-27E8-C0CA-13AD-176F83B58AC2}"/>
              </a:ext>
            </a:extLst>
          </p:cNvPr>
          <p:cNvGraphicFramePr>
            <a:graphicFrameLocks noGrp="1"/>
          </p:cNvGraphicFramePr>
          <p:nvPr>
            <p:extLst>
              <p:ext uri="{D42A27DB-BD31-4B8C-83A1-F6EECF244321}">
                <p14:modId xmlns:p14="http://schemas.microsoft.com/office/powerpoint/2010/main" val="3247578088"/>
              </p:ext>
            </p:extLst>
          </p:nvPr>
        </p:nvGraphicFramePr>
        <p:xfrm>
          <a:off x="181627" y="652955"/>
          <a:ext cx="5263762" cy="2235327"/>
        </p:xfrm>
        <a:graphic>
          <a:graphicData uri="http://schemas.openxmlformats.org/drawingml/2006/table">
            <a:tbl>
              <a:tblPr firstRow="1" firstCol="1" bandRow="1">
                <a:tableStyleId>{5940675A-B579-460E-94D1-54222C63F5DA}</a:tableStyleId>
              </a:tblPr>
              <a:tblGrid>
                <a:gridCol w="1457392">
                  <a:extLst>
                    <a:ext uri="{9D8B030D-6E8A-4147-A177-3AD203B41FA5}">
                      <a16:colId xmlns:a16="http://schemas.microsoft.com/office/drawing/2014/main" val="1440670350"/>
                    </a:ext>
                  </a:extLst>
                </a:gridCol>
                <a:gridCol w="3806370">
                  <a:extLst>
                    <a:ext uri="{9D8B030D-6E8A-4147-A177-3AD203B41FA5}">
                      <a16:colId xmlns:a16="http://schemas.microsoft.com/office/drawing/2014/main" val="3673901142"/>
                    </a:ext>
                  </a:extLst>
                </a:gridCol>
              </a:tblGrid>
              <a:tr h="300355">
                <a:tc>
                  <a:txBody>
                    <a:bodyPr/>
                    <a:lstStyle/>
                    <a:p>
                      <a:pPr algn="just">
                        <a:lnSpc>
                          <a:spcPct val="115000"/>
                        </a:lnSpc>
                        <a:spcAft>
                          <a:spcPts val="800"/>
                        </a:spcAft>
                        <a:tabLst>
                          <a:tab pos="457200" algn="l"/>
                        </a:tabLst>
                      </a:pPr>
                      <a:r>
                        <a:rPr lang="en-IN" sz="1600" kern="0" dirty="0">
                          <a:effectLst/>
                          <a:latin typeface="Times New Roman" panose="02020603050405020304" pitchFamily="18" charset="0"/>
                          <a:cs typeface="Times New Roman" panose="02020603050405020304" pitchFamily="18" charset="0"/>
                        </a:rPr>
                        <a:t>Answers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tabLst>
                          <a:tab pos="457200" algn="l"/>
                        </a:tabLst>
                      </a:pPr>
                      <a:r>
                        <a:rPr lang="en-IN" sz="1600" kern="0">
                          <a:effectLst/>
                          <a:latin typeface="Times New Roman" panose="02020603050405020304" pitchFamily="18" charset="0"/>
                          <a:cs typeface="Times New Roman" panose="02020603050405020304" pitchFamily="18" charset="0"/>
                        </a:rPr>
                        <a:t>List of 10 human annotated answers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08352304"/>
                  </a:ext>
                </a:extLst>
              </a:tr>
              <a:tr h="314325">
                <a:tc>
                  <a:txBody>
                    <a:bodyPr/>
                    <a:lstStyle/>
                    <a:p>
                      <a:pPr algn="just">
                        <a:lnSpc>
                          <a:spcPct val="115000"/>
                        </a:lnSpc>
                        <a:spcAft>
                          <a:spcPts val="800"/>
                        </a:spcAft>
                        <a:tabLst>
                          <a:tab pos="457200" algn="l"/>
                        </a:tabLst>
                      </a:pPr>
                      <a:r>
                        <a:rPr lang="en-IN" sz="1600" kern="0">
                          <a:effectLst/>
                          <a:latin typeface="Times New Roman" panose="02020603050405020304" pitchFamily="18" charset="0"/>
                          <a:cs typeface="Times New Roman" panose="02020603050405020304" pitchFamily="18" charset="0"/>
                        </a:rPr>
                        <a:t>Question ID</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tabLst>
                          <a:tab pos="457200" algn="l"/>
                        </a:tabLst>
                      </a:pPr>
                      <a:r>
                        <a:rPr lang="en-IN" sz="1600" kern="0" dirty="0">
                          <a:effectLst/>
                          <a:latin typeface="Times New Roman" panose="02020603050405020304" pitchFamily="18" charset="0"/>
                          <a:cs typeface="Times New Roman" panose="02020603050405020304" pitchFamily="18" charset="0"/>
                        </a:rPr>
                        <a:t>Unique identifier for each question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7105320"/>
                  </a:ext>
                </a:extLst>
              </a:tr>
              <a:tr h="263525">
                <a:tc>
                  <a:txBody>
                    <a:bodyPr/>
                    <a:lstStyle/>
                    <a:p>
                      <a:pPr algn="just">
                        <a:lnSpc>
                          <a:spcPct val="115000"/>
                        </a:lnSpc>
                        <a:spcAft>
                          <a:spcPts val="800"/>
                        </a:spcAft>
                        <a:tabLst>
                          <a:tab pos="457200" algn="l"/>
                        </a:tabLst>
                      </a:pPr>
                      <a:r>
                        <a:rPr lang="en-IN" sz="1600" kern="0">
                          <a:effectLst/>
                          <a:latin typeface="Times New Roman" panose="02020603050405020304" pitchFamily="18" charset="0"/>
                          <a:cs typeface="Times New Roman" panose="02020603050405020304" pitchFamily="18" charset="0"/>
                        </a:rPr>
                        <a:t>Image ID</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tabLst>
                          <a:tab pos="457200" algn="l"/>
                        </a:tabLst>
                      </a:pPr>
                      <a:r>
                        <a:rPr lang="en-IN" sz="1600" kern="0" dirty="0">
                          <a:effectLst/>
                          <a:latin typeface="Times New Roman" panose="02020603050405020304" pitchFamily="18" charset="0"/>
                          <a:cs typeface="Times New Roman" panose="02020603050405020304" pitchFamily="18" charset="0"/>
                        </a:rPr>
                        <a:t>Unique identifier for each image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642002"/>
                  </a:ext>
                </a:extLst>
              </a:tr>
              <a:tr h="262255">
                <a:tc>
                  <a:txBody>
                    <a:bodyPr/>
                    <a:lstStyle/>
                    <a:p>
                      <a:pPr algn="just">
                        <a:lnSpc>
                          <a:spcPct val="115000"/>
                        </a:lnSpc>
                        <a:spcAft>
                          <a:spcPts val="800"/>
                        </a:spcAft>
                        <a:tabLst>
                          <a:tab pos="457200" algn="l"/>
                        </a:tabLst>
                      </a:pPr>
                      <a:r>
                        <a:rPr lang="en-IN" sz="1600" kern="0">
                          <a:effectLst/>
                          <a:latin typeface="Times New Roman" panose="02020603050405020304" pitchFamily="18" charset="0"/>
                          <a:cs typeface="Times New Roman" panose="02020603050405020304" pitchFamily="18" charset="0"/>
                        </a:rPr>
                        <a:t>Question</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tabLst>
                          <a:tab pos="457200" algn="l"/>
                        </a:tabLst>
                      </a:pPr>
                      <a:r>
                        <a:rPr lang="en-IN" sz="1600" kern="0" dirty="0">
                          <a:effectLst/>
                          <a:latin typeface="Times New Roman" panose="02020603050405020304" pitchFamily="18" charset="0"/>
                          <a:cs typeface="Times New Roman" panose="02020603050405020304" pitchFamily="18" charset="0"/>
                        </a:rPr>
                        <a:t>The natural language question about the image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0914430"/>
                  </a:ext>
                </a:extLst>
              </a:tr>
              <a:tr h="388620">
                <a:tc>
                  <a:txBody>
                    <a:bodyPr/>
                    <a:lstStyle/>
                    <a:p>
                      <a:pPr algn="just">
                        <a:lnSpc>
                          <a:spcPct val="115000"/>
                        </a:lnSpc>
                        <a:spcAft>
                          <a:spcPts val="800"/>
                        </a:spcAft>
                        <a:tabLst>
                          <a:tab pos="457200" algn="l"/>
                        </a:tabLst>
                      </a:pPr>
                      <a:r>
                        <a:rPr lang="en-IN" sz="1600" kern="0">
                          <a:effectLst/>
                          <a:latin typeface="Times New Roman" panose="02020603050405020304" pitchFamily="18" charset="0"/>
                          <a:cs typeface="Times New Roman" panose="02020603050405020304" pitchFamily="18" charset="0"/>
                        </a:rPr>
                        <a:t>Image Features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tabLst>
                          <a:tab pos="457200" algn="l"/>
                        </a:tabLst>
                      </a:pPr>
                      <a:r>
                        <a:rPr lang="en-IN" sz="1600" kern="0" dirty="0">
                          <a:effectLst/>
                          <a:latin typeface="Times New Roman" panose="02020603050405020304" pitchFamily="18" charset="0"/>
                          <a:cs typeface="Times New Roman" panose="02020603050405020304" pitchFamily="18" charset="0"/>
                        </a:rPr>
                        <a:t>Extracted image feature vectors from Faster R-CNN</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Array of shape (N, 4), N varies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1125475"/>
                  </a:ext>
                </a:extLst>
              </a:tr>
            </a:tbl>
          </a:graphicData>
        </a:graphic>
      </p:graphicFrame>
      <p:graphicFrame>
        <p:nvGraphicFramePr>
          <p:cNvPr id="6" name="Table 5">
            <a:extLst>
              <a:ext uri="{FF2B5EF4-FFF2-40B4-BE49-F238E27FC236}">
                <a16:creationId xmlns:a16="http://schemas.microsoft.com/office/drawing/2014/main" id="{88AB1480-121E-238F-DEC1-CD56FBD48C01}"/>
              </a:ext>
            </a:extLst>
          </p:cNvPr>
          <p:cNvGraphicFramePr>
            <a:graphicFrameLocks noGrp="1"/>
          </p:cNvGraphicFramePr>
          <p:nvPr>
            <p:extLst>
              <p:ext uri="{D42A27DB-BD31-4B8C-83A1-F6EECF244321}">
                <p14:modId xmlns:p14="http://schemas.microsoft.com/office/powerpoint/2010/main" val="2641022109"/>
              </p:ext>
            </p:extLst>
          </p:nvPr>
        </p:nvGraphicFramePr>
        <p:xfrm>
          <a:off x="181627" y="2918916"/>
          <a:ext cx="5263762" cy="2525649"/>
        </p:xfrm>
        <a:graphic>
          <a:graphicData uri="http://schemas.openxmlformats.org/drawingml/2006/table">
            <a:tbl>
              <a:tblPr firstRow="1" firstCol="1" bandRow="1">
                <a:tableStyleId>{5940675A-B579-460E-94D1-54222C63F5DA}</a:tableStyleId>
              </a:tblPr>
              <a:tblGrid>
                <a:gridCol w="1458943">
                  <a:extLst>
                    <a:ext uri="{9D8B030D-6E8A-4147-A177-3AD203B41FA5}">
                      <a16:colId xmlns:a16="http://schemas.microsoft.com/office/drawing/2014/main" val="3875203098"/>
                    </a:ext>
                  </a:extLst>
                </a:gridCol>
                <a:gridCol w="3804819">
                  <a:extLst>
                    <a:ext uri="{9D8B030D-6E8A-4147-A177-3AD203B41FA5}">
                      <a16:colId xmlns:a16="http://schemas.microsoft.com/office/drawing/2014/main" val="2150512875"/>
                    </a:ext>
                  </a:extLst>
                </a:gridCol>
              </a:tblGrid>
              <a:tr h="624840">
                <a:tc>
                  <a:txBody>
                    <a:bodyPr/>
                    <a:lstStyle/>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Total Entries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Number of QA pairs per image 3-5</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Number of unique images in </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Train: 82783</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Validation: 40504</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Total:</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Training: 443744</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Validation: 214336</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4413370"/>
                  </a:ext>
                </a:extLst>
              </a:tr>
            </a:tbl>
          </a:graphicData>
        </a:graphic>
      </p:graphicFrame>
      <p:graphicFrame>
        <p:nvGraphicFramePr>
          <p:cNvPr id="7" name="Table 6">
            <a:extLst>
              <a:ext uri="{FF2B5EF4-FFF2-40B4-BE49-F238E27FC236}">
                <a16:creationId xmlns:a16="http://schemas.microsoft.com/office/drawing/2014/main" id="{5EADD4F8-CF54-6373-028F-668D7E3149A1}"/>
              </a:ext>
            </a:extLst>
          </p:cNvPr>
          <p:cNvGraphicFramePr>
            <a:graphicFrameLocks noGrp="1"/>
          </p:cNvGraphicFramePr>
          <p:nvPr>
            <p:extLst>
              <p:ext uri="{D42A27DB-BD31-4B8C-83A1-F6EECF244321}">
                <p14:modId xmlns:p14="http://schemas.microsoft.com/office/powerpoint/2010/main" val="3301935102"/>
              </p:ext>
            </p:extLst>
          </p:nvPr>
        </p:nvGraphicFramePr>
        <p:xfrm>
          <a:off x="7073660" y="652955"/>
          <a:ext cx="4801609" cy="2235327"/>
        </p:xfrm>
        <a:graphic>
          <a:graphicData uri="http://schemas.openxmlformats.org/drawingml/2006/table">
            <a:tbl>
              <a:tblPr firstRow="1" firstCol="1" bandRow="1">
                <a:tableStyleId>{5940675A-B579-460E-94D1-54222C63F5DA}</a:tableStyleId>
              </a:tblPr>
              <a:tblGrid>
                <a:gridCol w="1406106">
                  <a:extLst>
                    <a:ext uri="{9D8B030D-6E8A-4147-A177-3AD203B41FA5}">
                      <a16:colId xmlns:a16="http://schemas.microsoft.com/office/drawing/2014/main" val="1172294330"/>
                    </a:ext>
                  </a:extLst>
                </a:gridCol>
                <a:gridCol w="3395503">
                  <a:extLst>
                    <a:ext uri="{9D8B030D-6E8A-4147-A177-3AD203B41FA5}">
                      <a16:colId xmlns:a16="http://schemas.microsoft.com/office/drawing/2014/main" val="3124776503"/>
                    </a:ext>
                  </a:extLst>
                </a:gridCol>
              </a:tblGrid>
              <a:tr h="263020">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Answers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1 human annotated answer</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8597781"/>
                  </a:ext>
                </a:extLst>
              </a:tr>
              <a:tr h="314705">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Question ID</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Unique identifier for each question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73252"/>
                  </a:ext>
                </a:extLst>
              </a:tr>
              <a:tr h="273738">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Image ID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Unique identifier for each image</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8774584"/>
                  </a:ext>
                </a:extLst>
              </a:tr>
              <a:tr h="548961">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Question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The natural language question about the image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5877592"/>
                  </a:ext>
                </a:extLst>
              </a:tr>
              <a:tr h="834903">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Image Features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Extracted image feature vectors from Faster R-CNN</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Array of shape (N, 4), N varies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3621661"/>
                  </a:ext>
                </a:extLst>
              </a:tr>
            </a:tbl>
          </a:graphicData>
        </a:graphic>
      </p:graphicFrame>
      <p:graphicFrame>
        <p:nvGraphicFramePr>
          <p:cNvPr id="9" name="Table 8">
            <a:extLst>
              <a:ext uri="{FF2B5EF4-FFF2-40B4-BE49-F238E27FC236}">
                <a16:creationId xmlns:a16="http://schemas.microsoft.com/office/drawing/2014/main" id="{5953AA25-720F-8413-A9C1-3C77A8878D2F}"/>
              </a:ext>
            </a:extLst>
          </p:cNvPr>
          <p:cNvGraphicFramePr>
            <a:graphicFrameLocks noGrp="1"/>
          </p:cNvGraphicFramePr>
          <p:nvPr>
            <p:extLst>
              <p:ext uri="{D42A27DB-BD31-4B8C-83A1-F6EECF244321}">
                <p14:modId xmlns:p14="http://schemas.microsoft.com/office/powerpoint/2010/main" val="4027184650"/>
              </p:ext>
            </p:extLst>
          </p:nvPr>
        </p:nvGraphicFramePr>
        <p:xfrm>
          <a:off x="7073660" y="2918916"/>
          <a:ext cx="4801609" cy="2525649"/>
        </p:xfrm>
        <a:graphic>
          <a:graphicData uri="http://schemas.openxmlformats.org/drawingml/2006/table">
            <a:tbl>
              <a:tblPr firstRow="1" firstCol="1" bandRow="1">
                <a:tableStyleId>{5940675A-B579-460E-94D1-54222C63F5DA}</a:tableStyleId>
              </a:tblPr>
              <a:tblGrid>
                <a:gridCol w="1406106">
                  <a:extLst>
                    <a:ext uri="{9D8B030D-6E8A-4147-A177-3AD203B41FA5}">
                      <a16:colId xmlns:a16="http://schemas.microsoft.com/office/drawing/2014/main" val="1546096492"/>
                    </a:ext>
                  </a:extLst>
                </a:gridCol>
                <a:gridCol w="3395503">
                  <a:extLst>
                    <a:ext uri="{9D8B030D-6E8A-4147-A177-3AD203B41FA5}">
                      <a16:colId xmlns:a16="http://schemas.microsoft.com/office/drawing/2014/main" val="2962318162"/>
                    </a:ext>
                  </a:extLst>
                </a:gridCol>
              </a:tblGrid>
              <a:tr h="628650">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Total Entries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Number of QA pairs per image ~17 </a:t>
                      </a:r>
                      <a:r>
                        <a:rPr lang="en-IN" sz="1600" kern="0" dirty="0" err="1">
                          <a:effectLst/>
                          <a:latin typeface="Times New Roman" panose="02020603050405020304" pitchFamily="18" charset="0"/>
                          <a:cs typeface="Times New Roman" panose="02020603050405020304" pitchFamily="18" charset="0"/>
                        </a:rPr>
                        <a:t>avg</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Number of unique images in </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Train: 64346</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Validation: 43903</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Total Used:</a:t>
                      </a:r>
                      <a:br>
                        <a:rPr lang="en-IN" sz="1600" kern="0" dirty="0">
                          <a:effectLst/>
                          <a:latin typeface="Times New Roman" panose="02020603050405020304" pitchFamily="18" charset="0"/>
                          <a:cs typeface="Times New Roman" panose="02020603050405020304" pitchFamily="18" charset="0"/>
                        </a:rPr>
                      </a:br>
                      <a:r>
                        <a:rPr lang="en-IN" sz="1600" kern="0" dirty="0">
                          <a:effectLst/>
                          <a:latin typeface="Times New Roman" panose="02020603050405020304" pitchFamily="18" charset="0"/>
                          <a:cs typeface="Times New Roman" panose="02020603050405020304" pitchFamily="18" charset="0"/>
                        </a:rPr>
                        <a:t>Training: 443744</a:t>
                      </a:r>
                      <a:endParaRPr lang="en-IN" sz="1600" kern="100" dirty="0">
                        <a:effectLst/>
                        <a:latin typeface="Times New Roman" panose="02020603050405020304" pitchFamily="18" charset="0"/>
                        <a:cs typeface="Times New Roman" panose="02020603050405020304" pitchFamily="18" charset="0"/>
                      </a:endParaRPr>
                    </a:p>
                    <a:p>
                      <a:pPr>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Validation: 214336</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18382"/>
                  </a:ext>
                </a:extLst>
              </a:tr>
            </a:tbl>
          </a:graphicData>
        </a:graphic>
      </p:graphicFrame>
      <p:sp>
        <p:nvSpPr>
          <p:cNvPr id="10" name="TextBox 9">
            <a:extLst>
              <a:ext uri="{FF2B5EF4-FFF2-40B4-BE49-F238E27FC236}">
                <a16:creationId xmlns:a16="http://schemas.microsoft.com/office/drawing/2014/main" id="{1E47E515-5FEE-8163-F41F-A295785F0998}"/>
              </a:ext>
            </a:extLst>
          </p:cNvPr>
          <p:cNvSpPr txBox="1"/>
          <p:nvPr/>
        </p:nvSpPr>
        <p:spPr>
          <a:xfrm>
            <a:off x="10379407" y="135372"/>
            <a:ext cx="29917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Visual Genome</a:t>
            </a:r>
          </a:p>
        </p:txBody>
      </p:sp>
    </p:spTree>
    <p:extLst>
      <p:ext uri="{BB962C8B-B14F-4D97-AF65-F5344CB8AC3E}">
        <p14:creationId xmlns:p14="http://schemas.microsoft.com/office/powerpoint/2010/main" val="135296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E2F6B-DC66-C6AD-9030-6655DBBCF2D7}"/>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8FBB3ADF-79DB-8F7C-F2F8-47A18E6004FF}"/>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9A4968E8-7475-073C-F49F-FE13D4193CEA}"/>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B913FB77-156F-0583-13E5-734B188BE8BE}"/>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62F8E62A-C31A-12F1-D0A3-492DA5BC83D9}"/>
              </a:ext>
            </a:extLst>
          </p:cNvPr>
          <p:cNvSpPr>
            <a:spLocks noGrp="1"/>
          </p:cNvSpPr>
          <p:nvPr>
            <p:ph type="sldNum" idx="2"/>
          </p:nvPr>
        </p:nvSpPr>
        <p:spPr/>
        <p:txBody>
          <a:bodyPr/>
          <a:lstStyle/>
          <a:p>
            <a:fld id="{6D54AE97-69BD-4A0A-9D18-425C6AC52E1D}" type="slidenum">
              <a:rPr lang="en-IN" smtClean="0"/>
              <a:t>8</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11824691-2CD3-D2A9-25CC-B6B542B014D8}"/>
              </a:ext>
            </a:extLst>
          </p:cNvPr>
          <p:cNvPicPr/>
          <p:nvPr/>
        </p:nvPicPr>
        <p:blipFill>
          <a:blip r:embed="rId2"/>
          <a:stretch/>
        </p:blipFill>
        <p:spPr>
          <a:xfrm>
            <a:off x="554040" y="5662800"/>
            <a:ext cx="1283400" cy="1173960"/>
          </a:xfrm>
          <a:prstGeom prst="rect">
            <a:avLst/>
          </a:prstGeom>
          <a:ln w="0">
            <a:noFill/>
          </a:ln>
        </p:spPr>
      </p:pic>
      <p:graphicFrame>
        <p:nvGraphicFramePr>
          <p:cNvPr id="5" name="Table 4">
            <a:extLst>
              <a:ext uri="{FF2B5EF4-FFF2-40B4-BE49-F238E27FC236}">
                <a16:creationId xmlns:a16="http://schemas.microsoft.com/office/drawing/2014/main" id="{4097306F-9804-DF99-5571-585B2DD4E591}"/>
              </a:ext>
            </a:extLst>
          </p:cNvPr>
          <p:cNvGraphicFramePr>
            <a:graphicFrameLocks noGrp="1"/>
          </p:cNvGraphicFramePr>
          <p:nvPr>
            <p:extLst>
              <p:ext uri="{D42A27DB-BD31-4B8C-83A1-F6EECF244321}">
                <p14:modId xmlns:p14="http://schemas.microsoft.com/office/powerpoint/2010/main" val="407347433"/>
              </p:ext>
            </p:extLst>
          </p:nvPr>
        </p:nvGraphicFramePr>
        <p:xfrm>
          <a:off x="1084444" y="496448"/>
          <a:ext cx="10022511" cy="4593971"/>
        </p:xfrm>
        <a:graphic>
          <a:graphicData uri="http://schemas.openxmlformats.org/drawingml/2006/table">
            <a:tbl>
              <a:tblPr firstRow="1" firstCol="1" bandRow="1">
                <a:tableStyleId>{5940675A-B579-460E-94D1-54222C63F5DA}</a:tableStyleId>
              </a:tblPr>
              <a:tblGrid>
                <a:gridCol w="2548593">
                  <a:extLst>
                    <a:ext uri="{9D8B030D-6E8A-4147-A177-3AD203B41FA5}">
                      <a16:colId xmlns:a16="http://schemas.microsoft.com/office/drawing/2014/main" val="2350012461"/>
                    </a:ext>
                  </a:extLst>
                </a:gridCol>
                <a:gridCol w="7473918">
                  <a:extLst>
                    <a:ext uri="{9D8B030D-6E8A-4147-A177-3AD203B41FA5}">
                      <a16:colId xmlns:a16="http://schemas.microsoft.com/office/drawing/2014/main" val="3147243130"/>
                    </a:ext>
                  </a:extLst>
                </a:gridCol>
              </a:tblGrid>
              <a:tr h="148590">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JSON File</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Key Fields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3522031"/>
                  </a:ext>
                </a:extLst>
              </a:tr>
              <a:tr h="900430">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Attributes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Image id: ID of the image </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objects: List of objects with attributes </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object id: Unique ID for each object</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names: List of object names</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attributes: List of attribute labels for the object</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Bounding box (coordinates defining object location)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2338701"/>
                  </a:ext>
                </a:extLst>
              </a:tr>
              <a:tr h="892810">
                <a:tc>
                  <a:txBody>
                    <a:bodyPr/>
                    <a:lstStyle/>
                    <a:p>
                      <a:pPr algn="just">
                        <a:lnSpc>
                          <a:spcPct val="115000"/>
                        </a:lnSpc>
                        <a:spcAft>
                          <a:spcPts val="800"/>
                        </a:spcAft>
                      </a:pPr>
                      <a:r>
                        <a:rPr lang="en-IN" sz="1600" kern="0">
                          <a:effectLst/>
                          <a:latin typeface="Times New Roman" panose="02020603050405020304" pitchFamily="18" charset="0"/>
                          <a:cs typeface="Times New Roman" panose="02020603050405020304" pitchFamily="18" charset="0"/>
                        </a:rPr>
                        <a:t>Relationships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Image id: ID of the image</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relationships: List of relationships</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subject: Object initiating the relationship </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predicate: Relationship type (e.g., "on", "next to")</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object: Object receiving the relationship</a:t>
                      </a:r>
                      <a:endParaRPr lang="en-IN" sz="1600" kern="100" dirty="0">
                        <a:effectLst/>
                        <a:latin typeface="Times New Roman" panose="02020603050405020304" pitchFamily="18" charset="0"/>
                        <a:cs typeface="Times New Roman" panose="02020603050405020304" pitchFamily="18" charset="0"/>
                      </a:endParaRPr>
                    </a:p>
                    <a:p>
                      <a:pPr algn="just">
                        <a:lnSpc>
                          <a:spcPct val="115000"/>
                        </a:lnSpc>
                        <a:spcAft>
                          <a:spcPts val="800"/>
                        </a:spcAft>
                      </a:pPr>
                      <a:r>
                        <a:rPr lang="en-IN" sz="1600" kern="0" dirty="0">
                          <a:effectLst/>
                          <a:latin typeface="Times New Roman" panose="02020603050405020304" pitchFamily="18" charset="0"/>
                          <a:cs typeface="Times New Roman" panose="02020603050405020304" pitchFamily="18" charset="0"/>
                        </a:rPr>
                        <a:t>Bounding boxes for both subject and object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7223295"/>
                  </a:ext>
                </a:extLst>
              </a:tr>
            </a:tbl>
          </a:graphicData>
        </a:graphic>
      </p:graphicFrame>
    </p:spTree>
    <p:extLst>
      <p:ext uri="{BB962C8B-B14F-4D97-AF65-F5344CB8AC3E}">
        <p14:creationId xmlns:p14="http://schemas.microsoft.com/office/powerpoint/2010/main" val="162895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3B1D8-1919-87F3-6405-AB8FE08566D4}"/>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5A4C6353-4404-B567-C064-85261CF947D5}"/>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AE091F24-DEFE-943D-6573-F8BE7AB470B9}"/>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CF11B43F-D21A-A05F-79B4-1BF10631AFEB}"/>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3" name="Slide Number Placeholder 2">
            <a:extLst>
              <a:ext uri="{FF2B5EF4-FFF2-40B4-BE49-F238E27FC236}">
                <a16:creationId xmlns:a16="http://schemas.microsoft.com/office/drawing/2014/main" id="{DEB6F0BE-3556-6F39-38BF-24CF0534BBE8}"/>
              </a:ext>
            </a:extLst>
          </p:cNvPr>
          <p:cNvSpPr>
            <a:spLocks noGrp="1"/>
          </p:cNvSpPr>
          <p:nvPr>
            <p:ph type="sldNum" idx="2"/>
          </p:nvPr>
        </p:nvSpPr>
        <p:spPr/>
        <p:txBody>
          <a:bodyPr/>
          <a:lstStyle/>
          <a:p>
            <a:fld id="{6D54AE97-69BD-4A0A-9D18-425C6AC52E1D}" type="slidenum">
              <a:rPr lang="en-IN" smtClean="0"/>
              <a:t>9</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0FC12538-C341-6370-7241-86AF56FF6782}"/>
              </a:ext>
            </a:extLst>
          </p:cNvPr>
          <p:cNvPicPr/>
          <p:nvPr/>
        </p:nvPicPr>
        <p:blipFill>
          <a:blip r:embed="rId2"/>
          <a:stretch/>
        </p:blipFill>
        <p:spPr>
          <a:xfrm>
            <a:off x="554040" y="5662800"/>
            <a:ext cx="1283400" cy="1173960"/>
          </a:xfrm>
          <a:prstGeom prst="rect">
            <a:avLst/>
          </a:prstGeom>
          <a:ln w="0">
            <a:noFill/>
          </a:ln>
        </p:spPr>
      </p:pic>
      <p:sp>
        <p:nvSpPr>
          <p:cNvPr id="9" name="Title 1">
            <a:extLst>
              <a:ext uri="{FF2B5EF4-FFF2-40B4-BE49-F238E27FC236}">
                <a16:creationId xmlns:a16="http://schemas.microsoft.com/office/drawing/2014/main" id="{1B265E66-446A-4290-C78D-57B79E8EFDE5}"/>
              </a:ext>
            </a:extLst>
          </p:cNvPr>
          <p:cNvSpPr txBox="1">
            <a:spLocks/>
          </p:cNvSpPr>
          <p:nvPr/>
        </p:nvSpPr>
        <p:spPr>
          <a:xfrm>
            <a:off x="554040" y="613662"/>
            <a:ext cx="10022511" cy="3676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kern="0" dirty="0">
                <a:effectLst/>
                <a:latin typeface="Times New Roman" panose="02020603050405020304" pitchFamily="18" charset="0"/>
                <a:ea typeface="Calibri" panose="020F0502020204030204" pitchFamily="34" charset="0"/>
              </a:rPr>
              <a:t>LXMERT Model with Scene Graphs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DAC554-2A48-3BBC-3B43-68E1D6C68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300" y="982005"/>
            <a:ext cx="9146796" cy="4527795"/>
          </a:xfrm>
          <a:prstGeom prst="rect">
            <a:avLst/>
          </a:prstGeom>
        </p:spPr>
      </p:pic>
      <p:sp>
        <p:nvSpPr>
          <p:cNvPr id="2" name="Title 1">
            <a:extLst>
              <a:ext uri="{FF2B5EF4-FFF2-40B4-BE49-F238E27FC236}">
                <a16:creationId xmlns:a16="http://schemas.microsoft.com/office/drawing/2014/main" id="{3C07DB56-AE42-1B81-FCCD-CDDC707630C2}"/>
              </a:ext>
            </a:extLst>
          </p:cNvPr>
          <p:cNvSpPr txBox="1">
            <a:spLocks/>
          </p:cNvSpPr>
          <p:nvPr/>
        </p:nvSpPr>
        <p:spPr>
          <a:xfrm>
            <a:off x="1084442" y="21240"/>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effectLst/>
                <a:latin typeface="Times New Roman" panose="02020603050405020304" pitchFamily="18" charset="0"/>
                <a:ea typeface="Calibri" panose="020F0502020204030204" pitchFamily="34" charset="0"/>
                <a:cs typeface="Times New Roman" panose="02020603050405020304" pitchFamily="18" charset="0"/>
              </a:rPr>
              <a:t>Model Architecture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974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4330</TotalTime>
  <Words>2380</Words>
  <Application>Microsoft Office PowerPoint</Application>
  <PresentationFormat>Widescreen</PresentationFormat>
  <Paragraphs>239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placement@coep.ac.in</dc:creator>
  <dc:description/>
  <cp:lastModifiedBy>Saurabh Madake</cp:lastModifiedBy>
  <cp:revision>276</cp:revision>
  <cp:lastPrinted>2023-06-28T09:01:52Z</cp:lastPrinted>
  <dcterms:created xsi:type="dcterms:W3CDTF">2022-09-11T17:44:27Z</dcterms:created>
  <dcterms:modified xsi:type="dcterms:W3CDTF">2025-03-28T18:58:51Z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