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8" r:id="rId2"/>
    <p:sldId id="260" r:id="rId3"/>
    <p:sldId id="262" r:id="rId4"/>
    <p:sldId id="273" r:id="rId5"/>
    <p:sldId id="299" r:id="rId6"/>
    <p:sldId id="300" r:id="rId7"/>
    <p:sldId id="261" r:id="rId8"/>
    <p:sldId id="270" r:id="rId9"/>
    <p:sldId id="301" r:id="rId10"/>
    <p:sldId id="302" r:id="rId11"/>
    <p:sldId id="303" r:id="rId12"/>
    <p:sldId id="268" r:id="rId13"/>
    <p:sldId id="304" r:id="rId14"/>
    <p:sldId id="307" r:id="rId15"/>
    <p:sldId id="308" r:id="rId16"/>
    <p:sldId id="263" r:id="rId17"/>
    <p:sldId id="275" r:id="rId18"/>
    <p:sldId id="297" r:id="rId19"/>
    <p:sldId id="309" r:id="rId20"/>
    <p:sldId id="305" r:id="rId21"/>
    <p:sldId id="306" r:id="rId22"/>
    <p:sldId id="310" r:id="rId23"/>
    <p:sldId id="311" r:id="rId24"/>
    <p:sldId id="312" r:id="rId25"/>
    <p:sldId id="313" r:id="rId26"/>
    <p:sldId id="278"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40">
          <p15:clr>
            <a:srgbClr val="A4A3A4"/>
          </p15:clr>
        </p15:guide>
      </p15:sldGuideLst>
    </p:ext>
    <p:ext uri="{505F2C04-C923-438B-8C0F-E0CD2BADF298}">
      <wppc:fontMiss xmlns:wppc="http://www.wps.cn/officeDocument/PresentationCustomData" xmlns=""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170"/>
    <a:srgbClr val="FCAC42"/>
    <a:srgbClr val="F76D68"/>
    <a:srgbClr val="FFF2CC"/>
    <a:srgbClr val="FFFFFF"/>
    <a:srgbClr val="B7DFE7"/>
    <a:srgbClr val="6B6889"/>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2656" autoAdjust="0"/>
  </p:normalViewPr>
  <p:slideViewPr>
    <p:cSldViewPr snapToGrid="0" snapToObjects="1">
      <p:cViewPr varScale="1">
        <p:scale>
          <a:sx n="96" d="100"/>
          <a:sy n="96" d="100"/>
        </p:scale>
        <p:origin x="612" y="52"/>
      </p:cViewPr>
      <p:guideLst>
        <p:guide orient="horz" pos="212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65EE25-9C32-41AB-956C-5168E1B72FF4}" type="datetimeFigureOut">
              <a:rPr lang="zh-CN" altLang="en-US" smtClean="0"/>
              <a:t>2024/1/9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0C5EA-3881-43DA-8C83-C5DC338B68C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12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16</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17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20</a:t>
            </a:fld>
            <a:endParaRPr lang="zh-CN" altLang="en-US"/>
          </a:p>
        </p:txBody>
      </p:sp>
    </p:spTree>
    <p:extLst>
      <p:ext uri="{BB962C8B-B14F-4D97-AF65-F5344CB8AC3E}">
        <p14:creationId xmlns:p14="http://schemas.microsoft.com/office/powerpoint/2010/main" val="51093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21</a:t>
            </a:fld>
            <a:endParaRPr lang="zh-CN" altLang="en-US"/>
          </a:p>
        </p:txBody>
      </p:sp>
    </p:spTree>
    <p:extLst>
      <p:ext uri="{BB962C8B-B14F-4D97-AF65-F5344CB8AC3E}">
        <p14:creationId xmlns:p14="http://schemas.microsoft.com/office/powerpoint/2010/main" val="1301233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22</a:t>
            </a:fld>
            <a:endParaRPr lang="zh-CN" altLang="en-US"/>
          </a:p>
        </p:txBody>
      </p:sp>
    </p:spTree>
    <p:extLst>
      <p:ext uri="{BB962C8B-B14F-4D97-AF65-F5344CB8AC3E}">
        <p14:creationId xmlns:p14="http://schemas.microsoft.com/office/powerpoint/2010/main" val="12322201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26</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3</a:t>
            </a:fld>
            <a:endParaRPr lang="zh-CN" altLang="en-US"/>
          </a:p>
        </p:txBody>
      </p:sp>
    </p:spTree>
    <p:extLst>
      <p:ext uri="{BB962C8B-B14F-4D97-AF65-F5344CB8AC3E}">
        <p14:creationId xmlns:p14="http://schemas.microsoft.com/office/powerpoint/2010/main" val="2966057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FE0C5EA-3881-43DA-8C83-C5DC338B68C8}" type="slidenum">
              <a:rPr lang="zh-CN" altLang="en-US" smtClean="0"/>
              <a:t>4</a:t>
            </a:fld>
            <a:endParaRPr lang="zh-CN" altLang="en-US"/>
          </a:p>
        </p:txBody>
      </p:sp>
    </p:spTree>
    <p:extLst>
      <p:ext uri="{BB962C8B-B14F-4D97-AF65-F5344CB8AC3E}">
        <p14:creationId xmlns:p14="http://schemas.microsoft.com/office/powerpoint/2010/main" val="23042763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9</a:t>
            </a:fld>
            <a:endParaRPr lang="zh-CN" altLang="en-US"/>
          </a:p>
        </p:txBody>
      </p:sp>
    </p:spTree>
    <p:extLst>
      <p:ext uri="{BB962C8B-B14F-4D97-AF65-F5344CB8AC3E}">
        <p14:creationId xmlns:p14="http://schemas.microsoft.com/office/powerpoint/2010/main" val="4027265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10</a:t>
            </a:fld>
            <a:endParaRPr lang="zh-CN" altLang="en-US"/>
          </a:p>
        </p:txBody>
      </p:sp>
    </p:spTree>
    <p:extLst>
      <p:ext uri="{BB962C8B-B14F-4D97-AF65-F5344CB8AC3E}">
        <p14:creationId xmlns:p14="http://schemas.microsoft.com/office/powerpoint/2010/main" val="1607786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E0C5EA-3881-43DA-8C83-C5DC338B68C8}" type="slidenum">
              <a:rPr lang="zh-CN" altLang="en-US" smtClean="0"/>
              <a:t>11</a:t>
            </a:fld>
            <a:endParaRPr lang="zh-CN" altLang="en-US"/>
          </a:p>
        </p:txBody>
      </p:sp>
    </p:spTree>
    <p:extLst>
      <p:ext uri="{BB962C8B-B14F-4D97-AF65-F5344CB8AC3E}">
        <p14:creationId xmlns:p14="http://schemas.microsoft.com/office/powerpoint/2010/main" val="2006528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6_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3">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1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3"/>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3"/>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4"/>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4"/>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5">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3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5"/>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5"/>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vl1pPr>
          </a:lstStyle>
          <a:p>
            <a:r>
              <a:rPr kumimoji="1" lang="en-US" altLang="zh-CN" sz="1600" b="1" dirty="0"/>
              <a:t>LOGO&amp;PIC</a:t>
            </a:r>
            <a:r>
              <a:rPr kumimoji="1" lang="zh-CN" altLang="en-US" sz="1600" b="1" dirty="0"/>
              <a:t> </a:t>
            </a:r>
            <a:r>
              <a:rPr kumimoji="1" lang="en-US" altLang="zh-CN" sz="1600" b="1" dirty="0"/>
              <a:t>HERE</a:t>
            </a:r>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手动输入 3"/>
          <p:cNvSpPr/>
          <p:nvPr userDrawn="1"/>
        </p:nvSpPr>
        <p:spPr>
          <a:xfrm>
            <a:off x="0" y="877078"/>
            <a:ext cx="12192000" cy="5977575"/>
          </a:xfrm>
          <a:prstGeom prst="flowChartManualInpu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rPr>
              <a:t>背景图片素材</a:t>
            </a: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0"/>
            <a:ext cx="12192000" cy="6854653"/>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 name="矩形 3"/>
          <p:cNvSpPr/>
          <p:nvPr userDrawn="1"/>
        </p:nvSpPr>
        <p:spPr>
          <a:xfrm>
            <a:off x="5712000" y="0"/>
            <a:ext cx="6480000" cy="685465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矩形 4"/>
          <p:cNvSpPr/>
          <p:nvPr userDrawn="1"/>
        </p:nvSpPr>
        <p:spPr>
          <a:xfrm flipH="1">
            <a:off x="5499100" y="0"/>
            <a:ext cx="212900" cy="68546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矩形 5"/>
          <p:cNvSpPr/>
          <p:nvPr userDrawn="1"/>
        </p:nvSpPr>
        <p:spPr>
          <a:xfrm flipH="1">
            <a:off x="5286200" y="-3347"/>
            <a:ext cx="212900" cy="68546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矩形 6"/>
          <p:cNvSpPr/>
          <p:nvPr userDrawn="1"/>
        </p:nvSpPr>
        <p:spPr>
          <a:xfrm flipH="1">
            <a:off x="5073300" y="0"/>
            <a:ext cx="212900" cy="68546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grpSp>
        <p:nvGrpSpPr>
          <p:cNvPr id="6" name="组 5"/>
          <p:cNvGrpSpPr/>
          <p:nvPr userDrawn="1"/>
        </p:nvGrpSpPr>
        <p:grpSpPr>
          <a:xfrm>
            <a:off x="182123" y="523016"/>
            <a:ext cx="11827754" cy="6138886"/>
            <a:chOff x="4391025" y="180975"/>
            <a:chExt cx="4422775" cy="2295525"/>
          </a:xfrm>
          <a:solidFill>
            <a:schemeClr val="bg1">
              <a:lumMod val="95000"/>
            </a:schemeClr>
          </a:solidFill>
        </p:grpSpPr>
        <p:sp>
          <p:nvSpPr>
            <p:cNvPr id="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4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5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6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7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8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9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0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0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1"/>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1"/>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矩形 2"/>
          <p:cNvSpPr/>
          <p:nvPr userDrawn="1"/>
        </p:nvSpPr>
        <p:spPr>
          <a:xfrm>
            <a:off x="0" y="-1"/>
            <a:ext cx="12192000" cy="6858001"/>
          </a:xfrm>
          <a:prstGeom prst="rect">
            <a:avLst/>
          </a:prstGeom>
          <a:solidFill>
            <a:schemeClr val="accent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grpSp>
        <p:nvGrpSpPr>
          <p:cNvPr id="116" name="组 115"/>
          <p:cNvGrpSpPr/>
          <p:nvPr userDrawn="1"/>
        </p:nvGrpSpPr>
        <p:grpSpPr>
          <a:xfrm>
            <a:off x="182123" y="523016"/>
            <a:ext cx="11827754" cy="6138886"/>
            <a:chOff x="4391025" y="180975"/>
            <a:chExt cx="4422775" cy="2295525"/>
          </a:xfrm>
          <a:solidFill>
            <a:schemeClr val="bg1">
              <a:lumMod val="95000"/>
            </a:schemeClr>
          </a:solidFill>
        </p:grpSpPr>
        <p:sp>
          <p:nvSpPr>
            <p:cNvPr id="117" name="Freeform 70"/>
            <p:cNvSpPr/>
            <p:nvPr/>
          </p:nvSpPr>
          <p:spPr bwMode="auto">
            <a:xfrm>
              <a:off x="5565775" y="180975"/>
              <a:ext cx="746125" cy="387350"/>
            </a:xfrm>
            <a:custGeom>
              <a:avLst/>
              <a:gdLst/>
              <a:ahLst/>
              <a:cxnLst>
                <a:cxn ang="0">
                  <a:pos x="368" y="128"/>
                </a:cxn>
                <a:cxn ang="0">
                  <a:pos x="398" y="134"/>
                </a:cxn>
                <a:cxn ang="0">
                  <a:pos x="392" y="122"/>
                </a:cxn>
                <a:cxn ang="0">
                  <a:pos x="378" y="114"/>
                </a:cxn>
                <a:cxn ang="0">
                  <a:pos x="378" y="106"/>
                </a:cxn>
                <a:cxn ang="0">
                  <a:pos x="398" y="106"/>
                </a:cxn>
                <a:cxn ang="0">
                  <a:pos x="400" y="100"/>
                </a:cxn>
                <a:cxn ang="0">
                  <a:pos x="406" y="86"/>
                </a:cxn>
                <a:cxn ang="0">
                  <a:pos x="416" y="82"/>
                </a:cxn>
                <a:cxn ang="0">
                  <a:pos x="398" y="76"/>
                </a:cxn>
                <a:cxn ang="0">
                  <a:pos x="416" y="68"/>
                </a:cxn>
                <a:cxn ang="0">
                  <a:pos x="424" y="66"/>
                </a:cxn>
                <a:cxn ang="0">
                  <a:pos x="408" y="60"/>
                </a:cxn>
                <a:cxn ang="0">
                  <a:pos x="408" y="48"/>
                </a:cxn>
                <a:cxn ang="0">
                  <a:pos x="428" y="38"/>
                </a:cxn>
                <a:cxn ang="0">
                  <a:pos x="440" y="30"/>
                </a:cxn>
                <a:cxn ang="0">
                  <a:pos x="410" y="22"/>
                </a:cxn>
                <a:cxn ang="0">
                  <a:pos x="382" y="16"/>
                </a:cxn>
                <a:cxn ang="0">
                  <a:pos x="382" y="14"/>
                </a:cxn>
                <a:cxn ang="0">
                  <a:pos x="396" y="10"/>
                </a:cxn>
                <a:cxn ang="0">
                  <a:pos x="362" y="2"/>
                </a:cxn>
                <a:cxn ang="0">
                  <a:pos x="324" y="0"/>
                </a:cxn>
                <a:cxn ang="0">
                  <a:pos x="272" y="0"/>
                </a:cxn>
                <a:cxn ang="0">
                  <a:pos x="238" y="6"/>
                </a:cxn>
                <a:cxn ang="0">
                  <a:pos x="218" y="4"/>
                </a:cxn>
                <a:cxn ang="0">
                  <a:pos x="214" y="14"/>
                </a:cxn>
                <a:cxn ang="0">
                  <a:pos x="202" y="14"/>
                </a:cxn>
                <a:cxn ang="0">
                  <a:pos x="176" y="14"/>
                </a:cxn>
                <a:cxn ang="0">
                  <a:pos x="152" y="16"/>
                </a:cxn>
                <a:cxn ang="0">
                  <a:pos x="110" y="20"/>
                </a:cxn>
                <a:cxn ang="0">
                  <a:pos x="90" y="26"/>
                </a:cxn>
                <a:cxn ang="0">
                  <a:pos x="44" y="34"/>
                </a:cxn>
                <a:cxn ang="0">
                  <a:pos x="60" y="44"/>
                </a:cxn>
                <a:cxn ang="0">
                  <a:pos x="2" y="54"/>
                </a:cxn>
                <a:cxn ang="0">
                  <a:pos x="22" y="66"/>
                </a:cxn>
                <a:cxn ang="0">
                  <a:pos x="24" y="70"/>
                </a:cxn>
                <a:cxn ang="0">
                  <a:pos x="72" y="76"/>
                </a:cxn>
                <a:cxn ang="0">
                  <a:pos x="134" y="100"/>
                </a:cxn>
                <a:cxn ang="0">
                  <a:pos x="146" y="126"/>
                </a:cxn>
                <a:cxn ang="0">
                  <a:pos x="170" y="132"/>
                </a:cxn>
                <a:cxn ang="0">
                  <a:pos x="158" y="134"/>
                </a:cxn>
                <a:cxn ang="0">
                  <a:pos x="142" y="142"/>
                </a:cxn>
                <a:cxn ang="0">
                  <a:pos x="162" y="144"/>
                </a:cxn>
                <a:cxn ang="0">
                  <a:pos x="170" y="160"/>
                </a:cxn>
                <a:cxn ang="0">
                  <a:pos x="150" y="168"/>
                </a:cxn>
                <a:cxn ang="0">
                  <a:pos x="152" y="176"/>
                </a:cxn>
                <a:cxn ang="0">
                  <a:pos x="162" y="194"/>
                </a:cxn>
                <a:cxn ang="0">
                  <a:pos x="176" y="196"/>
                </a:cxn>
                <a:cxn ang="0">
                  <a:pos x="182" y="224"/>
                </a:cxn>
                <a:cxn ang="0">
                  <a:pos x="208" y="234"/>
                </a:cxn>
                <a:cxn ang="0">
                  <a:pos x="226" y="242"/>
                </a:cxn>
                <a:cxn ang="0">
                  <a:pos x="240" y="214"/>
                </a:cxn>
                <a:cxn ang="0">
                  <a:pos x="252" y="192"/>
                </a:cxn>
                <a:cxn ang="0">
                  <a:pos x="272" y="182"/>
                </a:cxn>
                <a:cxn ang="0">
                  <a:pos x="288" y="182"/>
                </a:cxn>
                <a:cxn ang="0">
                  <a:pos x="322" y="160"/>
                </a:cxn>
                <a:cxn ang="0">
                  <a:pos x="376" y="138"/>
                </a:cxn>
              </a:cxnLst>
              <a:rect l="0" t="0" r="r" b="b"/>
              <a:pathLst>
                <a:path w="470" h="244">
                  <a:moveTo>
                    <a:pt x="362" y="140"/>
                  </a:moveTo>
                  <a:lnTo>
                    <a:pt x="362" y="140"/>
                  </a:lnTo>
                  <a:lnTo>
                    <a:pt x="362" y="136"/>
                  </a:lnTo>
                  <a:lnTo>
                    <a:pt x="362" y="136"/>
                  </a:lnTo>
                  <a:lnTo>
                    <a:pt x="368" y="136"/>
                  </a:lnTo>
                  <a:lnTo>
                    <a:pt x="368" y="132"/>
                  </a:lnTo>
                  <a:lnTo>
                    <a:pt x="368" y="128"/>
                  </a:lnTo>
                  <a:lnTo>
                    <a:pt x="368" y="126"/>
                  </a:lnTo>
                  <a:lnTo>
                    <a:pt x="368" y="126"/>
                  </a:lnTo>
                  <a:lnTo>
                    <a:pt x="376" y="128"/>
                  </a:lnTo>
                  <a:lnTo>
                    <a:pt x="382" y="134"/>
                  </a:lnTo>
                  <a:lnTo>
                    <a:pt x="390" y="136"/>
                  </a:lnTo>
                  <a:lnTo>
                    <a:pt x="394" y="136"/>
                  </a:lnTo>
                  <a:lnTo>
                    <a:pt x="398" y="134"/>
                  </a:lnTo>
                  <a:lnTo>
                    <a:pt x="398" y="134"/>
                  </a:lnTo>
                  <a:lnTo>
                    <a:pt x="398" y="130"/>
                  </a:lnTo>
                  <a:lnTo>
                    <a:pt x="396" y="128"/>
                  </a:lnTo>
                  <a:lnTo>
                    <a:pt x="392" y="122"/>
                  </a:lnTo>
                  <a:lnTo>
                    <a:pt x="392" y="122"/>
                  </a:lnTo>
                  <a:lnTo>
                    <a:pt x="392" y="122"/>
                  </a:lnTo>
                  <a:lnTo>
                    <a:pt x="392" y="122"/>
                  </a:lnTo>
                  <a:lnTo>
                    <a:pt x="388" y="120"/>
                  </a:lnTo>
                  <a:lnTo>
                    <a:pt x="386" y="120"/>
                  </a:lnTo>
                  <a:lnTo>
                    <a:pt x="384" y="120"/>
                  </a:lnTo>
                  <a:lnTo>
                    <a:pt x="384" y="116"/>
                  </a:lnTo>
                  <a:lnTo>
                    <a:pt x="384" y="116"/>
                  </a:lnTo>
                  <a:lnTo>
                    <a:pt x="380" y="116"/>
                  </a:lnTo>
                  <a:lnTo>
                    <a:pt x="378" y="114"/>
                  </a:lnTo>
                  <a:lnTo>
                    <a:pt x="374" y="112"/>
                  </a:lnTo>
                  <a:lnTo>
                    <a:pt x="374" y="112"/>
                  </a:lnTo>
                  <a:lnTo>
                    <a:pt x="374" y="110"/>
                  </a:lnTo>
                  <a:lnTo>
                    <a:pt x="374" y="110"/>
                  </a:lnTo>
                  <a:lnTo>
                    <a:pt x="374" y="110"/>
                  </a:lnTo>
                  <a:lnTo>
                    <a:pt x="376" y="106"/>
                  </a:lnTo>
                  <a:lnTo>
                    <a:pt x="378" y="106"/>
                  </a:lnTo>
                  <a:lnTo>
                    <a:pt x="384" y="108"/>
                  </a:lnTo>
                  <a:lnTo>
                    <a:pt x="384" y="108"/>
                  </a:lnTo>
                  <a:lnTo>
                    <a:pt x="384" y="106"/>
                  </a:lnTo>
                  <a:lnTo>
                    <a:pt x="384" y="106"/>
                  </a:lnTo>
                  <a:lnTo>
                    <a:pt x="398" y="106"/>
                  </a:lnTo>
                  <a:lnTo>
                    <a:pt x="398" y="106"/>
                  </a:lnTo>
                  <a:lnTo>
                    <a:pt x="398" y="106"/>
                  </a:lnTo>
                  <a:lnTo>
                    <a:pt x="404" y="106"/>
                  </a:lnTo>
                  <a:lnTo>
                    <a:pt x="406" y="104"/>
                  </a:lnTo>
                  <a:lnTo>
                    <a:pt x="408" y="102"/>
                  </a:lnTo>
                  <a:lnTo>
                    <a:pt x="408" y="102"/>
                  </a:lnTo>
                  <a:lnTo>
                    <a:pt x="406" y="100"/>
                  </a:lnTo>
                  <a:lnTo>
                    <a:pt x="404" y="100"/>
                  </a:lnTo>
                  <a:lnTo>
                    <a:pt x="400" y="100"/>
                  </a:lnTo>
                  <a:lnTo>
                    <a:pt x="400" y="98"/>
                  </a:lnTo>
                  <a:lnTo>
                    <a:pt x="400" y="98"/>
                  </a:lnTo>
                  <a:lnTo>
                    <a:pt x="408" y="98"/>
                  </a:lnTo>
                  <a:lnTo>
                    <a:pt x="408" y="98"/>
                  </a:lnTo>
                  <a:lnTo>
                    <a:pt x="406" y="92"/>
                  </a:lnTo>
                  <a:lnTo>
                    <a:pt x="406" y="88"/>
                  </a:lnTo>
                  <a:lnTo>
                    <a:pt x="406" y="86"/>
                  </a:lnTo>
                  <a:lnTo>
                    <a:pt x="406" y="86"/>
                  </a:lnTo>
                  <a:lnTo>
                    <a:pt x="408" y="86"/>
                  </a:lnTo>
                  <a:lnTo>
                    <a:pt x="412" y="86"/>
                  </a:lnTo>
                  <a:lnTo>
                    <a:pt x="414" y="86"/>
                  </a:lnTo>
                  <a:lnTo>
                    <a:pt x="416" y="84"/>
                  </a:lnTo>
                  <a:lnTo>
                    <a:pt x="416" y="84"/>
                  </a:lnTo>
                  <a:lnTo>
                    <a:pt x="416" y="82"/>
                  </a:lnTo>
                  <a:lnTo>
                    <a:pt x="414" y="80"/>
                  </a:lnTo>
                  <a:lnTo>
                    <a:pt x="412" y="80"/>
                  </a:lnTo>
                  <a:lnTo>
                    <a:pt x="410" y="78"/>
                  </a:lnTo>
                  <a:lnTo>
                    <a:pt x="410" y="78"/>
                  </a:lnTo>
                  <a:lnTo>
                    <a:pt x="408" y="76"/>
                  </a:lnTo>
                  <a:lnTo>
                    <a:pt x="406" y="76"/>
                  </a:lnTo>
                  <a:lnTo>
                    <a:pt x="398" y="76"/>
                  </a:lnTo>
                  <a:lnTo>
                    <a:pt x="398" y="76"/>
                  </a:lnTo>
                  <a:lnTo>
                    <a:pt x="392" y="72"/>
                  </a:lnTo>
                  <a:lnTo>
                    <a:pt x="392" y="72"/>
                  </a:lnTo>
                  <a:lnTo>
                    <a:pt x="404" y="70"/>
                  </a:lnTo>
                  <a:lnTo>
                    <a:pt x="410" y="68"/>
                  </a:lnTo>
                  <a:lnTo>
                    <a:pt x="416" y="68"/>
                  </a:lnTo>
                  <a:lnTo>
                    <a:pt x="416" y="68"/>
                  </a:lnTo>
                  <a:lnTo>
                    <a:pt x="418" y="72"/>
                  </a:lnTo>
                  <a:lnTo>
                    <a:pt x="422" y="74"/>
                  </a:lnTo>
                  <a:lnTo>
                    <a:pt x="424" y="72"/>
                  </a:lnTo>
                  <a:lnTo>
                    <a:pt x="426" y="68"/>
                  </a:lnTo>
                  <a:lnTo>
                    <a:pt x="426" y="68"/>
                  </a:lnTo>
                  <a:lnTo>
                    <a:pt x="424" y="66"/>
                  </a:lnTo>
                  <a:lnTo>
                    <a:pt x="424" y="66"/>
                  </a:lnTo>
                  <a:lnTo>
                    <a:pt x="416" y="66"/>
                  </a:lnTo>
                  <a:lnTo>
                    <a:pt x="408" y="62"/>
                  </a:lnTo>
                  <a:lnTo>
                    <a:pt x="408" y="62"/>
                  </a:lnTo>
                  <a:lnTo>
                    <a:pt x="408" y="62"/>
                  </a:lnTo>
                  <a:lnTo>
                    <a:pt x="408" y="62"/>
                  </a:lnTo>
                  <a:lnTo>
                    <a:pt x="408" y="60"/>
                  </a:lnTo>
                  <a:lnTo>
                    <a:pt x="408" y="60"/>
                  </a:lnTo>
                  <a:lnTo>
                    <a:pt x="406" y="58"/>
                  </a:lnTo>
                  <a:lnTo>
                    <a:pt x="406" y="58"/>
                  </a:lnTo>
                  <a:lnTo>
                    <a:pt x="404" y="52"/>
                  </a:lnTo>
                  <a:lnTo>
                    <a:pt x="404" y="52"/>
                  </a:lnTo>
                  <a:lnTo>
                    <a:pt x="404" y="50"/>
                  </a:lnTo>
                  <a:lnTo>
                    <a:pt x="408" y="48"/>
                  </a:lnTo>
                  <a:lnTo>
                    <a:pt x="408" y="48"/>
                  </a:lnTo>
                  <a:lnTo>
                    <a:pt x="412" y="46"/>
                  </a:lnTo>
                  <a:lnTo>
                    <a:pt x="414" y="42"/>
                  </a:lnTo>
                  <a:lnTo>
                    <a:pt x="414" y="42"/>
                  </a:lnTo>
                  <a:lnTo>
                    <a:pt x="418" y="40"/>
                  </a:lnTo>
                  <a:lnTo>
                    <a:pt x="420" y="40"/>
                  </a:lnTo>
                  <a:lnTo>
                    <a:pt x="428" y="38"/>
                  </a:lnTo>
                  <a:lnTo>
                    <a:pt x="428" y="38"/>
                  </a:lnTo>
                  <a:lnTo>
                    <a:pt x="430" y="38"/>
                  </a:lnTo>
                  <a:lnTo>
                    <a:pt x="432" y="34"/>
                  </a:lnTo>
                  <a:lnTo>
                    <a:pt x="432" y="34"/>
                  </a:lnTo>
                  <a:lnTo>
                    <a:pt x="438" y="34"/>
                  </a:lnTo>
                  <a:lnTo>
                    <a:pt x="438" y="34"/>
                  </a:lnTo>
                  <a:lnTo>
                    <a:pt x="440" y="32"/>
                  </a:lnTo>
                  <a:lnTo>
                    <a:pt x="440" y="30"/>
                  </a:lnTo>
                  <a:lnTo>
                    <a:pt x="440" y="30"/>
                  </a:lnTo>
                  <a:lnTo>
                    <a:pt x="470" y="20"/>
                  </a:lnTo>
                  <a:lnTo>
                    <a:pt x="470" y="20"/>
                  </a:lnTo>
                  <a:lnTo>
                    <a:pt x="460" y="18"/>
                  </a:lnTo>
                  <a:lnTo>
                    <a:pt x="450" y="18"/>
                  </a:lnTo>
                  <a:lnTo>
                    <a:pt x="430" y="20"/>
                  </a:lnTo>
                  <a:lnTo>
                    <a:pt x="410" y="22"/>
                  </a:lnTo>
                  <a:lnTo>
                    <a:pt x="390" y="24"/>
                  </a:lnTo>
                  <a:lnTo>
                    <a:pt x="390" y="24"/>
                  </a:lnTo>
                  <a:lnTo>
                    <a:pt x="394" y="20"/>
                  </a:lnTo>
                  <a:lnTo>
                    <a:pt x="396" y="18"/>
                  </a:lnTo>
                  <a:lnTo>
                    <a:pt x="394" y="16"/>
                  </a:lnTo>
                  <a:lnTo>
                    <a:pt x="394" y="16"/>
                  </a:lnTo>
                  <a:lnTo>
                    <a:pt x="382" y="16"/>
                  </a:lnTo>
                  <a:lnTo>
                    <a:pt x="382" y="16"/>
                  </a:lnTo>
                  <a:lnTo>
                    <a:pt x="378" y="18"/>
                  </a:lnTo>
                  <a:lnTo>
                    <a:pt x="374" y="20"/>
                  </a:lnTo>
                  <a:lnTo>
                    <a:pt x="370" y="18"/>
                  </a:lnTo>
                  <a:lnTo>
                    <a:pt x="368" y="14"/>
                  </a:lnTo>
                  <a:lnTo>
                    <a:pt x="368" y="14"/>
                  </a:lnTo>
                  <a:lnTo>
                    <a:pt x="382" y="14"/>
                  </a:lnTo>
                  <a:lnTo>
                    <a:pt x="382" y="14"/>
                  </a:lnTo>
                  <a:lnTo>
                    <a:pt x="388" y="12"/>
                  </a:lnTo>
                  <a:lnTo>
                    <a:pt x="394" y="12"/>
                  </a:lnTo>
                  <a:lnTo>
                    <a:pt x="394" y="12"/>
                  </a:lnTo>
                  <a:lnTo>
                    <a:pt x="396" y="10"/>
                  </a:lnTo>
                  <a:lnTo>
                    <a:pt x="396" y="10"/>
                  </a:lnTo>
                  <a:lnTo>
                    <a:pt x="396" y="10"/>
                  </a:lnTo>
                  <a:lnTo>
                    <a:pt x="396" y="10"/>
                  </a:lnTo>
                  <a:lnTo>
                    <a:pt x="380" y="8"/>
                  </a:lnTo>
                  <a:lnTo>
                    <a:pt x="364" y="4"/>
                  </a:lnTo>
                  <a:lnTo>
                    <a:pt x="364" y="4"/>
                  </a:lnTo>
                  <a:lnTo>
                    <a:pt x="364" y="2"/>
                  </a:lnTo>
                  <a:lnTo>
                    <a:pt x="362" y="2"/>
                  </a:lnTo>
                  <a:lnTo>
                    <a:pt x="362" y="2"/>
                  </a:lnTo>
                  <a:lnTo>
                    <a:pt x="356" y="2"/>
                  </a:lnTo>
                  <a:lnTo>
                    <a:pt x="356" y="2"/>
                  </a:lnTo>
                  <a:lnTo>
                    <a:pt x="356" y="0"/>
                  </a:lnTo>
                  <a:lnTo>
                    <a:pt x="356" y="0"/>
                  </a:lnTo>
                  <a:lnTo>
                    <a:pt x="340" y="0"/>
                  </a:lnTo>
                  <a:lnTo>
                    <a:pt x="340" y="0"/>
                  </a:lnTo>
                  <a:lnTo>
                    <a:pt x="324" y="0"/>
                  </a:lnTo>
                  <a:lnTo>
                    <a:pt x="324" y="0"/>
                  </a:lnTo>
                  <a:lnTo>
                    <a:pt x="296" y="0"/>
                  </a:lnTo>
                  <a:lnTo>
                    <a:pt x="296" y="0"/>
                  </a:lnTo>
                  <a:lnTo>
                    <a:pt x="280" y="0"/>
                  </a:lnTo>
                  <a:lnTo>
                    <a:pt x="280" y="0"/>
                  </a:lnTo>
                  <a:lnTo>
                    <a:pt x="272" y="0"/>
                  </a:lnTo>
                  <a:lnTo>
                    <a:pt x="272" y="0"/>
                  </a:lnTo>
                  <a:lnTo>
                    <a:pt x="268" y="4"/>
                  </a:lnTo>
                  <a:lnTo>
                    <a:pt x="262" y="6"/>
                  </a:lnTo>
                  <a:lnTo>
                    <a:pt x="250" y="6"/>
                  </a:lnTo>
                  <a:lnTo>
                    <a:pt x="250" y="6"/>
                  </a:lnTo>
                  <a:lnTo>
                    <a:pt x="248" y="4"/>
                  </a:lnTo>
                  <a:lnTo>
                    <a:pt x="244" y="4"/>
                  </a:lnTo>
                  <a:lnTo>
                    <a:pt x="238" y="6"/>
                  </a:lnTo>
                  <a:lnTo>
                    <a:pt x="238" y="6"/>
                  </a:lnTo>
                  <a:lnTo>
                    <a:pt x="232" y="6"/>
                  </a:lnTo>
                  <a:lnTo>
                    <a:pt x="232" y="6"/>
                  </a:lnTo>
                  <a:lnTo>
                    <a:pt x="228" y="4"/>
                  </a:lnTo>
                  <a:lnTo>
                    <a:pt x="226" y="4"/>
                  </a:lnTo>
                  <a:lnTo>
                    <a:pt x="218" y="4"/>
                  </a:lnTo>
                  <a:lnTo>
                    <a:pt x="218" y="4"/>
                  </a:lnTo>
                  <a:lnTo>
                    <a:pt x="216" y="4"/>
                  </a:lnTo>
                  <a:lnTo>
                    <a:pt x="214" y="6"/>
                  </a:lnTo>
                  <a:lnTo>
                    <a:pt x="214" y="6"/>
                  </a:lnTo>
                  <a:lnTo>
                    <a:pt x="210" y="6"/>
                  </a:lnTo>
                  <a:lnTo>
                    <a:pt x="208" y="8"/>
                  </a:lnTo>
                  <a:lnTo>
                    <a:pt x="208" y="8"/>
                  </a:lnTo>
                  <a:lnTo>
                    <a:pt x="214" y="14"/>
                  </a:lnTo>
                  <a:lnTo>
                    <a:pt x="214" y="14"/>
                  </a:lnTo>
                  <a:lnTo>
                    <a:pt x="214" y="14"/>
                  </a:lnTo>
                  <a:lnTo>
                    <a:pt x="214" y="18"/>
                  </a:lnTo>
                  <a:lnTo>
                    <a:pt x="214" y="18"/>
                  </a:lnTo>
                  <a:lnTo>
                    <a:pt x="208" y="16"/>
                  </a:lnTo>
                  <a:lnTo>
                    <a:pt x="202" y="14"/>
                  </a:lnTo>
                  <a:lnTo>
                    <a:pt x="202" y="14"/>
                  </a:lnTo>
                  <a:lnTo>
                    <a:pt x="188" y="12"/>
                  </a:lnTo>
                  <a:lnTo>
                    <a:pt x="176" y="12"/>
                  </a:lnTo>
                  <a:lnTo>
                    <a:pt x="176" y="12"/>
                  </a:lnTo>
                  <a:lnTo>
                    <a:pt x="172" y="12"/>
                  </a:lnTo>
                  <a:lnTo>
                    <a:pt x="172" y="14"/>
                  </a:lnTo>
                  <a:lnTo>
                    <a:pt x="176" y="14"/>
                  </a:lnTo>
                  <a:lnTo>
                    <a:pt x="176" y="14"/>
                  </a:lnTo>
                  <a:lnTo>
                    <a:pt x="174" y="16"/>
                  </a:lnTo>
                  <a:lnTo>
                    <a:pt x="170" y="18"/>
                  </a:lnTo>
                  <a:lnTo>
                    <a:pt x="166" y="16"/>
                  </a:lnTo>
                  <a:lnTo>
                    <a:pt x="166" y="16"/>
                  </a:lnTo>
                  <a:lnTo>
                    <a:pt x="158" y="14"/>
                  </a:lnTo>
                  <a:lnTo>
                    <a:pt x="154" y="14"/>
                  </a:lnTo>
                  <a:lnTo>
                    <a:pt x="152" y="16"/>
                  </a:lnTo>
                  <a:lnTo>
                    <a:pt x="152" y="16"/>
                  </a:lnTo>
                  <a:lnTo>
                    <a:pt x="142" y="14"/>
                  </a:lnTo>
                  <a:lnTo>
                    <a:pt x="132" y="14"/>
                  </a:lnTo>
                  <a:lnTo>
                    <a:pt x="122" y="14"/>
                  </a:lnTo>
                  <a:lnTo>
                    <a:pt x="112" y="20"/>
                  </a:lnTo>
                  <a:lnTo>
                    <a:pt x="112" y="20"/>
                  </a:lnTo>
                  <a:lnTo>
                    <a:pt x="110" y="20"/>
                  </a:lnTo>
                  <a:lnTo>
                    <a:pt x="110" y="20"/>
                  </a:lnTo>
                  <a:lnTo>
                    <a:pt x="100" y="16"/>
                  </a:lnTo>
                  <a:lnTo>
                    <a:pt x="94" y="18"/>
                  </a:lnTo>
                  <a:lnTo>
                    <a:pt x="92" y="20"/>
                  </a:lnTo>
                  <a:lnTo>
                    <a:pt x="92" y="24"/>
                  </a:lnTo>
                  <a:lnTo>
                    <a:pt x="92" y="24"/>
                  </a:lnTo>
                  <a:lnTo>
                    <a:pt x="90" y="26"/>
                  </a:lnTo>
                  <a:lnTo>
                    <a:pt x="88" y="26"/>
                  </a:lnTo>
                  <a:lnTo>
                    <a:pt x="84" y="26"/>
                  </a:lnTo>
                  <a:lnTo>
                    <a:pt x="84" y="26"/>
                  </a:lnTo>
                  <a:lnTo>
                    <a:pt x="74" y="26"/>
                  </a:lnTo>
                  <a:lnTo>
                    <a:pt x="64" y="28"/>
                  </a:lnTo>
                  <a:lnTo>
                    <a:pt x="44" y="34"/>
                  </a:lnTo>
                  <a:lnTo>
                    <a:pt x="44" y="34"/>
                  </a:lnTo>
                  <a:lnTo>
                    <a:pt x="52" y="36"/>
                  </a:lnTo>
                  <a:lnTo>
                    <a:pt x="52" y="36"/>
                  </a:lnTo>
                  <a:lnTo>
                    <a:pt x="58" y="36"/>
                  </a:lnTo>
                  <a:lnTo>
                    <a:pt x="60" y="36"/>
                  </a:lnTo>
                  <a:lnTo>
                    <a:pt x="62" y="40"/>
                  </a:lnTo>
                  <a:lnTo>
                    <a:pt x="62" y="40"/>
                  </a:lnTo>
                  <a:lnTo>
                    <a:pt x="60" y="44"/>
                  </a:lnTo>
                  <a:lnTo>
                    <a:pt x="58" y="44"/>
                  </a:lnTo>
                  <a:lnTo>
                    <a:pt x="50" y="46"/>
                  </a:lnTo>
                  <a:lnTo>
                    <a:pt x="50" y="46"/>
                  </a:lnTo>
                  <a:lnTo>
                    <a:pt x="46" y="46"/>
                  </a:lnTo>
                  <a:lnTo>
                    <a:pt x="46" y="46"/>
                  </a:lnTo>
                  <a:lnTo>
                    <a:pt x="2" y="54"/>
                  </a:lnTo>
                  <a:lnTo>
                    <a:pt x="2" y="54"/>
                  </a:lnTo>
                  <a:lnTo>
                    <a:pt x="0" y="56"/>
                  </a:lnTo>
                  <a:lnTo>
                    <a:pt x="0" y="56"/>
                  </a:lnTo>
                  <a:lnTo>
                    <a:pt x="30" y="64"/>
                  </a:lnTo>
                  <a:lnTo>
                    <a:pt x="30" y="64"/>
                  </a:lnTo>
                  <a:lnTo>
                    <a:pt x="30" y="66"/>
                  </a:lnTo>
                  <a:lnTo>
                    <a:pt x="30" y="66"/>
                  </a:lnTo>
                  <a:lnTo>
                    <a:pt x="22" y="66"/>
                  </a:lnTo>
                  <a:lnTo>
                    <a:pt x="18" y="66"/>
                  </a:lnTo>
                  <a:lnTo>
                    <a:pt x="14" y="68"/>
                  </a:lnTo>
                  <a:lnTo>
                    <a:pt x="14" y="68"/>
                  </a:lnTo>
                  <a:lnTo>
                    <a:pt x="16" y="70"/>
                  </a:lnTo>
                  <a:lnTo>
                    <a:pt x="20" y="70"/>
                  </a:lnTo>
                  <a:lnTo>
                    <a:pt x="24" y="70"/>
                  </a:lnTo>
                  <a:lnTo>
                    <a:pt x="24" y="70"/>
                  </a:lnTo>
                  <a:lnTo>
                    <a:pt x="32" y="76"/>
                  </a:lnTo>
                  <a:lnTo>
                    <a:pt x="36" y="78"/>
                  </a:lnTo>
                  <a:lnTo>
                    <a:pt x="40" y="78"/>
                  </a:lnTo>
                  <a:lnTo>
                    <a:pt x="40" y="78"/>
                  </a:lnTo>
                  <a:lnTo>
                    <a:pt x="48" y="76"/>
                  </a:lnTo>
                  <a:lnTo>
                    <a:pt x="56" y="76"/>
                  </a:lnTo>
                  <a:lnTo>
                    <a:pt x="72" y="76"/>
                  </a:lnTo>
                  <a:lnTo>
                    <a:pt x="72" y="76"/>
                  </a:lnTo>
                  <a:lnTo>
                    <a:pt x="86" y="76"/>
                  </a:lnTo>
                  <a:lnTo>
                    <a:pt x="100" y="78"/>
                  </a:lnTo>
                  <a:lnTo>
                    <a:pt x="114" y="84"/>
                  </a:lnTo>
                  <a:lnTo>
                    <a:pt x="126" y="92"/>
                  </a:lnTo>
                  <a:lnTo>
                    <a:pt x="126" y="92"/>
                  </a:lnTo>
                  <a:lnTo>
                    <a:pt x="134" y="100"/>
                  </a:lnTo>
                  <a:lnTo>
                    <a:pt x="138" y="108"/>
                  </a:lnTo>
                  <a:lnTo>
                    <a:pt x="138" y="116"/>
                  </a:lnTo>
                  <a:lnTo>
                    <a:pt x="134" y="124"/>
                  </a:lnTo>
                  <a:lnTo>
                    <a:pt x="134" y="124"/>
                  </a:lnTo>
                  <a:lnTo>
                    <a:pt x="138" y="126"/>
                  </a:lnTo>
                  <a:lnTo>
                    <a:pt x="142" y="126"/>
                  </a:lnTo>
                  <a:lnTo>
                    <a:pt x="146" y="126"/>
                  </a:lnTo>
                  <a:lnTo>
                    <a:pt x="150" y="122"/>
                  </a:lnTo>
                  <a:lnTo>
                    <a:pt x="150" y="122"/>
                  </a:lnTo>
                  <a:lnTo>
                    <a:pt x="156" y="122"/>
                  </a:lnTo>
                  <a:lnTo>
                    <a:pt x="156" y="122"/>
                  </a:lnTo>
                  <a:lnTo>
                    <a:pt x="160" y="126"/>
                  </a:lnTo>
                  <a:lnTo>
                    <a:pt x="164" y="128"/>
                  </a:lnTo>
                  <a:lnTo>
                    <a:pt x="170" y="132"/>
                  </a:lnTo>
                  <a:lnTo>
                    <a:pt x="172" y="136"/>
                  </a:lnTo>
                  <a:lnTo>
                    <a:pt x="172" y="136"/>
                  </a:lnTo>
                  <a:lnTo>
                    <a:pt x="168" y="138"/>
                  </a:lnTo>
                  <a:lnTo>
                    <a:pt x="164" y="136"/>
                  </a:lnTo>
                  <a:lnTo>
                    <a:pt x="162" y="136"/>
                  </a:lnTo>
                  <a:lnTo>
                    <a:pt x="158" y="134"/>
                  </a:lnTo>
                  <a:lnTo>
                    <a:pt x="158" y="134"/>
                  </a:lnTo>
                  <a:lnTo>
                    <a:pt x="154" y="132"/>
                  </a:lnTo>
                  <a:lnTo>
                    <a:pt x="154" y="132"/>
                  </a:lnTo>
                  <a:lnTo>
                    <a:pt x="148" y="132"/>
                  </a:lnTo>
                  <a:lnTo>
                    <a:pt x="144" y="134"/>
                  </a:lnTo>
                  <a:lnTo>
                    <a:pt x="142" y="138"/>
                  </a:lnTo>
                  <a:lnTo>
                    <a:pt x="142" y="142"/>
                  </a:lnTo>
                  <a:lnTo>
                    <a:pt x="142" y="142"/>
                  </a:lnTo>
                  <a:lnTo>
                    <a:pt x="142" y="144"/>
                  </a:lnTo>
                  <a:lnTo>
                    <a:pt x="146" y="146"/>
                  </a:lnTo>
                  <a:lnTo>
                    <a:pt x="152" y="148"/>
                  </a:lnTo>
                  <a:lnTo>
                    <a:pt x="152" y="148"/>
                  </a:lnTo>
                  <a:lnTo>
                    <a:pt x="158" y="148"/>
                  </a:lnTo>
                  <a:lnTo>
                    <a:pt x="162" y="144"/>
                  </a:lnTo>
                  <a:lnTo>
                    <a:pt x="162" y="144"/>
                  </a:lnTo>
                  <a:lnTo>
                    <a:pt x="170" y="142"/>
                  </a:lnTo>
                  <a:lnTo>
                    <a:pt x="170" y="142"/>
                  </a:lnTo>
                  <a:lnTo>
                    <a:pt x="172" y="144"/>
                  </a:lnTo>
                  <a:lnTo>
                    <a:pt x="172" y="144"/>
                  </a:lnTo>
                  <a:lnTo>
                    <a:pt x="170" y="156"/>
                  </a:lnTo>
                  <a:lnTo>
                    <a:pt x="170" y="156"/>
                  </a:lnTo>
                  <a:lnTo>
                    <a:pt x="170" y="160"/>
                  </a:lnTo>
                  <a:lnTo>
                    <a:pt x="170" y="160"/>
                  </a:lnTo>
                  <a:lnTo>
                    <a:pt x="164" y="162"/>
                  </a:lnTo>
                  <a:lnTo>
                    <a:pt x="164" y="162"/>
                  </a:lnTo>
                  <a:lnTo>
                    <a:pt x="160" y="158"/>
                  </a:lnTo>
                  <a:lnTo>
                    <a:pt x="156" y="158"/>
                  </a:lnTo>
                  <a:lnTo>
                    <a:pt x="152" y="162"/>
                  </a:lnTo>
                  <a:lnTo>
                    <a:pt x="150" y="168"/>
                  </a:lnTo>
                  <a:lnTo>
                    <a:pt x="150" y="168"/>
                  </a:lnTo>
                  <a:lnTo>
                    <a:pt x="150" y="170"/>
                  </a:lnTo>
                  <a:lnTo>
                    <a:pt x="152" y="172"/>
                  </a:lnTo>
                  <a:lnTo>
                    <a:pt x="154" y="174"/>
                  </a:lnTo>
                  <a:lnTo>
                    <a:pt x="156" y="176"/>
                  </a:lnTo>
                  <a:lnTo>
                    <a:pt x="156" y="176"/>
                  </a:lnTo>
                  <a:lnTo>
                    <a:pt x="152" y="176"/>
                  </a:lnTo>
                  <a:lnTo>
                    <a:pt x="150" y="178"/>
                  </a:lnTo>
                  <a:lnTo>
                    <a:pt x="152" y="180"/>
                  </a:lnTo>
                  <a:lnTo>
                    <a:pt x="152" y="180"/>
                  </a:lnTo>
                  <a:lnTo>
                    <a:pt x="156" y="186"/>
                  </a:lnTo>
                  <a:lnTo>
                    <a:pt x="162" y="190"/>
                  </a:lnTo>
                  <a:lnTo>
                    <a:pt x="162" y="190"/>
                  </a:lnTo>
                  <a:lnTo>
                    <a:pt x="162" y="194"/>
                  </a:lnTo>
                  <a:lnTo>
                    <a:pt x="164" y="196"/>
                  </a:lnTo>
                  <a:lnTo>
                    <a:pt x="166" y="198"/>
                  </a:lnTo>
                  <a:lnTo>
                    <a:pt x="170" y="196"/>
                  </a:lnTo>
                  <a:lnTo>
                    <a:pt x="170" y="196"/>
                  </a:lnTo>
                  <a:lnTo>
                    <a:pt x="174" y="194"/>
                  </a:lnTo>
                  <a:lnTo>
                    <a:pt x="174" y="194"/>
                  </a:lnTo>
                  <a:lnTo>
                    <a:pt x="176" y="196"/>
                  </a:lnTo>
                  <a:lnTo>
                    <a:pt x="176" y="196"/>
                  </a:lnTo>
                  <a:lnTo>
                    <a:pt x="172" y="198"/>
                  </a:lnTo>
                  <a:lnTo>
                    <a:pt x="170" y="202"/>
                  </a:lnTo>
                  <a:lnTo>
                    <a:pt x="170" y="202"/>
                  </a:lnTo>
                  <a:lnTo>
                    <a:pt x="172" y="208"/>
                  </a:lnTo>
                  <a:lnTo>
                    <a:pt x="176" y="216"/>
                  </a:lnTo>
                  <a:lnTo>
                    <a:pt x="182" y="224"/>
                  </a:lnTo>
                  <a:lnTo>
                    <a:pt x="192" y="232"/>
                  </a:lnTo>
                  <a:lnTo>
                    <a:pt x="192" y="232"/>
                  </a:lnTo>
                  <a:lnTo>
                    <a:pt x="196" y="236"/>
                  </a:lnTo>
                  <a:lnTo>
                    <a:pt x="202" y="236"/>
                  </a:lnTo>
                  <a:lnTo>
                    <a:pt x="202" y="236"/>
                  </a:lnTo>
                  <a:lnTo>
                    <a:pt x="206" y="234"/>
                  </a:lnTo>
                  <a:lnTo>
                    <a:pt x="208" y="234"/>
                  </a:lnTo>
                  <a:lnTo>
                    <a:pt x="214" y="238"/>
                  </a:lnTo>
                  <a:lnTo>
                    <a:pt x="214" y="238"/>
                  </a:lnTo>
                  <a:lnTo>
                    <a:pt x="218" y="242"/>
                  </a:lnTo>
                  <a:lnTo>
                    <a:pt x="218" y="242"/>
                  </a:lnTo>
                  <a:lnTo>
                    <a:pt x="220" y="244"/>
                  </a:lnTo>
                  <a:lnTo>
                    <a:pt x="220" y="244"/>
                  </a:lnTo>
                  <a:lnTo>
                    <a:pt x="226" y="242"/>
                  </a:lnTo>
                  <a:lnTo>
                    <a:pt x="232" y="236"/>
                  </a:lnTo>
                  <a:lnTo>
                    <a:pt x="236" y="230"/>
                  </a:lnTo>
                  <a:lnTo>
                    <a:pt x="236" y="222"/>
                  </a:lnTo>
                  <a:lnTo>
                    <a:pt x="236" y="222"/>
                  </a:lnTo>
                  <a:lnTo>
                    <a:pt x="236" y="220"/>
                  </a:lnTo>
                  <a:lnTo>
                    <a:pt x="236" y="216"/>
                  </a:lnTo>
                  <a:lnTo>
                    <a:pt x="240" y="214"/>
                  </a:lnTo>
                  <a:lnTo>
                    <a:pt x="240" y="214"/>
                  </a:lnTo>
                  <a:lnTo>
                    <a:pt x="246" y="210"/>
                  </a:lnTo>
                  <a:lnTo>
                    <a:pt x="248" y="206"/>
                  </a:lnTo>
                  <a:lnTo>
                    <a:pt x="250" y="204"/>
                  </a:lnTo>
                  <a:lnTo>
                    <a:pt x="250" y="204"/>
                  </a:lnTo>
                  <a:lnTo>
                    <a:pt x="250" y="198"/>
                  </a:lnTo>
                  <a:lnTo>
                    <a:pt x="252" y="192"/>
                  </a:lnTo>
                  <a:lnTo>
                    <a:pt x="256" y="188"/>
                  </a:lnTo>
                  <a:lnTo>
                    <a:pt x="260" y="188"/>
                  </a:lnTo>
                  <a:lnTo>
                    <a:pt x="260" y="188"/>
                  </a:lnTo>
                  <a:lnTo>
                    <a:pt x="264" y="186"/>
                  </a:lnTo>
                  <a:lnTo>
                    <a:pt x="268" y="184"/>
                  </a:lnTo>
                  <a:lnTo>
                    <a:pt x="272" y="182"/>
                  </a:lnTo>
                  <a:lnTo>
                    <a:pt x="272" y="182"/>
                  </a:lnTo>
                  <a:lnTo>
                    <a:pt x="274" y="186"/>
                  </a:lnTo>
                  <a:lnTo>
                    <a:pt x="276" y="186"/>
                  </a:lnTo>
                  <a:lnTo>
                    <a:pt x="280" y="182"/>
                  </a:lnTo>
                  <a:lnTo>
                    <a:pt x="280" y="182"/>
                  </a:lnTo>
                  <a:lnTo>
                    <a:pt x="280" y="182"/>
                  </a:lnTo>
                  <a:lnTo>
                    <a:pt x="280" y="182"/>
                  </a:lnTo>
                  <a:lnTo>
                    <a:pt x="288" y="182"/>
                  </a:lnTo>
                  <a:lnTo>
                    <a:pt x="294" y="178"/>
                  </a:lnTo>
                  <a:lnTo>
                    <a:pt x="302" y="174"/>
                  </a:lnTo>
                  <a:lnTo>
                    <a:pt x="306" y="168"/>
                  </a:lnTo>
                  <a:lnTo>
                    <a:pt x="306" y="168"/>
                  </a:lnTo>
                  <a:lnTo>
                    <a:pt x="314" y="162"/>
                  </a:lnTo>
                  <a:lnTo>
                    <a:pt x="322" y="160"/>
                  </a:lnTo>
                  <a:lnTo>
                    <a:pt x="322" y="160"/>
                  </a:lnTo>
                  <a:lnTo>
                    <a:pt x="340" y="158"/>
                  </a:lnTo>
                  <a:lnTo>
                    <a:pt x="358" y="154"/>
                  </a:lnTo>
                  <a:lnTo>
                    <a:pt x="374" y="148"/>
                  </a:lnTo>
                  <a:lnTo>
                    <a:pt x="390" y="140"/>
                  </a:lnTo>
                  <a:lnTo>
                    <a:pt x="390" y="140"/>
                  </a:lnTo>
                  <a:lnTo>
                    <a:pt x="382" y="140"/>
                  </a:lnTo>
                  <a:lnTo>
                    <a:pt x="376" y="138"/>
                  </a:lnTo>
                  <a:lnTo>
                    <a:pt x="370" y="138"/>
                  </a:lnTo>
                  <a:lnTo>
                    <a:pt x="362" y="140"/>
                  </a:lnTo>
                  <a:lnTo>
                    <a:pt x="362" y="14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8" name="Freeform 71"/>
            <p:cNvSpPr>
              <a:spLocks noEditPoints="1"/>
            </p:cNvSpPr>
            <p:nvPr/>
          </p:nvSpPr>
          <p:spPr bwMode="auto">
            <a:xfrm>
              <a:off x="6254750" y="279400"/>
              <a:ext cx="2559050" cy="1851025"/>
            </a:xfrm>
            <a:custGeom>
              <a:avLst/>
              <a:gdLst/>
              <a:ahLst/>
              <a:cxnLst>
                <a:cxn ang="0">
                  <a:pos x="1460" y="92"/>
                </a:cxn>
                <a:cxn ang="0">
                  <a:pos x="1272" y="54"/>
                </a:cxn>
                <a:cxn ang="0">
                  <a:pos x="1188" y="64"/>
                </a:cxn>
                <a:cxn ang="0">
                  <a:pos x="1078" y="48"/>
                </a:cxn>
                <a:cxn ang="0">
                  <a:pos x="1000" y="10"/>
                </a:cxn>
                <a:cxn ang="0">
                  <a:pos x="804" y="38"/>
                </a:cxn>
                <a:cxn ang="0">
                  <a:pos x="722" y="62"/>
                </a:cxn>
                <a:cxn ang="0">
                  <a:pos x="726" y="90"/>
                </a:cxn>
                <a:cxn ang="0">
                  <a:pos x="684" y="48"/>
                </a:cxn>
                <a:cxn ang="0">
                  <a:pos x="604" y="84"/>
                </a:cxn>
                <a:cxn ang="0">
                  <a:pos x="496" y="98"/>
                </a:cxn>
                <a:cxn ang="0">
                  <a:pos x="426" y="138"/>
                </a:cxn>
                <a:cxn ang="0">
                  <a:pos x="384" y="82"/>
                </a:cxn>
                <a:cxn ang="0">
                  <a:pos x="272" y="90"/>
                </a:cxn>
                <a:cxn ang="0">
                  <a:pos x="184" y="158"/>
                </a:cxn>
                <a:cxn ang="0">
                  <a:pos x="216" y="188"/>
                </a:cxn>
                <a:cxn ang="0">
                  <a:pos x="278" y="178"/>
                </a:cxn>
                <a:cxn ang="0">
                  <a:pos x="358" y="182"/>
                </a:cxn>
                <a:cxn ang="0">
                  <a:pos x="226" y="240"/>
                </a:cxn>
                <a:cxn ang="0">
                  <a:pos x="162" y="270"/>
                </a:cxn>
                <a:cxn ang="0">
                  <a:pos x="118" y="356"/>
                </a:cxn>
                <a:cxn ang="0">
                  <a:pos x="98" y="426"/>
                </a:cxn>
                <a:cxn ang="0">
                  <a:pos x="224" y="368"/>
                </a:cxn>
                <a:cxn ang="0">
                  <a:pos x="244" y="336"/>
                </a:cxn>
                <a:cxn ang="0">
                  <a:pos x="318" y="412"/>
                </a:cxn>
                <a:cxn ang="0">
                  <a:pos x="380" y="322"/>
                </a:cxn>
                <a:cxn ang="0">
                  <a:pos x="432" y="324"/>
                </a:cxn>
                <a:cxn ang="0">
                  <a:pos x="340" y="388"/>
                </a:cxn>
                <a:cxn ang="0">
                  <a:pos x="414" y="428"/>
                </a:cxn>
                <a:cxn ang="0">
                  <a:pos x="280" y="492"/>
                </a:cxn>
                <a:cxn ang="0">
                  <a:pos x="172" y="424"/>
                </a:cxn>
                <a:cxn ang="0">
                  <a:pos x="2" y="580"/>
                </a:cxn>
                <a:cxn ang="0">
                  <a:pos x="96" y="752"/>
                </a:cxn>
                <a:cxn ang="0">
                  <a:pos x="214" y="836"/>
                </a:cxn>
                <a:cxn ang="0">
                  <a:pos x="280" y="1162"/>
                </a:cxn>
                <a:cxn ang="0">
                  <a:pos x="404" y="1018"/>
                </a:cxn>
                <a:cxn ang="0">
                  <a:pos x="532" y="682"/>
                </a:cxn>
                <a:cxn ang="0">
                  <a:pos x="422" y="582"/>
                </a:cxn>
                <a:cxn ang="0">
                  <a:pos x="438" y="574"/>
                </a:cxn>
                <a:cxn ang="0">
                  <a:pos x="590" y="592"/>
                </a:cxn>
                <a:cxn ang="0">
                  <a:pos x="516" y="520"/>
                </a:cxn>
                <a:cxn ang="0">
                  <a:pos x="630" y="544"/>
                </a:cxn>
                <a:cxn ang="0">
                  <a:pos x="732" y="712"/>
                </a:cxn>
                <a:cxn ang="0">
                  <a:pos x="840" y="574"/>
                </a:cxn>
                <a:cxn ang="0">
                  <a:pos x="902" y="710"/>
                </a:cxn>
                <a:cxn ang="0">
                  <a:pos x="912" y="684"/>
                </a:cxn>
                <a:cxn ang="0">
                  <a:pos x="966" y="592"/>
                </a:cxn>
                <a:cxn ang="0">
                  <a:pos x="1084" y="498"/>
                </a:cxn>
                <a:cxn ang="0">
                  <a:pos x="1052" y="408"/>
                </a:cxn>
                <a:cxn ang="0">
                  <a:pos x="1112" y="400"/>
                </a:cxn>
                <a:cxn ang="0">
                  <a:pos x="1154" y="362"/>
                </a:cxn>
                <a:cxn ang="0">
                  <a:pos x="1200" y="242"/>
                </a:cxn>
                <a:cxn ang="0">
                  <a:pos x="1374" y="164"/>
                </a:cxn>
                <a:cxn ang="0">
                  <a:pos x="1366" y="270"/>
                </a:cxn>
                <a:cxn ang="0">
                  <a:pos x="1398" y="200"/>
                </a:cxn>
                <a:cxn ang="0">
                  <a:pos x="1518" y="134"/>
                </a:cxn>
                <a:cxn ang="0">
                  <a:pos x="1612" y="118"/>
                </a:cxn>
                <a:cxn ang="0">
                  <a:pos x="372" y="178"/>
                </a:cxn>
                <a:cxn ang="0">
                  <a:pos x="416" y="172"/>
                </a:cxn>
                <a:cxn ang="0">
                  <a:pos x="516" y="238"/>
                </a:cxn>
                <a:cxn ang="0">
                  <a:pos x="500" y="346"/>
                </a:cxn>
                <a:cxn ang="0">
                  <a:pos x="550" y="370"/>
                </a:cxn>
                <a:cxn ang="0">
                  <a:pos x="604" y="354"/>
                </a:cxn>
              </a:cxnLst>
              <a:rect l="0" t="0" r="r" b="b"/>
              <a:pathLst>
                <a:path w="1612" h="1166">
                  <a:moveTo>
                    <a:pt x="1612" y="118"/>
                  </a:moveTo>
                  <a:lnTo>
                    <a:pt x="1612" y="118"/>
                  </a:lnTo>
                  <a:lnTo>
                    <a:pt x="1608" y="114"/>
                  </a:lnTo>
                  <a:lnTo>
                    <a:pt x="1600" y="112"/>
                  </a:lnTo>
                  <a:lnTo>
                    <a:pt x="1592" y="110"/>
                  </a:lnTo>
                  <a:lnTo>
                    <a:pt x="1586" y="110"/>
                  </a:lnTo>
                  <a:lnTo>
                    <a:pt x="1586" y="110"/>
                  </a:lnTo>
                  <a:lnTo>
                    <a:pt x="1586" y="112"/>
                  </a:lnTo>
                  <a:lnTo>
                    <a:pt x="1586" y="114"/>
                  </a:lnTo>
                  <a:lnTo>
                    <a:pt x="1586" y="116"/>
                  </a:lnTo>
                  <a:lnTo>
                    <a:pt x="1582" y="116"/>
                  </a:lnTo>
                  <a:lnTo>
                    <a:pt x="1582" y="116"/>
                  </a:lnTo>
                  <a:lnTo>
                    <a:pt x="1580" y="114"/>
                  </a:lnTo>
                  <a:lnTo>
                    <a:pt x="1578" y="112"/>
                  </a:lnTo>
                  <a:lnTo>
                    <a:pt x="1578" y="108"/>
                  </a:lnTo>
                  <a:lnTo>
                    <a:pt x="1578" y="108"/>
                  </a:lnTo>
                  <a:lnTo>
                    <a:pt x="1574" y="104"/>
                  </a:lnTo>
                  <a:lnTo>
                    <a:pt x="1570" y="102"/>
                  </a:lnTo>
                  <a:lnTo>
                    <a:pt x="1570" y="102"/>
                  </a:lnTo>
                  <a:lnTo>
                    <a:pt x="1546" y="92"/>
                  </a:lnTo>
                  <a:lnTo>
                    <a:pt x="1522" y="84"/>
                  </a:lnTo>
                  <a:lnTo>
                    <a:pt x="1496" y="80"/>
                  </a:lnTo>
                  <a:lnTo>
                    <a:pt x="1470" y="78"/>
                  </a:lnTo>
                  <a:lnTo>
                    <a:pt x="1470" y="78"/>
                  </a:lnTo>
                  <a:lnTo>
                    <a:pt x="1466" y="78"/>
                  </a:lnTo>
                  <a:lnTo>
                    <a:pt x="1464" y="80"/>
                  </a:lnTo>
                  <a:lnTo>
                    <a:pt x="1466" y="84"/>
                  </a:lnTo>
                  <a:lnTo>
                    <a:pt x="1466" y="84"/>
                  </a:lnTo>
                  <a:lnTo>
                    <a:pt x="1468" y="86"/>
                  </a:lnTo>
                  <a:lnTo>
                    <a:pt x="1468" y="88"/>
                  </a:lnTo>
                  <a:lnTo>
                    <a:pt x="1466" y="90"/>
                  </a:lnTo>
                  <a:lnTo>
                    <a:pt x="1466" y="90"/>
                  </a:lnTo>
                  <a:lnTo>
                    <a:pt x="1462" y="92"/>
                  </a:lnTo>
                  <a:lnTo>
                    <a:pt x="1460" y="92"/>
                  </a:lnTo>
                  <a:lnTo>
                    <a:pt x="1458" y="92"/>
                  </a:lnTo>
                  <a:lnTo>
                    <a:pt x="1458" y="92"/>
                  </a:lnTo>
                  <a:lnTo>
                    <a:pt x="1450" y="86"/>
                  </a:lnTo>
                  <a:lnTo>
                    <a:pt x="1442" y="84"/>
                  </a:lnTo>
                  <a:lnTo>
                    <a:pt x="1426" y="84"/>
                  </a:lnTo>
                  <a:lnTo>
                    <a:pt x="1426" y="84"/>
                  </a:lnTo>
                  <a:lnTo>
                    <a:pt x="1412" y="82"/>
                  </a:lnTo>
                  <a:lnTo>
                    <a:pt x="1404" y="82"/>
                  </a:lnTo>
                  <a:lnTo>
                    <a:pt x="1398" y="84"/>
                  </a:lnTo>
                  <a:lnTo>
                    <a:pt x="1398" y="84"/>
                  </a:lnTo>
                  <a:lnTo>
                    <a:pt x="1392" y="86"/>
                  </a:lnTo>
                  <a:lnTo>
                    <a:pt x="1388" y="84"/>
                  </a:lnTo>
                  <a:lnTo>
                    <a:pt x="1382" y="82"/>
                  </a:lnTo>
                  <a:lnTo>
                    <a:pt x="1382" y="78"/>
                  </a:lnTo>
                  <a:lnTo>
                    <a:pt x="1382" y="78"/>
                  </a:lnTo>
                  <a:lnTo>
                    <a:pt x="1380" y="74"/>
                  </a:lnTo>
                  <a:lnTo>
                    <a:pt x="1378" y="72"/>
                  </a:lnTo>
                  <a:lnTo>
                    <a:pt x="1372" y="70"/>
                  </a:lnTo>
                  <a:lnTo>
                    <a:pt x="1372" y="70"/>
                  </a:lnTo>
                  <a:lnTo>
                    <a:pt x="1358" y="68"/>
                  </a:lnTo>
                  <a:lnTo>
                    <a:pt x="1344" y="68"/>
                  </a:lnTo>
                  <a:lnTo>
                    <a:pt x="1344" y="68"/>
                  </a:lnTo>
                  <a:lnTo>
                    <a:pt x="1334" y="70"/>
                  </a:lnTo>
                  <a:lnTo>
                    <a:pt x="1324" y="70"/>
                  </a:lnTo>
                  <a:lnTo>
                    <a:pt x="1304" y="62"/>
                  </a:lnTo>
                  <a:lnTo>
                    <a:pt x="1304" y="62"/>
                  </a:lnTo>
                  <a:lnTo>
                    <a:pt x="1302" y="62"/>
                  </a:lnTo>
                  <a:lnTo>
                    <a:pt x="1302" y="58"/>
                  </a:lnTo>
                  <a:lnTo>
                    <a:pt x="1302" y="56"/>
                  </a:lnTo>
                  <a:lnTo>
                    <a:pt x="1298" y="56"/>
                  </a:lnTo>
                  <a:lnTo>
                    <a:pt x="1298" y="56"/>
                  </a:lnTo>
                  <a:lnTo>
                    <a:pt x="1286" y="56"/>
                  </a:lnTo>
                  <a:lnTo>
                    <a:pt x="1278" y="56"/>
                  </a:lnTo>
                  <a:lnTo>
                    <a:pt x="1272" y="54"/>
                  </a:lnTo>
                  <a:lnTo>
                    <a:pt x="1272" y="54"/>
                  </a:lnTo>
                  <a:lnTo>
                    <a:pt x="1274" y="56"/>
                  </a:lnTo>
                  <a:lnTo>
                    <a:pt x="1274" y="60"/>
                  </a:lnTo>
                  <a:lnTo>
                    <a:pt x="1274" y="60"/>
                  </a:lnTo>
                  <a:lnTo>
                    <a:pt x="1274" y="60"/>
                  </a:lnTo>
                  <a:lnTo>
                    <a:pt x="1272" y="62"/>
                  </a:lnTo>
                  <a:lnTo>
                    <a:pt x="1266" y="62"/>
                  </a:lnTo>
                  <a:lnTo>
                    <a:pt x="1266" y="62"/>
                  </a:lnTo>
                  <a:lnTo>
                    <a:pt x="1268" y="58"/>
                  </a:lnTo>
                  <a:lnTo>
                    <a:pt x="1266" y="56"/>
                  </a:lnTo>
                  <a:lnTo>
                    <a:pt x="1262" y="54"/>
                  </a:lnTo>
                  <a:lnTo>
                    <a:pt x="1262" y="54"/>
                  </a:lnTo>
                  <a:lnTo>
                    <a:pt x="1258" y="52"/>
                  </a:lnTo>
                  <a:lnTo>
                    <a:pt x="1258" y="52"/>
                  </a:lnTo>
                  <a:lnTo>
                    <a:pt x="1246" y="52"/>
                  </a:lnTo>
                  <a:lnTo>
                    <a:pt x="1246" y="52"/>
                  </a:lnTo>
                  <a:lnTo>
                    <a:pt x="1238" y="50"/>
                  </a:lnTo>
                  <a:lnTo>
                    <a:pt x="1238" y="50"/>
                  </a:lnTo>
                  <a:lnTo>
                    <a:pt x="1222" y="56"/>
                  </a:lnTo>
                  <a:lnTo>
                    <a:pt x="1222" y="56"/>
                  </a:lnTo>
                  <a:lnTo>
                    <a:pt x="1224" y="58"/>
                  </a:lnTo>
                  <a:lnTo>
                    <a:pt x="1224" y="62"/>
                  </a:lnTo>
                  <a:lnTo>
                    <a:pt x="1224" y="62"/>
                  </a:lnTo>
                  <a:lnTo>
                    <a:pt x="1222" y="64"/>
                  </a:lnTo>
                  <a:lnTo>
                    <a:pt x="1220" y="64"/>
                  </a:lnTo>
                  <a:lnTo>
                    <a:pt x="1216" y="64"/>
                  </a:lnTo>
                  <a:lnTo>
                    <a:pt x="1216" y="64"/>
                  </a:lnTo>
                  <a:lnTo>
                    <a:pt x="1210" y="66"/>
                  </a:lnTo>
                  <a:lnTo>
                    <a:pt x="1206" y="64"/>
                  </a:lnTo>
                  <a:lnTo>
                    <a:pt x="1202" y="64"/>
                  </a:lnTo>
                  <a:lnTo>
                    <a:pt x="1198" y="64"/>
                  </a:lnTo>
                  <a:lnTo>
                    <a:pt x="1198" y="64"/>
                  </a:lnTo>
                  <a:lnTo>
                    <a:pt x="1192" y="64"/>
                  </a:lnTo>
                  <a:lnTo>
                    <a:pt x="1188" y="64"/>
                  </a:lnTo>
                  <a:lnTo>
                    <a:pt x="1178" y="62"/>
                  </a:lnTo>
                  <a:lnTo>
                    <a:pt x="1172" y="62"/>
                  </a:lnTo>
                  <a:lnTo>
                    <a:pt x="1168" y="64"/>
                  </a:lnTo>
                  <a:lnTo>
                    <a:pt x="1164" y="66"/>
                  </a:lnTo>
                  <a:lnTo>
                    <a:pt x="1160" y="70"/>
                  </a:lnTo>
                  <a:lnTo>
                    <a:pt x="1160" y="70"/>
                  </a:lnTo>
                  <a:lnTo>
                    <a:pt x="1156" y="72"/>
                  </a:lnTo>
                  <a:lnTo>
                    <a:pt x="1152" y="70"/>
                  </a:lnTo>
                  <a:lnTo>
                    <a:pt x="1144" y="66"/>
                  </a:lnTo>
                  <a:lnTo>
                    <a:pt x="1144" y="66"/>
                  </a:lnTo>
                  <a:lnTo>
                    <a:pt x="1132" y="56"/>
                  </a:lnTo>
                  <a:lnTo>
                    <a:pt x="1132" y="56"/>
                  </a:lnTo>
                  <a:lnTo>
                    <a:pt x="1134" y="48"/>
                  </a:lnTo>
                  <a:lnTo>
                    <a:pt x="1134" y="48"/>
                  </a:lnTo>
                  <a:lnTo>
                    <a:pt x="1136" y="48"/>
                  </a:lnTo>
                  <a:lnTo>
                    <a:pt x="1138" y="48"/>
                  </a:lnTo>
                  <a:lnTo>
                    <a:pt x="1136" y="46"/>
                  </a:lnTo>
                  <a:lnTo>
                    <a:pt x="1136" y="46"/>
                  </a:lnTo>
                  <a:lnTo>
                    <a:pt x="1130" y="44"/>
                  </a:lnTo>
                  <a:lnTo>
                    <a:pt x="1126" y="42"/>
                  </a:lnTo>
                  <a:lnTo>
                    <a:pt x="1124" y="44"/>
                  </a:lnTo>
                  <a:lnTo>
                    <a:pt x="1124" y="44"/>
                  </a:lnTo>
                  <a:lnTo>
                    <a:pt x="1118" y="44"/>
                  </a:lnTo>
                  <a:lnTo>
                    <a:pt x="1118" y="44"/>
                  </a:lnTo>
                  <a:lnTo>
                    <a:pt x="1108" y="42"/>
                  </a:lnTo>
                  <a:lnTo>
                    <a:pt x="1104" y="40"/>
                  </a:lnTo>
                  <a:lnTo>
                    <a:pt x="1098" y="42"/>
                  </a:lnTo>
                  <a:lnTo>
                    <a:pt x="1098" y="42"/>
                  </a:lnTo>
                  <a:lnTo>
                    <a:pt x="1096" y="44"/>
                  </a:lnTo>
                  <a:lnTo>
                    <a:pt x="1096" y="46"/>
                  </a:lnTo>
                  <a:lnTo>
                    <a:pt x="1096" y="50"/>
                  </a:lnTo>
                  <a:lnTo>
                    <a:pt x="1096" y="50"/>
                  </a:lnTo>
                  <a:lnTo>
                    <a:pt x="1086" y="50"/>
                  </a:lnTo>
                  <a:lnTo>
                    <a:pt x="1078" y="48"/>
                  </a:lnTo>
                  <a:lnTo>
                    <a:pt x="1070" y="48"/>
                  </a:lnTo>
                  <a:lnTo>
                    <a:pt x="1062" y="46"/>
                  </a:lnTo>
                  <a:lnTo>
                    <a:pt x="1062" y="46"/>
                  </a:lnTo>
                  <a:lnTo>
                    <a:pt x="1054" y="42"/>
                  </a:lnTo>
                  <a:lnTo>
                    <a:pt x="1046" y="42"/>
                  </a:lnTo>
                  <a:lnTo>
                    <a:pt x="1038" y="40"/>
                  </a:lnTo>
                  <a:lnTo>
                    <a:pt x="1030" y="42"/>
                  </a:lnTo>
                  <a:lnTo>
                    <a:pt x="1030" y="42"/>
                  </a:lnTo>
                  <a:lnTo>
                    <a:pt x="1024" y="42"/>
                  </a:lnTo>
                  <a:lnTo>
                    <a:pt x="1018" y="42"/>
                  </a:lnTo>
                  <a:lnTo>
                    <a:pt x="1004" y="40"/>
                  </a:lnTo>
                  <a:lnTo>
                    <a:pt x="1004" y="40"/>
                  </a:lnTo>
                  <a:lnTo>
                    <a:pt x="1000" y="38"/>
                  </a:lnTo>
                  <a:lnTo>
                    <a:pt x="994" y="40"/>
                  </a:lnTo>
                  <a:lnTo>
                    <a:pt x="994" y="40"/>
                  </a:lnTo>
                  <a:lnTo>
                    <a:pt x="986" y="44"/>
                  </a:lnTo>
                  <a:lnTo>
                    <a:pt x="980" y="46"/>
                  </a:lnTo>
                  <a:lnTo>
                    <a:pt x="964" y="44"/>
                  </a:lnTo>
                  <a:lnTo>
                    <a:pt x="964" y="44"/>
                  </a:lnTo>
                  <a:lnTo>
                    <a:pt x="990" y="36"/>
                  </a:lnTo>
                  <a:lnTo>
                    <a:pt x="990" y="36"/>
                  </a:lnTo>
                  <a:lnTo>
                    <a:pt x="994" y="34"/>
                  </a:lnTo>
                  <a:lnTo>
                    <a:pt x="998" y="32"/>
                  </a:lnTo>
                  <a:lnTo>
                    <a:pt x="1008" y="30"/>
                  </a:lnTo>
                  <a:lnTo>
                    <a:pt x="1008" y="30"/>
                  </a:lnTo>
                  <a:lnTo>
                    <a:pt x="1016" y="26"/>
                  </a:lnTo>
                  <a:lnTo>
                    <a:pt x="1016" y="26"/>
                  </a:lnTo>
                  <a:lnTo>
                    <a:pt x="1018" y="24"/>
                  </a:lnTo>
                  <a:lnTo>
                    <a:pt x="1018" y="20"/>
                  </a:lnTo>
                  <a:lnTo>
                    <a:pt x="1018" y="18"/>
                  </a:lnTo>
                  <a:lnTo>
                    <a:pt x="1018" y="16"/>
                  </a:lnTo>
                  <a:lnTo>
                    <a:pt x="1018" y="16"/>
                  </a:lnTo>
                  <a:lnTo>
                    <a:pt x="1006" y="12"/>
                  </a:lnTo>
                  <a:lnTo>
                    <a:pt x="1000" y="10"/>
                  </a:lnTo>
                  <a:lnTo>
                    <a:pt x="994" y="8"/>
                  </a:lnTo>
                  <a:lnTo>
                    <a:pt x="994" y="8"/>
                  </a:lnTo>
                  <a:lnTo>
                    <a:pt x="976" y="10"/>
                  </a:lnTo>
                  <a:lnTo>
                    <a:pt x="968" y="10"/>
                  </a:lnTo>
                  <a:lnTo>
                    <a:pt x="960" y="6"/>
                  </a:lnTo>
                  <a:lnTo>
                    <a:pt x="960" y="6"/>
                  </a:lnTo>
                  <a:lnTo>
                    <a:pt x="956" y="6"/>
                  </a:lnTo>
                  <a:lnTo>
                    <a:pt x="956" y="6"/>
                  </a:lnTo>
                  <a:lnTo>
                    <a:pt x="946" y="0"/>
                  </a:lnTo>
                  <a:lnTo>
                    <a:pt x="938" y="0"/>
                  </a:lnTo>
                  <a:lnTo>
                    <a:pt x="938" y="0"/>
                  </a:lnTo>
                  <a:lnTo>
                    <a:pt x="932" y="2"/>
                  </a:lnTo>
                  <a:lnTo>
                    <a:pt x="924" y="6"/>
                  </a:lnTo>
                  <a:lnTo>
                    <a:pt x="918" y="10"/>
                  </a:lnTo>
                  <a:lnTo>
                    <a:pt x="910" y="12"/>
                  </a:lnTo>
                  <a:lnTo>
                    <a:pt x="910" y="12"/>
                  </a:lnTo>
                  <a:lnTo>
                    <a:pt x="914" y="16"/>
                  </a:lnTo>
                  <a:lnTo>
                    <a:pt x="914" y="16"/>
                  </a:lnTo>
                  <a:lnTo>
                    <a:pt x="908" y="16"/>
                  </a:lnTo>
                  <a:lnTo>
                    <a:pt x="908" y="16"/>
                  </a:lnTo>
                  <a:lnTo>
                    <a:pt x="902" y="14"/>
                  </a:lnTo>
                  <a:lnTo>
                    <a:pt x="894" y="14"/>
                  </a:lnTo>
                  <a:lnTo>
                    <a:pt x="880" y="16"/>
                  </a:lnTo>
                  <a:lnTo>
                    <a:pt x="880" y="16"/>
                  </a:lnTo>
                  <a:lnTo>
                    <a:pt x="852" y="18"/>
                  </a:lnTo>
                  <a:lnTo>
                    <a:pt x="824" y="24"/>
                  </a:lnTo>
                  <a:lnTo>
                    <a:pt x="824" y="24"/>
                  </a:lnTo>
                  <a:lnTo>
                    <a:pt x="816" y="28"/>
                  </a:lnTo>
                  <a:lnTo>
                    <a:pt x="814" y="30"/>
                  </a:lnTo>
                  <a:lnTo>
                    <a:pt x="812" y="36"/>
                  </a:lnTo>
                  <a:lnTo>
                    <a:pt x="814" y="42"/>
                  </a:lnTo>
                  <a:lnTo>
                    <a:pt x="814" y="42"/>
                  </a:lnTo>
                  <a:lnTo>
                    <a:pt x="808" y="38"/>
                  </a:lnTo>
                  <a:lnTo>
                    <a:pt x="804" y="38"/>
                  </a:lnTo>
                  <a:lnTo>
                    <a:pt x="802" y="40"/>
                  </a:lnTo>
                  <a:lnTo>
                    <a:pt x="802" y="40"/>
                  </a:lnTo>
                  <a:lnTo>
                    <a:pt x="770" y="42"/>
                  </a:lnTo>
                  <a:lnTo>
                    <a:pt x="770" y="42"/>
                  </a:lnTo>
                  <a:lnTo>
                    <a:pt x="766" y="42"/>
                  </a:lnTo>
                  <a:lnTo>
                    <a:pt x="764" y="42"/>
                  </a:lnTo>
                  <a:lnTo>
                    <a:pt x="762" y="44"/>
                  </a:lnTo>
                  <a:lnTo>
                    <a:pt x="762" y="44"/>
                  </a:lnTo>
                  <a:lnTo>
                    <a:pt x="764" y="50"/>
                  </a:lnTo>
                  <a:lnTo>
                    <a:pt x="766" y="52"/>
                  </a:lnTo>
                  <a:lnTo>
                    <a:pt x="768" y="54"/>
                  </a:lnTo>
                  <a:lnTo>
                    <a:pt x="768" y="54"/>
                  </a:lnTo>
                  <a:lnTo>
                    <a:pt x="774" y="56"/>
                  </a:lnTo>
                  <a:lnTo>
                    <a:pt x="780" y="58"/>
                  </a:lnTo>
                  <a:lnTo>
                    <a:pt x="780" y="58"/>
                  </a:lnTo>
                  <a:lnTo>
                    <a:pt x="780" y="60"/>
                  </a:lnTo>
                  <a:lnTo>
                    <a:pt x="780" y="60"/>
                  </a:lnTo>
                  <a:lnTo>
                    <a:pt x="770" y="62"/>
                  </a:lnTo>
                  <a:lnTo>
                    <a:pt x="770" y="62"/>
                  </a:lnTo>
                  <a:lnTo>
                    <a:pt x="766" y="58"/>
                  </a:lnTo>
                  <a:lnTo>
                    <a:pt x="760" y="56"/>
                  </a:lnTo>
                  <a:lnTo>
                    <a:pt x="750" y="56"/>
                  </a:lnTo>
                  <a:lnTo>
                    <a:pt x="740" y="58"/>
                  </a:lnTo>
                  <a:lnTo>
                    <a:pt x="730" y="60"/>
                  </a:lnTo>
                  <a:lnTo>
                    <a:pt x="730" y="60"/>
                  </a:lnTo>
                  <a:lnTo>
                    <a:pt x="730" y="62"/>
                  </a:lnTo>
                  <a:lnTo>
                    <a:pt x="732" y="62"/>
                  </a:lnTo>
                  <a:lnTo>
                    <a:pt x="736" y="64"/>
                  </a:lnTo>
                  <a:lnTo>
                    <a:pt x="736" y="64"/>
                  </a:lnTo>
                  <a:lnTo>
                    <a:pt x="730" y="66"/>
                  </a:lnTo>
                  <a:lnTo>
                    <a:pt x="730" y="66"/>
                  </a:lnTo>
                  <a:lnTo>
                    <a:pt x="726" y="66"/>
                  </a:lnTo>
                  <a:lnTo>
                    <a:pt x="722" y="66"/>
                  </a:lnTo>
                  <a:lnTo>
                    <a:pt x="722" y="62"/>
                  </a:lnTo>
                  <a:lnTo>
                    <a:pt x="722" y="62"/>
                  </a:lnTo>
                  <a:lnTo>
                    <a:pt x="720" y="58"/>
                  </a:lnTo>
                  <a:lnTo>
                    <a:pt x="716" y="58"/>
                  </a:lnTo>
                  <a:lnTo>
                    <a:pt x="710" y="60"/>
                  </a:lnTo>
                  <a:lnTo>
                    <a:pt x="710" y="60"/>
                  </a:lnTo>
                  <a:lnTo>
                    <a:pt x="706" y="62"/>
                  </a:lnTo>
                  <a:lnTo>
                    <a:pt x="706" y="66"/>
                  </a:lnTo>
                  <a:lnTo>
                    <a:pt x="710" y="70"/>
                  </a:lnTo>
                  <a:lnTo>
                    <a:pt x="710" y="70"/>
                  </a:lnTo>
                  <a:lnTo>
                    <a:pt x="712" y="72"/>
                  </a:lnTo>
                  <a:lnTo>
                    <a:pt x="712" y="76"/>
                  </a:lnTo>
                  <a:lnTo>
                    <a:pt x="712" y="76"/>
                  </a:lnTo>
                  <a:lnTo>
                    <a:pt x="708" y="82"/>
                  </a:lnTo>
                  <a:lnTo>
                    <a:pt x="708" y="84"/>
                  </a:lnTo>
                  <a:lnTo>
                    <a:pt x="710" y="86"/>
                  </a:lnTo>
                  <a:lnTo>
                    <a:pt x="714" y="88"/>
                  </a:lnTo>
                  <a:lnTo>
                    <a:pt x="720" y="88"/>
                  </a:lnTo>
                  <a:lnTo>
                    <a:pt x="720" y="88"/>
                  </a:lnTo>
                  <a:lnTo>
                    <a:pt x="726" y="86"/>
                  </a:lnTo>
                  <a:lnTo>
                    <a:pt x="730" y="88"/>
                  </a:lnTo>
                  <a:lnTo>
                    <a:pt x="740" y="92"/>
                  </a:lnTo>
                  <a:lnTo>
                    <a:pt x="740" y="92"/>
                  </a:lnTo>
                  <a:lnTo>
                    <a:pt x="742" y="94"/>
                  </a:lnTo>
                  <a:lnTo>
                    <a:pt x="742" y="96"/>
                  </a:lnTo>
                  <a:lnTo>
                    <a:pt x="742" y="96"/>
                  </a:lnTo>
                  <a:lnTo>
                    <a:pt x="738" y="98"/>
                  </a:lnTo>
                  <a:lnTo>
                    <a:pt x="738" y="98"/>
                  </a:lnTo>
                  <a:lnTo>
                    <a:pt x="736" y="100"/>
                  </a:lnTo>
                  <a:lnTo>
                    <a:pt x="736" y="98"/>
                  </a:lnTo>
                  <a:lnTo>
                    <a:pt x="736" y="96"/>
                  </a:lnTo>
                  <a:lnTo>
                    <a:pt x="736" y="96"/>
                  </a:lnTo>
                  <a:lnTo>
                    <a:pt x="734" y="92"/>
                  </a:lnTo>
                  <a:lnTo>
                    <a:pt x="732" y="92"/>
                  </a:lnTo>
                  <a:lnTo>
                    <a:pt x="726" y="90"/>
                  </a:lnTo>
                  <a:lnTo>
                    <a:pt x="726" y="90"/>
                  </a:lnTo>
                  <a:lnTo>
                    <a:pt x="720" y="92"/>
                  </a:lnTo>
                  <a:lnTo>
                    <a:pt x="718" y="92"/>
                  </a:lnTo>
                  <a:lnTo>
                    <a:pt x="716" y="96"/>
                  </a:lnTo>
                  <a:lnTo>
                    <a:pt x="716" y="96"/>
                  </a:lnTo>
                  <a:lnTo>
                    <a:pt x="712" y="104"/>
                  </a:lnTo>
                  <a:lnTo>
                    <a:pt x="708" y="112"/>
                  </a:lnTo>
                  <a:lnTo>
                    <a:pt x="700" y="116"/>
                  </a:lnTo>
                  <a:lnTo>
                    <a:pt x="692" y="118"/>
                  </a:lnTo>
                  <a:lnTo>
                    <a:pt x="692" y="118"/>
                  </a:lnTo>
                  <a:lnTo>
                    <a:pt x="692" y="112"/>
                  </a:lnTo>
                  <a:lnTo>
                    <a:pt x="692" y="112"/>
                  </a:lnTo>
                  <a:lnTo>
                    <a:pt x="702" y="102"/>
                  </a:lnTo>
                  <a:lnTo>
                    <a:pt x="702" y="102"/>
                  </a:lnTo>
                  <a:lnTo>
                    <a:pt x="706" y="98"/>
                  </a:lnTo>
                  <a:lnTo>
                    <a:pt x="706" y="96"/>
                  </a:lnTo>
                  <a:lnTo>
                    <a:pt x="704" y="94"/>
                  </a:lnTo>
                  <a:lnTo>
                    <a:pt x="704" y="94"/>
                  </a:lnTo>
                  <a:lnTo>
                    <a:pt x="700" y="90"/>
                  </a:lnTo>
                  <a:lnTo>
                    <a:pt x="698" y="84"/>
                  </a:lnTo>
                  <a:lnTo>
                    <a:pt x="700" y="80"/>
                  </a:lnTo>
                  <a:lnTo>
                    <a:pt x="702" y="74"/>
                  </a:lnTo>
                  <a:lnTo>
                    <a:pt x="702" y="74"/>
                  </a:lnTo>
                  <a:lnTo>
                    <a:pt x="700" y="70"/>
                  </a:lnTo>
                  <a:lnTo>
                    <a:pt x="698" y="68"/>
                  </a:lnTo>
                  <a:lnTo>
                    <a:pt x="696" y="64"/>
                  </a:lnTo>
                  <a:lnTo>
                    <a:pt x="698" y="62"/>
                  </a:lnTo>
                  <a:lnTo>
                    <a:pt x="698" y="62"/>
                  </a:lnTo>
                  <a:lnTo>
                    <a:pt x="700" y="56"/>
                  </a:lnTo>
                  <a:lnTo>
                    <a:pt x="700" y="52"/>
                  </a:lnTo>
                  <a:lnTo>
                    <a:pt x="696" y="50"/>
                  </a:lnTo>
                  <a:lnTo>
                    <a:pt x="692" y="48"/>
                  </a:lnTo>
                  <a:lnTo>
                    <a:pt x="692" y="48"/>
                  </a:lnTo>
                  <a:lnTo>
                    <a:pt x="684" y="48"/>
                  </a:lnTo>
                  <a:lnTo>
                    <a:pt x="678" y="48"/>
                  </a:lnTo>
                  <a:lnTo>
                    <a:pt x="672" y="52"/>
                  </a:lnTo>
                  <a:lnTo>
                    <a:pt x="670" y="58"/>
                  </a:lnTo>
                  <a:lnTo>
                    <a:pt x="670" y="58"/>
                  </a:lnTo>
                  <a:lnTo>
                    <a:pt x="666" y="60"/>
                  </a:lnTo>
                  <a:lnTo>
                    <a:pt x="664" y="64"/>
                  </a:lnTo>
                  <a:lnTo>
                    <a:pt x="664" y="64"/>
                  </a:lnTo>
                  <a:lnTo>
                    <a:pt x="660" y="64"/>
                  </a:lnTo>
                  <a:lnTo>
                    <a:pt x="658" y="66"/>
                  </a:lnTo>
                  <a:lnTo>
                    <a:pt x="656" y="68"/>
                  </a:lnTo>
                  <a:lnTo>
                    <a:pt x="658" y="74"/>
                  </a:lnTo>
                  <a:lnTo>
                    <a:pt x="658" y="74"/>
                  </a:lnTo>
                  <a:lnTo>
                    <a:pt x="658" y="76"/>
                  </a:lnTo>
                  <a:lnTo>
                    <a:pt x="658" y="80"/>
                  </a:lnTo>
                  <a:lnTo>
                    <a:pt x="660" y="82"/>
                  </a:lnTo>
                  <a:lnTo>
                    <a:pt x="664" y="84"/>
                  </a:lnTo>
                  <a:lnTo>
                    <a:pt x="664" y="84"/>
                  </a:lnTo>
                  <a:lnTo>
                    <a:pt x="666" y="86"/>
                  </a:lnTo>
                  <a:lnTo>
                    <a:pt x="670" y="90"/>
                  </a:lnTo>
                  <a:lnTo>
                    <a:pt x="670" y="90"/>
                  </a:lnTo>
                  <a:lnTo>
                    <a:pt x="672" y="92"/>
                  </a:lnTo>
                  <a:lnTo>
                    <a:pt x="670" y="96"/>
                  </a:lnTo>
                  <a:lnTo>
                    <a:pt x="670" y="96"/>
                  </a:lnTo>
                  <a:lnTo>
                    <a:pt x="668" y="98"/>
                  </a:lnTo>
                  <a:lnTo>
                    <a:pt x="664" y="96"/>
                  </a:lnTo>
                  <a:lnTo>
                    <a:pt x="664" y="96"/>
                  </a:lnTo>
                  <a:lnTo>
                    <a:pt x="658" y="92"/>
                  </a:lnTo>
                  <a:lnTo>
                    <a:pt x="650" y="90"/>
                  </a:lnTo>
                  <a:lnTo>
                    <a:pt x="636" y="86"/>
                  </a:lnTo>
                  <a:lnTo>
                    <a:pt x="636" y="86"/>
                  </a:lnTo>
                  <a:lnTo>
                    <a:pt x="620" y="82"/>
                  </a:lnTo>
                  <a:lnTo>
                    <a:pt x="612" y="82"/>
                  </a:lnTo>
                  <a:lnTo>
                    <a:pt x="604" y="84"/>
                  </a:lnTo>
                  <a:lnTo>
                    <a:pt x="604" y="84"/>
                  </a:lnTo>
                  <a:lnTo>
                    <a:pt x="608" y="86"/>
                  </a:lnTo>
                  <a:lnTo>
                    <a:pt x="608" y="88"/>
                  </a:lnTo>
                  <a:lnTo>
                    <a:pt x="608" y="90"/>
                  </a:lnTo>
                  <a:lnTo>
                    <a:pt x="608" y="90"/>
                  </a:lnTo>
                  <a:lnTo>
                    <a:pt x="602" y="96"/>
                  </a:lnTo>
                  <a:lnTo>
                    <a:pt x="598" y="96"/>
                  </a:lnTo>
                  <a:lnTo>
                    <a:pt x="596" y="96"/>
                  </a:lnTo>
                  <a:lnTo>
                    <a:pt x="596" y="96"/>
                  </a:lnTo>
                  <a:lnTo>
                    <a:pt x="594" y="92"/>
                  </a:lnTo>
                  <a:lnTo>
                    <a:pt x="590" y="90"/>
                  </a:lnTo>
                  <a:lnTo>
                    <a:pt x="584" y="92"/>
                  </a:lnTo>
                  <a:lnTo>
                    <a:pt x="584" y="92"/>
                  </a:lnTo>
                  <a:lnTo>
                    <a:pt x="570" y="94"/>
                  </a:lnTo>
                  <a:lnTo>
                    <a:pt x="552" y="90"/>
                  </a:lnTo>
                  <a:lnTo>
                    <a:pt x="552" y="90"/>
                  </a:lnTo>
                  <a:lnTo>
                    <a:pt x="548" y="92"/>
                  </a:lnTo>
                  <a:lnTo>
                    <a:pt x="548" y="92"/>
                  </a:lnTo>
                  <a:lnTo>
                    <a:pt x="542" y="94"/>
                  </a:lnTo>
                  <a:lnTo>
                    <a:pt x="538" y="96"/>
                  </a:lnTo>
                  <a:lnTo>
                    <a:pt x="538" y="96"/>
                  </a:lnTo>
                  <a:lnTo>
                    <a:pt x="522" y="100"/>
                  </a:lnTo>
                  <a:lnTo>
                    <a:pt x="514" y="102"/>
                  </a:lnTo>
                  <a:lnTo>
                    <a:pt x="508" y="106"/>
                  </a:lnTo>
                  <a:lnTo>
                    <a:pt x="508" y="106"/>
                  </a:lnTo>
                  <a:lnTo>
                    <a:pt x="502" y="112"/>
                  </a:lnTo>
                  <a:lnTo>
                    <a:pt x="496" y="112"/>
                  </a:lnTo>
                  <a:lnTo>
                    <a:pt x="492" y="110"/>
                  </a:lnTo>
                  <a:lnTo>
                    <a:pt x="486" y="104"/>
                  </a:lnTo>
                  <a:lnTo>
                    <a:pt x="486" y="104"/>
                  </a:lnTo>
                  <a:lnTo>
                    <a:pt x="488" y="102"/>
                  </a:lnTo>
                  <a:lnTo>
                    <a:pt x="492" y="102"/>
                  </a:lnTo>
                  <a:lnTo>
                    <a:pt x="494" y="102"/>
                  </a:lnTo>
                  <a:lnTo>
                    <a:pt x="496" y="98"/>
                  </a:lnTo>
                  <a:lnTo>
                    <a:pt x="496" y="98"/>
                  </a:lnTo>
                  <a:lnTo>
                    <a:pt x="492" y="96"/>
                  </a:lnTo>
                  <a:lnTo>
                    <a:pt x="488" y="94"/>
                  </a:lnTo>
                  <a:lnTo>
                    <a:pt x="484" y="94"/>
                  </a:lnTo>
                  <a:lnTo>
                    <a:pt x="480" y="96"/>
                  </a:lnTo>
                  <a:lnTo>
                    <a:pt x="480" y="96"/>
                  </a:lnTo>
                  <a:lnTo>
                    <a:pt x="478" y="100"/>
                  </a:lnTo>
                  <a:lnTo>
                    <a:pt x="478" y="106"/>
                  </a:lnTo>
                  <a:lnTo>
                    <a:pt x="478" y="106"/>
                  </a:lnTo>
                  <a:lnTo>
                    <a:pt x="482" y="114"/>
                  </a:lnTo>
                  <a:lnTo>
                    <a:pt x="482" y="116"/>
                  </a:lnTo>
                  <a:lnTo>
                    <a:pt x="480" y="118"/>
                  </a:lnTo>
                  <a:lnTo>
                    <a:pt x="476" y="118"/>
                  </a:lnTo>
                  <a:lnTo>
                    <a:pt x="468" y="118"/>
                  </a:lnTo>
                  <a:lnTo>
                    <a:pt x="468" y="118"/>
                  </a:lnTo>
                  <a:lnTo>
                    <a:pt x="462" y="116"/>
                  </a:lnTo>
                  <a:lnTo>
                    <a:pt x="456" y="118"/>
                  </a:lnTo>
                  <a:lnTo>
                    <a:pt x="446" y="126"/>
                  </a:lnTo>
                  <a:lnTo>
                    <a:pt x="446" y="126"/>
                  </a:lnTo>
                  <a:lnTo>
                    <a:pt x="446" y="128"/>
                  </a:lnTo>
                  <a:lnTo>
                    <a:pt x="448" y="130"/>
                  </a:lnTo>
                  <a:lnTo>
                    <a:pt x="450" y="132"/>
                  </a:lnTo>
                  <a:lnTo>
                    <a:pt x="448" y="134"/>
                  </a:lnTo>
                  <a:lnTo>
                    <a:pt x="448" y="134"/>
                  </a:lnTo>
                  <a:lnTo>
                    <a:pt x="438" y="134"/>
                  </a:lnTo>
                  <a:lnTo>
                    <a:pt x="428" y="132"/>
                  </a:lnTo>
                  <a:lnTo>
                    <a:pt x="428" y="132"/>
                  </a:lnTo>
                  <a:lnTo>
                    <a:pt x="424" y="130"/>
                  </a:lnTo>
                  <a:lnTo>
                    <a:pt x="422" y="130"/>
                  </a:lnTo>
                  <a:lnTo>
                    <a:pt x="422" y="132"/>
                  </a:lnTo>
                  <a:lnTo>
                    <a:pt x="422" y="132"/>
                  </a:lnTo>
                  <a:lnTo>
                    <a:pt x="422" y="134"/>
                  </a:lnTo>
                  <a:lnTo>
                    <a:pt x="422" y="136"/>
                  </a:lnTo>
                  <a:lnTo>
                    <a:pt x="426" y="138"/>
                  </a:lnTo>
                  <a:lnTo>
                    <a:pt x="426" y="138"/>
                  </a:lnTo>
                  <a:lnTo>
                    <a:pt x="430" y="138"/>
                  </a:lnTo>
                  <a:lnTo>
                    <a:pt x="430" y="140"/>
                  </a:lnTo>
                  <a:lnTo>
                    <a:pt x="430" y="140"/>
                  </a:lnTo>
                  <a:lnTo>
                    <a:pt x="424" y="142"/>
                  </a:lnTo>
                  <a:lnTo>
                    <a:pt x="416" y="140"/>
                  </a:lnTo>
                  <a:lnTo>
                    <a:pt x="408" y="138"/>
                  </a:lnTo>
                  <a:lnTo>
                    <a:pt x="406" y="134"/>
                  </a:lnTo>
                  <a:lnTo>
                    <a:pt x="406" y="134"/>
                  </a:lnTo>
                  <a:lnTo>
                    <a:pt x="404" y="126"/>
                  </a:lnTo>
                  <a:lnTo>
                    <a:pt x="402" y="122"/>
                  </a:lnTo>
                  <a:lnTo>
                    <a:pt x="398" y="116"/>
                  </a:lnTo>
                  <a:lnTo>
                    <a:pt x="390" y="114"/>
                  </a:lnTo>
                  <a:lnTo>
                    <a:pt x="390" y="114"/>
                  </a:lnTo>
                  <a:lnTo>
                    <a:pt x="398" y="112"/>
                  </a:lnTo>
                  <a:lnTo>
                    <a:pt x="402" y="114"/>
                  </a:lnTo>
                  <a:lnTo>
                    <a:pt x="412" y="116"/>
                  </a:lnTo>
                  <a:lnTo>
                    <a:pt x="412" y="116"/>
                  </a:lnTo>
                  <a:lnTo>
                    <a:pt x="432" y="120"/>
                  </a:lnTo>
                  <a:lnTo>
                    <a:pt x="440" y="120"/>
                  </a:lnTo>
                  <a:lnTo>
                    <a:pt x="450" y="116"/>
                  </a:lnTo>
                  <a:lnTo>
                    <a:pt x="450" y="116"/>
                  </a:lnTo>
                  <a:lnTo>
                    <a:pt x="454" y="112"/>
                  </a:lnTo>
                  <a:lnTo>
                    <a:pt x="456" y="110"/>
                  </a:lnTo>
                  <a:lnTo>
                    <a:pt x="456" y="108"/>
                  </a:lnTo>
                  <a:lnTo>
                    <a:pt x="456" y="108"/>
                  </a:lnTo>
                  <a:lnTo>
                    <a:pt x="454" y="104"/>
                  </a:lnTo>
                  <a:lnTo>
                    <a:pt x="450" y="102"/>
                  </a:lnTo>
                  <a:lnTo>
                    <a:pt x="450" y="102"/>
                  </a:lnTo>
                  <a:lnTo>
                    <a:pt x="418" y="90"/>
                  </a:lnTo>
                  <a:lnTo>
                    <a:pt x="418" y="90"/>
                  </a:lnTo>
                  <a:lnTo>
                    <a:pt x="410" y="88"/>
                  </a:lnTo>
                  <a:lnTo>
                    <a:pt x="402" y="86"/>
                  </a:lnTo>
                  <a:lnTo>
                    <a:pt x="394" y="86"/>
                  </a:lnTo>
                  <a:lnTo>
                    <a:pt x="384" y="82"/>
                  </a:lnTo>
                  <a:lnTo>
                    <a:pt x="384" y="82"/>
                  </a:lnTo>
                  <a:lnTo>
                    <a:pt x="380" y="80"/>
                  </a:lnTo>
                  <a:lnTo>
                    <a:pt x="374" y="80"/>
                  </a:lnTo>
                  <a:lnTo>
                    <a:pt x="360" y="80"/>
                  </a:lnTo>
                  <a:lnTo>
                    <a:pt x="360" y="80"/>
                  </a:lnTo>
                  <a:lnTo>
                    <a:pt x="364" y="78"/>
                  </a:lnTo>
                  <a:lnTo>
                    <a:pt x="368" y="78"/>
                  </a:lnTo>
                  <a:lnTo>
                    <a:pt x="370" y="78"/>
                  </a:lnTo>
                  <a:lnTo>
                    <a:pt x="372" y="74"/>
                  </a:lnTo>
                  <a:lnTo>
                    <a:pt x="372" y="74"/>
                  </a:lnTo>
                  <a:lnTo>
                    <a:pt x="352" y="70"/>
                  </a:lnTo>
                  <a:lnTo>
                    <a:pt x="352" y="70"/>
                  </a:lnTo>
                  <a:lnTo>
                    <a:pt x="354" y="70"/>
                  </a:lnTo>
                  <a:lnTo>
                    <a:pt x="354" y="70"/>
                  </a:lnTo>
                  <a:lnTo>
                    <a:pt x="354" y="68"/>
                  </a:lnTo>
                  <a:lnTo>
                    <a:pt x="354" y="68"/>
                  </a:lnTo>
                  <a:lnTo>
                    <a:pt x="340" y="72"/>
                  </a:lnTo>
                  <a:lnTo>
                    <a:pt x="324" y="74"/>
                  </a:lnTo>
                  <a:lnTo>
                    <a:pt x="324" y="74"/>
                  </a:lnTo>
                  <a:lnTo>
                    <a:pt x="310" y="76"/>
                  </a:lnTo>
                  <a:lnTo>
                    <a:pt x="302" y="78"/>
                  </a:lnTo>
                  <a:lnTo>
                    <a:pt x="296" y="82"/>
                  </a:lnTo>
                  <a:lnTo>
                    <a:pt x="296" y="82"/>
                  </a:lnTo>
                  <a:lnTo>
                    <a:pt x="292" y="82"/>
                  </a:lnTo>
                  <a:lnTo>
                    <a:pt x="288" y="80"/>
                  </a:lnTo>
                  <a:lnTo>
                    <a:pt x="284" y="78"/>
                  </a:lnTo>
                  <a:lnTo>
                    <a:pt x="280" y="80"/>
                  </a:lnTo>
                  <a:lnTo>
                    <a:pt x="280" y="80"/>
                  </a:lnTo>
                  <a:lnTo>
                    <a:pt x="278" y="82"/>
                  </a:lnTo>
                  <a:lnTo>
                    <a:pt x="274" y="84"/>
                  </a:lnTo>
                  <a:lnTo>
                    <a:pt x="270" y="86"/>
                  </a:lnTo>
                  <a:lnTo>
                    <a:pt x="272" y="90"/>
                  </a:lnTo>
                  <a:lnTo>
                    <a:pt x="272" y="90"/>
                  </a:lnTo>
                  <a:lnTo>
                    <a:pt x="272" y="90"/>
                  </a:lnTo>
                  <a:lnTo>
                    <a:pt x="266" y="92"/>
                  </a:lnTo>
                  <a:lnTo>
                    <a:pt x="262" y="90"/>
                  </a:lnTo>
                  <a:lnTo>
                    <a:pt x="262" y="90"/>
                  </a:lnTo>
                  <a:lnTo>
                    <a:pt x="258" y="90"/>
                  </a:lnTo>
                  <a:lnTo>
                    <a:pt x="256" y="90"/>
                  </a:lnTo>
                  <a:lnTo>
                    <a:pt x="256" y="92"/>
                  </a:lnTo>
                  <a:lnTo>
                    <a:pt x="256" y="92"/>
                  </a:lnTo>
                  <a:lnTo>
                    <a:pt x="256" y="94"/>
                  </a:lnTo>
                  <a:lnTo>
                    <a:pt x="256" y="94"/>
                  </a:lnTo>
                  <a:lnTo>
                    <a:pt x="260" y="96"/>
                  </a:lnTo>
                  <a:lnTo>
                    <a:pt x="260" y="96"/>
                  </a:lnTo>
                  <a:lnTo>
                    <a:pt x="260" y="100"/>
                  </a:lnTo>
                  <a:lnTo>
                    <a:pt x="260" y="100"/>
                  </a:lnTo>
                  <a:lnTo>
                    <a:pt x="254" y="102"/>
                  </a:lnTo>
                  <a:lnTo>
                    <a:pt x="250" y="106"/>
                  </a:lnTo>
                  <a:lnTo>
                    <a:pt x="250" y="106"/>
                  </a:lnTo>
                  <a:lnTo>
                    <a:pt x="240" y="114"/>
                  </a:lnTo>
                  <a:lnTo>
                    <a:pt x="232" y="126"/>
                  </a:lnTo>
                  <a:lnTo>
                    <a:pt x="224" y="136"/>
                  </a:lnTo>
                  <a:lnTo>
                    <a:pt x="218" y="140"/>
                  </a:lnTo>
                  <a:lnTo>
                    <a:pt x="212" y="142"/>
                  </a:lnTo>
                  <a:lnTo>
                    <a:pt x="212" y="142"/>
                  </a:lnTo>
                  <a:lnTo>
                    <a:pt x="206" y="148"/>
                  </a:lnTo>
                  <a:lnTo>
                    <a:pt x="206" y="148"/>
                  </a:lnTo>
                  <a:lnTo>
                    <a:pt x="204" y="148"/>
                  </a:lnTo>
                  <a:lnTo>
                    <a:pt x="202" y="150"/>
                  </a:lnTo>
                  <a:lnTo>
                    <a:pt x="202" y="150"/>
                  </a:lnTo>
                  <a:lnTo>
                    <a:pt x="200" y="152"/>
                  </a:lnTo>
                  <a:lnTo>
                    <a:pt x="196" y="152"/>
                  </a:lnTo>
                  <a:lnTo>
                    <a:pt x="192" y="152"/>
                  </a:lnTo>
                  <a:lnTo>
                    <a:pt x="190" y="154"/>
                  </a:lnTo>
                  <a:lnTo>
                    <a:pt x="190" y="154"/>
                  </a:lnTo>
                  <a:lnTo>
                    <a:pt x="186" y="154"/>
                  </a:lnTo>
                  <a:lnTo>
                    <a:pt x="184" y="158"/>
                  </a:lnTo>
                  <a:lnTo>
                    <a:pt x="184" y="158"/>
                  </a:lnTo>
                  <a:lnTo>
                    <a:pt x="182" y="160"/>
                  </a:lnTo>
                  <a:lnTo>
                    <a:pt x="178" y="162"/>
                  </a:lnTo>
                  <a:lnTo>
                    <a:pt x="176" y="164"/>
                  </a:lnTo>
                  <a:lnTo>
                    <a:pt x="176" y="170"/>
                  </a:lnTo>
                  <a:lnTo>
                    <a:pt x="176" y="170"/>
                  </a:lnTo>
                  <a:lnTo>
                    <a:pt x="174" y="172"/>
                  </a:lnTo>
                  <a:lnTo>
                    <a:pt x="174" y="172"/>
                  </a:lnTo>
                  <a:lnTo>
                    <a:pt x="178" y="180"/>
                  </a:lnTo>
                  <a:lnTo>
                    <a:pt x="178" y="180"/>
                  </a:lnTo>
                  <a:lnTo>
                    <a:pt x="178" y="180"/>
                  </a:lnTo>
                  <a:lnTo>
                    <a:pt x="178" y="180"/>
                  </a:lnTo>
                  <a:lnTo>
                    <a:pt x="180" y="184"/>
                  </a:lnTo>
                  <a:lnTo>
                    <a:pt x="180" y="184"/>
                  </a:lnTo>
                  <a:lnTo>
                    <a:pt x="178" y="186"/>
                  </a:lnTo>
                  <a:lnTo>
                    <a:pt x="176" y="188"/>
                  </a:lnTo>
                  <a:lnTo>
                    <a:pt x="176" y="188"/>
                  </a:lnTo>
                  <a:lnTo>
                    <a:pt x="176" y="190"/>
                  </a:lnTo>
                  <a:lnTo>
                    <a:pt x="178" y="190"/>
                  </a:lnTo>
                  <a:lnTo>
                    <a:pt x="180" y="188"/>
                  </a:lnTo>
                  <a:lnTo>
                    <a:pt x="182" y="190"/>
                  </a:lnTo>
                  <a:lnTo>
                    <a:pt x="182" y="190"/>
                  </a:lnTo>
                  <a:lnTo>
                    <a:pt x="182" y="192"/>
                  </a:lnTo>
                  <a:lnTo>
                    <a:pt x="182" y="192"/>
                  </a:lnTo>
                  <a:lnTo>
                    <a:pt x="178" y="196"/>
                  </a:lnTo>
                  <a:lnTo>
                    <a:pt x="178" y="198"/>
                  </a:lnTo>
                  <a:lnTo>
                    <a:pt x="182" y="200"/>
                  </a:lnTo>
                  <a:lnTo>
                    <a:pt x="182" y="200"/>
                  </a:lnTo>
                  <a:lnTo>
                    <a:pt x="188" y="202"/>
                  </a:lnTo>
                  <a:lnTo>
                    <a:pt x="194" y="202"/>
                  </a:lnTo>
                  <a:lnTo>
                    <a:pt x="198" y="202"/>
                  </a:lnTo>
                  <a:lnTo>
                    <a:pt x="204" y="198"/>
                  </a:lnTo>
                  <a:lnTo>
                    <a:pt x="204" y="198"/>
                  </a:lnTo>
                  <a:lnTo>
                    <a:pt x="216" y="188"/>
                  </a:lnTo>
                  <a:lnTo>
                    <a:pt x="216" y="188"/>
                  </a:lnTo>
                  <a:lnTo>
                    <a:pt x="222" y="196"/>
                  </a:lnTo>
                  <a:lnTo>
                    <a:pt x="226" y="204"/>
                  </a:lnTo>
                  <a:lnTo>
                    <a:pt x="226" y="204"/>
                  </a:lnTo>
                  <a:lnTo>
                    <a:pt x="228" y="210"/>
                  </a:lnTo>
                  <a:lnTo>
                    <a:pt x="232" y="216"/>
                  </a:lnTo>
                  <a:lnTo>
                    <a:pt x="232" y="216"/>
                  </a:lnTo>
                  <a:lnTo>
                    <a:pt x="234" y="220"/>
                  </a:lnTo>
                  <a:lnTo>
                    <a:pt x="232" y="222"/>
                  </a:lnTo>
                  <a:lnTo>
                    <a:pt x="232" y="222"/>
                  </a:lnTo>
                  <a:lnTo>
                    <a:pt x="234" y="232"/>
                  </a:lnTo>
                  <a:lnTo>
                    <a:pt x="238" y="234"/>
                  </a:lnTo>
                  <a:lnTo>
                    <a:pt x="242" y="232"/>
                  </a:lnTo>
                  <a:lnTo>
                    <a:pt x="242" y="232"/>
                  </a:lnTo>
                  <a:lnTo>
                    <a:pt x="250" y="228"/>
                  </a:lnTo>
                  <a:lnTo>
                    <a:pt x="258" y="224"/>
                  </a:lnTo>
                  <a:lnTo>
                    <a:pt x="264" y="218"/>
                  </a:lnTo>
                  <a:lnTo>
                    <a:pt x="266" y="214"/>
                  </a:lnTo>
                  <a:lnTo>
                    <a:pt x="266" y="208"/>
                  </a:lnTo>
                  <a:lnTo>
                    <a:pt x="266" y="208"/>
                  </a:lnTo>
                  <a:lnTo>
                    <a:pt x="268" y="200"/>
                  </a:lnTo>
                  <a:lnTo>
                    <a:pt x="274" y="196"/>
                  </a:lnTo>
                  <a:lnTo>
                    <a:pt x="274" y="196"/>
                  </a:lnTo>
                  <a:lnTo>
                    <a:pt x="274" y="194"/>
                  </a:lnTo>
                  <a:lnTo>
                    <a:pt x="274" y="194"/>
                  </a:lnTo>
                  <a:lnTo>
                    <a:pt x="276" y="192"/>
                  </a:lnTo>
                  <a:lnTo>
                    <a:pt x="276" y="190"/>
                  </a:lnTo>
                  <a:lnTo>
                    <a:pt x="276" y="190"/>
                  </a:lnTo>
                  <a:lnTo>
                    <a:pt x="276" y="190"/>
                  </a:lnTo>
                  <a:lnTo>
                    <a:pt x="276" y="190"/>
                  </a:lnTo>
                  <a:lnTo>
                    <a:pt x="280" y="188"/>
                  </a:lnTo>
                  <a:lnTo>
                    <a:pt x="282" y="184"/>
                  </a:lnTo>
                  <a:lnTo>
                    <a:pt x="280" y="182"/>
                  </a:lnTo>
                  <a:lnTo>
                    <a:pt x="278" y="178"/>
                  </a:lnTo>
                  <a:lnTo>
                    <a:pt x="278" y="178"/>
                  </a:lnTo>
                  <a:lnTo>
                    <a:pt x="272" y="170"/>
                  </a:lnTo>
                  <a:lnTo>
                    <a:pt x="272" y="166"/>
                  </a:lnTo>
                  <a:lnTo>
                    <a:pt x="274" y="160"/>
                  </a:lnTo>
                  <a:lnTo>
                    <a:pt x="280" y="154"/>
                  </a:lnTo>
                  <a:lnTo>
                    <a:pt x="280" y="154"/>
                  </a:lnTo>
                  <a:lnTo>
                    <a:pt x="288" y="150"/>
                  </a:lnTo>
                  <a:lnTo>
                    <a:pt x="288" y="150"/>
                  </a:lnTo>
                  <a:lnTo>
                    <a:pt x="296" y="144"/>
                  </a:lnTo>
                  <a:lnTo>
                    <a:pt x="302" y="136"/>
                  </a:lnTo>
                  <a:lnTo>
                    <a:pt x="302" y="136"/>
                  </a:lnTo>
                  <a:lnTo>
                    <a:pt x="306" y="130"/>
                  </a:lnTo>
                  <a:lnTo>
                    <a:pt x="312" y="126"/>
                  </a:lnTo>
                  <a:lnTo>
                    <a:pt x="318" y="126"/>
                  </a:lnTo>
                  <a:lnTo>
                    <a:pt x="326" y="128"/>
                  </a:lnTo>
                  <a:lnTo>
                    <a:pt x="326" y="128"/>
                  </a:lnTo>
                  <a:lnTo>
                    <a:pt x="316" y="138"/>
                  </a:lnTo>
                  <a:lnTo>
                    <a:pt x="304" y="146"/>
                  </a:lnTo>
                  <a:lnTo>
                    <a:pt x="304" y="146"/>
                  </a:lnTo>
                  <a:lnTo>
                    <a:pt x="300" y="152"/>
                  </a:lnTo>
                  <a:lnTo>
                    <a:pt x="298" y="154"/>
                  </a:lnTo>
                  <a:lnTo>
                    <a:pt x="298" y="158"/>
                  </a:lnTo>
                  <a:lnTo>
                    <a:pt x="298" y="158"/>
                  </a:lnTo>
                  <a:lnTo>
                    <a:pt x="298" y="172"/>
                  </a:lnTo>
                  <a:lnTo>
                    <a:pt x="300" y="176"/>
                  </a:lnTo>
                  <a:lnTo>
                    <a:pt x="304" y="180"/>
                  </a:lnTo>
                  <a:lnTo>
                    <a:pt x="308" y="182"/>
                  </a:lnTo>
                  <a:lnTo>
                    <a:pt x="312" y="184"/>
                  </a:lnTo>
                  <a:lnTo>
                    <a:pt x="328" y="184"/>
                  </a:lnTo>
                  <a:lnTo>
                    <a:pt x="328" y="184"/>
                  </a:lnTo>
                  <a:lnTo>
                    <a:pt x="342" y="180"/>
                  </a:lnTo>
                  <a:lnTo>
                    <a:pt x="350" y="180"/>
                  </a:lnTo>
                  <a:lnTo>
                    <a:pt x="358" y="182"/>
                  </a:lnTo>
                  <a:lnTo>
                    <a:pt x="358" y="182"/>
                  </a:lnTo>
                  <a:lnTo>
                    <a:pt x="358" y="182"/>
                  </a:lnTo>
                  <a:lnTo>
                    <a:pt x="360" y="182"/>
                  </a:lnTo>
                  <a:lnTo>
                    <a:pt x="360" y="182"/>
                  </a:lnTo>
                  <a:lnTo>
                    <a:pt x="358" y="182"/>
                  </a:lnTo>
                  <a:lnTo>
                    <a:pt x="358" y="182"/>
                  </a:lnTo>
                  <a:lnTo>
                    <a:pt x="348" y="184"/>
                  </a:lnTo>
                  <a:lnTo>
                    <a:pt x="338" y="184"/>
                  </a:lnTo>
                  <a:lnTo>
                    <a:pt x="338" y="184"/>
                  </a:lnTo>
                  <a:lnTo>
                    <a:pt x="326" y="186"/>
                  </a:lnTo>
                  <a:lnTo>
                    <a:pt x="322" y="186"/>
                  </a:lnTo>
                  <a:lnTo>
                    <a:pt x="320" y="188"/>
                  </a:lnTo>
                  <a:lnTo>
                    <a:pt x="318" y="192"/>
                  </a:lnTo>
                  <a:lnTo>
                    <a:pt x="318" y="196"/>
                  </a:lnTo>
                  <a:lnTo>
                    <a:pt x="320" y="206"/>
                  </a:lnTo>
                  <a:lnTo>
                    <a:pt x="320" y="206"/>
                  </a:lnTo>
                  <a:lnTo>
                    <a:pt x="320" y="208"/>
                  </a:lnTo>
                  <a:lnTo>
                    <a:pt x="320" y="208"/>
                  </a:lnTo>
                  <a:lnTo>
                    <a:pt x="308" y="206"/>
                  </a:lnTo>
                  <a:lnTo>
                    <a:pt x="302" y="208"/>
                  </a:lnTo>
                  <a:lnTo>
                    <a:pt x="298" y="214"/>
                  </a:lnTo>
                  <a:lnTo>
                    <a:pt x="296" y="228"/>
                  </a:lnTo>
                  <a:lnTo>
                    <a:pt x="296" y="228"/>
                  </a:lnTo>
                  <a:lnTo>
                    <a:pt x="294" y="232"/>
                  </a:lnTo>
                  <a:lnTo>
                    <a:pt x="290" y="236"/>
                  </a:lnTo>
                  <a:lnTo>
                    <a:pt x="286" y="236"/>
                  </a:lnTo>
                  <a:lnTo>
                    <a:pt x="282" y="236"/>
                  </a:lnTo>
                  <a:lnTo>
                    <a:pt x="282" y="236"/>
                  </a:lnTo>
                  <a:lnTo>
                    <a:pt x="276" y="236"/>
                  </a:lnTo>
                  <a:lnTo>
                    <a:pt x="272" y="234"/>
                  </a:lnTo>
                  <a:lnTo>
                    <a:pt x="270" y="236"/>
                  </a:lnTo>
                  <a:lnTo>
                    <a:pt x="270" y="236"/>
                  </a:lnTo>
                  <a:lnTo>
                    <a:pt x="258" y="240"/>
                  </a:lnTo>
                  <a:lnTo>
                    <a:pt x="248" y="242"/>
                  </a:lnTo>
                  <a:lnTo>
                    <a:pt x="226" y="240"/>
                  </a:lnTo>
                  <a:lnTo>
                    <a:pt x="226" y="240"/>
                  </a:lnTo>
                  <a:lnTo>
                    <a:pt x="220" y="240"/>
                  </a:lnTo>
                  <a:lnTo>
                    <a:pt x="216" y="238"/>
                  </a:lnTo>
                  <a:lnTo>
                    <a:pt x="212" y="232"/>
                  </a:lnTo>
                  <a:lnTo>
                    <a:pt x="212" y="226"/>
                  </a:lnTo>
                  <a:lnTo>
                    <a:pt x="212" y="226"/>
                  </a:lnTo>
                  <a:lnTo>
                    <a:pt x="216" y="224"/>
                  </a:lnTo>
                  <a:lnTo>
                    <a:pt x="216" y="218"/>
                  </a:lnTo>
                  <a:lnTo>
                    <a:pt x="214" y="214"/>
                  </a:lnTo>
                  <a:lnTo>
                    <a:pt x="214" y="210"/>
                  </a:lnTo>
                  <a:lnTo>
                    <a:pt x="214" y="210"/>
                  </a:lnTo>
                  <a:lnTo>
                    <a:pt x="212" y="210"/>
                  </a:lnTo>
                  <a:lnTo>
                    <a:pt x="208" y="212"/>
                  </a:lnTo>
                  <a:lnTo>
                    <a:pt x="208" y="214"/>
                  </a:lnTo>
                  <a:lnTo>
                    <a:pt x="206" y="216"/>
                  </a:lnTo>
                  <a:lnTo>
                    <a:pt x="206" y="216"/>
                  </a:lnTo>
                  <a:lnTo>
                    <a:pt x="200" y="220"/>
                  </a:lnTo>
                  <a:lnTo>
                    <a:pt x="198" y="224"/>
                  </a:lnTo>
                  <a:lnTo>
                    <a:pt x="198" y="228"/>
                  </a:lnTo>
                  <a:lnTo>
                    <a:pt x="202" y="232"/>
                  </a:lnTo>
                  <a:lnTo>
                    <a:pt x="202" y="232"/>
                  </a:lnTo>
                  <a:lnTo>
                    <a:pt x="202" y="238"/>
                  </a:lnTo>
                  <a:lnTo>
                    <a:pt x="202" y="242"/>
                  </a:lnTo>
                  <a:lnTo>
                    <a:pt x="202" y="242"/>
                  </a:lnTo>
                  <a:lnTo>
                    <a:pt x="204" y="246"/>
                  </a:lnTo>
                  <a:lnTo>
                    <a:pt x="202" y="248"/>
                  </a:lnTo>
                  <a:lnTo>
                    <a:pt x="200" y="250"/>
                  </a:lnTo>
                  <a:lnTo>
                    <a:pt x="196" y="250"/>
                  </a:lnTo>
                  <a:lnTo>
                    <a:pt x="196" y="250"/>
                  </a:lnTo>
                  <a:lnTo>
                    <a:pt x="188" y="250"/>
                  </a:lnTo>
                  <a:lnTo>
                    <a:pt x="180" y="254"/>
                  </a:lnTo>
                  <a:lnTo>
                    <a:pt x="170" y="264"/>
                  </a:lnTo>
                  <a:lnTo>
                    <a:pt x="170" y="264"/>
                  </a:lnTo>
                  <a:lnTo>
                    <a:pt x="162" y="270"/>
                  </a:lnTo>
                  <a:lnTo>
                    <a:pt x="158" y="274"/>
                  </a:lnTo>
                  <a:lnTo>
                    <a:pt x="154" y="276"/>
                  </a:lnTo>
                  <a:lnTo>
                    <a:pt x="154" y="276"/>
                  </a:lnTo>
                  <a:lnTo>
                    <a:pt x="150" y="278"/>
                  </a:lnTo>
                  <a:lnTo>
                    <a:pt x="146" y="282"/>
                  </a:lnTo>
                  <a:lnTo>
                    <a:pt x="146" y="282"/>
                  </a:lnTo>
                  <a:lnTo>
                    <a:pt x="142" y="288"/>
                  </a:lnTo>
                  <a:lnTo>
                    <a:pt x="136" y="292"/>
                  </a:lnTo>
                  <a:lnTo>
                    <a:pt x="130" y="294"/>
                  </a:lnTo>
                  <a:lnTo>
                    <a:pt x="122" y="292"/>
                  </a:lnTo>
                  <a:lnTo>
                    <a:pt x="122" y="292"/>
                  </a:lnTo>
                  <a:lnTo>
                    <a:pt x="122" y="298"/>
                  </a:lnTo>
                  <a:lnTo>
                    <a:pt x="120" y="302"/>
                  </a:lnTo>
                  <a:lnTo>
                    <a:pt x="118" y="302"/>
                  </a:lnTo>
                  <a:lnTo>
                    <a:pt x="112" y="300"/>
                  </a:lnTo>
                  <a:lnTo>
                    <a:pt x="112" y="300"/>
                  </a:lnTo>
                  <a:lnTo>
                    <a:pt x="104" y="300"/>
                  </a:lnTo>
                  <a:lnTo>
                    <a:pt x="102" y="302"/>
                  </a:lnTo>
                  <a:lnTo>
                    <a:pt x="100" y="304"/>
                  </a:lnTo>
                  <a:lnTo>
                    <a:pt x="100" y="304"/>
                  </a:lnTo>
                  <a:lnTo>
                    <a:pt x="100" y="306"/>
                  </a:lnTo>
                  <a:lnTo>
                    <a:pt x="102" y="308"/>
                  </a:lnTo>
                  <a:lnTo>
                    <a:pt x="108" y="310"/>
                  </a:lnTo>
                  <a:lnTo>
                    <a:pt x="108" y="310"/>
                  </a:lnTo>
                  <a:lnTo>
                    <a:pt x="114" y="314"/>
                  </a:lnTo>
                  <a:lnTo>
                    <a:pt x="118" y="318"/>
                  </a:lnTo>
                  <a:lnTo>
                    <a:pt x="122" y="324"/>
                  </a:lnTo>
                  <a:lnTo>
                    <a:pt x="124" y="330"/>
                  </a:lnTo>
                  <a:lnTo>
                    <a:pt x="126" y="336"/>
                  </a:lnTo>
                  <a:lnTo>
                    <a:pt x="126" y="342"/>
                  </a:lnTo>
                  <a:lnTo>
                    <a:pt x="124" y="348"/>
                  </a:lnTo>
                  <a:lnTo>
                    <a:pt x="122" y="354"/>
                  </a:lnTo>
                  <a:lnTo>
                    <a:pt x="122" y="354"/>
                  </a:lnTo>
                  <a:lnTo>
                    <a:pt x="118" y="356"/>
                  </a:lnTo>
                  <a:lnTo>
                    <a:pt x="114" y="356"/>
                  </a:lnTo>
                  <a:lnTo>
                    <a:pt x="114" y="356"/>
                  </a:lnTo>
                  <a:lnTo>
                    <a:pt x="104" y="354"/>
                  </a:lnTo>
                  <a:lnTo>
                    <a:pt x="94" y="354"/>
                  </a:lnTo>
                  <a:lnTo>
                    <a:pt x="86" y="354"/>
                  </a:lnTo>
                  <a:lnTo>
                    <a:pt x="76" y="354"/>
                  </a:lnTo>
                  <a:lnTo>
                    <a:pt x="76" y="354"/>
                  </a:lnTo>
                  <a:lnTo>
                    <a:pt x="72" y="354"/>
                  </a:lnTo>
                  <a:lnTo>
                    <a:pt x="68" y="354"/>
                  </a:lnTo>
                  <a:lnTo>
                    <a:pt x="64" y="358"/>
                  </a:lnTo>
                  <a:lnTo>
                    <a:pt x="64" y="366"/>
                  </a:lnTo>
                  <a:lnTo>
                    <a:pt x="64" y="366"/>
                  </a:lnTo>
                  <a:lnTo>
                    <a:pt x="66" y="372"/>
                  </a:lnTo>
                  <a:lnTo>
                    <a:pt x="66" y="380"/>
                  </a:lnTo>
                  <a:lnTo>
                    <a:pt x="66" y="388"/>
                  </a:lnTo>
                  <a:lnTo>
                    <a:pt x="62" y="396"/>
                  </a:lnTo>
                  <a:lnTo>
                    <a:pt x="62" y="396"/>
                  </a:lnTo>
                  <a:lnTo>
                    <a:pt x="62" y="400"/>
                  </a:lnTo>
                  <a:lnTo>
                    <a:pt x="62" y="404"/>
                  </a:lnTo>
                  <a:lnTo>
                    <a:pt x="62" y="404"/>
                  </a:lnTo>
                  <a:lnTo>
                    <a:pt x="64" y="410"/>
                  </a:lnTo>
                  <a:lnTo>
                    <a:pt x="66" y="418"/>
                  </a:lnTo>
                  <a:lnTo>
                    <a:pt x="68" y="420"/>
                  </a:lnTo>
                  <a:lnTo>
                    <a:pt x="70" y="422"/>
                  </a:lnTo>
                  <a:lnTo>
                    <a:pt x="74" y="422"/>
                  </a:lnTo>
                  <a:lnTo>
                    <a:pt x="80" y="420"/>
                  </a:lnTo>
                  <a:lnTo>
                    <a:pt x="80" y="420"/>
                  </a:lnTo>
                  <a:lnTo>
                    <a:pt x="84" y="424"/>
                  </a:lnTo>
                  <a:lnTo>
                    <a:pt x="84" y="424"/>
                  </a:lnTo>
                  <a:lnTo>
                    <a:pt x="86" y="428"/>
                  </a:lnTo>
                  <a:lnTo>
                    <a:pt x="90" y="430"/>
                  </a:lnTo>
                  <a:lnTo>
                    <a:pt x="94" y="430"/>
                  </a:lnTo>
                  <a:lnTo>
                    <a:pt x="98" y="426"/>
                  </a:lnTo>
                  <a:lnTo>
                    <a:pt x="98" y="426"/>
                  </a:lnTo>
                  <a:lnTo>
                    <a:pt x="104" y="424"/>
                  </a:lnTo>
                  <a:lnTo>
                    <a:pt x="110" y="424"/>
                  </a:lnTo>
                  <a:lnTo>
                    <a:pt x="110" y="424"/>
                  </a:lnTo>
                  <a:lnTo>
                    <a:pt x="118" y="422"/>
                  </a:lnTo>
                  <a:lnTo>
                    <a:pt x="124" y="416"/>
                  </a:lnTo>
                  <a:lnTo>
                    <a:pt x="130" y="408"/>
                  </a:lnTo>
                  <a:lnTo>
                    <a:pt x="132" y="402"/>
                  </a:lnTo>
                  <a:lnTo>
                    <a:pt x="132" y="402"/>
                  </a:lnTo>
                  <a:lnTo>
                    <a:pt x="132" y="394"/>
                  </a:lnTo>
                  <a:lnTo>
                    <a:pt x="136" y="386"/>
                  </a:lnTo>
                  <a:lnTo>
                    <a:pt x="142" y="382"/>
                  </a:lnTo>
                  <a:lnTo>
                    <a:pt x="148" y="378"/>
                  </a:lnTo>
                  <a:lnTo>
                    <a:pt x="148" y="378"/>
                  </a:lnTo>
                  <a:lnTo>
                    <a:pt x="156" y="374"/>
                  </a:lnTo>
                  <a:lnTo>
                    <a:pt x="158" y="370"/>
                  </a:lnTo>
                  <a:lnTo>
                    <a:pt x="158" y="366"/>
                  </a:lnTo>
                  <a:lnTo>
                    <a:pt x="158" y="366"/>
                  </a:lnTo>
                  <a:lnTo>
                    <a:pt x="158" y="358"/>
                  </a:lnTo>
                  <a:lnTo>
                    <a:pt x="162" y="354"/>
                  </a:lnTo>
                  <a:lnTo>
                    <a:pt x="166" y="354"/>
                  </a:lnTo>
                  <a:lnTo>
                    <a:pt x="172" y="356"/>
                  </a:lnTo>
                  <a:lnTo>
                    <a:pt x="172" y="356"/>
                  </a:lnTo>
                  <a:lnTo>
                    <a:pt x="180" y="358"/>
                  </a:lnTo>
                  <a:lnTo>
                    <a:pt x="186" y="356"/>
                  </a:lnTo>
                  <a:lnTo>
                    <a:pt x="192" y="352"/>
                  </a:lnTo>
                  <a:lnTo>
                    <a:pt x="198" y="348"/>
                  </a:lnTo>
                  <a:lnTo>
                    <a:pt x="198" y="348"/>
                  </a:lnTo>
                  <a:lnTo>
                    <a:pt x="204" y="346"/>
                  </a:lnTo>
                  <a:lnTo>
                    <a:pt x="208" y="346"/>
                  </a:lnTo>
                  <a:lnTo>
                    <a:pt x="212" y="348"/>
                  </a:lnTo>
                  <a:lnTo>
                    <a:pt x="214" y="352"/>
                  </a:lnTo>
                  <a:lnTo>
                    <a:pt x="214" y="352"/>
                  </a:lnTo>
                  <a:lnTo>
                    <a:pt x="218" y="360"/>
                  </a:lnTo>
                  <a:lnTo>
                    <a:pt x="224" y="368"/>
                  </a:lnTo>
                  <a:lnTo>
                    <a:pt x="232" y="374"/>
                  </a:lnTo>
                  <a:lnTo>
                    <a:pt x="240" y="378"/>
                  </a:lnTo>
                  <a:lnTo>
                    <a:pt x="240" y="378"/>
                  </a:lnTo>
                  <a:lnTo>
                    <a:pt x="252" y="386"/>
                  </a:lnTo>
                  <a:lnTo>
                    <a:pt x="256" y="392"/>
                  </a:lnTo>
                  <a:lnTo>
                    <a:pt x="260" y="398"/>
                  </a:lnTo>
                  <a:lnTo>
                    <a:pt x="260" y="398"/>
                  </a:lnTo>
                  <a:lnTo>
                    <a:pt x="260" y="402"/>
                  </a:lnTo>
                  <a:lnTo>
                    <a:pt x="262" y="404"/>
                  </a:lnTo>
                  <a:lnTo>
                    <a:pt x="264" y="404"/>
                  </a:lnTo>
                  <a:lnTo>
                    <a:pt x="264" y="404"/>
                  </a:lnTo>
                  <a:lnTo>
                    <a:pt x="266" y="402"/>
                  </a:lnTo>
                  <a:lnTo>
                    <a:pt x="266" y="400"/>
                  </a:lnTo>
                  <a:lnTo>
                    <a:pt x="266" y="396"/>
                  </a:lnTo>
                  <a:lnTo>
                    <a:pt x="266" y="396"/>
                  </a:lnTo>
                  <a:lnTo>
                    <a:pt x="264" y="390"/>
                  </a:lnTo>
                  <a:lnTo>
                    <a:pt x="264" y="388"/>
                  </a:lnTo>
                  <a:lnTo>
                    <a:pt x="270" y="386"/>
                  </a:lnTo>
                  <a:lnTo>
                    <a:pt x="276" y="386"/>
                  </a:lnTo>
                  <a:lnTo>
                    <a:pt x="276" y="386"/>
                  </a:lnTo>
                  <a:lnTo>
                    <a:pt x="264" y="378"/>
                  </a:lnTo>
                  <a:lnTo>
                    <a:pt x="252" y="370"/>
                  </a:lnTo>
                  <a:lnTo>
                    <a:pt x="242" y="360"/>
                  </a:lnTo>
                  <a:lnTo>
                    <a:pt x="234" y="350"/>
                  </a:lnTo>
                  <a:lnTo>
                    <a:pt x="234" y="350"/>
                  </a:lnTo>
                  <a:lnTo>
                    <a:pt x="230" y="344"/>
                  </a:lnTo>
                  <a:lnTo>
                    <a:pt x="230" y="336"/>
                  </a:lnTo>
                  <a:lnTo>
                    <a:pt x="230" y="336"/>
                  </a:lnTo>
                  <a:lnTo>
                    <a:pt x="230" y="334"/>
                  </a:lnTo>
                  <a:lnTo>
                    <a:pt x="232" y="332"/>
                  </a:lnTo>
                  <a:lnTo>
                    <a:pt x="238" y="330"/>
                  </a:lnTo>
                  <a:lnTo>
                    <a:pt x="238" y="330"/>
                  </a:lnTo>
                  <a:lnTo>
                    <a:pt x="240" y="334"/>
                  </a:lnTo>
                  <a:lnTo>
                    <a:pt x="244" y="336"/>
                  </a:lnTo>
                  <a:lnTo>
                    <a:pt x="248" y="338"/>
                  </a:lnTo>
                  <a:lnTo>
                    <a:pt x="250" y="342"/>
                  </a:lnTo>
                  <a:lnTo>
                    <a:pt x="250" y="342"/>
                  </a:lnTo>
                  <a:lnTo>
                    <a:pt x="252" y="346"/>
                  </a:lnTo>
                  <a:lnTo>
                    <a:pt x="256" y="350"/>
                  </a:lnTo>
                  <a:lnTo>
                    <a:pt x="264" y="356"/>
                  </a:lnTo>
                  <a:lnTo>
                    <a:pt x="264" y="356"/>
                  </a:lnTo>
                  <a:lnTo>
                    <a:pt x="278" y="364"/>
                  </a:lnTo>
                  <a:lnTo>
                    <a:pt x="284" y="368"/>
                  </a:lnTo>
                  <a:lnTo>
                    <a:pt x="286" y="374"/>
                  </a:lnTo>
                  <a:lnTo>
                    <a:pt x="286" y="374"/>
                  </a:lnTo>
                  <a:lnTo>
                    <a:pt x="286" y="382"/>
                  </a:lnTo>
                  <a:lnTo>
                    <a:pt x="290" y="392"/>
                  </a:lnTo>
                  <a:lnTo>
                    <a:pt x="298" y="406"/>
                  </a:lnTo>
                  <a:lnTo>
                    <a:pt x="298" y="406"/>
                  </a:lnTo>
                  <a:lnTo>
                    <a:pt x="298" y="406"/>
                  </a:lnTo>
                  <a:lnTo>
                    <a:pt x="300" y="412"/>
                  </a:lnTo>
                  <a:lnTo>
                    <a:pt x="300" y="412"/>
                  </a:lnTo>
                  <a:lnTo>
                    <a:pt x="302" y="416"/>
                  </a:lnTo>
                  <a:lnTo>
                    <a:pt x="302" y="416"/>
                  </a:lnTo>
                  <a:lnTo>
                    <a:pt x="304" y="422"/>
                  </a:lnTo>
                  <a:lnTo>
                    <a:pt x="306" y="424"/>
                  </a:lnTo>
                  <a:lnTo>
                    <a:pt x="310" y="424"/>
                  </a:lnTo>
                  <a:lnTo>
                    <a:pt x="310" y="424"/>
                  </a:lnTo>
                  <a:lnTo>
                    <a:pt x="312" y="424"/>
                  </a:lnTo>
                  <a:lnTo>
                    <a:pt x="312" y="422"/>
                  </a:lnTo>
                  <a:lnTo>
                    <a:pt x="312" y="418"/>
                  </a:lnTo>
                  <a:lnTo>
                    <a:pt x="312" y="418"/>
                  </a:lnTo>
                  <a:lnTo>
                    <a:pt x="312" y="418"/>
                  </a:lnTo>
                  <a:lnTo>
                    <a:pt x="314" y="416"/>
                  </a:lnTo>
                  <a:lnTo>
                    <a:pt x="314" y="414"/>
                  </a:lnTo>
                  <a:lnTo>
                    <a:pt x="316" y="412"/>
                  </a:lnTo>
                  <a:lnTo>
                    <a:pt x="318" y="412"/>
                  </a:lnTo>
                  <a:lnTo>
                    <a:pt x="318" y="412"/>
                  </a:lnTo>
                  <a:lnTo>
                    <a:pt x="322" y="412"/>
                  </a:lnTo>
                  <a:lnTo>
                    <a:pt x="322" y="412"/>
                  </a:lnTo>
                  <a:lnTo>
                    <a:pt x="324" y="410"/>
                  </a:lnTo>
                  <a:lnTo>
                    <a:pt x="324" y="410"/>
                  </a:lnTo>
                  <a:lnTo>
                    <a:pt x="324" y="406"/>
                  </a:lnTo>
                  <a:lnTo>
                    <a:pt x="320" y="404"/>
                  </a:lnTo>
                  <a:lnTo>
                    <a:pt x="320" y="404"/>
                  </a:lnTo>
                  <a:lnTo>
                    <a:pt x="318" y="406"/>
                  </a:lnTo>
                  <a:lnTo>
                    <a:pt x="318" y="408"/>
                  </a:lnTo>
                  <a:lnTo>
                    <a:pt x="318" y="408"/>
                  </a:lnTo>
                  <a:lnTo>
                    <a:pt x="314" y="406"/>
                  </a:lnTo>
                  <a:lnTo>
                    <a:pt x="314" y="406"/>
                  </a:lnTo>
                  <a:lnTo>
                    <a:pt x="312" y="398"/>
                  </a:lnTo>
                  <a:lnTo>
                    <a:pt x="312" y="392"/>
                  </a:lnTo>
                  <a:lnTo>
                    <a:pt x="316" y="388"/>
                  </a:lnTo>
                  <a:lnTo>
                    <a:pt x="320" y="384"/>
                  </a:lnTo>
                  <a:lnTo>
                    <a:pt x="320" y="384"/>
                  </a:lnTo>
                  <a:lnTo>
                    <a:pt x="324" y="382"/>
                  </a:lnTo>
                  <a:lnTo>
                    <a:pt x="330" y="380"/>
                  </a:lnTo>
                  <a:lnTo>
                    <a:pt x="336" y="382"/>
                  </a:lnTo>
                  <a:lnTo>
                    <a:pt x="340" y="386"/>
                  </a:lnTo>
                  <a:lnTo>
                    <a:pt x="340" y="386"/>
                  </a:lnTo>
                  <a:lnTo>
                    <a:pt x="358" y="376"/>
                  </a:lnTo>
                  <a:lnTo>
                    <a:pt x="358" y="376"/>
                  </a:lnTo>
                  <a:lnTo>
                    <a:pt x="354" y="374"/>
                  </a:lnTo>
                  <a:lnTo>
                    <a:pt x="350" y="370"/>
                  </a:lnTo>
                  <a:lnTo>
                    <a:pt x="350" y="366"/>
                  </a:lnTo>
                  <a:lnTo>
                    <a:pt x="350" y="360"/>
                  </a:lnTo>
                  <a:lnTo>
                    <a:pt x="350" y="360"/>
                  </a:lnTo>
                  <a:lnTo>
                    <a:pt x="362" y="340"/>
                  </a:lnTo>
                  <a:lnTo>
                    <a:pt x="368" y="330"/>
                  </a:lnTo>
                  <a:lnTo>
                    <a:pt x="378" y="322"/>
                  </a:lnTo>
                  <a:lnTo>
                    <a:pt x="378" y="322"/>
                  </a:lnTo>
                  <a:lnTo>
                    <a:pt x="380" y="322"/>
                  </a:lnTo>
                  <a:lnTo>
                    <a:pt x="382" y="324"/>
                  </a:lnTo>
                  <a:lnTo>
                    <a:pt x="384" y="326"/>
                  </a:lnTo>
                  <a:lnTo>
                    <a:pt x="388" y="328"/>
                  </a:lnTo>
                  <a:lnTo>
                    <a:pt x="388" y="328"/>
                  </a:lnTo>
                  <a:lnTo>
                    <a:pt x="392" y="328"/>
                  </a:lnTo>
                  <a:lnTo>
                    <a:pt x="396" y="328"/>
                  </a:lnTo>
                  <a:lnTo>
                    <a:pt x="396" y="328"/>
                  </a:lnTo>
                  <a:lnTo>
                    <a:pt x="392" y="330"/>
                  </a:lnTo>
                  <a:lnTo>
                    <a:pt x="390" y="332"/>
                  </a:lnTo>
                  <a:lnTo>
                    <a:pt x="390" y="334"/>
                  </a:lnTo>
                  <a:lnTo>
                    <a:pt x="392" y="336"/>
                  </a:lnTo>
                  <a:lnTo>
                    <a:pt x="398" y="342"/>
                  </a:lnTo>
                  <a:lnTo>
                    <a:pt x="398" y="342"/>
                  </a:lnTo>
                  <a:lnTo>
                    <a:pt x="400" y="344"/>
                  </a:lnTo>
                  <a:lnTo>
                    <a:pt x="402" y="344"/>
                  </a:lnTo>
                  <a:lnTo>
                    <a:pt x="404" y="342"/>
                  </a:lnTo>
                  <a:lnTo>
                    <a:pt x="406" y="340"/>
                  </a:lnTo>
                  <a:lnTo>
                    <a:pt x="406" y="340"/>
                  </a:lnTo>
                  <a:lnTo>
                    <a:pt x="410" y="338"/>
                  </a:lnTo>
                  <a:lnTo>
                    <a:pt x="408" y="336"/>
                  </a:lnTo>
                  <a:lnTo>
                    <a:pt x="408" y="336"/>
                  </a:lnTo>
                  <a:lnTo>
                    <a:pt x="406" y="328"/>
                  </a:lnTo>
                  <a:lnTo>
                    <a:pt x="406" y="326"/>
                  </a:lnTo>
                  <a:lnTo>
                    <a:pt x="408" y="324"/>
                  </a:lnTo>
                  <a:lnTo>
                    <a:pt x="412" y="322"/>
                  </a:lnTo>
                  <a:lnTo>
                    <a:pt x="418" y="320"/>
                  </a:lnTo>
                  <a:lnTo>
                    <a:pt x="418" y="320"/>
                  </a:lnTo>
                  <a:lnTo>
                    <a:pt x="440" y="314"/>
                  </a:lnTo>
                  <a:lnTo>
                    <a:pt x="440" y="314"/>
                  </a:lnTo>
                  <a:lnTo>
                    <a:pt x="438" y="318"/>
                  </a:lnTo>
                  <a:lnTo>
                    <a:pt x="434" y="320"/>
                  </a:lnTo>
                  <a:lnTo>
                    <a:pt x="432" y="322"/>
                  </a:lnTo>
                  <a:lnTo>
                    <a:pt x="432" y="324"/>
                  </a:lnTo>
                  <a:lnTo>
                    <a:pt x="432" y="324"/>
                  </a:lnTo>
                  <a:lnTo>
                    <a:pt x="432" y="328"/>
                  </a:lnTo>
                  <a:lnTo>
                    <a:pt x="430" y="330"/>
                  </a:lnTo>
                  <a:lnTo>
                    <a:pt x="426" y="336"/>
                  </a:lnTo>
                  <a:lnTo>
                    <a:pt x="426" y="336"/>
                  </a:lnTo>
                  <a:lnTo>
                    <a:pt x="424" y="338"/>
                  </a:lnTo>
                  <a:lnTo>
                    <a:pt x="426" y="340"/>
                  </a:lnTo>
                  <a:lnTo>
                    <a:pt x="426" y="340"/>
                  </a:lnTo>
                  <a:lnTo>
                    <a:pt x="428" y="342"/>
                  </a:lnTo>
                  <a:lnTo>
                    <a:pt x="428" y="342"/>
                  </a:lnTo>
                  <a:lnTo>
                    <a:pt x="448" y="356"/>
                  </a:lnTo>
                  <a:lnTo>
                    <a:pt x="448" y="356"/>
                  </a:lnTo>
                  <a:lnTo>
                    <a:pt x="456" y="362"/>
                  </a:lnTo>
                  <a:lnTo>
                    <a:pt x="460" y="368"/>
                  </a:lnTo>
                  <a:lnTo>
                    <a:pt x="458" y="374"/>
                  </a:lnTo>
                  <a:lnTo>
                    <a:pt x="458" y="374"/>
                  </a:lnTo>
                  <a:lnTo>
                    <a:pt x="456" y="378"/>
                  </a:lnTo>
                  <a:lnTo>
                    <a:pt x="452" y="380"/>
                  </a:lnTo>
                  <a:lnTo>
                    <a:pt x="440" y="380"/>
                  </a:lnTo>
                  <a:lnTo>
                    <a:pt x="440" y="380"/>
                  </a:lnTo>
                  <a:lnTo>
                    <a:pt x="432" y="380"/>
                  </a:lnTo>
                  <a:lnTo>
                    <a:pt x="424" y="380"/>
                  </a:lnTo>
                  <a:lnTo>
                    <a:pt x="412" y="374"/>
                  </a:lnTo>
                  <a:lnTo>
                    <a:pt x="412" y="374"/>
                  </a:lnTo>
                  <a:lnTo>
                    <a:pt x="404" y="372"/>
                  </a:lnTo>
                  <a:lnTo>
                    <a:pt x="398" y="370"/>
                  </a:lnTo>
                  <a:lnTo>
                    <a:pt x="390" y="372"/>
                  </a:lnTo>
                  <a:lnTo>
                    <a:pt x="384" y="374"/>
                  </a:lnTo>
                  <a:lnTo>
                    <a:pt x="384" y="374"/>
                  </a:lnTo>
                  <a:lnTo>
                    <a:pt x="374" y="378"/>
                  </a:lnTo>
                  <a:lnTo>
                    <a:pt x="364" y="378"/>
                  </a:lnTo>
                  <a:lnTo>
                    <a:pt x="364" y="378"/>
                  </a:lnTo>
                  <a:lnTo>
                    <a:pt x="360" y="386"/>
                  </a:lnTo>
                  <a:lnTo>
                    <a:pt x="354" y="388"/>
                  </a:lnTo>
                  <a:lnTo>
                    <a:pt x="340" y="388"/>
                  </a:lnTo>
                  <a:lnTo>
                    <a:pt x="340" y="388"/>
                  </a:lnTo>
                  <a:lnTo>
                    <a:pt x="338" y="394"/>
                  </a:lnTo>
                  <a:lnTo>
                    <a:pt x="340" y="398"/>
                  </a:lnTo>
                  <a:lnTo>
                    <a:pt x="342" y="402"/>
                  </a:lnTo>
                  <a:lnTo>
                    <a:pt x="342" y="402"/>
                  </a:lnTo>
                  <a:lnTo>
                    <a:pt x="342" y="402"/>
                  </a:lnTo>
                  <a:lnTo>
                    <a:pt x="342" y="404"/>
                  </a:lnTo>
                  <a:lnTo>
                    <a:pt x="340" y="406"/>
                  </a:lnTo>
                  <a:lnTo>
                    <a:pt x="338" y="410"/>
                  </a:lnTo>
                  <a:lnTo>
                    <a:pt x="344" y="412"/>
                  </a:lnTo>
                  <a:lnTo>
                    <a:pt x="344" y="412"/>
                  </a:lnTo>
                  <a:lnTo>
                    <a:pt x="346" y="418"/>
                  </a:lnTo>
                  <a:lnTo>
                    <a:pt x="352" y="422"/>
                  </a:lnTo>
                  <a:lnTo>
                    <a:pt x="364" y="430"/>
                  </a:lnTo>
                  <a:lnTo>
                    <a:pt x="364" y="430"/>
                  </a:lnTo>
                  <a:lnTo>
                    <a:pt x="366" y="430"/>
                  </a:lnTo>
                  <a:lnTo>
                    <a:pt x="368" y="430"/>
                  </a:lnTo>
                  <a:lnTo>
                    <a:pt x="372" y="428"/>
                  </a:lnTo>
                  <a:lnTo>
                    <a:pt x="372" y="428"/>
                  </a:lnTo>
                  <a:lnTo>
                    <a:pt x="374" y="424"/>
                  </a:lnTo>
                  <a:lnTo>
                    <a:pt x="378" y="424"/>
                  </a:lnTo>
                  <a:lnTo>
                    <a:pt x="380" y="424"/>
                  </a:lnTo>
                  <a:lnTo>
                    <a:pt x="384" y="428"/>
                  </a:lnTo>
                  <a:lnTo>
                    <a:pt x="384" y="428"/>
                  </a:lnTo>
                  <a:lnTo>
                    <a:pt x="388" y="430"/>
                  </a:lnTo>
                  <a:lnTo>
                    <a:pt x="392" y="432"/>
                  </a:lnTo>
                  <a:lnTo>
                    <a:pt x="396" y="430"/>
                  </a:lnTo>
                  <a:lnTo>
                    <a:pt x="400" y="426"/>
                  </a:lnTo>
                  <a:lnTo>
                    <a:pt x="400" y="426"/>
                  </a:lnTo>
                  <a:lnTo>
                    <a:pt x="404" y="424"/>
                  </a:lnTo>
                  <a:lnTo>
                    <a:pt x="406" y="424"/>
                  </a:lnTo>
                  <a:lnTo>
                    <a:pt x="412" y="426"/>
                  </a:lnTo>
                  <a:lnTo>
                    <a:pt x="412" y="426"/>
                  </a:lnTo>
                  <a:lnTo>
                    <a:pt x="414" y="428"/>
                  </a:lnTo>
                  <a:lnTo>
                    <a:pt x="414" y="430"/>
                  </a:lnTo>
                  <a:lnTo>
                    <a:pt x="414" y="434"/>
                  </a:lnTo>
                  <a:lnTo>
                    <a:pt x="414" y="434"/>
                  </a:lnTo>
                  <a:lnTo>
                    <a:pt x="414" y="444"/>
                  </a:lnTo>
                  <a:lnTo>
                    <a:pt x="412" y="452"/>
                  </a:lnTo>
                  <a:lnTo>
                    <a:pt x="406" y="470"/>
                  </a:lnTo>
                  <a:lnTo>
                    <a:pt x="406" y="470"/>
                  </a:lnTo>
                  <a:lnTo>
                    <a:pt x="404" y="478"/>
                  </a:lnTo>
                  <a:lnTo>
                    <a:pt x="398" y="482"/>
                  </a:lnTo>
                  <a:lnTo>
                    <a:pt x="392" y="484"/>
                  </a:lnTo>
                  <a:lnTo>
                    <a:pt x="382" y="482"/>
                  </a:lnTo>
                  <a:lnTo>
                    <a:pt x="382" y="482"/>
                  </a:lnTo>
                  <a:lnTo>
                    <a:pt x="376" y="480"/>
                  </a:lnTo>
                  <a:lnTo>
                    <a:pt x="368" y="482"/>
                  </a:lnTo>
                  <a:lnTo>
                    <a:pt x="368" y="482"/>
                  </a:lnTo>
                  <a:lnTo>
                    <a:pt x="364" y="486"/>
                  </a:lnTo>
                  <a:lnTo>
                    <a:pt x="360" y="486"/>
                  </a:lnTo>
                  <a:lnTo>
                    <a:pt x="360" y="486"/>
                  </a:lnTo>
                  <a:lnTo>
                    <a:pt x="338" y="480"/>
                  </a:lnTo>
                  <a:lnTo>
                    <a:pt x="326" y="476"/>
                  </a:lnTo>
                  <a:lnTo>
                    <a:pt x="316" y="472"/>
                  </a:lnTo>
                  <a:lnTo>
                    <a:pt x="316" y="472"/>
                  </a:lnTo>
                  <a:lnTo>
                    <a:pt x="306" y="466"/>
                  </a:lnTo>
                  <a:lnTo>
                    <a:pt x="300" y="466"/>
                  </a:lnTo>
                  <a:lnTo>
                    <a:pt x="298" y="466"/>
                  </a:lnTo>
                  <a:lnTo>
                    <a:pt x="294" y="468"/>
                  </a:lnTo>
                  <a:lnTo>
                    <a:pt x="294" y="472"/>
                  </a:lnTo>
                  <a:lnTo>
                    <a:pt x="292" y="482"/>
                  </a:lnTo>
                  <a:lnTo>
                    <a:pt x="292" y="482"/>
                  </a:lnTo>
                  <a:lnTo>
                    <a:pt x="290" y="488"/>
                  </a:lnTo>
                  <a:lnTo>
                    <a:pt x="286" y="492"/>
                  </a:lnTo>
                  <a:lnTo>
                    <a:pt x="286" y="492"/>
                  </a:lnTo>
                  <a:lnTo>
                    <a:pt x="284" y="492"/>
                  </a:lnTo>
                  <a:lnTo>
                    <a:pt x="280" y="492"/>
                  </a:lnTo>
                  <a:lnTo>
                    <a:pt x="278" y="488"/>
                  </a:lnTo>
                  <a:lnTo>
                    <a:pt x="278" y="488"/>
                  </a:lnTo>
                  <a:lnTo>
                    <a:pt x="270" y="484"/>
                  </a:lnTo>
                  <a:lnTo>
                    <a:pt x="262" y="482"/>
                  </a:lnTo>
                  <a:lnTo>
                    <a:pt x="262" y="482"/>
                  </a:lnTo>
                  <a:lnTo>
                    <a:pt x="258" y="482"/>
                  </a:lnTo>
                  <a:lnTo>
                    <a:pt x="254" y="476"/>
                  </a:lnTo>
                  <a:lnTo>
                    <a:pt x="254" y="476"/>
                  </a:lnTo>
                  <a:lnTo>
                    <a:pt x="252" y="472"/>
                  </a:lnTo>
                  <a:lnTo>
                    <a:pt x="248" y="468"/>
                  </a:lnTo>
                  <a:lnTo>
                    <a:pt x="244" y="466"/>
                  </a:lnTo>
                  <a:lnTo>
                    <a:pt x="238" y="466"/>
                  </a:lnTo>
                  <a:lnTo>
                    <a:pt x="238" y="466"/>
                  </a:lnTo>
                  <a:lnTo>
                    <a:pt x="232" y="466"/>
                  </a:lnTo>
                  <a:lnTo>
                    <a:pt x="226" y="464"/>
                  </a:lnTo>
                  <a:lnTo>
                    <a:pt x="216" y="458"/>
                  </a:lnTo>
                  <a:lnTo>
                    <a:pt x="216" y="458"/>
                  </a:lnTo>
                  <a:lnTo>
                    <a:pt x="212" y="454"/>
                  </a:lnTo>
                  <a:lnTo>
                    <a:pt x="212" y="452"/>
                  </a:lnTo>
                  <a:lnTo>
                    <a:pt x="212" y="452"/>
                  </a:lnTo>
                  <a:lnTo>
                    <a:pt x="212" y="452"/>
                  </a:lnTo>
                  <a:lnTo>
                    <a:pt x="216" y="446"/>
                  </a:lnTo>
                  <a:lnTo>
                    <a:pt x="218" y="442"/>
                  </a:lnTo>
                  <a:lnTo>
                    <a:pt x="216" y="430"/>
                  </a:lnTo>
                  <a:lnTo>
                    <a:pt x="216" y="430"/>
                  </a:lnTo>
                  <a:lnTo>
                    <a:pt x="214" y="426"/>
                  </a:lnTo>
                  <a:lnTo>
                    <a:pt x="212" y="422"/>
                  </a:lnTo>
                  <a:lnTo>
                    <a:pt x="210" y="420"/>
                  </a:lnTo>
                  <a:lnTo>
                    <a:pt x="204" y="422"/>
                  </a:lnTo>
                  <a:lnTo>
                    <a:pt x="204" y="422"/>
                  </a:lnTo>
                  <a:lnTo>
                    <a:pt x="196" y="424"/>
                  </a:lnTo>
                  <a:lnTo>
                    <a:pt x="188" y="424"/>
                  </a:lnTo>
                  <a:lnTo>
                    <a:pt x="172" y="424"/>
                  </a:lnTo>
                  <a:lnTo>
                    <a:pt x="172" y="424"/>
                  </a:lnTo>
                  <a:lnTo>
                    <a:pt x="154" y="426"/>
                  </a:lnTo>
                  <a:lnTo>
                    <a:pt x="144" y="428"/>
                  </a:lnTo>
                  <a:lnTo>
                    <a:pt x="136" y="432"/>
                  </a:lnTo>
                  <a:lnTo>
                    <a:pt x="136" y="432"/>
                  </a:lnTo>
                  <a:lnTo>
                    <a:pt x="122" y="440"/>
                  </a:lnTo>
                  <a:lnTo>
                    <a:pt x="110" y="442"/>
                  </a:lnTo>
                  <a:lnTo>
                    <a:pt x="98" y="440"/>
                  </a:lnTo>
                  <a:lnTo>
                    <a:pt x="88" y="434"/>
                  </a:lnTo>
                  <a:lnTo>
                    <a:pt x="88" y="434"/>
                  </a:lnTo>
                  <a:lnTo>
                    <a:pt x="86" y="442"/>
                  </a:lnTo>
                  <a:lnTo>
                    <a:pt x="82" y="450"/>
                  </a:lnTo>
                  <a:lnTo>
                    <a:pt x="76" y="456"/>
                  </a:lnTo>
                  <a:lnTo>
                    <a:pt x="68" y="462"/>
                  </a:lnTo>
                  <a:lnTo>
                    <a:pt x="68" y="462"/>
                  </a:lnTo>
                  <a:lnTo>
                    <a:pt x="64" y="466"/>
                  </a:lnTo>
                  <a:lnTo>
                    <a:pt x="60" y="472"/>
                  </a:lnTo>
                  <a:lnTo>
                    <a:pt x="58" y="478"/>
                  </a:lnTo>
                  <a:lnTo>
                    <a:pt x="58" y="486"/>
                  </a:lnTo>
                  <a:lnTo>
                    <a:pt x="58" y="486"/>
                  </a:lnTo>
                  <a:lnTo>
                    <a:pt x="58" y="496"/>
                  </a:lnTo>
                  <a:lnTo>
                    <a:pt x="54" y="504"/>
                  </a:lnTo>
                  <a:lnTo>
                    <a:pt x="48" y="508"/>
                  </a:lnTo>
                  <a:lnTo>
                    <a:pt x="40" y="514"/>
                  </a:lnTo>
                  <a:lnTo>
                    <a:pt x="40" y="514"/>
                  </a:lnTo>
                  <a:lnTo>
                    <a:pt x="34" y="520"/>
                  </a:lnTo>
                  <a:lnTo>
                    <a:pt x="28" y="526"/>
                  </a:lnTo>
                  <a:lnTo>
                    <a:pt x="28" y="526"/>
                  </a:lnTo>
                  <a:lnTo>
                    <a:pt x="24" y="534"/>
                  </a:lnTo>
                  <a:lnTo>
                    <a:pt x="20" y="542"/>
                  </a:lnTo>
                  <a:lnTo>
                    <a:pt x="16" y="550"/>
                  </a:lnTo>
                  <a:lnTo>
                    <a:pt x="12" y="560"/>
                  </a:lnTo>
                  <a:lnTo>
                    <a:pt x="12" y="560"/>
                  </a:lnTo>
                  <a:lnTo>
                    <a:pt x="4" y="572"/>
                  </a:lnTo>
                  <a:lnTo>
                    <a:pt x="2" y="580"/>
                  </a:lnTo>
                  <a:lnTo>
                    <a:pt x="2" y="588"/>
                  </a:lnTo>
                  <a:lnTo>
                    <a:pt x="2" y="588"/>
                  </a:lnTo>
                  <a:lnTo>
                    <a:pt x="8" y="604"/>
                  </a:lnTo>
                  <a:lnTo>
                    <a:pt x="8" y="620"/>
                  </a:lnTo>
                  <a:lnTo>
                    <a:pt x="6" y="634"/>
                  </a:lnTo>
                  <a:lnTo>
                    <a:pt x="2" y="650"/>
                  </a:lnTo>
                  <a:lnTo>
                    <a:pt x="2" y="650"/>
                  </a:lnTo>
                  <a:lnTo>
                    <a:pt x="0" y="654"/>
                  </a:lnTo>
                  <a:lnTo>
                    <a:pt x="2" y="656"/>
                  </a:lnTo>
                  <a:lnTo>
                    <a:pt x="4" y="662"/>
                  </a:lnTo>
                  <a:lnTo>
                    <a:pt x="4" y="662"/>
                  </a:lnTo>
                  <a:lnTo>
                    <a:pt x="4" y="668"/>
                  </a:lnTo>
                  <a:lnTo>
                    <a:pt x="4" y="668"/>
                  </a:lnTo>
                  <a:lnTo>
                    <a:pt x="4" y="676"/>
                  </a:lnTo>
                  <a:lnTo>
                    <a:pt x="6" y="682"/>
                  </a:lnTo>
                  <a:lnTo>
                    <a:pt x="6" y="682"/>
                  </a:lnTo>
                  <a:lnTo>
                    <a:pt x="16" y="690"/>
                  </a:lnTo>
                  <a:lnTo>
                    <a:pt x="22" y="700"/>
                  </a:lnTo>
                  <a:lnTo>
                    <a:pt x="28" y="710"/>
                  </a:lnTo>
                  <a:lnTo>
                    <a:pt x="32" y="722"/>
                  </a:lnTo>
                  <a:lnTo>
                    <a:pt x="32" y="722"/>
                  </a:lnTo>
                  <a:lnTo>
                    <a:pt x="34" y="726"/>
                  </a:lnTo>
                  <a:lnTo>
                    <a:pt x="38" y="730"/>
                  </a:lnTo>
                  <a:lnTo>
                    <a:pt x="38" y="730"/>
                  </a:lnTo>
                  <a:lnTo>
                    <a:pt x="50" y="742"/>
                  </a:lnTo>
                  <a:lnTo>
                    <a:pt x="64" y="754"/>
                  </a:lnTo>
                  <a:lnTo>
                    <a:pt x="64" y="754"/>
                  </a:lnTo>
                  <a:lnTo>
                    <a:pt x="68" y="758"/>
                  </a:lnTo>
                  <a:lnTo>
                    <a:pt x="72" y="760"/>
                  </a:lnTo>
                  <a:lnTo>
                    <a:pt x="78" y="760"/>
                  </a:lnTo>
                  <a:lnTo>
                    <a:pt x="84" y="756"/>
                  </a:lnTo>
                  <a:lnTo>
                    <a:pt x="84" y="756"/>
                  </a:lnTo>
                  <a:lnTo>
                    <a:pt x="90" y="754"/>
                  </a:lnTo>
                  <a:lnTo>
                    <a:pt x="96" y="752"/>
                  </a:lnTo>
                  <a:lnTo>
                    <a:pt x="102" y="752"/>
                  </a:lnTo>
                  <a:lnTo>
                    <a:pt x="108" y="754"/>
                  </a:lnTo>
                  <a:lnTo>
                    <a:pt x="108" y="754"/>
                  </a:lnTo>
                  <a:lnTo>
                    <a:pt x="114" y="754"/>
                  </a:lnTo>
                  <a:lnTo>
                    <a:pt x="120" y="754"/>
                  </a:lnTo>
                  <a:lnTo>
                    <a:pt x="130" y="750"/>
                  </a:lnTo>
                  <a:lnTo>
                    <a:pt x="130" y="750"/>
                  </a:lnTo>
                  <a:lnTo>
                    <a:pt x="144" y="744"/>
                  </a:lnTo>
                  <a:lnTo>
                    <a:pt x="150" y="742"/>
                  </a:lnTo>
                  <a:lnTo>
                    <a:pt x="158" y="740"/>
                  </a:lnTo>
                  <a:lnTo>
                    <a:pt x="158" y="740"/>
                  </a:lnTo>
                  <a:lnTo>
                    <a:pt x="164" y="740"/>
                  </a:lnTo>
                  <a:lnTo>
                    <a:pt x="170" y="742"/>
                  </a:lnTo>
                  <a:lnTo>
                    <a:pt x="174" y="744"/>
                  </a:lnTo>
                  <a:lnTo>
                    <a:pt x="176" y="750"/>
                  </a:lnTo>
                  <a:lnTo>
                    <a:pt x="176" y="750"/>
                  </a:lnTo>
                  <a:lnTo>
                    <a:pt x="178" y="756"/>
                  </a:lnTo>
                  <a:lnTo>
                    <a:pt x="182" y="758"/>
                  </a:lnTo>
                  <a:lnTo>
                    <a:pt x="186" y="760"/>
                  </a:lnTo>
                  <a:lnTo>
                    <a:pt x="192" y="760"/>
                  </a:lnTo>
                  <a:lnTo>
                    <a:pt x="192" y="760"/>
                  </a:lnTo>
                  <a:lnTo>
                    <a:pt x="200" y="760"/>
                  </a:lnTo>
                  <a:lnTo>
                    <a:pt x="206" y="764"/>
                  </a:lnTo>
                  <a:lnTo>
                    <a:pt x="210" y="770"/>
                  </a:lnTo>
                  <a:lnTo>
                    <a:pt x="212" y="778"/>
                  </a:lnTo>
                  <a:lnTo>
                    <a:pt x="212" y="778"/>
                  </a:lnTo>
                  <a:lnTo>
                    <a:pt x="210" y="792"/>
                  </a:lnTo>
                  <a:lnTo>
                    <a:pt x="208" y="806"/>
                  </a:lnTo>
                  <a:lnTo>
                    <a:pt x="208" y="806"/>
                  </a:lnTo>
                  <a:lnTo>
                    <a:pt x="206" y="816"/>
                  </a:lnTo>
                  <a:lnTo>
                    <a:pt x="206" y="824"/>
                  </a:lnTo>
                  <a:lnTo>
                    <a:pt x="210" y="830"/>
                  </a:lnTo>
                  <a:lnTo>
                    <a:pt x="214" y="836"/>
                  </a:lnTo>
                  <a:lnTo>
                    <a:pt x="214" y="836"/>
                  </a:lnTo>
                  <a:lnTo>
                    <a:pt x="222" y="846"/>
                  </a:lnTo>
                  <a:lnTo>
                    <a:pt x="226" y="858"/>
                  </a:lnTo>
                  <a:lnTo>
                    <a:pt x="230" y="868"/>
                  </a:lnTo>
                  <a:lnTo>
                    <a:pt x="234" y="878"/>
                  </a:lnTo>
                  <a:lnTo>
                    <a:pt x="242" y="924"/>
                  </a:lnTo>
                  <a:lnTo>
                    <a:pt x="242" y="924"/>
                  </a:lnTo>
                  <a:lnTo>
                    <a:pt x="242" y="930"/>
                  </a:lnTo>
                  <a:lnTo>
                    <a:pt x="240" y="936"/>
                  </a:lnTo>
                  <a:lnTo>
                    <a:pt x="240" y="936"/>
                  </a:lnTo>
                  <a:lnTo>
                    <a:pt x="234" y="946"/>
                  </a:lnTo>
                  <a:lnTo>
                    <a:pt x="230" y="956"/>
                  </a:lnTo>
                  <a:lnTo>
                    <a:pt x="226" y="976"/>
                  </a:lnTo>
                  <a:lnTo>
                    <a:pt x="226" y="976"/>
                  </a:lnTo>
                  <a:lnTo>
                    <a:pt x="226" y="984"/>
                  </a:lnTo>
                  <a:lnTo>
                    <a:pt x="226" y="992"/>
                  </a:lnTo>
                  <a:lnTo>
                    <a:pt x="232" y="1006"/>
                  </a:lnTo>
                  <a:lnTo>
                    <a:pt x="232" y="1006"/>
                  </a:lnTo>
                  <a:lnTo>
                    <a:pt x="242" y="1030"/>
                  </a:lnTo>
                  <a:lnTo>
                    <a:pt x="246" y="1042"/>
                  </a:lnTo>
                  <a:lnTo>
                    <a:pt x="248" y="1056"/>
                  </a:lnTo>
                  <a:lnTo>
                    <a:pt x="248" y="1056"/>
                  </a:lnTo>
                  <a:lnTo>
                    <a:pt x="250" y="1068"/>
                  </a:lnTo>
                  <a:lnTo>
                    <a:pt x="252" y="1082"/>
                  </a:lnTo>
                  <a:lnTo>
                    <a:pt x="256" y="1094"/>
                  </a:lnTo>
                  <a:lnTo>
                    <a:pt x="262" y="1106"/>
                  </a:lnTo>
                  <a:lnTo>
                    <a:pt x="262" y="1106"/>
                  </a:lnTo>
                  <a:lnTo>
                    <a:pt x="268" y="1116"/>
                  </a:lnTo>
                  <a:lnTo>
                    <a:pt x="274" y="1126"/>
                  </a:lnTo>
                  <a:lnTo>
                    <a:pt x="276" y="1138"/>
                  </a:lnTo>
                  <a:lnTo>
                    <a:pt x="274" y="1150"/>
                  </a:lnTo>
                  <a:lnTo>
                    <a:pt x="274" y="1150"/>
                  </a:lnTo>
                  <a:lnTo>
                    <a:pt x="274" y="1154"/>
                  </a:lnTo>
                  <a:lnTo>
                    <a:pt x="276" y="1156"/>
                  </a:lnTo>
                  <a:lnTo>
                    <a:pt x="280" y="1162"/>
                  </a:lnTo>
                  <a:lnTo>
                    <a:pt x="288" y="1164"/>
                  </a:lnTo>
                  <a:lnTo>
                    <a:pt x="296" y="1166"/>
                  </a:lnTo>
                  <a:lnTo>
                    <a:pt x="296" y="1166"/>
                  </a:lnTo>
                  <a:lnTo>
                    <a:pt x="306" y="1162"/>
                  </a:lnTo>
                  <a:lnTo>
                    <a:pt x="310" y="1160"/>
                  </a:lnTo>
                  <a:lnTo>
                    <a:pt x="316" y="1160"/>
                  </a:lnTo>
                  <a:lnTo>
                    <a:pt x="316" y="1160"/>
                  </a:lnTo>
                  <a:lnTo>
                    <a:pt x="330" y="1160"/>
                  </a:lnTo>
                  <a:lnTo>
                    <a:pt x="342" y="1156"/>
                  </a:lnTo>
                  <a:lnTo>
                    <a:pt x="352" y="1148"/>
                  </a:lnTo>
                  <a:lnTo>
                    <a:pt x="362" y="1138"/>
                  </a:lnTo>
                  <a:lnTo>
                    <a:pt x="362" y="1138"/>
                  </a:lnTo>
                  <a:lnTo>
                    <a:pt x="372" y="1124"/>
                  </a:lnTo>
                  <a:lnTo>
                    <a:pt x="376" y="1116"/>
                  </a:lnTo>
                  <a:lnTo>
                    <a:pt x="380" y="1110"/>
                  </a:lnTo>
                  <a:lnTo>
                    <a:pt x="380" y="1110"/>
                  </a:lnTo>
                  <a:lnTo>
                    <a:pt x="386" y="1104"/>
                  </a:lnTo>
                  <a:lnTo>
                    <a:pt x="388" y="1096"/>
                  </a:lnTo>
                  <a:lnTo>
                    <a:pt x="390" y="1088"/>
                  </a:lnTo>
                  <a:lnTo>
                    <a:pt x="390" y="1080"/>
                  </a:lnTo>
                  <a:lnTo>
                    <a:pt x="390" y="1080"/>
                  </a:lnTo>
                  <a:lnTo>
                    <a:pt x="390" y="1076"/>
                  </a:lnTo>
                  <a:lnTo>
                    <a:pt x="390" y="1072"/>
                  </a:lnTo>
                  <a:lnTo>
                    <a:pt x="392" y="1070"/>
                  </a:lnTo>
                  <a:lnTo>
                    <a:pt x="396" y="1068"/>
                  </a:lnTo>
                  <a:lnTo>
                    <a:pt x="396" y="1068"/>
                  </a:lnTo>
                  <a:lnTo>
                    <a:pt x="404" y="1064"/>
                  </a:lnTo>
                  <a:lnTo>
                    <a:pt x="408" y="1058"/>
                  </a:lnTo>
                  <a:lnTo>
                    <a:pt x="410" y="1052"/>
                  </a:lnTo>
                  <a:lnTo>
                    <a:pt x="410" y="1042"/>
                  </a:lnTo>
                  <a:lnTo>
                    <a:pt x="410" y="1042"/>
                  </a:lnTo>
                  <a:lnTo>
                    <a:pt x="406" y="1022"/>
                  </a:lnTo>
                  <a:lnTo>
                    <a:pt x="406" y="1022"/>
                  </a:lnTo>
                  <a:lnTo>
                    <a:pt x="404" y="1018"/>
                  </a:lnTo>
                  <a:lnTo>
                    <a:pt x="404" y="1016"/>
                  </a:lnTo>
                  <a:lnTo>
                    <a:pt x="406" y="1014"/>
                  </a:lnTo>
                  <a:lnTo>
                    <a:pt x="406" y="1014"/>
                  </a:lnTo>
                  <a:lnTo>
                    <a:pt x="412" y="1006"/>
                  </a:lnTo>
                  <a:lnTo>
                    <a:pt x="420" y="998"/>
                  </a:lnTo>
                  <a:lnTo>
                    <a:pt x="426" y="990"/>
                  </a:lnTo>
                  <a:lnTo>
                    <a:pt x="436" y="984"/>
                  </a:lnTo>
                  <a:lnTo>
                    <a:pt x="436" y="984"/>
                  </a:lnTo>
                  <a:lnTo>
                    <a:pt x="442" y="980"/>
                  </a:lnTo>
                  <a:lnTo>
                    <a:pt x="448" y="974"/>
                  </a:lnTo>
                  <a:lnTo>
                    <a:pt x="450" y="966"/>
                  </a:lnTo>
                  <a:lnTo>
                    <a:pt x="452" y="958"/>
                  </a:lnTo>
                  <a:lnTo>
                    <a:pt x="452" y="958"/>
                  </a:lnTo>
                  <a:lnTo>
                    <a:pt x="450" y="938"/>
                  </a:lnTo>
                  <a:lnTo>
                    <a:pt x="448" y="918"/>
                  </a:lnTo>
                  <a:lnTo>
                    <a:pt x="440" y="880"/>
                  </a:lnTo>
                  <a:lnTo>
                    <a:pt x="440" y="880"/>
                  </a:lnTo>
                  <a:lnTo>
                    <a:pt x="438" y="866"/>
                  </a:lnTo>
                  <a:lnTo>
                    <a:pt x="442" y="852"/>
                  </a:lnTo>
                  <a:lnTo>
                    <a:pt x="448" y="840"/>
                  </a:lnTo>
                  <a:lnTo>
                    <a:pt x="454" y="828"/>
                  </a:lnTo>
                  <a:lnTo>
                    <a:pt x="454" y="828"/>
                  </a:lnTo>
                  <a:lnTo>
                    <a:pt x="464" y="814"/>
                  </a:lnTo>
                  <a:lnTo>
                    <a:pt x="474" y="800"/>
                  </a:lnTo>
                  <a:lnTo>
                    <a:pt x="496" y="776"/>
                  </a:lnTo>
                  <a:lnTo>
                    <a:pt x="496" y="776"/>
                  </a:lnTo>
                  <a:lnTo>
                    <a:pt x="502" y="768"/>
                  </a:lnTo>
                  <a:lnTo>
                    <a:pt x="508" y="760"/>
                  </a:lnTo>
                  <a:lnTo>
                    <a:pt x="516" y="744"/>
                  </a:lnTo>
                  <a:lnTo>
                    <a:pt x="530" y="708"/>
                  </a:lnTo>
                  <a:lnTo>
                    <a:pt x="530" y="708"/>
                  </a:lnTo>
                  <a:lnTo>
                    <a:pt x="532" y="696"/>
                  </a:lnTo>
                  <a:lnTo>
                    <a:pt x="532" y="690"/>
                  </a:lnTo>
                  <a:lnTo>
                    <a:pt x="532" y="682"/>
                  </a:lnTo>
                  <a:lnTo>
                    <a:pt x="532" y="682"/>
                  </a:lnTo>
                  <a:lnTo>
                    <a:pt x="524" y="688"/>
                  </a:lnTo>
                  <a:lnTo>
                    <a:pt x="514" y="690"/>
                  </a:lnTo>
                  <a:lnTo>
                    <a:pt x="504" y="692"/>
                  </a:lnTo>
                  <a:lnTo>
                    <a:pt x="496" y="696"/>
                  </a:lnTo>
                  <a:lnTo>
                    <a:pt x="496" y="696"/>
                  </a:lnTo>
                  <a:lnTo>
                    <a:pt x="490" y="698"/>
                  </a:lnTo>
                  <a:lnTo>
                    <a:pt x="482" y="698"/>
                  </a:lnTo>
                  <a:lnTo>
                    <a:pt x="476" y="696"/>
                  </a:lnTo>
                  <a:lnTo>
                    <a:pt x="470" y="688"/>
                  </a:lnTo>
                  <a:lnTo>
                    <a:pt x="470" y="688"/>
                  </a:lnTo>
                  <a:lnTo>
                    <a:pt x="470" y="684"/>
                  </a:lnTo>
                  <a:lnTo>
                    <a:pt x="472" y="682"/>
                  </a:lnTo>
                  <a:lnTo>
                    <a:pt x="472" y="678"/>
                  </a:lnTo>
                  <a:lnTo>
                    <a:pt x="472" y="676"/>
                  </a:lnTo>
                  <a:lnTo>
                    <a:pt x="472" y="676"/>
                  </a:lnTo>
                  <a:lnTo>
                    <a:pt x="458" y="660"/>
                  </a:lnTo>
                  <a:lnTo>
                    <a:pt x="452" y="654"/>
                  </a:lnTo>
                  <a:lnTo>
                    <a:pt x="444" y="646"/>
                  </a:lnTo>
                  <a:lnTo>
                    <a:pt x="444" y="646"/>
                  </a:lnTo>
                  <a:lnTo>
                    <a:pt x="442" y="644"/>
                  </a:lnTo>
                  <a:lnTo>
                    <a:pt x="440" y="642"/>
                  </a:lnTo>
                  <a:lnTo>
                    <a:pt x="440" y="634"/>
                  </a:lnTo>
                  <a:lnTo>
                    <a:pt x="440" y="634"/>
                  </a:lnTo>
                  <a:lnTo>
                    <a:pt x="438" y="628"/>
                  </a:lnTo>
                  <a:lnTo>
                    <a:pt x="436" y="624"/>
                  </a:lnTo>
                  <a:lnTo>
                    <a:pt x="434" y="622"/>
                  </a:lnTo>
                  <a:lnTo>
                    <a:pt x="434" y="622"/>
                  </a:lnTo>
                  <a:lnTo>
                    <a:pt x="428" y="614"/>
                  </a:lnTo>
                  <a:lnTo>
                    <a:pt x="426" y="606"/>
                  </a:lnTo>
                  <a:lnTo>
                    <a:pt x="424" y="598"/>
                  </a:lnTo>
                  <a:lnTo>
                    <a:pt x="424" y="590"/>
                  </a:lnTo>
                  <a:lnTo>
                    <a:pt x="424" y="590"/>
                  </a:lnTo>
                  <a:lnTo>
                    <a:pt x="422" y="582"/>
                  </a:lnTo>
                  <a:lnTo>
                    <a:pt x="418" y="578"/>
                  </a:lnTo>
                  <a:lnTo>
                    <a:pt x="414" y="572"/>
                  </a:lnTo>
                  <a:lnTo>
                    <a:pt x="412" y="566"/>
                  </a:lnTo>
                  <a:lnTo>
                    <a:pt x="412" y="566"/>
                  </a:lnTo>
                  <a:lnTo>
                    <a:pt x="408" y="556"/>
                  </a:lnTo>
                  <a:lnTo>
                    <a:pt x="404" y="544"/>
                  </a:lnTo>
                  <a:lnTo>
                    <a:pt x="400" y="532"/>
                  </a:lnTo>
                  <a:lnTo>
                    <a:pt x="396" y="522"/>
                  </a:lnTo>
                  <a:lnTo>
                    <a:pt x="396" y="522"/>
                  </a:lnTo>
                  <a:lnTo>
                    <a:pt x="392" y="510"/>
                  </a:lnTo>
                  <a:lnTo>
                    <a:pt x="392" y="510"/>
                  </a:lnTo>
                  <a:lnTo>
                    <a:pt x="394" y="512"/>
                  </a:lnTo>
                  <a:lnTo>
                    <a:pt x="396" y="514"/>
                  </a:lnTo>
                  <a:lnTo>
                    <a:pt x="400" y="518"/>
                  </a:lnTo>
                  <a:lnTo>
                    <a:pt x="400" y="518"/>
                  </a:lnTo>
                  <a:lnTo>
                    <a:pt x="402" y="516"/>
                  </a:lnTo>
                  <a:lnTo>
                    <a:pt x="402" y="516"/>
                  </a:lnTo>
                  <a:lnTo>
                    <a:pt x="402" y="508"/>
                  </a:lnTo>
                  <a:lnTo>
                    <a:pt x="406" y="502"/>
                  </a:lnTo>
                  <a:lnTo>
                    <a:pt x="406" y="502"/>
                  </a:lnTo>
                  <a:lnTo>
                    <a:pt x="408" y="516"/>
                  </a:lnTo>
                  <a:lnTo>
                    <a:pt x="408" y="516"/>
                  </a:lnTo>
                  <a:lnTo>
                    <a:pt x="410" y="518"/>
                  </a:lnTo>
                  <a:lnTo>
                    <a:pt x="412" y="522"/>
                  </a:lnTo>
                  <a:lnTo>
                    <a:pt x="416" y="530"/>
                  </a:lnTo>
                  <a:lnTo>
                    <a:pt x="416" y="530"/>
                  </a:lnTo>
                  <a:lnTo>
                    <a:pt x="420" y="538"/>
                  </a:lnTo>
                  <a:lnTo>
                    <a:pt x="424" y="546"/>
                  </a:lnTo>
                  <a:lnTo>
                    <a:pt x="428" y="554"/>
                  </a:lnTo>
                  <a:lnTo>
                    <a:pt x="434" y="560"/>
                  </a:lnTo>
                  <a:lnTo>
                    <a:pt x="434" y="560"/>
                  </a:lnTo>
                  <a:lnTo>
                    <a:pt x="436" y="564"/>
                  </a:lnTo>
                  <a:lnTo>
                    <a:pt x="436" y="564"/>
                  </a:lnTo>
                  <a:lnTo>
                    <a:pt x="438" y="574"/>
                  </a:lnTo>
                  <a:lnTo>
                    <a:pt x="440" y="582"/>
                  </a:lnTo>
                  <a:lnTo>
                    <a:pt x="448" y="598"/>
                  </a:lnTo>
                  <a:lnTo>
                    <a:pt x="458" y="614"/>
                  </a:lnTo>
                  <a:lnTo>
                    <a:pt x="466" y="632"/>
                  </a:lnTo>
                  <a:lnTo>
                    <a:pt x="466" y="632"/>
                  </a:lnTo>
                  <a:lnTo>
                    <a:pt x="470" y="648"/>
                  </a:lnTo>
                  <a:lnTo>
                    <a:pt x="472" y="666"/>
                  </a:lnTo>
                  <a:lnTo>
                    <a:pt x="472" y="666"/>
                  </a:lnTo>
                  <a:lnTo>
                    <a:pt x="474" y="674"/>
                  </a:lnTo>
                  <a:lnTo>
                    <a:pt x="474" y="674"/>
                  </a:lnTo>
                  <a:lnTo>
                    <a:pt x="476" y="674"/>
                  </a:lnTo>
                  <a:lnTo>
                    <a:pt x="480" y="676"/>
                  </a:lnTo>
                  <a:lnTo>
                    <a:pt x="484" y="672"/>
                  </a:lnTo>
                  <a:lnTo>
                    <a:pt x="488" y="670"/>
                  </a:lnTo>
                  <a:lnTo>
                    <a:pt x="494" y="668"/>
                  </a:lnTo>
                  <a:lnTo>
                    <a:pt x="494" y="668"/>
                  </a:lnTo>
                  <a:lnTo>
                    <a:pt x="506" y="664"/>
                  </a:lnTo>
                  <a:lnTo>
                    <a:pt x="516" y="658"/>
                  </a:lnTo>
                  <a:lnTo>
                    <a:pt x="526" y="652"/>
                  </a:lnTo>
                  <a:lnTo>
                    <a:pt x="536" y="646"/>
                  </a:lnTo>
                  <a:lnTo>
                    <a:pt x="536" y="646"/>
                  </a:lnTo>
                  <a:lnTo>
                    <a:pt x="540" y="644"/>
                  </a:lnTo>
                  <a:lnTo>
                    <a:pt x="540" y="644"/>
                  </a:lnTo>
                  <a:lnTo>
                    <a:pt x="542" y="638"/>
                  </a:lnTo>
                  <a:lnTo>
                    <a:pt x="544" y="634"/>
                  </a:lnTo>
                  <a:lnTo>
                    <a:pt x="554" y="632"/>
                  </a:lnTo>
                  <a:lnTo>
                    <a:pt x="554" y="632"/>
                  </a:lnTo>
                  <a:lnTo>
                    <a:pt x="560" y="628"/>
                  </a:lnTo>
                  <a:lnTo>
                    <a:pt x="566" y="624"/>
                  </a:lnTo>
                  <a:lnTo>
                    <a:pt x="576" y="614"/>
                  </a:lnTo>
                  <a:lnTo>
                    <a:pt x="576" y="614"/>
                  </a:lnTo>
                  <a:lnTo>
                    <a:pt x="582" y="608"/>
                  </a:lnTo>
                  <a:lnTo>
                    <a:pt x="586" y="600"/>
                  </a:lnTo>
                  <a:lnTo>
                    <a:pt x="590" y="592"/>
                  </a:lnTo>
                  <a:lnTo>
                    <a:pt x="594" y="586"/>
                  </a:lnTo>
                  <a:lnTo>
                    <a:pt x="594" y="586"/>
                  </a:lnTo>
                  <a:lnTo>
                    <a:pt x="598" y="578"/>
                  </a:lnTo>
                  <a:lnTo>
                    <a:pt x="598" y="572"/>
                  </a:lnTo>
                  <a:lnTo>
                    <a:pt x="596" y="566"/>
                  </a:lnTo>
                  <a:lnTo>
                    <a:pt x="590" y="562"/>
                  </a:lnTo>
                  <a:lnTo>
                    <a:pt x="590" y="562"/>
                  </a:lnTo>
                  <a:lnTo>
                    <a:pt x="582" y="558"/>
                  </a:lnTo>
                  <a:lnTo>
                    <a:pt x="576" y="554"/>
                  </a:lnTo>
                  <a:lnTo>
                    <a:pt x="574" y="546"/>
                  </a:lnTo>
                  <a:lnTo>
                    <a:pt x="572" y="538"/>
                  </a:lnTo>
                  <a:lnTo>
                    <a:pt x="572" y="538"/>
                  </a:lnTo>
                  <a:lnTo>
                    <a:pt x="564" y="548"/>
                  </a:lnTo>
                  <a:lnTo>
                    <a:pt x="556" y="554"/>
                  </a:lnTo>
                  <a:lnTo>
                    <a:pt x="552" y="556"/>
                  </a:lnTo>
                  <a:lnTo>
                    <a:pt x="546" y="558"/>
                  </a:lnTo>
                  <a:lnTo>
                    <a:pt x="542" y="558"/>
                  </a:lnTo>
                  <a:lnTo>
                    <a:pt x="536" y="554"/>
                  </a:lnTo>
                  <a:lnTo>
                    <a:pt x="536" y="554"/>
                  </a:lnTo>
                  <a:lnTo>
                    <a:pt x="536" y="546"/>
                  </a:lnTo>
                  <a:lnTo>
                    <a:pt x="536" y="542"/>
                  </a:lnTo>
                  <a:lnTo>
                    <a:pt x="534" y="538"/>
                  </a:lnTo>
                  <a:lnTo>
                    <a:pt x="534" y="538"/>
                  </a:lnTo>
                  <a:lnTo>
                    <a:pt x="532" y="540"/>
                  </a:lnTo>
                  <a:lnTo>
                    <a:pt x="530" y="542"/>
                  </a:lnTo>
                  <a:lnTo>
                    <a:pt x="530" y="544"/>
                  </a:lnTo>
                  <a:lnTo>
                    <a:pt x="528" y="546"/>
                  </a:lnTo>
                  <a:lnTo>
                    <a:pt x="528" y="546"/>
                  </a:lnTo>
                  <a:lnTo>
                    <a:pt x="526" y="542"/>
                  </a:lnTo>
                  <a:lnTo>
                    <a:pt x="526" y="536"/>
                  </a:lnTo>
                  <a:lnTo>
                    <a:pt x="524" y="530"/>
                  </a:lnTo>
                  <a:lnTo>
                    <a:pt x="520" y="526"/>
                  </a:lnTo>
                  <a:lnTo>
                    <a:pt x="520" y="526"/>
                  </a:lnTo>
                  <a:lnTo>
                    <a:pt x="516" y="520"/>
                  </a:lnTo>
                  <a:lnTo>
                    <a:pt x="514" y="516"/>
                  </a:lnTo>
                  <a:lnTo>
                    <a:pt x="508" y="504"/>
                  </a:lnTo>
                  <a:lnTo>
                    <a:pt x="508" y="504"/>
                  </a:lnTo>
                  <a:lnTo>
                    <a:pt x="508" y="500"/>
                  </a:lnTo>
                  <a:lnTo>
                    <a:pt x="508" y="498"/>
                  </a:lnTo>
                  <a:lnTo>
                    <a:pt x="514" y="494"/>
                  </a:lnTo>
                  <a:lnTo>
                    <a:pt x="514" y="494"/>
                  </a:lnTo>
                  <a:lnTo>
                    <a:pt x="518" y="492"/>
                  </a:lnTo>
                  <a:lnTo>
                    <a:pt x="522" y="494"/>
                  </a:lnTo>
                  <a:lnTo>
                    <a:pt x="526" y="496"/>
                  </a:lnTo>
                  <a:lnTo>
                    <a:pt x="528" y="500"/>
                  </a:lnTo>
                  <a:lnTo>
                    <a:pt x="528" y="500"/>
                  </a:lnTo>
                  <a:lnTo>
                    <a:pt x="532" y="508"/>
                  </a:lnTo>
                  <a:lnTo>
                    <a:pt x="536" y="514"/>
                  </a:lnTo>
                  <a:lnTo>
                    <a:pt x="548" y="524"/>
                  </a:lnTo>
                  <a:lnTo>
                    <a:pt x="548" y="524"/>
                  </a:lnTo>
                  <a:lnTo>
                    <a:pt x="552" y="528"/>
                  </a:lnTo>
                  <a:lnTo>
                    <a:pt x="558" y="530"/>
                  </a:lnTo>
                  <a:lnTo>
                    <a:pt x="562" y="530"/>
                  </a:lnTo>
                  <a:lnTo>
                    <a:pt x="568" y="526"/>
                  </a:lnTo>
                  <a:lnTo>
                    <a:pt x="568" y="526"/>
                  </a:lnTo>
                  <a:lnTo>
                    <a:pt x="572" y="524"/>
                  </a:lnTo>
                  <a:lnTo>
                    <a:pt x="576" y="524"/>
                  </a:lnTo>
                  <a:lnTo>
                    <a:pt x="578" y="526"/>
                  </a:lnTo>
                  <a:lnTo>
                    <a:pt x="580" y="532"/>
                  </a:lnTo>
                  <a:lnTo>
                    <a:pt x="580" y="532"/>
                  </a:lnTo>
                  <a:lnTo>
                    <a:pt x="582" y="538"/>
                  </a:lnTo>
                  <a:lnTo>
                    <a:pt x="584" y="540"/>
                  </a:lnTo>
                  <a:lnTo>
                    <a:pt x="588" y="540"/>
                  </a:lnTo>
                  <a:lnTo>
                    <a:pt x="588" y="540"/>
                  </a:lnTo>
                  <a:lnTo>
                    <a:pt x="608" y="544"/>
                  </a:lnTo>
                  <a:lnTo>
                    <a:pt x="620" y="544"/>
                  </a:lnTo>
                  <a:lnTo>
                    <a:pt x="630" y="544"/>
                  </a:lnTo>
                  <a:lnTo>
                    <a:pt x="630" y="544"/>
                  </a:lnTo>
                  <a:lnTo>
                    <a:pt x="638" y="542"/>
                  </a:lnTo>
                  <a:lnTo>
                    <a:pt x="648" y="542"/>
                  </a:lnTo>
                  <a:lnTo>
                    <a:pt x="652" y="544"/>
                  </a:lnTo>
                  <a:lnTo>
                    <a:pt x="656" y="546"/>
                  </a:lnTo>
                  <a:lnTo>
                    <a:pt x="658" y="550"/>
                  </a:lnTo>
                  <a:lnTo>
                    <a:pt x="662" y="556"/>
                  </a:lnTo>
                  <a:lnTo>
                    <a:pt x="662" y="556"/>
                  </a:lnTo>
                  <a:lnTo>
                    <a:pt x="664" y="560"/>
                  </a:lnTo>
                  <a:lnTo>
                    <a:pt x="668" y="566"/>
                  </a:lnTo>
                  <a:lnTo>
                    <a:pt x="674" y="570"/>
                  </a:lnTo>
                  <a:lnTo>
                    <a:pt x="678" y="570"/>
                  </a:lnTo>
                  <a:lnTo>
                    <a:pt x="684" y="570"/>
                  </a:lnTo>
                  <a:lnTo>
                    <a:pt x="684" y="570"/>
                  </a:lnTo>
                  <a:lnTo>
                    <a:pt x="680" y="572"/>
                  </a:lnTo>
                  <a:lnTo>
                    <a:pt x="678" y="574"/>
                  </a:lnTo>
                  <a:lnTo>
                    <a:pt x="674" y="576"/>
                  </a:lnTo>
                  <a:lnTo>
                    <a:pt x="674" y="576"/>
                  </a:lnTo>
                  <a:lnTo>
                    <a:pt x="680" y="586"/>
                  </a:lnTo>
                  <a:lnTo>
                    <a:pt x="682" y="588"/>
                  </a:lnTo>
                  <a:lnTo>
                    <a:pt x="688" y="590"/>
                  </a:lnTo>
                  <a:lnTo>
                    <a:pt x="688" y="590"/>
                  </a:lnTo>
                  <a:lnTo>
                    <a:pt x="692" y="590"/>
                  </a:lnTo>
                  <a:lnTo>
                    <a:pt x="696" y="586"/>
                  </a:lnTo>
                  <a:lnTo>
                    <a:pt x="700" y="576"/>
                  </a:lnTo>
                  <a:lnTo>
                    <a:pt x="700" y="576"/>
                  </a:lnTo>
                  <a:lnTo>
                    <a:pt x="702" y="586"/>
                  </a:lnTo>
                  <a:lnTo>
                    <a:pt x="702" y="594"/>
                  </a:lnTo>
                  <a:lnTo>
                    <a:pt x="702" y="594"/>
                  </a:lnTo>
                  <a:lnTo>
                    <a:pt x="704" y="618"/>
                  </a:lnTo>
                  <a:lnTo>
                    <a:pt x="708" y="642"/>
                  </a:lnTo>
                  <a:lnTo>
                    <a:pt x="708" y="642"/>
                  </a:lnTo>
                  <a:lnTo>
                    <a:pt x="730" y="702"/>
                  </a:lnTo>
                  <a:lnTo>
                    <a:pt x="730" y="702"/>
                  </a:lnTo>
                  <a:lnTo>
                    <a:pt x="732" y="712"/>
                  </a:lnTo>
                  <a:lnTo>
                    <a:pt x="732" y="716"/>
                  </a:lnTo>
                  <a:lnTo>
                    <a:pt x="736" y="720"/>
                  </a:lnTo>
                  <a:lnTo>
                    <a:pt x="736" y="720"/>
                  </a:lnTo>
                  <a:lnTo>
                    <a:pt x="738" y="722"/>
                  </a:lnTo>
                  <a:lnTo>
                    <a:pt x="740" y="722"/>
                  </a:lnTo>
                  <a:lnTo>
                    <a:pt x="742" y="720"/>
                  </a:lnTo>
                  <a:lnTo>
                    <a:pt x="742" y="720"/>
                  </a:lnTo>
                  <a:lnTo>
                    <a:pt x="750" y="708"/>
                  </a:lnTo>
                  <a:lnTo>
                    <a:pt x="756" y="694"/>
                  </a:lnTo>
                  <a:lnTo>
                    <a:pt x="758" y="678"/>
                  </a:lnTo>
                  <a:lnTo>
                    <a:pt x="758" y="664"/>
                  </a:lnTo>
                  <a:lnTo>
                    <a:pt x="758" y="664"/>
                  </a:lnTo>
                  <a:lnTo>
                    <a:pt x="758" y="654"/>
                  </a:lnTo>
                  <a:lnTo>
                    <a:pt x="760" y="646"/>
                  </a:lnTo>
                  <a:lnTo>
                    <a:pt x="764" y="640"/>
                  </a:lnTo>
                  <a:lnTo>
                    <a:pt x="772" y="636"/>
                  </a:lnTo>
                  <a:lnTo>
                    <a:pt x="772" y="636"/>
                  </a:lnTo>
                  <a:lnTo>
                    <a:pt x="774" y="634"/>
                  </a:lnTo>
                  <a:lnTo>
                    <a:pt x="774" y="634"/>
                  </a:lnTo>
                  <a:lnTo>
                    <a:pt x="790" y="614"/>
                  </a:lnTo>
                  <a:lnTo>
                    <a:pt x="798" y="606"/>
                  </a:lnTo>
                  <a:lnTo>
                    <a:pt x="808" y="598"/>
                  </a:lnTo>
                  <a:lnTo>
                    <a:pt x="808" y="598"/>
                  </a:lnTo>
                  <a:lnTo>
                    <a:pt x="810" y="594"/>
                  </a:lnTo>
                  <a:lnTo>
                    <a:pt x="812" y="590"/>
                  </a:lnTo>
                  <a:lnTo>
                    <a:pt x="812" y="590"/>
                  </a:lnTo>
                  <a:lnTo>
                    <a:pt x="812" y="584"/>
                  </a:lnTo>
                  <a:lnTo>
                    <a:pt x="816" y="582"/>
                  </a:lnTo>
                  <a:lnTo>
                    <a:pt x="820" y="580"/>
                  </a:lnTo>
                  <a:lnTo>
                    <a:pt x="824" y="580"/>
                  </a:lnTo>
                  <a:lnTo>
                    <a:pt x="824" y="580"/>
                  </a:lnTo>
                  <a:lnTo>
                    <a:pt x="832" y="580"/>
                  </a:lnTo>
                  <a:lnTo>
                    <a:pt x="838" y="578"/>
                  </a:lnTo>
                  <a:lnTo>
                    <a:pt x="840" y="574"/>
                  </a:lnTo>
                  <a:lnTo>
                    <a:pt x="840" y="566"/>
                  </a:lnTo>
                  <a:lnTo>
                    <a:pt x="840" y="566"/>
                  </a:lnTo>
                  <a:lnTo>
                    <a:pt x="846" y="570"/>
                  </a:lnTo>
                  <a:lnTo>
                    <a:pt x="850" y="574"/>
                  </a:lnTo>
                  <a:lnTo>
                    <a:pt x="852" y="578"/>
                  </a:lnTo>
                  <a:lnTo>
                    <a:pt x="852" y="584"/>
                  </a:lnTo>
                  <a:lnTo>
                    <a:pt x="852" y="584"/>
                  </a:lnTo>
                  <a:lnTo>
                    <a:pt x="854" y="590"/>
                  </a:lnTo>
                  <a:lnTo>
                    <a:pt x="858" y="594"/>
                  </a:lnTo>
                  <a:lnTo>
                    <a:pt x="858" y="594"/>
                  </a:lnTo>
                  <a:lnTo>
                    <a:pt x="864" y="602"/>
                  </a:lnTo>
                  <a:lnTo>
                    <a:pt x="870" y="612"/>
                  </a:lnTo>
                  <a:lnTo>
                    <a:pt x="872" y="622"/>
                  </a:lnTo>
                  <a:lnTo>
                    <a:pt x="872" y="632"/>
                  </a:lnTo>
                  <a:lnTo>
                    <a:pt x="872" y="632"/>
                  </a:lnTo>
                  <a:lnTo>
                    <a:pt x="872" y="638"/>
                  </a:lnTo>
                  <a:lnTo>
                    <a:pt x="874" y="640"/>
                  </a:lnTo>
                  <a:lnTo>
                    <a:pt x="874" y="640"/>
                  </a:lnTo>
                  <a:lnTo>
                    <a:pt x="878" y="640"/>
                  </a:lnTo>
                  <a:lnTo>
                    <a:pt x="882" y="638"/>
                  </a:lnTo>
                  <a:lnTo>
                    <a:pt x="882" y="638"/>
                  </a:lnTo>
                  <a:lnTo>
                    <a:pt x="888" y="632"/>
                  </a:lnTo>
                  <a:lnTo>
                    <a:pt x="888" y="632"/>
                  </a:lnTo>
                  <a:lnTo>
                    <a:pt x="894" y="634"/>
                  </a:lnTo>
                  <a:lnTo>
                    <a:pt x="894" y="634"/>
                  </a:lnTo>
                  <a:lnTo>
                    <a:pt x="896" y="642"/>
                  </a:lnTo>
                  <a:lnTo>
                    <a:pt x="898" y="652"/>
                  </a:lnTo>
                  <a:lnTo>
                    <a:pt x="900" y="660"/>
                  </a:lnTo>
                  <a:lnTo>
                    <a:pt x="904" y="668"/>
                  </a:lnTo>
                  <a:lnTo>
                    <a:pt x="904" y="668"/>
                  </a:lnTo>
                  <a:lnTo>
                    <a:pt x="904" y="686"/>
                  </a:lnTo>
                  <a:lnTo>
                    <a:pt x="902" y="702"/>
                  </a:lnTo>
                  <a:lnTo>
                    <a:pt x="902" y="702"/>
                  </a:lnTo>
                  <a:lnTo>
                    <a:pt x="902" y="710"/>
                  </a:lnTo>
                  <a:lnTo>
                    <a:pt x="902" y="716"/>
                  </a:lnTo>
                  <a:lnTo>
                    <a:pt x="906" y="722"/>
                  </a:lnTo>
                  <a:lnTo>
                    <a:pt x="910" y="730"/>
                  </a:lnTo>
                  <a:lnTo>
                    <a:pt x="910" y="730"/>
                  </a:lnTo>
                  <a:lnTo>
                    <a:pt x="916" y="742"/>
                  </a:lnTo>
                  <a:lnTo>
                    <a:pt x="918" y="756"/>
                  </a:lnTo>
                  <a:lnTo>
                    <a:pt x="918" y="756"/>
                  </a:lnTo>
                  <a:lnTo>
                    <a:pt x="920" y="766"/>
                  </a:lnTo>
                  <a:lnTo>
                    <a:pt x="924" y="774"/>
                  </a:lnTo>
                  <a:lnTo>
                    <a:pt x="930" y="782"/>
                  </a:lnTo>
                  <a:lnTo>
                    <a:pt x="938" y="790"/>
                  </a:lnTo>
                  <a:lnTo>
                    <a:pt x="938" y="790"/>
                  </a:lnTo>
                  <a:lnTo>
                    <a:pt x="942" y="792"/>
                  </a:lnTo>
                  <a:lnTo>
                    <a:pt x="946" y="792"/>
                  </a:lnTo>
                  <a:lnTo>
                    <a:pt x="946" y="792"/>
                  </a:lnTo>
                  <a:lnTo>
                    <a:pt x="946" y="790"/>
                  </a:lnTo>
                  <a:lnTo>
                    <a:pt x="946" y="788"/>
                  </a:lnTo>
                  <a:lnTo>
                    <a:pt x="946" y="784"/>
                  </a:lnTo>
                  <a:lnTo>
                    <a:pt x="946" y="784"/>
                  </a:lnTo>
                  <a:lnTo>
                    <a:pt x="942" y="776"/>
                  </a:lnTo>
                  <a:lnTo>
                    <a:pt x="940" y="772"/>
                  </a:lnTo>
                  <a:lnTo>
                    <a:pt x="940" y="768"/>
                  </a:lnTo>
                  <a:lnTo>
                    <a:pt x="940" y="768"/>
                  </a:lnTo>
                  <a:lnTo>
                    <a:pt x="940" y="758"/>
                  </a:lnTo>
                  <a:lnTo>
                    <a:pt x="938" y="750"/>
                  </a:lnTo>
                  <a:lnTo>
                    <a:pt x="932" y="744"/>
                  </a:lnTo>
                  <a:lnTo>
                    <a:pt x="926" y="738"/>
                  </a:lnTo>
                  <a:lnTo>
                    <a:pt x="926" y="738"/>
                  </a:lnTo>
                  <a:lnTo>
                    <a:pt x="918" y="728"/>
                  </a:lnTo>
                  <a:lnTo>
                    <a:pt x="912" y="718"/>
                  </a:lnTo>
                  <a:lnTo>
                    <a:pt x="910" y="708"/>
                  </a:lnTo>
                  <a:lnTo>
                    <a:pt x="908" y="696"/>
                  </a:lnTo>
                  <a:lnTo>
                    <a:pt x="908" y="696"/>
                  </a:lnTo>
                  <a:lnTo>
                    <a:pt x="912" y="684"/>
                  </a:lnTo>
                  <a:lnTo>
                    <a:pt x="914" y="672"/>
                  </a:lnTo>
                  <a:lnTo>
                    <a:pt x="914" y="672"/>
                  </a:lnTo>
                  <a:lnTo>
                    <a:pt x="914" y="668"/>
                  </a:lnTo>
                  <a:lnTo>
                    <a:pt x="918" y="666"/>
                  </a:lnTo>
                  <a:lnTo>
                    <a:pt x="918" y="666"/>
                  </a:lnTo>
                  <a:lnTo>
                    <a:pt x="920" y="666"/>
                  </a:lnTo>
                  <a:lnTo>
                    <a:pt x="922" y="668"/>
                  </a:lnTo>
                  <a:lnTo>
                    <a:pt x="922" y="668"/>
                  </a:lnTo>
                  <a:lnTo>
                    <a:pt x="926" y="676"/>
                  </a:lnTo>
                  <a:lnTo>
                    <a:pt x="932" y="682"/>
                  </a:lnTo>
                  <a:lnTo>
                    <a:pt x="944" y="694"/>
                  </a:lnTo>
                  <a:lnTo>
                    <a:pt x="944" y="694"/>
                  </a:lnTo>
                  <a:lnTo>
                    <a:pt x="952" y="704"/>
                  </a:lnTo>
                  <a:lnTo>
                    <a:pt x="954" y="710"/>
                  </a:lnTo>
                  <a:lnTo>
                    <a:pt x="954" y="716"/>
                  </a:lnTo>
                  <a:lnTo>
                    <a:pt x="954" y="716"/>
                  </a:lnTo>
                  <a:lnTo>
                    <a:pt x="960" y="708"/>
                  </a:lnTo>
                  <a:lnTo>
                    <a:pt x="966" y="702"/>
                  </a:lnTo>
                  <a:lnTo>
                    <a:pt x="982" y="690"/>
                  </a:lnTo>
                  <a:lnTo>
                    <a:pt x="982" y="690"/>
                  </a:lnTo>
                  <a:lnTo>
                    <a:pt x="984" y="686"/>
                  </a:lnTo>
                  <a:lnTo>
                    <a:pt x="984" y="686"/>
                  </a:lnTo>
                  <a:lnTo>
                    <a:pt x="986" y="672"/>
                  </a:lnTo>
                  <a:lnTo>
                    <a:pt x="986" y="660"/>
                  </a:lnTo>
                  <a:lnTo>
                    <a:pt x="982" y="648"/>
                  </a:lnTo>
                  <a:lnTo>
                    <a:pt x="974" y="636"/>
                  </a:lnTo>
                  <a:lnTo>
                    <a:pt x="974" y="636"/>
                  </a:lnTo>
                  <a:lnTo>
                    <a:pt x="964" y="620"/>
                  </a:lnTo>
                  <a:lnTo>
                    <a:pt x="964" y="620"/>
                  </a:lnTo>
                  <a:lnTo>
                    <a:pt x="958" y="612"/>
                  </a:lnTo>
                  <a:lnTo>
                    <a:pt x="958" y="606"/>
                  </a:lnTo>
                  <a:lnTo>
                    <a:pt x="962" y="598"/>
                  </a:lnTo>
                  <a:lnTo>
                    <a:pt x="966" y="592"/>
                  </a:lnTo>
                  <a:lnTo>
                    <a:pt x="966" y="592"/>
                  </a:lnTo>
                  <a:lnTo>
                    <a:pt x="970" y="586"/>
                  </a:lnTo>
                  <a:lnTo>
                    <a:pt x="976" y="582"/>
                  </a:lnTo>
                  <a:lnTo>
                    <a:pt x="982" y="582"/>
                  </a:lnTo>
                  <a:lnTo>
                    <a:pt x="990" y="582"/>
                  </a:lnTo>
                  <a:lnTo>
                    <a:pt x="990" y="582"/>
                  </a:lnTo>
                  <a:lnTo>
                    <a:pt x="990" y="588"/>
                  </a:lnTo>
                  <a:lnTo>
                    <a:pt x="990" y="592"/>
                  </a:lnTo>
                  <a:lnTo>
                    <a:pt x="992" y="592"/>
                  </a:lnTo>
                  <a:lnTo>
                    <a:pt x="992" y="592"/>
                  </a:lnTo>
                  <a:lnTo>
                    <a:pt x="994" y="592"/>
                  </a:lnTo>
                  <a:lnTo>
                    <a:pt x="994" y="592"/>
                  </a:lnTo>
                  <a:lnTo>
                    <a:pt x="994" y="586"/>
                  </a:lnTo>
                  <a:lnTo>
                    <a:pt x="994" y="586"/>
                  </a:lnTo>
                  <a:lnTo>
                    <a:pt x="1000" y="584"/>
                  </a:lnTo>
                  <a:lnTo>
                    <a:pt x="1008" y="580"/>
                  </a:lnTo>
                  <a:lnTo>
                    <a:pt x="1014" y="578"/>
                  </a:lnTo>
                  <a:lnTo>
                    <a:pt x="1020" y="574"/>
                  </a:lnTo>
                  <a:lnTo>
                    <a:pt x="1020" y="574"/>
                  </a:lnTo>
                  <a:lnTo>
                    <a:pt x="1022" y="574"/>
                  </a:lnTo>
                  <a:lnTo>
                    <a:pt x="1026" y="574"/>
                  </a:lnTo>
                  <a:lnTo>
                    <a:pt x="1026" y="574"/>
                  </a:lnTo>
                  <a:lnTo>
                    <a:pt x="1026" y="572"/>
                  </a:lnTo>
                  <a:lnTo>
                    <a:pt x="1026" y="572"/>
                  </a:lnTo>
                  <a:lnTo>
                    <a:pt x="1038" y="568"/>
                  </a:lnTo>
                  <a:lnTo>
                    <a:pt x="1048" y="562"/>
                  </a:lnTo>
                  <a:lnTo>
                    <a:pt x="1056" y="552"/>
                  </a:lnTo>
                  <a:lnTo>
                    <a:pt x="1064" y="544"/>
                  </a:lnTo>
                  <a:lnTo>
                    <a:pt x="1064" y="544"/>
                  </a:lnTo>
                  <a:lnTo>
                    <a:pt x="1072" y="526"/>
                  </a:lnTo>
                  <a:lnTo>
                    <a:pt x="1076" y="518"/>
                  </a:lnTo>
                  <a:lnTo>
                    <a:pt x="1080" y="510"/>
                  </a:lnTo>
                  <a:lnTo>
                    <a:pt x="1080" y="510"/>
                  </a:lnTo>
                  <a:lnTo>
                    <a:pt x="1084" y="502"/>
                  </a:lnTo>
                  <a:lnTo>
                    <a:pt x="1084" y="498"/>
                  </a:lnTo>
                  <a:lnTo>
                    <a:pt x="1082" y="494"/>
                  </a:lnTo>
                  <a:lnTo>
                    <a:pt x="1082" y="494"/>
                  </a:lnTo>
                  <a:lnTo>
                    <a:pt x="1078" y="488"/>
                  </a:lnTo>
                  <a:lnTo>
                    <a:pt x="1078" y="488"/>
                  </a:lnTo>
                  <a:lnTo>
                    <a:pt x="1082" y="488"/>
                  </a:lnTo>
                  <a:lnTo>
                    <a:pt x="1082" y="486"/>
                  </a:lnTo>
                  <a:lnTo>
                    <a:pt x="1082" y="482"/>
                  </a:lnTo>
                  <a:lnTo>
                    <a:pt x="1080" y="476"/>
                  </a:lnTo>
                  <a:lnTo>
                    <a:pt x="1080" y="476"/>
                  </a:lnTo>
                  <a:lnTo>
                    <a:pt x="1082" y="474"/>
                  </a:lnTo>
                  <a:lnTo>
                    <a:pt x="1082" y="474"/>
                  </a:lnTo>
                  <a:lnTo>
                    <a:pt x="1078" y="468"/>
                  </a:lnTo>
                  <a:lnTo>
                    <a:pt x="1076" y="462"/>
                  </a:lnTo>
                  <a:lnTo>
                    <a:pt x="1074" y="454"/>
                  </a:lnTo>
                  <a:lnTo>
                    <a:pt x="1068" y="448"/>
                  </a:lnTo>
                  <a:lnTo>
                    <a:pt x="1068" y="448"/>
                  </a:lnTo>
                  <a:lnTo>
                    <a:pt x="1064" y="446"/>
                  </a:lnTo>
                  <a:lnTo>
                    <a:pt x="1064" y="442"/>
                  </a:lnTo>
                  <a:lnTo>
                    <a:pt x="1068" y="436"/>
                  </a:lnTo>
                  <a:lnTo>
                    <a:pt x="1068" y="436"/>
                  </a:lnTo>
                  <a:lnTo>
                    <a:pt x="1078" y="426"/>
                  </a:lnTo>
                  <a:lnTo>
                    <a:pt x="1090" y="420"/>
                  </a:lnTo>
                  <a:lnTo>
                    <a:pt x="1090" y="420"/>
                  </a:lnTo>
                  <a:lnTo>
                    <a:pt x="1078" y="416"/>
                  </a:lnTo>
                  <a:lnTo>
                    <a:pt x="1074" y="416"/>
                  </a:lnTo>
                  <a:lnTo>
                    <a:pt x="1068" y="420"/>
                  </a:lnTo>
                  <a:lnTo>
                    <a:pt x="1068" y="420"/>
                  </a:lnTo>
                  <a:lnTo>
                    <a:pt x="1066" y="420"/>
                  </a:lnTo>
                  <a:lnTo>
                    <a:pt x="1064" y="420"/>
                  </a:lnTo>
                  <a:lnTo>
                    <a:pt x="1062" y="416"/>
                  </a:lnTo>
                  <a:lnTo>
                    <a:pt x="1058" y="410"/>
                  </a:lnTo>
                  <a:lnTo>
                    <a:pt x="1056" y="408"/>
                  </a:lnTo>
                  <a:lnTo>
                    <a:pt x="1052" y="408"/>
                  </a:lnTo>
                  <a:lnTo>
                    <a:pt x="1052" y="408"/>
                  </a:lnTo>
                  <a:lnTo>
                    <a:pt x="1052" y="406"/>
                  </a:lnTo>
                  <a:lnTo>
                    <a:pt x="1052" y="402"/>
                  </a:lnTo>
                  <a:lnTo>
                    <a:pt x="1052" y="402"/>
                  </a:lnTo>
                  <a:lnTo>
                    <a:pt x="1054" y="400"/>
                  </a:lnTo>
                  <a:lnTo>
                    <a:pt x="1054" y="400"/>
                  </a:lnTo>
                  <a:lnTo>
                    <a:pt x="1060" y="398"/>
                  </a:lnTo>
                  <a:lnTo>
                    <a:pt x="1066" y="394"/>
                  </a:lnTo>
                  <a:lnTo>
                    <a:pt x="1070" y="390"/>
                  </a:lnTo>
                  <a:lnTo>
                    <a:pt x="1074" y="386"/>
                  </a:lnTo>
                  <a:lnTo>
                    <a:pt x="1074" y="386"/>
                  </a:lnTo>
                  <a:lnTo>
                    <a:pt x="1080" y="382"/>
                  </a:lnTo>
                  <a:lnTo>
                    <a:pt x="1082" y="382"/>
                  </a:lnTo>
                  <a:lnTo>
                    <a:pt x="1086" y="382"/>
                  </a:lnTo>
                  <a:lnTo>
                    <a:pt x="1086" y="382"/>
                  </a:lnTo>
                  <a:lnTo>
                    <a:pt x="1088" y="386"/>
                  </a:lnTo>
                  <a:lnTo>
                    <a:pt x="1088" y="388"/>
                  </a:lnTo>
                  <a:lnTo>
                    <a:pt x="1084" y="392"/>
                  </a:lnTo>
                  <a:lnTo>
                    <a:pt x="1084" y="392"/>
                  </a:lnTo>
                  <a:lnTo>
                    <a:pt x="1082" y="394"/>
                  </a:lnTo>
                  <a:lnTo>
                    <a:pt x="1082" y="396"/>
                  </a:lnTo>
                  <a:lnTo>
                    <a:pt x="1084" y="400"/>
                  </a:lnTo>
                  <a:lnTo>
                    <a:pt x="1084" y="400"/>
                  </a:lnTo>
                  <a:lnTo>
                    <a:pt x="1086" y="400"/>
                  </a:lnTo>
                  <a:lnTo>
                    <a:pt x="1086" y="400"/>
                  </a:lnTo>
                  <a:lnTo>
                    <a:pt x="1090" y="396"/>
                  </a:lnTo>
                  <a:lnTo>
                    <a:pt x="1090" y="396"/>
                  </a:lnTo>
                  <a:lnTo>
                    <a:pt x="1096" y="394"/>
                  </a:lnTo>
                  <a:lnTo>
                    <a:pt x="1096" y="394"/>
                  </a:lnTo>
                  <a:lnTo>
                    <a:pt x="1100" y="392"/>
                  </a:lnTo>
                  <a:lnTo>
                    <a:pt x="1102" y="392"/>
                  </a:lnTo>
                  <a:lnTo>
                    <a:pt x="1110" y="394"/>
                  </a:lnTo>
                  <a:lnTo>
                    <a:pt x="1110" y="394"/>
                  </a:lnTo>
                  <a:lnTo>
                    <a:pt x="1112" y="398"/>
                  </a:lnTo>
                  <a:lnTo>
                    <a:pt x="1112" y="400"/>
                  </a:lnTo>
                  <a:lnTo>
                    <a:pt x="1110" y="406"/>
                  </a:lnTo>
                  <a:lnTo>
                    <a:pt x="1110" y="406"/>
                  </a:lnTo>
                  <a:lnTo>
                    <a:pt x="1110" y="410"/>
                  </a:lnTo>
                  <a:lnTo>
                    <a:pt x="1110" y="412"/>
                  </a:lnTo>
                  <a:lnTo>
                    <a:pt x="1112" y="412"/>
                  </a:lnTo>
                  <a:lnTo>
                    <a:pt x="1116" y="412"/>
                  </a:lnTo>
                  <a:lnTo>
                    <a:pt x="1116" y="412"/>
                  </a:lnTo>
                  <a:lnTo>
                    <a:pt x="1120" y="414"/>
                  </a:lnTo>
                  <a:lnTo>
                    <a:pt x="1122" y="416"/>
                  </a:lnTo>
                  <a:lnTo>
                    <a:pt x="1124" y="418"/>
                  </a:lnTo>
                  <a:lnTo>
                    <a:pt x="1124" y="422"/>
                  </a:lnTo>
                  <a:lnTo>
                    <a:pt x="1124" y="422"/>
                  </a:lnTo>
                  <a:lnTo>
                    <a:pt x="1120" y="448"/>
                  </a:lnTo>
                  <a:lnTo>
                    <a:pt x="1120" y="448"/>
                  </a:lnTo>
                  <a:lnTo>
                    <a:pt x="1132" y="444"/>
                  </a:lnTo>
                  <a:lnTo>
                    <a:pt x="1140" y="440"/>
                  </a:lnTo>
                  <a:lnTo>
                    <a:pt x="1140" y="440"/>
                  </a:lnTo>
                  <a:lnTo>
                    <a:pt x="1144" y="436"/>
                  </a:lnTo>
                  <a:lnTo>
                    <a:pt x="1144" y="432"/>
                  </a:lnTo>
                  <a:lnTo>
                    <a:pt x="1142" y="422"/>
                  </a:lnTo>
                  <a:lnTo>
                    <a:pt x="1142" y="422"/>
                  </a:lnTo>
                  <a:lnTo>
                    <a:pt x="1138" y="412"/>
                  </a:lnTo>
                  <a:lnTo>
                    <a:pt x="1132" y="402"/>
                  </a:lnTo>
                  <a:lnTo>
                    <a:pt x="1132" y="402"/>
                  </a:lnTo>
                  <a:lnTo>
                    <a:pt x="1128" y="398"/>
                  </a:lnTo>
                  <a:lnTo>
                    <a:pt x="1128" y="396"/>
                  </a:lnTo>
                  <a:lnTo>
                    <a:pt x="1130" y="392"/>
                  </a:lnTo>
                  <a:lnTo>
                    <a:pt x="1134" y="390"/>
                  </a:lnTo>
                  <a:lnTo>
                    <a:pt x="1134" y="390"/>
                  </a:lnTo>
                  <a:lnTo>
                    <a:pt x="1142" y="384"/>
                  </a:lnTo>
                  <a:lnTo>
                    <a:pt x="1146" y="374"/>
                  </a:lnTo>
                  <a:lnTo>
                    <a:pt x="1146" y="374"/>
                  </a:lnTo>
                  <a:lnTo>
                    <a:pt x="1150" y="368"/>
                  </a:lnTo>
                  <a:lnTo>
                    <a:pt x="1154" y="362"/>
                  </a:lnTo>
                  <a:lnTo>
                    <a:pt x="1160" y="360"/>
                  </a:lnTo>
                  <a:lnTo>
                    <a:pt x="1162" y="358"/>
                  </a:lnTo>
                  <a:lnTo>
                    <a:pt x="1166" y="360"/>
                  </a:lnTo>
                  <a:lnTo>
                    <a:pt x="1166" y="360"/>
                  </a:lnTo>
                  <a:lnTo>
                    <a:pt x="1172" y="362"/>
                  </a:lnTo>
                  <a:lnTo>
                    <a:pt x="1178" y="360"/>
                  </a:lnTo>
                  <a:lnTo>
                    <a:pt x="1184" y="358"/>
                  </a:lnTo>
                  <a:lnTo>
                    <a:pt x="1188" y="354"/>
                  </a:lnTo>
                  <a:lnTo>
                    <a:pt x="1188" y="354"/>
                  </a:lnTo>
                  <a:lnTo>
                    <a:pt x="1202" y="336"/>
                  </a:lnTo>
                  <a:lnTo>
                    <a:pt x="1216" y="320"/>
                  </a:lnTo>
                  <a:lnTo>
                    <a:pt x="1222" y="310"/>
                  </a:lnTo>
                  <a:lnTo>
                    <a:pt x="1226" y="300"/>
                  </a:lnTo>
                  <a:lnTo>
                    <a:pt x="1230" y="290"/>
                  </a:lnTo>
                  <a:lnTo>
                    <a:pt x="1230" y="278"/>
                  </a:lnTo>
                  <a:lnTo>
                    <a:pt x="1230" y="278"/>
                  </a:lnTo>
                  <a:lnTo>
                    <a:pt x="1232" y="274"/>
                  </a:lnTo>
                  <a:lnTo>
                    <a:pt x="1232" y="272"/>
                  </a:lnTo>
                  <a:lnTo>
                    <a:pt x="1232" y="272"/>
                  </a:lnTo>
                  <a:lnTo>
                    <a:pt x="1236" y="268"/>
                  </a:lnTo>
                  <a:lnTo>
                    <a:pt x="1236" y="264"/>
                  </a:lnTo>
                  <a:lnTo>
                    <a:pt x="1236" y="254"/>
                  </a:lnTo>
                  <a:lnTo>
                    <a:pt x="1236" y="254"/>
                  </a:lnTo>
                  <a:lnTo>
                    <a:pt x="1232" y="250"/>
                  </a:lnTo>
                  <a:lnTo>
                    <a:pt x="1228" y="246"/>
                  </a:lnTo>
                  <a:lnTo>
                    <a:pt x="1220" y="246"/>
                  </a:lnTo>
                  <a:lnTo>
                    <a:pt x="1216" y="248"/>
                  </a:lnTo>
                  <a:lnTo>
                    <a:pt x="1216" y="248"/>
                  </a:lnTo>
                  <a:lnTo>
                    <a:pt x="1210" y="250"/>
                  </a:lnTo>
                  <a:lnTo>
                    <a:pt x="1206" y="250"/>
                  </a:lnTo>
                  <a:lnTo>
                    <a:pt x="1204" y="248"/>
                  </a:lnTo>
                  <a:lnTo>
                    <a:pt x="1202" y="248"/>
                  </a:lnTo>
                  <a:lnTo>
                    <a:pt x="1202" y="248"/>
                  </a:lnTo>
                  <a:lnTo>
                    <a:pt x="1200" y="242"/>
                  </a:lnTo>
                  <a:lnTo>
                    <a:pt x="1196" y="240"/>
                  </a:lnTo>
                  <a:lnTo>
                    <a:pt x="1186" y="236"/>
                  </a:lnTo>
                  <a:lnTo>
                    <a:pt x="1186" y="236"/>
                  </a:lnTo>
                  <a:lnTo>
                    <a:pt x="1202" y="228"/>
                  </a:lnTo>
                  <a:lnTo>
                    <a:pt x="1214" y="218"/>
                  </a:lnTo>
                  <a:lnTo>
                    <a:pt x="1238" y="196"/>
                  </a:lnTo>
                  <a:lnTo>
                    <a:pt x="1238" y="196"/>
                  </a:lnTo>
                  <a:lnTo>
                    <a:pt x="1248" y="190"/>
                  </a:lnTo>
                  <a:lnTo>
                    <a:pt x="1260" y="190"/>
                  </a:lnTo>
                  <a:lnTo>
                    <a:pt x="1260" y="190"/>
                  </a:lnTo>
                  <a:lnTo>
                    <a:pt x="1280" y="190"/>
                  </a:lnTo>
                  <a:lnTo>
                    <a:pt x="1290" y="190"/>
                  </a:lnTo>
                  <a:lnTo>
                    <a:pt x="1300" y="186"/>
                  </a:lnTo>
                  <a:lnTo>
                    <a:pt x="1300" y="186"/>
                  </a:lnTo>
                  <a:lnTo>
                    <a:pt x="1304" y="184"/>
                  </a:lnTo>
                  <a:lnTo>
                    <a:pt x="1308" y="186"/>
                  </a:lnTo>
                  <a:lnTo>
                    <a:pt x="1316" y="188"/>
                  </a:lnTo>
                  <a:lnTo>
                    <a:pt x="1316" y="188"/>
                  </a:lnTo>
                  <a:lnTo>
                    <a:pt x="1322" y="192"/>
                  </a:lnTo>
                  <a:lnTo>
                    <a:pt x="1328" y="192"/>
                  </a:lnTo>
                  <a:lnTo>
                    <a:pt x="1328" y="192"/>
                  </a:lnTo>
                  <a:lnTo>
                    <a:pt x="1342" y="192"/>
                  </a:lnTo>
                  <a:lnTo>
                    <a:pt x="1342" y="192"/>
                  </a:lnTo>
                  <a:lnTo>
                    <a:pt x="1340" y="188"/>
                  </a:lnTo>
                  <a:lnTo>
                    <a:pt x="1338" y="186"/>
                  </a:lnTo>
                  <a:lnTo>
                    <a:pt x="1338" y="186"/>
                  </a:lnTo>
                  <a:lnTo>
                    <a:pt x="1338" y="184"/>
                  </a:lnTo>
                  <a:lnTo>
                    <a:pt x="1338" y="184"/>
                  </a:lnTo>
                  <a:lnTo>
                    <a:pt x="1340" y="182"/>
                  </a:lnTo>
                  <a:lnTo>
                    <a:pt x="1340" y="182"/>
                  </a:lnTo>
                  <a:lnTo>
                    <a:pt x="1348" y="174"/>
                  </a:lnTo>
                  <a:lnTo>
                    <a:pt x="1358" y="168"/>
                  </a:lnTo>
                  <a:lnTo>
                    <a:pt x="1368" y="164"/>
                  </a:lnTo>
                  <a:lnTo>
                    <a:pt x="1374" y="164"/>
                  </a:lnTo>
                  <a:lnTo>
                    <a:pt x="1380" y="164"/>
                  </a:lnTo>
                  <a:lnTo>
                    <a:pt x="1380" y="164"/>
                  </a:lnTo>
                  <a:lnTo>
                    <a:pt x="1382" y="164"/>
                  </a:lnTo>
                  <a:lnTo>
                    <a:pt x="1384" y="166"/>
                  </a:lnTo>
                  <a:lnTo>
                    <a:pt x="1384" y="166"/>
                  </a:lnTo>
                  <a:lnTo>
                    <a:pt x="1386" y="170"/>
                  </a:lnTo>
                  <a:lnTo>
                    <a:pt x="1388" y="172"/>
                  </a:lnTo>
                  <a:lnTo>
                    <a:pt x="1396" y="170"/>
                  </a:lnTo>
                  <a:lnTo>
                    <a:pt x="1396" y="170"/>
                  </a:lnTo>
                  <a:lnTo>
                    <a:pt x="1402" y="164"/>
                  </a:lnTo>
                  <a:lnTo>
                    <a:pt x="1406" y="160"/>
                  </a:lnTo>
                  <a:lnTo>
                    <a:pt x="1412" y="156"/>
                  </a:lnTo>
                  <a:lnTo>
                    <a:pt x="1416" y="154"/>
                  </a:lnTo>
                  <a:lnTo>
                    <a:pt x="1420" y="154"/>
                  </a:lnTo>
                  <a:lnTo>
                    <a:pt x="1420" y="154"/>
                  </a:lnTo>
                  <a:lnTo>
                    <a:pt x="1416" y="164"/>
                  </a:lnTo>
                  <a:lnTo>
                    <a:pt x="1410" y="172"/>
                  </a:lnTo>
                  <a:lnTo>
                    <a:pt x="1402" y="178"/>
                  </a:lnTo>
                  <a:lnTo>
                    <a:pt x="1394" y="182"/>
                  </a:lnTo>
                  <a:lnTo>
                    <a:pt x="1394" y="182"/>
                  </a:lnTo>
                  <a:lnTo>
                    <a:pt x="1382" y="194"/>
                  </a:lnTo>
                  <a:lnTo>
                    <a:pt x="1368" y="204"/>
                  </a:lnTo>
                  <a:lnTo>
                    <a:pt x="1368" y="204"/>
                  </a:lnTo>
                  <a:lnTo>
                    <a:pt x="1358" y="212"/>
                  </a:lnTo>
                  <a:lnTo>
                    <a:pt x="1350" y="222"/>
                  </a:lnTo>
                  <a:lnTo>
                    <a:pt x="1348" y="230"/>
                  </a:lnTo>
                  <a:lnTo>
                    <a:pt x="1350" y="242"/>
                  </a:lnTo>
                  <a:lnTo>
                    <a:pt x="1350" y="242"/>
                  </a:lnTo>
                  <a:lnTo>
                    <a:pt x="1356" y="270"/>
                  </a:lnTo>
                  <a:lnTo>
                    <a:pt x="1356" y="270"/>
                  </a:lnTo>
                  <a:lnTo>
                    <a:pt x="1358" y="274"/>
                  </a:lnTo>
                  <a:lnTo>
                    <a:pt x="1360" y="272"/>
                  </a:lnTo>
                  <a:lnTo>
                    <a:pt x="1360" y="272"/>
                  </a:lnTo>
                  <a:lnTo>
                    <a:pt x="1366" y="270"/>
                  </a:lnTo>
                  <a:lnTo>
                    <a:pt x="1368" y="266"/>
                  </a:lnTo>
                  <a:lnTo>
                    <a:pt x="1370" y="262"/>
                  </a:lnTo>
                  <a:lnTo>
                    <a:pt x="1370" y="256"/>
                  </a:lnTo>
                  <a:lnTo>
                    <a:pt x="1370" y="256"/>
                  </a:lnTo>
                  <a:lnTo>
                    <a:pt x="1376" y="254"/>
                  </a:lnTo>
                  <a:lnTo>
                    <a:pt x="1378" y="254"/>
                  </a:lnTo>
                  <a:lnTo>
                    <a:pt x="1380" y="250"/>
                  </a:lnTo>
                  <a:lnTo>
                    <a:pt x="1380" y="250"/>
                  </a:lnTo>
                  <a:lnTo>
                    <a:pt x="1380" y="248"/>
                  </a:lnTo>
                  <a:lnTo>
                    <a:pt x="1380" y="246"/>
                  </a:lnTo>
                  <a:lnTo>
                    <a:pt x="1382" y="244"/>
                  </a:lnTo>
                  <a:lnTo>
                    <a:pt x="1382" y="244"/>
                  </a:lnTo>
                  <a:lnTo>
                    <a:pt x="1394" y="238"/>
                  </a:lnTo>
                  <a:lnTo>
                    <a:pt x="1396" y="234"/>
                  </a:lnTo>
                  <a:lnTo>
                    <a:pt x="1398" y="232"/>
                  </a:lnTo>
                  <a:lnTo>
                    <a:pt x="1396" y="226"/>
                  </a:lnTo>
                  <a:lnTo>
                    <a:pt x="1396" y="226"/>
                  </a:lnTo>
                  <a:lnTo>
                    <a:pt x="1398" y="224"/>
                  </a:lnTo>
                  <a:lnTo>
                    <a:pt x="1402" y="222"/>
                  </a:lnTo>
                  <a:lnTo>
                    <a:pt x="1402" y="222"/>
                  </a:lnTo>
                  <a:lnTo>
                    <a:pt x="1406" y="222"/>
                  </a:lnTo>
                  <a:lnTo>
                    <a:pt x="1408" y="222"/>
                  </a:lnTo>
                  <a:lnTo>
                    <a:pt x="1404" y="216"/>
                  </a:lnTo>
                  <a:lnTo>
                    <a:pt x="1404" y="216"/>
                  </a:lnTo>
                  <a:lnTo>
                    <a:pt x="1404" y="212"/>
                  </a:lnTo>
                  <a:lnTo>
                    <a:pt x="1404" y="208"/>
                  </a:lnTo>
                  <a:lnTo>
                    <a:pt x="1404" y="208"/>
                  </a:lnTo>
                  <a:lnTo>
                    <a:pt x="1406" y="208"/>
                  </a:lnTo>
                  <a:lnTo>
                    <a:pt x="1406" y="206"/>
                  </a:lnTo>
                  <a:lnTo>
                    <a:pt x="1404" y="206"/>
                  </a:lnTo>
                  <a:lnTo>
                    <a:pt x="1404" y="206"/>
                  </a:lnTo>
                  <a:lnTo>
                    <a:pt x="1400" y="206"/>
                  </a:lnTo>
                  <a:lnTo>
                    <a:pt x="1398" y="204"/>
                  </a:lnTo>
                  <a:lnTo>
                    <a:pt x="1398" y="200"/>
                  </a:lnTo>
                  <a:lnTo>
                    <a:pt x="1398" y="200"/>
                  </a:lnTo>
                  <a:lnTo>
                    <a:pt x="1410" y="188"/>
                  </a:lnTo>
                  <a:lnTo>
                    <a:pt x="1416" y="182"/>
                  </a:lnTo>
                  <a:lnTo>
                    <a:pt x="1424" y="180"/>
                  </a:lnTo>
                  <a:lnTo>
                    <a:pt x="1424" y="180"/>
                  </a:lnTo>
                  <a:lnTo>
                    <a:pt x="1430" y="182"/>
                  </a:lnTo>
                  <a:lnTo>
                    <a:pt x="1434" y="182"/>
                  </a:lnTo>
                  <a:lnTo>
                    <a:pt x="1436" y="180"/>
                  </a:lnTo>
                  <a:lnTo>
                    <a:pt x="1436" y="180"/>
                  </a:lnTo>
                  <a:lnTo>
                    <a:pt x="1446" y="176"/>
                  </a:lnTo>
                  <a:lnTo>
                    <a:pt x="1450" y="176"/>
                  </a:lnTo>
                  <a:lnTo>
                    <a:pt x="1454" y="178"/>
                  </a:lnTo>
                  <a:lnTo>
                    <a:pt x="1454" y="178"/>
                  </a:lnTo>
                  <a:lnTo>
                    <a:pt x="1460" y="180"/>
                  </a:lnTo>
                  <a:lnTo>
                    <a:pt x="1464" y="180"/>
                  </a:lnTo>
                  <a:lnTo>
                    <a:pt x="1474" y="174"/>
                  </a:lnTo>
                  <a:lnTo>
                    <a:pt x="1474" y="174"/>
                  </a:lnTo>
                  <a:lnTo>
                    <a:pt x="1484" y="168"/>
                  </a:lnTo>
                  <a:lnTo>
                    <a:pt x="1496" y="162"/>
                  </a:lnTo>
                  <a:lnTo>
                    <a:pt x="1496" y="162"/>
                  </a:lnTo>
                  <a:lnTo>
                    <a:pt x="1504" y="160"/>
                  </a:lnTo>
                  <a:lnTo>
                    <a:pt x="1512" y="156"/>
                  </a:lnTo>
                  <a:lnTo>
                    <a:pt x="1520" y="156"/>
                  </a:lnTo>
                  <a:lnTo>
                    <a:pt x="1528" y="156"/>
                  </a:lnTo>
                  <a:lnTo>
                    <a:pt x="1528" y="156"/>
                  </a:lnTo>
                  <a:lnTo>
                    <a:pt x="1532" y="156"/>
                  </a:lnTo>
                  <a:lnTo>
                    <a:pt x="1534" y="154"/>
                  </a:lnTo>
                  <a:lnTo>
                    <a:pt x="1534" y="152"/>
                  </a:lnTo>
                  <a:lnTo>
                    <a:pt x="1532" y="150"/>
                  </a:lnTo>
                  <a:lnTo>
                    <a:pt x="1532" y="150"/>
                  </a:lnTo>
                  <a:lnTo>
                    <a:pt x="1526" y="142"/>
                  </a:lnTo>
                  <a:lnTo>
                    <a:pt x="1522" y="138"/>
                  </a:lnTo>
                  <a:lnTo>
                    <a:pt x="1518" y="134"/>
                  </a:lnTo>
                  <a:lnTo>
                    <a:pt x="1518" y="134"/>
                  </a:lnTo>
                  <a:lnTo>
                    <a:pt x="1524" y="134"/>
                  </a:lnTo>
                  <a:lnTo>
                    <a:pt x="1524" y="134"/>
                  </a:lnTo>
                  <a:lnTo>
                    <a:pt x="1536" y="132"/>
                  </a:lnTo>
                  <a:lnTo>
                    <a:pt x="1540" y="128"/>
                  </a:lnTo>
                  <a:lnTo>
                    <a:pt x="1540" y="126"/>
                  </a:lnTo>
                  <a:lnTo>
                    <a:pt x="1540" y="122"/>
                  </a:lnTo>
                  <a:lnTo>
                    <a:pt x="1540" y="122"/>
                  </a:lnTo>
                  <a:lnTo>
                    <a:pt x="1542" y="118"/>
                  </a:lnTo>
                  <a:lnTo>
                    <a:pt x="1544" y="118"/>
                  </a:lnTo>
                  <a:lnTo>
                    <a:pt x="1544" y="118"/>
                  </a:lnTo>
                  <a:lnTo>
                    <a:pt x="1548" y="118"/>
                  </a:lnTo>
                  <a:lnTo>
                    <a:pt x="1548" y="118"/>
                  </a:lnTo>
                  <a:lnTo>
                    <a:pt x="1548" y="120"/>
                  </a:lnTo>
                  <a:lnTo>
                    <a:pt x="1548" y="120"/>
                  </a:lnTo>
                  <a:lnTo>
                    <a:pt x="1550" y="124"/>
                  </a:lnTo>
                  <a:lnTo>
                    <a:pt x="1552" y="124"/>
                  </a:lnTo>
                  <a:lnTo>
                    <a:pt x="1552" y="124"/>
                  </a:lnTo>
                  <a:lnTo>
                    <a:pt x="1562" y="124"/>
                  </a:lnTo>
                  <a:lnTo>
                    <a:pt x="1570" y="128"/>
                  </a:lnTo>
                  <a:lnTo>
                    <a:pt x="1578" y="132"/>
                  </a:lnTo>
                  <a:lnTo>
                    <a:pt x="1586" y="136"/>
                  </a:lnTo>
                  <a:lnTo>
                    <a:pt x="1586" y="136"/>
                  </a:lnTo>
                  <a:lnTo>
                    <a:pt x="1590" y="138"/>
                  </a:lnTo>
                  <a:lnTo>
                    <a:pt x="1592" y="138"/>
                  </a:lnTo>
                  <a:lnTo>
                    <a:pt x="1594" y="134"/>
                  </a:lnTo>
                  <a:lnTo>
                    <a:pt x="1594" y="134"/>
                  </a:lnTo>
                  <a:lnTo>
                    <a:pt x="1596" y="130"/>
                  </a:lnTo>
                  <a:lnTo>
                    <a:pt x="1598" y="126"/>
                  </a:lnTo>
                  <a:lnTo>
                    <a:pt x="1602" y="124"/>
                  </a:lnTo>
                  <a:lnTo>
                    <a:pt x="1608" y="124"/>
                  </a:lnTo>
                  <a:lnTo>
                    <a:pt x="1608" y="124"/>
                  </a:lnTo>
                  <a:lnTo>
                    <a:pt x="1612" y="122"/>
                  </a:lnTo>
                  <a:lnTo>
                    <a:pt x="1612" y="120"/>
                  </a:lnTo>
                  <a:lnTo>
                    <a:pt x="1612" y="118"/>
                  </a:lnTo>
                  <a:lnTo>
                    <a:pt x="1612" y="118"/>
                  </a:lnTo>
                  <a:close/>
                  <a:moveTo>
                    <a:pt x="350" y="152"/>
                  </a:moveTo>
                  <a:lnTo>
                    <a:pt x="350" y="152"/>
                  </a:lnTo>
                  <a:lnTo>
                    <a:pt x="352" y="152"/>
                  </a:lnTo>
                  <a:lnTo>
                    <a:pt x="352" y="152"/>
                  </a:lnTo>
                  <a:lnTo>
                    <a:pt x="354" y="154"/>
                  </a:lnTo>
                  <a:lnTo>
                    <a:pt x="354" y="156"/>
                  </a:lnTo>
                  <a:lnTo>
                    <a:pt x="352" y="160"/>
                  </a:lnTo>
                  <a:lnTo>
                    <a:pt x="352" y="160"/>
                  </a:lnTo>
                  <a:lnTo>
                    <a:pt x="350" y="156"/>
                  </a:lnTo>
                  <a:lnTo>
                    <a:pt x="348" y="154"/>
                  </a:lnTo>
                  <a:lnTo>
                    <a:pt x="350" y="152"/>
                  </a:lnTo>
                  <a:lnTo>
                    <a:pt x="350" y="152"/>
                  </a:lnTo>
                  <a:close/>
                  <a:moveTo>
                    <a:pt x="348" y="168"/>
                  </a:moveTo>
                  <a:lnTo>
                    <a:pt x="348" y="168"/>
                  </a:lnTo>
                  <a:lnTo>
                    <a:pt x="348" y="168"/>
                  </a:lnTo>
                  <a:lnTo>
                    <a:pt x="348" y="166"/>
                  </a:lnTo>
                  <a:lnTo>
                    <a:pt x="352" y="166"/>
                  </a:lnTo>
                  <a:lnTo>
                    <a:pt x="356" y="164"/>
                  </a:lnTo>
                  <a:lnTo>
                    <a:pt x="352" y="160"/>
                  </a:lnTo>
                  <a:lnTo>
                    <a:pt x="352" y="160"/>
                  </a:lnTo>
                  <a:lnTo>
                    <a:pt x="360" y="158"/>
                  </a:lnTo>
                  <a:lnTo>
                    <a:pt x="364" y="158"/>
                  </a:lnTo>
                  <a:lnTo>
                    <a:pt x="368" y="156"/>
                  </a:lnTo>
                  <a:lnTo>
                    <a:pt x="368" y="156"/>
                  </a:lnTo>
                  <a:lnTo>
                    <a:pt x="364" y="164"/>
                  </a:lnTo>
                  <a:lnTo>
                    <a:pt x="360" y="170"/>
                  </a:lnTo>
                  <a:lnTo>
                    <a:pt x="354" y="170"/>
                  </a:lnTo>
                  <a:lnTo>
                    <a:pt x="348" y="168"/>
                  </a:lnTo>
                  <a:lnTo>
                    <a:pt x="348" y="168"/>
                  </a:lnTo>
                  <a:close/>
                  <a:moveTo>
                    <a:pt x="380" y="184"/>
                  </a:moveTo>
                  <a:lnTo>
                    <a:pt x="380" y="184"/>
                  </a:lnTo>
                  <a:lnTo>
                    <a:pt x="376" y="182"/>
                  </a:lnTo>
                  <a:lnTo>
                    <a:pt x="372" y="178"/>
                  </a:lnTo>
                  <a:lnTo>
                    <a:pt x="368" y="170"/>
                  </a:lnTo>
                  <a:lnTo>
                    <a:pt x="368" y="170"/>
                  </a:lnTo>
                  <a:lnTo>
                    <a:pt x="372" y="166"/>
                  </a:lnTo>
                  <a:lnTo>
                    <a:pt x="374" y="166"/>
                  </a:lnTo>
                  <a:lnTo>
                    <a:pt x="376" y="166"/>
                  </a:lnTo>
                  <a:lnTo>
                    <a:pt x="376" y="166"/>
                  </a:lnTo>
                  <a:lnTo>
                    <a:pt x="384" y="168"/>
                  </a:lnTo>
                  <a:lnTo>
                    <a:pt x="388" y="170"/>
                  </a:lnTo>
                  <a:lnTo>
                    <a:pt x="390" y="174"/>
                  </a:lnTo>
                  <a:lnTo>
                    <a:pt x="390" y="174"/>
                  </a:lnTo>
                  <a:lnTo>
                    <a:pt x="388" y="180"/>
                  </a:lnTo>
                  <a:lnTo>
                    <a:pt x="386" y="182"/>
                  </a:lnTo>
                  <a:lnTo>
                    <a:pt x="380" y="184"/>
                  </a:lnTo>
                  <a:lnTo>
                    <a:pt x="380" y="184"/>
                  </a:lnTo>
                  <a:close/>
                  <a:moveTo>
                    <a:pt x="410" y="174"/>
                  </a:moveTo>
                  <a:lnTo>
                    <a:pt x="410" y="174"/>
                  </a:lnTo>
                  <a:lnTo>
                    <a:pt x="406" y="172"/>
                  </a:lnTo>
                  <a:lnTo>
                    <a:pt x="406" y="170"/>
                  </a:lnTo>
                  <a:lnTo>
                    <a:pt x="406" y="168"/>
                  </a:lnTo>
                  <a:lnTo>
                    <a:pt x="406" y="168"/>
                  </a:lnTo>
                  <a:lnTo>
                    <a:pt x="404" y="166"/>
                  </a:lnTo>
                  <a:lnTo>
                    <a:pt x="402" y="164"/>
                  </a:lnTo>
                  <a:lnTo>
                    <a:pt x="402" y="160"/>
                  </a:lnTo>
                  <a:lnTo>
                    <a:pt x="404" y="156"/>
                  </a:lnTo>
                  <a:lnTo>
                    <a:pt x="404" y="156"/>
                  </a:lnTo>
                  <a:lnTo>
                    <a:pt x="404" y="154"/>
                  </a:lnTo>
                  <a:lnTo>
                    <a:pt x="404" y="154"/>
                  </a:lnTo>
                  <a:lnTo>
                    <a:pt x="406" y="154"/>
                  </a:lnTo>
                  <a:lnTo>
                    <a:pt x="406" y="154"/>
                  </a:lnTo>
                  <a:lnTo>
                    <a:pt x="412" y="156"/>
                  </a:lnTo>
                  <a:lnTo>
                    <a:pt x="414" y="162"/>
                  </a:lnTo>
                  <a:lnTo>
                    <a:pt x="414" y="162"/>
                  </a:lnTo>
                  <a:lnTo>
                    <a:pt x="418" y="170"/>
                  </a:lnTo>
                  <a:lnTo>
                    <a:pt x="416" y="172"/>
                  </a:lnTo>
                  <a:lnTo>
                    <a:pt x="410" y="174"/>
                  </a:lnTo>
                  <a:lnTo>
                    <a:pt x="410" y="174"/>
                  </a:lnTo>
                  <a:close/>
                  <a:moveTo>
                    <a:pt x="432" y="202"/>
                  </a:moveTo>
                  <a:lnTo>
                    <a:pt x="432" y="202"/>
                  </a:lnTo>
                  <a:lnTo>
                    <a:pt x="428" y="200"/>
                  </a:lnTo>
                  <a:lnTo>
                    <a:pt x="428" y="198"/>
                  </a:lnTo>
                  <a:lnTo>
                    <a:pt x="426" y="196"/>
                  </a:lnTo>
                  <a:lnTo>
                    <a:pt x="426" y="196"/>
                  </a:lnTo>
                  <a:lnTo>
                    <a:pt x="428" y="192"/>
                  </a:lnTo>
                  <a:lnTo>
                    <a:pt x="428" y="192"/>
                  </a:lnTo>
                  <a:lnTo>
                    <a:pt x="430" y="192"/>
                  </a:lnTo>
                  <a:lnTo>
                    <a:pt x="430" y="192"/>
                  </a:lnTo>
                  <a:lnTo>
                    <a:pt x="434" y="194"/>
                  </a:lnTo>
                  <a:lnTo>
                    <a:pt x="436" y="198"/>
                  </a:lnTo>
                  <a:lnTo>
                    <a:pt x="436" y="198"/>
                  </a:lnTo>
                  <a:lnTo>
                    <a:pt x="436" y="202"/>
                  </a:lnTo>
                  <a:lnTo>
                    <a:pt x="432" y="202"/>
                  </a:lnTo>
                  <a:lnTo>
                    <a:pt x="432" y="202"/>
                  </a:lnTo>
                  <a:close/>
                  <a:moveTo>
                    <a:pt x="470" y="218"/>
                  </a:moveTo>
                  <a:lnTo>
                    <a:pt x="470" y="218"/>
                  </a:lnTo>
                  <a:lnTo>
                    <a:pt x="468" y="212"/>
                  </a:lnTo>
                  <a:lnTo>
                    <a:pt x="470" y="210"/>
                  </a:lnTo>
                  <a:lnTo>
                    <a:pt x="472" y="208"/>
                  </a:lnTo>
                  <a:lnTo>
                    <a:pt x="472" y="208"/>
                  </a:lnTo>
                  <a:lnTo>
                    <a:pt x="474" y="214"/>
                  </a:lnTo>
                  <a:lnTo>
                    <a:pt x="472" y="216"/>
                  </a:lnTo>
                  <a:lnTo>
                    <a:pt x="470" y="218"/>
                  </a:lnTo>
                  <a:lnTo>
                    <a:pt x="470" y="218"/>
                  </a:lnTo>
                  <a:close/>
                  <a:moveTo>
                    <a:pt x="518" y="232"/>
                  </a:moveTo>
                  <a:lnTo>
                    <a:pt x="518" y="232"/>
                  </a:lnTo>
                  <a:lnTo>
                    <a:pt x="522" y="232"/>
                  </a:lnTo>
                  <a:lnTo>
                    <a:pt x="522" y="234"/>
                  </a:lnTo>
                  <a:lnTo>
                    <a:pt x="522" y="234"/>
                  </a:lnTo>
                  <a:lnTo>
                    <a:pt x="516" y="238"/>
                  </a:lnTo>
                  <a:lnTo>
                    <a:pt x="516" y="238"/>
                  </a:lnTo>
                  <a:lnTo>
                    <a:pt x="512" y="238"/>
                  </a:lnTo>
                  <a:lnTo>
                    <a:pt x="512" y="238"/>
                  </a:lnTo>
                  <a:lnTo>
                    <a:pt x="518" y="232"/>
                  </a:lnTo>
                  <a:lnTo>
                    <a:pt x="518" y="232"/>
                  </a:lnTo>
                  <a:close/>
                  <a:moveTo>
                    <a:pt x="552" y="384"/>
                  </a:moveTo>
                  <a:lnTo>
                    <a:pt x="552" y="384"/>
                  </a:lnTo>
                  <a:lnTo>
                    <a:pt x="548" y="384"/>
                  </a:lnTo>
                  <a:lnTo>
                    <a:pt x="546" y="386"/>
                  </a:lnTo>
                  <a:lnTo>
                    <a:pt x="546" y="386"/>
                  </a:lnTo>
                  <a:lnTo>
                    <a:pt x="546" y="388"/>
                  </a:lnTo>
                  <a:lnTo>
                    <a:pt x="548" y="392"/>
                  </a:lnTo>
                  <a:lnTo>
                    <a:pt x="548" y="392"/>
                  </a:lnTo>
                  <a:lnTo>
                    <a:pt x="554" y="398"/>
                  </a:lnTo>
                  <a:lnTo>
                    <a:pt x="554" y="406"/>
                  </a:lnTo>
                  <a:lnTo>
                    <a:pt x="554" y="420"/>
                  </a:lnTo>
                  <a:lnTo>
                    <a:pt x="554" y="420"/>
                  </a:lnTo>
                  <a:lnTo>
                    <a:pt x="552" y="424"/>
                  </a:lnTo>
                  <a:lnTo>
                    <a:pt x="546" y="426"/>
                  </a:lnTo>
                  <a:lnTo>
                    <a:pt x="538" y="426"/>
                  </a:lnTo>
                  <a:lnTo>
                    <a:pt x="532" y="424"/>
                  </a:lnTo>
                  <a:lnTo>
                    <a:pt x="532" y="424"/>
                  </a:lnTo>
                  <a:lnTo>
                    <a:pt x="520" y="418"/>
                  </a:lnTo>
                  <a:lnTo>
                    <a:pt x="518" y="416"/>
                  </a:lnTo>
                  <a:lnTo>
                    <a:pt x="516" y="412"/>
                  </a:lnTo>
                  <a:lnTo>
                    <a:pt x="514" y="408"/>
                  </a:lnTo>
                  <a:lnTo>
                    <a:pt x="516" y="404"/>
                  </a:lnTo>
                  <a:lnTo>
                    <a:pt x="520" y="390"/>
                  </a:lnTo>
                  <a:lnTo>
                    <a:pt x="520" y="390"/>
                  </a:lnTo>
                  <a:lnTo>
                    <a:pt x="520" y="386"/>
                  </a:lnTo>
                  <a:lnTo>
                    <a:pt x="518" y="382"/>
                  </a:lnTo>
                  <a:lnTo>
                    <a:pt x="518" y="382"/>
                  </a:lnTo>
                  <a:lnTo>
                    <a:pt x="508" y="364"/>
                  </a:lnTo>
                  <a:lnTo>
                    <a:pt x="500" y="346"/>
                  </a:lnTo>
                  <a:lnTo>
                    <a:pt x="500" y="346"/>
                  </a:lnTo>
                  <a:lnTo>
                    <a:pt x="500" y="342"/>
                  </a:lnTo>
                  <a:lnTo>
                    <a:pt x="500" y="338"/>
                  </a:lnTo>
                  <a:lnTo>
                    <a:pt x="504" y="334"/>
                  </a:lnTo>
                  <a:lnTo>
                    <a:pt x="504" y="334"/>
                  </a:lnTo>
                  <a:lnTo>
                    <a:pt x="512" y="328"/>
                  </a:lnTo>
                  <a:lnTo>
                    <a:pt x="522" y="322"/>
                  </a:lnTo>
                  <a:lnTo>
                    <a:pt x="530" y="318"/>
                  </a:lnTo>
                  <a:lnTo>
                    <a:pt x="536" y="318"/>
                  </a:lnTo>
                  <a:lnTo>
                    <a:pt x="542" y="318"/>
                  </a:lnTo>
                  <a:lnTo>
                    <a:pt x="542" y="318"/>
                  </a:lnTo>
                  <a:lnTo>
                    <a:pt x="546" y="320"/>
                  </a:lnTo>
                  <a:lnTo>
                    <a:pt x="548" y="322"/>
                  </a:lnTo>
                  <a:lnTo>
                    <a:pt x="548" y="324"/>
                  </a:lnTo>
                  <a:lnTo>
                    <a:pt x="548" y="324"/>
                  </a:lnTo>
                  <a:lnTo>
                    <a:pt x="548" y="332"/>
                  </a:lnTo>
                  <a:lnTo>
                    <a:pt x="546" y="334"/>
                  </a:lnTo>
                  <a:lnTo>
                    <a:pt x="544" y="334"/>
                  </a:lnTo>
                  <a:lnTo>
                    <a:pt x="544" y="334"/>
                  </a:lnTo>
                  <a:lnTo>
                    <a:pt x="538" y="336"/>
                  </a:lnTo>
                  <a:lnTo>
                    <a:pt x="534" y="338"/>
                  </a:lnTo>
                  <a:lnTo>
                    <a:pt x="532" y="342"/>
                  </a:lnTo>
                  <a:lnTo>
                    <a:pt x="528" y="346"/>
                  </a:lnTo>
                  <a:lnTo>
                    <a:pt x="528" y="346"/>
                  </a:lnTo>
                  <a:lnTo>
                    <a:pt x="534" y="354"/>
                  </a:lnTo>
                  <a:lnTo>
                    <a:pt x="536" y="356"/>
                  </a:lnTo>
                  <a:lnTo>
                    <a:pt x="540" y="360"/>
                  </a:lnTo>
                  <a:lnTo>
                    <a:pt x="540" y="360"/>
                  </a:lnTo>
                  <a:lnTo>
                    <a:pt x="542" y="362"/>
                  </a:lnTo>
                  <a:lnTo>
                    <a:pt x="544" y="366"/>
                  </a:lnTo>
                  <a:lnTo>
                    <a:pt x="544" y="370"/>
                  </a:lnTo>
                  <a:lnTo>
                    <a:pt x="542" y="376"/>
                  </a:lnTo>
                  <a:lnTo>
                    <a:pt x="542" y="376"/>
                  </a:lnTo>
                  <a:lnTo>
                    <a:pt x="550" y="370"/>
                  </a:lnTo>
                  <a:lnTo>
                    <a:pt x="552" y="370"/>
                  </a:lnTo>
                  <a:lnTo>
                    <a:pt x="554" y="370"/>
                  </a:lnTo>
                  <a:lnTo>
                    <a:pt x="558" y="374"/>
                  </a:lnTo>
                  <a:lnTo>
                    <a:pt x="560" y="378"/>
                  </a:lnTo>
                  <a:lnTo>
                    <a:pt x="560" y="378"/>
                  </a:lnTo>
                  <a:lnTo>
                    <a:pt x="560" y="382"/>
                  </a:lnTo>
                  <a:lnTo>
                    <a:pt x="558" y="384"/>
                  </a:lnTo>
                  <a:lnTo>
                    <a:pt x="552" y="384"/>
                  </a:lnTo>
                  <a:lnTo>
                    <a:pt x="552" y="384"/>
                  </a:lnTo>
                  <a:close/>
                  <a:moveTo>
                    <a:pt x="604" y="354"/>
                  </a:moveTo>
                  <a:lnTo>
                    <a:pt x="604" y="354"/>
                  </a:lnTo>
                  <a:lnTo>
                    <a:pt x="596" y="354"/>
                  </a:lnTo>
                  <a:lnTo>
                    <a:pt x="592" y="352"/>
                  </a:lnTo>
                  <a:lnTo>
                    <a:pt x="590" y="350"/>
                  </a:lnTo>
                  <a:lnTo>
                    <a:pt x="590" y="350"/>
                  </a:lnTo>
                  <a:lnTo>
                    <a:pt x="588" y="344"/>
                  </a:lnTo>
                  <a:lnTo>
                    <a:pt x="588" y="338"/>
                  </a:lnTo>
                  <a:lnTo>
                    <a:pt x="590" y="334"/>
                  </a:lnTo>
                  <a:lnTo>
                    <a:pt x="592" y="330"/>
                  </a:lnTo>
                  <a:lnTo>
                    <a:pt x="592" y="330"/>
                  </a:lnTo>
                  <a:lnTo>
                    <a:pt x="602" y="322"/>
                  </a:lnTo>
                  <a:lnTo>
                    <a:pt x="608" y="320"/>
                  </a:lnTo>
                  <a:lnTo>
                    <a:pt x="614" y="322"/>
                  </a:lnTo>
                  <a:lnTo>
                    <a:pt x="614" y="322"/>
                  </a:lnTo>
                  <a:lnTo>
                    <a:pt x="612" y="326"/>
                  </a:lnTo>
                  <a:lnTo>
                    <a:pt x="610" y="330"/>
                  </a:lnTo>
                  <a:lnTo>
                    <a:pt x="612" y="334"/>
                  </a:lnTo>
                  <a:lnTo>
                    <a:pt x="616" y="338"/>
                  </a:lnTo>
                  <a:lnTo>
                    <a:pt x="616" y="338"/>
                  </a:lnTo>
                  <a:lnTo>
                    <a:pt x="612" y="342"/>
                  </a:lnTo>
                  <a:lnTo>
                    <a:pt x="610" y="348"/>
                  </a:lnTo>
                  <a:lnTo>
                    <a:pt x="608" y="352"/>
                  </a:lnTo>
                  <a:lnTo>
                    <a:pt x="604" y="354"/>
                  </a:lnTo>
                  <a:lnTo>
                    <a:pt x="604" y="354"/>
                  </a:lnTo>
                  <a:close/>
                  <a:moveTo>
                    <a:pt x="784" y="76"/>
                  </a:moveTo>
                  <a:lnTo>
                    <a:pt x="784" y="76"/>
                  </a:lnTo>
                  <a:lnTo>
                    <a:pt x="778" y="78"/>
                  </a:lnTo>
                  <a:lnTo>
                    <a:pt x="778" y="74"/>
                  </a:lnTo>
                  <a:lnTo>
                    <a:pt x="778" y="74"/>
                  </a:lnTo>
                  <a:lnTo>
                    <a:pt x="784" y="68"/>
                  </a:lnTo>
                  <a:lnTo>
                    <a:pt x="784" y="68"/>
                  </a:lnTo>
                  <a:lnTo>
                    <a:pt x="786" y="70"/>
                  </a:lnTo>
                  <a:lnTo>
                    <a:pt x="788" y="74"/>
                  </a:lnTo>
                  <a:lnTo>
                    <a:pt x="786" y="76"/>
                  </a:lnTo>
                  <a:lnTo>
                    <a:pt x="784" y="76"/>
                  </a:lnTo>
                  <a:lnTo>
                    <a:pt x="784" y="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19" name="Freeform 72"/>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0" name="Freeform 73"/>
            <p:cNvSpPr/>
            <p:nvPr/>
          </p:nvSpPr>
          <p:spPr bwMode="auto">
            <a:xfrm>
              <a:off x="4886325" y="714375"/>
              <a:ext cx="1588" cy="3175"/>
            </a:xfrm>
            <a:custGeom>
              <a:avLst/>
              <a:gdLst/>
              <a:ahLst/>
              <a:cxnLst>
                <a:cxn ang="0">
                  <a:pos x="0" y="0"/>
                </a:cxn>
                <a:cxn ang="0">
                  <a:pos x="0" y="0"/>
                </a:cxn>
                <a:cxn ang="0">
                  <a:pos x="0" y="2"/>
                </a:cxn>
                <a:cxn ang="0">
                  <a:pos x="0" y="2"/>
                </a:cxn>
                <a:cxn ang="0">
                  <a:pos x="0" y="0"/>
                </a:cxn>
                <a:cxn ang="0">
                  <a:pos x="0" y="0"/>
                </a:cxn>
              </a:cxnLst>
              <a:rect l="0" t="0" r="r" b="b"/>
              <a:pathLst>
                <a:path h="2">
                  <a:moveTo>
                    <a:pt x="0" y="0"/>
                  </a:moveTo>
                  <a:lnTo>
                    <a:pt x="0" y="0"/>
                  </a:lnTo>
                  <a:lnTo>
                    <a:pt x="0" y="2"/>
                  </a:lnTo>
                  <a:lnTo>
                    <a:pt x="0" y="2"/>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1" name="Freeform 74"/>
            <p:cNvSpPr>
              <a:spLocks noEditPoints="1"/>
            </p:cNvSpPr>
            <p:nvPr/>
          </p:nvSpPr>
          <p:spPr bwMode="auto">
            <a:xfrm>
              <a:off x="4391025" y="336550"/>
              <a:ext cx="1644650" cy="2139950"/>
            </a:xfrm>
            <a:custGeom>
              <a:avLst/>
              <a:gdLst/>
              <a:ahLst/>
              <a:cxnLst>
                <a:cxn ang="0">
                  <a:pos x="924" y="772"/>
                </a:cxn>
                <a:cxn ang="0">
                  <a:pos x="872" y="710"/>
                </a:cxn>
                <a:cxn ang="0">
                  <a:pos x="776" y="662"/>
                </a:cxn>
                <a:cxn ang="0">
                  <a:pos x="708" y="686"/>
                </a:cxn>
                <a:cxn ang="0">
                  <a:pos x="618" y="592"/>
                </a:cxn>
                <a:cxn ang="0">
                  <a:pos x="544" y="532"/>
                </a:cxn>
                <a:cxn ang="0">
                  <a:pos x="646" y="462"/>
                </a:cxn>
                <a:cxn ang="0">
                  <a:pos x="712" y="378"/>
                </a:cxn>
                <a:cxn ang="0">
                  <a:pos x="734" y="344"/>
                </a:cxn>
                <a:cxn ang="0">
                  <a:pos x="798" y="318"/>
                </a:cxn>
                <a:cxn ang="0">
                  <a:pos x="806" y="264"/>
                </a:cxn>
                <a:cxn ang="0">
                  <a:pos x="854" y="208"/>
                </a:cxn>
                <a:cxn ang="0">
                  <a:pos x="776" y="164"/>
                </a:cxn>
                <a:cxn ang="0">
                  <a:pos x="698" y="160"/>
                </a:cxn>
                <a:cxn ang="0">
                  <a:pos x="666" y="212"/>
                </a:cxn>
                <a:cxn ang="0">
                  <a:pos x="610" y="104"/>
                </a:cxn>
                <a:cxn ang="0">
                  <a:pos x="672" y="54"/>
                </a:cxn>
                <a:cxn ang="0">
                  <a:pos x="734" y="80"/>
                </a:cxn>
                <a:cxn ang="0">
                  <a:pos x="792" y="126"/>
                </a:cxn>
                <a:cxn ang="0">
                  <a:pos x="782" y="80"/>
                </a:cxn>
                <a:cxn ang="0">
                  <a:pos x="774" y="54"/>
                </a:cxn>
                <a:cxn ang="0">
                  <a:pos x="732" y="28"/>
                </a:cxn>
                <a:cxn ang="0">
                  <a:pos x="640" y="24"/>
                </a:cxn>
                <a:cxn ang="0">
                  <a:pos x="618" y="30"/>
                </a:cxn>
                <a:cxn ang="0">
                  <a:pos x="630" y="70"/>
                </a:cxn>
                <a:cxn ang="0">
                  <a:pos x="570" y="24"/>
                </a:cxn>
                <a:cxn ang="0">
                  <a:pos x="574" y="60"/>
                </a:cxn>
                <a:cxn ang="0">
                  <a:pos x="536" y="52"/>
                </a:cxn>
                <a:cxn ang="0">
                  <a:pos x="468" y="68"/>
                </a:cxn>
                <a:cxn ang="0">
                  <a:pos x="338" y="48"/>
                </a:cxn>
                <a:cxn ang="0">
                  <a:pos x="258" y="48"/>
                </a:cxn>
                <a:cxn ang="0">
                  <a:pos x="12" y="56"/>
                </a:cxn>
                <a:cxn ang="0">
                  <a:pos x="52" y="100"/>
                </a:cxn>
                <a:cxn ang="0">
                  <a:pos x="78" y="160"/>
                </a:cxn>
                <a:cxn ang="0">
                  <a:pos x="128" y="136"/>
                </a:cxn>
                <a:cxn ang="0">
                  <a:pos x="200" y="146"/>
                </a:cxn>
                <a:cxn ang="0">
                  <a:pos x="282" y="194"/>
                </a:cxn>
                <a:cxn ang="0">
                  <a:pos x="338" y="252"/>
                </a:cxn>
                <a:cxn ang="0">
                  <a:pos x="354" y="380"/>
                </a:cxn>
                <a:cxn ang="0">
                  <a:pos x="448" y="528"/>
                </a:cxn>
                <a:cxn ang="0">
                  <a:pos x="442" y="480"/>
                </a:cxn>
                <a:cxn ang="0">
                  <a:pos x="582" y="612"/>
                </a:cxn>
                <a:cxn ang="0">
                  <a:pos x="692" y="678"/>
                </a:cxn>
                <a:cxn ang="0">
                  <a:pos x="676" y="826"/>
                </a:cxn>
                <a:cxn ang="0">
                  <a:pos x="746" y="1130"/>
                </a:cxn>
                <a:cxn ang="0">
                  <a:pos x="730" y="1262"/>
                </a:cxn>
                <a:cxn ang="0">
                  <a:pos x="748" y="1336"/>
                </a:cxn>
                <a:cxn ang="0">
                  <a:pos x="770" y="1310"/>
                </a:cxn>
                <a:cxn ang="0">
                  <a:pos x="800" y="1196"/>
                </a:cxn>
                <a:cxn ang="0">
                  <a:pos x="884" y="1132"/>
                </a:cxn>
                <a:cxn ang="0">
                  <a:pos x="968" y="1010"/>
                </a:cxn>
                <a:cxn ang="0">
                  <a:pos x="796" y="210"/>
                </a:cxn>
                <a:cxn ang="0">
                  <a:pos x="738" y="240"/>
                </a:cxn>
                <a:cxn ang="0">
                  <a:pos x="688" y="318"/>
                </a:cxn>
                <a:cxn ang="0">
                  <a:pos x="670" y="316"/>
                </a:cxn>
                <a:cxn ang="0">
                  <a:pos x="624" y="336"/>
                </a:cxn>
                <a:cxn ang="0">
                  <a:pos x="682" y="10"/>
                </a:cxn>
                <a:cxn ang="0">
                  <a:pos x="564" y="260"/>
                </a:cxn>
                <a:cxn ang="0">
                  <a:pos x="374" y="80"/>
                </a:cxn>
                <a:cxn ang="0">
                  <a:pos x="426" y="126"/>
                </a:cxn>
                <a:cxn ang="0">
                  <a:pos x="508" y="180"/>
                </a:cxn>
                <a:cxn ang="0">
                  <a:pos x="530" y="214"/>
                </a:cxn>
                <a:cxn ang="0">
                  <a:pos x="542" y="208"/>
                </a:cxn>
              </a:cxnLst>
              <a:rect l="0" t="0" r="r" b="b"/>
              <a:pathLst>
                <a:path w="1036" h="1348">
                  <a:moveTo>
                    <a:pt x="1028" y="824"/>
                  </a:moveTo>
                  <a:lnTo>
                    <a:pt x="1028" y="824"/>
                  </a:lnTo>
                  <a:lnTo>
                    <a:pt x="1022" y="824"/>
                  </a:lnTo>
                  <a:lnTo>
                    <a:pt x="1016" y="820"/>
                  </a:lnTo>
                  <a:lnTo>
                    <a:pt x="1008" y="812"/>
                  </a:lnTo>
                  <a:lnTo>
                    <a:pt x="1008" y="812"/>
                  </a:lnTo>
                  <a:lnTo>
                    <a:pt x="1004" y="808"/>
                  </a:lnTo>
                  <a:lnTo>
                    <a:pt x="998" y="804"/>
                  </a:lnTo>
                  <a:lnTo>
                    <a:pt x="992" y="800"/>
                  </a:lnTo>
                  <a:lnTo>
                    <a:pt x="984" y="800"/>
                  </a:lnTo>
                  <a:lnTo>
                    <a:pt x="984" y="800"/>
                  </a:lnTo>
                  <a:lnTo>
                    <a:pt x="970" y="800"/>
                  </a:lnTo>
                  <a:lnTo>
                    <a:pt x="964" y="798"/>
                  </a:lnTo>
                  <a:lnTo>
                    <a:pt x="962" y="796"/>
                  </a:lnTo>
                  <a:lnTo>
                    <a:pt x="962" y="796"/>
                  </a:lnTo>
                  <a:lnTo>
                    <a:pt x="956" y="788"/>
                  </a:lnTo>
                  <a:lnTo>
                    <a:pt x="950" y="784"/>
                  </a:lnTo>
                  <a:lnTo>
                    <a:pt x="934" y="778"/>
                  </a:lnTo>
                  <a:lnTo>
                    <a:pt x="934" y="778"/>
                  </a:lnTo>
                  <a:lnTo>
                    <a:pt x="930" y="786"/>
                  </a:lnTo>
                  <a:lnTo>
                    <a:pt x="928" y="788"/>
                  </a:lnTo>
                  <a:lnTo>
                    <a:pt x="922" y="790"/>
                  </a:lnTo>
                  <a:lnTo>
                    <a:pt x="922" y="790"/>
                  </a:lnTo>
                  <a:lnTo>
                    <a:pt x="928" y="782"/>
                  </a:lnTo>
                  <a:lnTo>
                    <a:pt x="928" y="778"/>
                  </a:lnTo>
                  <a:lnTo>
                    <a:pt x="928" y="774"/>
                  </a:lnTo>
                  <a:lnTo>
                    <a:pt x="928" y="774"/>
                  </a:lnTo>
                  <a:lnTo>
                    <a:pt x="924" y="772"/>
                  </a:lnTo>
                  <a:lnTo>
                    <a:pt x="924" y="772"/>
                  </a:lnTo>
                  <a:lnTo>
                    <a:pt x="914" y="774"/>
                  </a:lnTo>
                  <a:lnTo>
                    <a:pt x="914" y="774"/>
                  </a:lnTo>
                  <a:lnTo>
                    <a:pt x="912" y="778"/>
                  </a:lnTo>
                  <a:lnTo>
                    <a:pt x="912" y="782"/>
                  </a:lnTo>
                  <a:lnTo>
                    <a:pt x="910" y="784"/>
                  </a:lnTo>
                  <a:lnTo>
                    <a:pt x="910" y="784"/>
                  </a:lnTo>
                  <a:lnTo>
                    <a:pt x="906" y="782"/>
                  </a:lnTo>
                  <a:lnTo>
                    <a:pt x="906" y="782"/>
                  </a:lnTo>
                  <a:lnTo>
                    <a:pt x="906" y="774"/>
                  </a:lnTo>
                  <a:lnTo>
                    <a:pt x="908" y="770"/>
                  </a:lnTo>
                  <a:lnTo>
                    <a:pt x="912" y="768"/>
                  </a:lnTo>
                  <a:lnTo>
                    <a:pt x="912" y="768"/>
                  </a:lnTo>
                  <a:lnTo>
                    <a:pt x="916" y="762"/>
                  </a:lnTo>
                  <a:lnTo>
                    <a:pt x="916" y="762"/>
                  </a:lnTo>
                  <a:lnTo>
                    <a:pt x="916" y="762"/>
                  </a:lnTo>
                  <a:lnTo>
                    <a:pt x="916" y="762"/>
                  </a:lnTo>
                  <a:lnTo>
                    <a:pt x="918" y="756"/>
                  </a:lnTo>
                  <a:lnTo>
                    <a:pt x="918" y="754"/>
                  </a:lnTo>
                  <a:lnTo>
                    <a:pt x="916" y="752"/>
                  </a:lnTo>
                  <a:lnTo>
                    <a:pt x="916" y="752"/>
                  </a:lnTo>
                  <a:lnTo>
                    <a:pt x="912" y="750"/>
                  </a:lnTo>
                  <a:lnTo>
                    <a:pt x="912" y="746"/>
                  </a:lnTo>
                  <a:lnTo>
                    <a:pt x="910" y="738"/>
                  </a:lnTo>
                  <a:lnTo>
                    <a:pt x="910" y="738"/>
                  </a:lnTo>
                  <a:lnTo>
                    <a:pt x="904" y="726"/>
                  </a:lnTo>
                  <a:lnTo>
                    <a:pt x="896" y="716"/>
                  </a:lnTo>
                  <a:lnTo>
                    <a:pt x="886" y="710"/>
                  </a:lnTo>
                  <a:lnTo>
                    <a:pt x="880" y="710"/>
                  </a:lnTo>
                  <a:lnTo>
                    <a:pt x="872" y="710"/>
                  </a:lnTo>
                  <a:lnTo>
                    <a:pt x="872" y="710"/>
                  </a:lnTo>
                  <a:lnTo>
                    <a:pt x="866" y="710"/>
                  </a:lnTo>
                  <a:lnTo>
                    <a:pt x="860" y="706"/>
                  </a:lnTo>
                  <a:lnTo>
                    <a:pt x="854" y="702"/>
                  </a:lnTo>
                  <a:lnTo>
                    <a:pt x="852" y="698"/>
                  </a:lnTo>
                  <a:lnTo>
                    <a:pt x="852" y="698"/>
                  </a:lnTo>
                  <a:lnTo>
                    <a:pt x="848" y="690"/>
                  </a:lnTo>
                  <a:lnTo>
                    <a:pt x="842" y="686"/>
                  </a:lnTo>
                  <a:lnTo>
                    <a:pt x="836" y="682"/>
                  </a:lnTo>
                  <a:lnTo>
                    <a:pt x="828" y="682"/>
                  </a:lnTo>
                  <a:lnTo>
                    <a:pt x="828" y="682"/>
                  </a:lnTo>
                  <a:lnTo>
                    <a:pt x="830" y="678"/>
                  </a:lnTo>
                  <a:lnTo>
                    <a:pt x="832" y="674"/>
                  </a:lnTo>
                  <a:lnTo>
                    <a:pt x="830" y="672"/>
                  </a:lnTo>
                  <a:lnTo>
                    <a:pt x="826" y="668"/>
                  </a:lnTo>
                  <a:lnTo>
                    <a:pt x="826" y="668"/>
                  </a:lnTo>
                  <a:lnTo>
                    <a:pt x="820" y="664"/>
                  </a:lnTo>
                  <a:lnTo>
                    <a:pt x="814" y="662"/>
                  </a:lnTo>
                  <a:lnTo>
                    <a:pt x="808" y="662"/>
                  </a:lnTo>
                  <a:lnTo>
                    <a:pt x="800" y="666"/>
                  </a:lnTo>
                  <a:lnTo>
                    <a:pt x="800" y="666"/>
                  </a:lnTo>
                  <a:lnTo>
                    <a:pt x="798" y="666"/>
                  </a:lnTo>
                  <a:lnTo>
                    <a:pt x="796" y="664"/>
                  </a:lnTo>
                  <a:lnTo>
                    <a:pt x="796" y="664"/>
                  </a:lnTo>
                  <a:lnTo>
                    <a:pt x="790" y="662"/>
                  </a:lnTo>
                  <a:lnTo>
                    <a:pt x="782" y="662"/>
                  </a:lnTo>
                  <a:lnTo>
                    <a:pt x="782" y="662"/>
                  </a:lnTo>
                  <a:lnTo>
                    <a:pt x="778" y="662"/>
                  </a:lnTo>
                  <a:lnTo>
                    <a:pt x="776" y="662"/>
                  </a:lnTo>
                  <a:lnTo>
                    <a:pt x="776" y="660"/>
                  </a:lnTo>
                  <a:lnTo>
                    <a:pt x="776" y="660"/>
                  </a:lnTo>
                  <a:lnTo>
                    <a:pt x="770" y="652"/>
                  </a:lnTo>
                  <a:lnTo>
                    <a:pt x="766" y="652"/>
                  </a:lnTo>
                  <a:lnTo>
                    <a:pt x="760" y="654"/>
                  </a:lnTo>
                  <a:lnTo>
                    <a:pt x="754" y="656"/>
                  </a:lnTo>
                  <a:lnTo>
                    <a:pt x="754" y="656"/>
                  </a:lnTo>
                  <a:lnTo>
                    <a:pt x="752" y="658"/>
                  </a:lnTo>
                  <a:lnTo>
                    <a:pt x="750" y="658"/>
                  </a:lnTo>
                  <a:lnTo>
                    <a:pt x="748" y="656"/>
                  </a:lnTo>
                  <a:lnTo>
                    <a:pt x="748" y="656"/>
                  </a:lnTo>
                  <a:lnTo>
                    <a:pt x="746" y="652"/>
                  </a:lnTo>
                  <a:lnTo>
                    <a:pt x="746" y="650"/>
                  </a:lnTo>
                  <a:lnTo>
                    <a:pt x="750" y="648"/>
                  </a:lnTo>
                  <a:lnTo>
                    <a:pt x="750" y="648"/>
                  </a:lnTo>
                  <a:lnTo>
                    <a:pt x="752" y="646"/>
                  </a:lnTo>
                  <a:lnTo>
                    <a:pt x="750" y="642"/>
                  </a:lnTo>
                  <a:lnTo>
                    <a:pt x="750" y="642"/>
                  </a:lnTo>
                  <a:lnTo>
                    <a:pt x="738" y="652"/>
                  </a:lnTo>
                  <a:lnTo>
                    <a:pt x="730" y="656"/>
                  </a:lnTo>
                  <a:lnTo>
                    <a:pt x="722" y="658"/>
                  </a:lnTo>
                  <a:lnTo>
                    <a:pt x="722" y="658"/>
                  </a:lnTo>
                  <a:lnTo>
                    <a:pt x="720" y="662"/>
                  </a:lnTo>
                  <a:lnTo>
                    <a:pt x="720" y="662"/>
                  </a:lnTo>
                  <a:lnTo>
                    <a:pt x="718" y="668"/>
                  </a:lnTo>
                  <a:lnTo>
                    <a:pt x="716" y="674"/>
                  </a:lnTo>
                  <a:lnTo>
                    <a:pt x="710" y="680"/>
                  </a:lnTo>
                  <a:lnTo>
                    <a:pt x="708" y="686"/>
                  </a:lnTo>
                  <a:lnTo>
                    <a:pt x="708" y="686"/>
                  </a:lnTo>
                  <a:lnTo>
                    <a:pt x="698" y="676"/>
                  </a:lnTo>
                  <a:lnTo>
                    <a:pt x="692" y="672"/>
                  </a:lnTo>
                  <a:lnTo>
                    <a:pt x="688" y="674"/>
                  </a:lnTo>
                  <a:lnTo>
                    <a:pt x="684" y="674"/>
                  </a:lnTo>
                  <a:lnTo>
                    <a:pt x="684" y="674"/>
                  </a:lnTo>
                  <a:lnTo>
                    <a:pt x="678" y="678"/>
                  </a:lnTo>
                  <a:lnTo>
                    <a:pt x="672" y="678"/>
                  </a:lnTo>
                  <a:lnTo>
                    <a:pt x="666" y="676"/>
                  </a:lnTo>
                  <a:lnTo>
                    <a:pt x="662" y="670"/>
                  </a:lnTo>
                  <a:lnTo>
                    <a:pt x="662" y="670"/>
                  </a:lnTo>
                  <a:lnTo>
                    <a:pt x="658" y="664"/>
                  </a:lnTo>
                  <a:lnTo>
                    <a:pt x="656" y="660"/>
                  </a:lnTo>
                  <a:lnTo>
                    <a:pt x="654" y="648"/>
                  </a:lnTo>
                  <a:lnTo>
                    <a:pt x="658" y="626"/>
                  </a:lnTo>
                  <a:lnTo>
                    <a:pt x="658" y="626"/>
                  </a:lnTo>
                  <a:lnTo>
                    <a:pt x="656" y="616"/>
                  </a:lnTo>
                  <a:lnTo>
                    <a:pt x="652" y="610"/>
                  </a:lnTo>
                  <a:lnTo>
                    <a:pt x="646" y="606"/>
                  </a:lnTo>
                  <a:lnTo>
                    <a:pt x="638" y="606"/>
                  </a:lnTo>
                  <a:lnTo>
                    <a:pt x="638" y="606"/>
                  </a:lnTo>
                  <a:lnTo>
                    <a:pt x="626" y="606"/>
                  </a:lnTo>
                  <a:lnTo>
                    <a:pt x="616" y="608"/>
                  </a:lnTo>
                  <a:lnTo>
                    <a:pt x="616" y="608"/>
                  </a:lnTo>
                  <a:lnTo>
                    <a:pt x="614" y="602"/>
                  </a:lnTo>
                  <a:lnTo>
                    <a:pt x="614" y="602"/>
                  </a:lnTo>
                  <a:lnTo>
                    <a:pt x="616" y="600"/>
                  </a:lnTo>
                  <a:lnTo>
                    <a:pt x="618" y="598"/>
                  </a:lnTo>
                  <a:lnTo>
                    <a:pt x="618" y="592"/>
                  </a:lnTo>
                  <a:lnTo>
                    <a:pt x="618" y="592"/>
                  </a:lnTo>
                  <a:lnTo>
                    <a:pt x="626" y="560"/>
                  </a:lnTo>
                  <a:lnTo>
                    <a:pt x="626" y="560"/>
                  </a:lnTo>
                  <a:lnTo>
                    <a:pt x="630" y="554"/>
                  </a:lnTo>
                  <a:lnTo>
                    <a:pt x="630" y="552"/>
                  </a:lnTo>
                  <a:lnTo>
                    <a:pt x="630" y="550"/>
                  </a:lnTo>
                  <a:lnTo>
                    <a:pt x="630" y="550"/>
                  </a:lnTo>
                  <a:lnTo>
                    <a:pt x="626" y="548"/>
                  </a:lnTo>
                  <a:lnTo>
                    <a:pt x="622" y="548"/>
                  </a:lnTo>
                  <a:lnTo>
                    <a:pt x="616" y="548"/>
                  </a:lnTo>
                  <a:lnTo>
                    <a:pt x="616" y="548"/>
                  </a:lnTo>
                  <a:lnTo>
                    <a:pt x="610" y="550"/>
                  </a:lnTo>
                  <a:lnTo>
                    <a:pt x="606" y="552"/>
                  </a:lnTo>
                  <a:lnTo>
                    <a:pt x="604" y="556"/>
                  </a:lnTo>
                  <a:lnTo>
                    <a:pt x="602" y="562"/>
                  </a:lnTo>
                  <a:lnTo>
                    <a:pt x="602" y="562"/>
                  </a:lnTo>
                  <a:lnTo>
                    <a:pt x="600" y="568"/>
                  </a:lnTo>
                  <a:lnTo>
                    <a:pt x="598" y="572"/>
                  </a:lnTo>
                  <a:lnTo>
                    <a:pt x="594" y="576"/>
                  </a:lnTo>
                  <a:lnTo>
                    <a:pt x="588" y="580"/>
                  </a:lnTo>
                  <a:lnTo>
                    <a:pt x="582" y="580"/>
                  </a:lnTo>
                  <a:lnTo>
                    <a:pt x="576" y="582"/>
                  </a:lnTo>
                  <a:lnTo>
                    <a:pt x="572" y="580"/>
                  </a:lnTo>
                  <a:lnTo>
                    <a:pt x="566" y="578"/>
                  </a:lnTo>
                  <a:lnTo>
                    <a:pt x="566" y="578"/>
                  </a:lnTo>
                  <a:lnTo>
                    <a:pt x="556" y="568"/>
                  </a:lnTo>
                  <a:lnTo>
                    <a:pt x="550" y="558"/>
                  </a:lnTo>
                  <a:lnTo>
                    <a:pt x="546" y="546"/>
                  </a:lnTo>
                  <a:lnTo>
                    <a:pt x="544" y="532"/>
                  </a:lnTo>
                  <a:lnTo>
                    <a:pt x="544" y="532"/>
                  </a:lnTo>
                  <a:lnTo>
                    <a:pt x="546" y="516"/>
                  </a:lnTo>
                  <a:lnTo>
                    <a:pt x="548" y="500"/>
                  </a:lnTo>
                  <a:lnTo>
                    <a:pt x="548" y="500"/>
                  </a:lnTo>
                  <a:lnTo>
                    <a:pt x="550" y="490"/>
                  </a:lnTo>
                  <a:lnTo>
                    <a:pt x="552" y="480"/>
                  </a:lnTo>
                  <a:lnTo>
                    <a:pt x="556" y="472"/>
                  </a:lnTo>
                  <a:lnTo>
                    <a:pt x="562" y="468"/>
                  </a:lnTo>
                  <a:lnTo>
                    <a:pt x="570" y="464"/>
                  </a:lnTo>
                  <a:lnTo>
                    <a:pt x="578" y="462"/>
                  </a:lnTo>
                  <a:lnTo>
                    <a:pt x="586" y="462"/>
                  </a:lnTo>
                  <a:lnTo>
                    <a:pt x="598" y="466"/>
                  </a:lnTo>
                  <a:lnTo>
                    <a:pt x="598" y="466"/>
                  </a:lnTo>
                  <a:lnTo>
                    <a:pt x="602" y="466"/>
                  </a:lnTo>
                  <a:lnTo>
                    <a:pt x="604" y="466"/>
                  </a:lnTo>
                  <a:lnTo>
                    <a:pt x="608" y="464"/>
                  </a:lnTo>
                  <a:lnTo>
                    <a:pt x="608" y="460"/>
                  </a:lnTo>
                  <a:lnTo>
                    <a:pt x="608" y="460"/>
                  </a:lnTo>
                  <a:lnTo>
                    <a:pt x="610" y="456"/>
                  </a:lnTo>
                  <a:lnTo>
                    <a:pt x="612" y="454"/>
                  </a:lnTo>
                  <a:lnTo>
                    <a:pt x="614" y="454"/>
                  </a:lnTo>
                  <a:lnTo>
                    <a:pt x="614" y="454"/>
                  </a:lnTo>
                  <a:lnTo>
                    <a:pt x="628" y="454"/>
                  </a:lnTo>
                  <a:lnTo>
                    <a:pt x="636" y="456"/>
                  </a:lnTo>
                  <a:lnTo>
                    <a:pt x="640" y="458"/>
                  </a:lnTo>
                  <a:lnTo>
                    <a:pt x="642" y="460"/>
                  </a:lnTo>
                  <a:lnTo>
                    <a:pt x="642" y="460"/>
                  </a:lnTo>
                  <a:lnTo>
                    <a:pt x="644" y="462"/>
                  </a:lnTo>
                  <a:lnTo>
                    <a:pt x="646" y="462"/>
                  </a:lnTo>
                  <a:lnTo>
                    <a:pt x="646" y="462"/>
                  </a:lnTo>
                  <a:lnTo>
                    <a:pt x="652" y="460"/>
                  </a:lnTo>
                  <a:lnTo>
                    <a:pt x="658" y="464"/>
                  </a:lnTo>
                  <a:lnTo>
                    <a:pt x="662" y="468"/>
                  </a:lnTo>
                  <a:lnTo>
                    <a:pt x="664" y="474"/>
                  </a:lnTo>
                  <a:lnTo>
                    <a:pt x="664" y="474"/>
                  </a:lnTo>
                  <a:lnTo>
                    <a:pt x="664" y="484"/>
                  </a:lnTo>
                  <a:lnTo>
                    <a:pt x="668" y="492"/>
                  </a:lnTo>
                  <a:lnTo>
                    <a:pt x="678" y="510"/>
                  </a:lnTo>
                  <a:lnTo>
                    <a:pt x="678" y="510"/>
                  </a:lnTo>
                  <a:lnTo>
                    <a:pt x="682" y="502"/>
                  </a:lnTo>
                  <a:lnTo>
                    <a:pt x="682" y="496"/>
                  </a:lnTo>
                  <a:lnTo>
                    <a:pt x="682" y="488"/>
                  </a:lnTo>
                  <a:lnTo>
                    <a:pt x="680" y="482"/>
                  </a:lnTo>
                  <a:lnTo>
                    <a:pt x="680" y="482"/>
                  </a:lnTo>
                  <a:lnTo>
                    <a:pt x="674" y="460"/>
                  </a:lnTo>
                  <a:lnTo>
                    <a:pt x="672" y="452"/>
                  </a:lnTo>
                  <a:lnTo>
                    <a:pt x="672" y="444"/>
                  </a:lnTo>
                  <a:lnTo>
                    <a:pt x="676" y="438"/>
                  </a:lnTo>
                  <a:lnTo>
                    <a:pt x="682" y="432"/>
                  </a:lnTo>
                  <a:lnTo>
                    <a:pt x="700" y="416"/>
                  </a:lnTo>
                  <a:lnTo>
                    <a:pt x="700" y="416"/>
                  </a:lnTo>
                  <a:lnTo>
                    <a:pt x="706" y="410"/>
                  </a:lnTo>
                  <a:lnTo>
                    <a:pt x="712" y="402"/>
                  </a:lnTo>
                  <a:lnTo>
                    <a:pt x="714" y="398"/>
                  </a:lnTo>
                  <a:lnTo>
                    <a:pt x="714" y="394"/>
                  </a:lnTo>
                  <a:lnTo>
                    <a:pt x="714" y="388"/>
                  </a:lnTo>
                  <a:lnTo>
                    <a:pt x="712" y="382"/>
                  </a:lnTo>
                  <a:lnTo>
                    <a:pt x="712" y="382"/>
                  </a:lnTo>
                  <a:lnTo>
                    <a:pt x="712" y="378"/>
                  </a:lnTo>
                  <a:lnTo>
                    <a:pt x="712" y="378"/>
                  </a:lnTo>
                  <a:lnTo>
                    <a:pt x="710" y="376"/>
                  </a:lnTo>
                  <a:lnTo>
                    <a:pt x="710" y="376"/>
                  </a:lnTo>
                  <a:lnTo>
                    <a:pt x="712" y="370"/>
                  </a:lnTo>
                  <a:lnTo>
                    <a:pt x="712" y="364"/>
                  </a:lnTo>
                  <a:lnTo>
                    <a:pt x="712" y="364"/>
                  </a:lnTo>
                  <a:lnTo>
                    <a:pt x="712" y="362"/>
                  </a:lnTo>
                  <a:lnTo>
                    <a:pt x="712" y="362"/>
                  </a:lnTo>
                  <a:lnTo>
                    <a:pt x="714" y="360"/>
                  </a:lnTo>
                  <a:lnTo>
                    <a:pt x="714" y="360"/>
                  </a:lnTo>
                  <a:lnTo>
                    <a:pt x="714" y="368"/>
                  </a:lnTo>
                  <a:lnTo>
                    <a:pt x="714" y="372"/>
                  </a:lnTo>
                  <a:lnTo>
                    <a:pt x="716" y="376"/>
                  </a:lnTo>
                  <a:lnTo>
                    <a:pt x="716" y="376"/>
                  </a:lnTo>
                  <a:lnTo>
                    <a:pt x="722" y="372"/>
                  </a:lnTo>
                  <a:lnTo>
                    <a:pt x="722" y="368"/>
                  </a:lnTo>
                  <a:lnTo>
                    <a:pt x="720" y="364"/>
                  </a:lnTo>
                  <a:lnTo>
                    <a:pt x="720" y="362"/>
                  </a:lnTo>
                  <a:lnTo>
                    <a:pt x="720" y="362"/>
                  </a:lnTo>
                  <a:lnTo>
                    <a:pt x="726" y="362"/>
                  </a:lnTo>
                  <a:lnTo>
                    <a:pt x="728" y="360"/>
                  </a:lnTo>
                  <a:lnTo>
                    <a:pt x="730" y="356"/>
                  </a:lnTo>
                  <a:lnTo>
                    <a:pt x="730" y="352"/>
                  </a:lnTo>
                  <a:lnTo>
                    <a:pt x="730" y="352"/>
                  </a:lnTo>
                  <a:lnTo>
                    <a:pt x="730" y="350"/>
                  </a:lnTo>
                  <a:lnTo>
                    <a:pt x="732" y="348"/>
                  </a:lnTo>
                  <a:lnTo>
                    <a:pt x="736" y="348"/>
                  </a:lnTo>
                  <a:lnTo>
                    <a:pt x="736" y="348"/>
                  </a:lnTo>
                  <a:lnTo>
                    <a:pt x="734" y="344"/>
                  </a:lnTo>
                  <a:lnTo>
                    <a:pt x="736" y="342"/>
                  </a:lnTo>
                  <a:lnTo>
                    <a:pt x="744" y="342"/>
                  </a:lnTo>
                  <a:lnTo>
                    <a:pt x="744" y="342"/>
                  </a:lnTo>
                  <a:lnTo>
                    <a:pt x="754" y="338"/>
                  </a:lnTo>
                  <a:lnTo>
                    <a:pt x="754" y="338"/>
                  </a:lnTo>
                  <a:lnTo>
                    <a:pt x="756" y="338"/>
                  </a:lnTo>
                  <a:lnTo>
                    <a:pt x="756" y="334"/>
                  </a:lnTo>
                  <a:lnTo>
                    <a:pt x="756" y="334"/>
                  </a:lnTo>
                  <a:lnTo>
                    <a:pt x="754" y="328"/>
                  </a:lnTo>
                  <a:lnTo>
                    <a:pt x="756" y="322"/>
                  </a:lnTo>
                  <a:lnTo>
                    <a:pt x="760" y="318"/>
                  </a:lnTo>
                  <a:lnTo>
                    <a:pt x="764" y="314"/>
                  </a:lnTo>
                  <a:lnTo>
                    <a:pt x="764" y="314"/>
                  </a:lnTo>
                  <a:lnTo>
                    <a:pt x="776" y="308"/>
                  </a:lnTo>
                  <a:lnTo>
                    <a:pt x="786" y="302"/>
                  </a:lnTo>
                  <a:lnTo>
                    <a:pt x="786" y="302"/>
                  </a:lnTo>
                  <a:lnTo>
                    <a:pt x="790" y="300"/>
                  </a:lnTo>
                  <a:lnTo>
                    <a:pt x="796" y="298"/>
                  </a:lnTo>
                  <a:lnTo>
                    <a:pt x="802" y="298"/>
                  </a:lnTo>
                  <a:lnTo>
                    <a:pt x="810" y="302"/>
                  </a:lnTo>
                  <a:lnTo>
                    <a:pt x="810" y="302"/>
                  </a:lnTo>
                  <a:lnTo>
                    <a:pt x="804" y="302"/>
                  </a:lnTo>
                  <a:lnTo>
                    <a:pt x="800" y="302"/>
                  </a:lnTo>
                  <a:lnTo>
                    <a:pt x="794" y="308"/>
                  </a:lnTo>
                  <a:lnTo>
                    <a:pt x="794" y="308"/>
                  </a:lnTo>
                  <a:lnTo>
                    <a:pt x="792" y="312"/>
                  </a:lnTo>
                  <a:lnTo>
                    <a:pt x="794" y="316"/>
                  </a:lnTo>
                  <a:lnTo>
                    <a:pt x="794" y="316"/>
                  </a:lnTo>
                  <a:lnTo>
                    <a:pt x="798" y="318"/>
                  </a:lnTo>
                  <a:lnTo>
                    <a:pt x="800" y="316"/>
                  </a:lnTo>
                  <a:lnTo>
                    <a:pt x="800" y="316"/>
                  </a:lnTo>
                  <a:lnTo>
                    <a:pt x="804" y="310"/>
                  </a:lnTo>
                  <a:lnTo>
                    <a:pt x="810" y="308"/>
                  </a:lnTo>
                  <a:lnTo>
                    <a:pt x="822" y="304"/>
                  </a:lnTo>
                  <a:lnTo>
                    <a:pt x="822" y="304"/>
                  </a:lnTo>
                  <a:lnTo>
                    <a:pt x="826" y="302"/>
                  </a:lnTo>
                  <a:lnTo>
                    <a:pt x="828" y="300"/>
                  </a:lnTo>
                  <a:lnTo>
                    <a:pt x="828" y="298"/>
                  </a:lnTo>
                  <a:lnTo>
                    <a:pt x="828" y="298"/>
                  </a:lnTo>
                  <a:lnTo>
                    <a:pt x="826" y="296"/>
                  </a:lnTo>
                  <a:lnTo>
                    <a:pt x="824" y="296"/>
                  </a:lnTo>
                  <a:lnTo>
                    <a:pt x="820" y="296"/>
                  </a:lnTo>
                  <a:lnTo>
                    <a:pt x="820" y="296"/>
                  </a:lnTo>
                  <a:lnTo>
                    <a:pt x="814" y="294"/>
                  </a:lnTo>
                  <a:lnTo>
                    <a:pt x="808" y="292"/>
                  </a:lnTo>
                  <a:lnTo>
                    <a:pt x="802" y="288"/>
                  </a:lnTo>
                  <a:lnTo>
                    <a:pt x="800" y="282"/>
                  </a:lnTo>
                  <a:lnTo>
                    <a:pt x="800" y="282"/>
                  </a:lnTo>
                  <a:lnTo>
                    <a:pt x="800" y="278"/>
                  </a:lnTo>
                  <a:lnTo>
                    <a:pt x="798" y="276"/>
                  </a:lnTo>
                  <a:lnTo>
                    <a:pt x="792" y="274"/>
                  </a:lnTo>
                  <a:lnTo>
                    <a:pt x="792" y="274"/>
                  </a:lnTo>
                  <a:lnTo>
                    <a:pt x="796" y="272"/>
                  </a:lnTo>
                  <a:lnTo>
                    <a:pt x="796" y="272"/>
                  </a:lnTo>
                  <a:lnTo>
                    <a:pt x="802" y="268"/>
                  </a:lnTo>
                  <a:lnTo>
                    <a:pt x="804" y="266"/>
                  </a:lnTo>
                  <a:lnTo>
                    <a:pt x="806" y="264"/>
                  </a:lnTo>
                  <a:lnTo>
                    <a:pt x="806" y="264"/>
                  </a:lnTo>
                  <a:lnTo>
                    <a:pt x="804" y="260"/>
                  </a:lnTo>
                  <a:lnTo>
                    <a:pt x="800" y="260"/>
                  </a:lnTo>
                  <a:lnTo>
                    <a:pt x="794" y="260"/>
                  </a:lnTo>
                  <a:lnTo>
                    <a:pt x="794" y="260"/>
                  </a:lnTo>
                  <a:lnTo>
                    <a:pt x="786" y="262"/>
                  </a:lnTo>
                  <a:lnTo>
                    <a:pt x="786" y="262"/>
                  </a:lnTo>
                  <a:lnTo>
                    <a:pt x="766" y="270"/>
                  </a:lnTo>
                  <a:lnTo>
                    <a:pt x="766" y="270"/>
                  </a:lnTo>
                  <a:lnTo>
                    <a:pt x="778" y="258"/>
                  </a:lnTo>
                  <a:lnTo>
                    <a:pt x="790" y="250"/>
                  </a:lnTo>
                  <a:lnTo>
                    <a:pt x="796" y="248"/>
                  </a:lnTo>
                  <a:lnTo>
                    <a:pt x="804" y="246"/>
                  </a:lnTo>
                  <a:lnTo>
                    <a:pt x="810" y="246"/>
                  </a:lnTo>
                  <a:lnTo>
                    <a:pt x="818" y="248"/>
                  </a:lnTo>
                  <a:lnTo>
                    <a:pt x="818" y="248"/>
                  </a:lnTo>
                  <a:lnTo>
                    <a:pt x="826" y="248"/>
                  </a:lnTo>
                  <a:lnTo>
                    <a:pt x="834" y="248"/>
                  </a:lnTo>
                  <a:lnTo>
                    <a:pt x="846" y="242"/>
                  </a:lnTo>
                  <a:lnTo>
                    <a:pt x="858" y="236"/>
                  </a:lnTo>
                  <a:lnTo>
                    <a:pt x="864" y="232"/>
                  </a:lnTo>
                  <a:lnTo>
                    <a:pt x="870" y="232"/>
                  </a:lnTo>
                  <a:lnTo>
                    <a:pt x="870" y="232"/>
                  </a:lnTo>
                  <a:lnTo>
                    <a:pt x="870" y="230"/>
                  </a:lnTo>
                  <a:lnTo>
                    <a:pt x="872" y="230"/>
                  </a:lnTo>
                  <a:lnTo>
                    <a:pt x="872" y="226"/>
                  </a:lnTo>
                  <a:lnTo>
                    <a:pt x="872" y="226"/>
                  </a:lnTo>
                  <a:lnTo>
                    <a:pt x="870" y="218"/>
                  </a:lnTo>
                  <a:lnTo>
                    <a:pt x="866" y="214"/>
                  </a:lnTo>
                  <a:lnTo>
                    <a:pt x="854" y="208"/>
                  </a:lnTo>
                  <a:lnTo>
                    <a:pt x="854" y="208"/>
                  </a:lnTo>
                  <a:lnTo>
                    <a:pt x="856" y="206"/>
                  </a:lnTo>
                  <a:lnTo>
                    <a:pt x="856" y="206"/>
                  </a:lnTo>
                  <a:lnTo>
                    <a:pt x="858" y="204"/>
                  </a:lnTo>
                  <a:lnTo>
                    <a:pt x="858" y="204"/>
                  </a:lnTo>
                  <a:lnTo>
                    <a:pt x="858" y="204"/>
                  </a:lnTo>
                  <a:lnTo>
                    <a:pt x="858" y="204"/>
                  </a:lnTo>
                  <a:lnTo>
                    <a:pt x="842" y="198"/>
                  </a:lnTo>
                  <a:lnTo>
                    <a:pt x="842" y="198"/>
                  </a:lnTo>
                  <a:lnTo>
                    <a:pt x="832" y="192"/>
                  </a:lnTo>
                  <a:lnTo>
                    <a:pt x="828" y="188"/>
                  </a:lnTo>
                  <a:lnTo>
                    <a:pt x="826" y="184"/>
                  </a:lnTo>
                  <a:lnTo>
                    <a:pt x="826" y="184"/>
                  </a:lnTo>
                  <a:lnTo>
                    <a:pt x="824" y="174"/>
                  </a:lnTo>
                  <a:lnTo>
                    <a:pt x="818" y="166"/>
                  </a:lnTo>
                  <a:lnTo>
                    <a:pt x="812" y="158"/>
                  </a:lnTo>
                  <a:lnTo>
                    <a:pt x="808" y="150"/>
                  </a:lnTo>
                  <a:lnTo>
                    <a:pt x="808" y="150"/>
                  </a:lnTo>
                  <a:lnTo>
                    <a:pt x="806" y="146"/>
                  </a:lnTo>
                  <a:lnTo>
                    <a:pt x="802" y="146"/>
                  </a:lnTo>
                  <a:lnTo>
                    <a:pt x="800" y="148"/>
                  </a:lnTo>
                  <a:lnTo>
                    <a:pt x="798" y="152"/>
                  </a:lnTo>
                  <a:lnTo>
                    <a:pt x="798" y="152"/>
                  </a:lnTo>
                  <a:lnTo>
                    <a:pt x="796" y="158"/>
                  </a:lnTo>
                  <a:lnTo>
                    <a:pt x="790" y="162"/>
                  </a:lnTo>
                  <a:lnTo>
                    <a:pt x="786" y="164"/>
                  </a:lnTo>
                  <a:lnTo>
                    <a:pt x="780" y="164"/>
                  </a:lnTo>
                  <a:lnTo>
                    <a:pt x="780" y="164"/>
                  </a:lnTo>
                  <a:lnTo>
                    <a:pt x="776" y="164"/>
                  </a:lnTo>
                  <a:lnTo>
                    <a:pt x="770" y="160"/>
                  </a:lnTo>
                  <a:lnTo>
                    <a:pt x="766" y="156"/>
                  </a:lnTo>
                  <a:lnTo>
                    <a:pt x="764" y="150"/>
                  </a:lnTo>
                  <a:lnTo>
                    <a:pt x="764" y="150"/>
                  </a:lnTo>
                  <a:lnTo>
                    <a:pt x="762" y="144"/>
                  </a:lnTo>
                  <a:lnTo>
                    <a:pt x="760" y="138"/>
                  </a:lnTo>
                  <a:lnTo>
                    <a:pt x="756" y="136"/>
                  </a:lnTo>
                  <a:lnTo>
                    <a:pt x="750" y="134"/>
                  </a:lnTo>
                  <a:lnTo>
                    <a:pt x="750" y="134"/>
                  </a:lnTo>
                  <a:lnTo>
                    <a:pt x="746" y="130"/>
                  </a:lnTo>
                  <a:lnTo>
                    <a:pt x="740" y="126"/>
                  </a:lnTo>
                  <a:lnTo>
                    <a:pt x="736" y="124"/>
                  </a:lnTo>
                  <a:lnTo>
                    <a:pt x="730" y="124"/>
                  </a:lnTo>
                  <a:lnTo>
                    <a:pt x="718" y="124"/>
                  </a:lnTo>
                  <a:lnTo>
                    <a:pt x="706" y="122"/>
                  </a:lnTo>
                  <a:lnTo>
                    <a:pt x="706" y="122"/>
                  </a:lnTo>
                  <a:lnTo>
                    <a:pt x="704" y="120"/>
                  </a:lnTo>
                  <a:lnTo>
                    <a:pt x="702" y="122"/>
                  </a:lnTo>
                  <a:lnTo>
                    <a:pt x="700" y="124"/>
                  </a:lnTo>
                  <a:lnTo>
                    <a:pt x="700" y="130"/>
                  </a:lnTo>
                  <a:lnTo>
                    <a:pt x="700" y="130"/>
                  </a:lnTo>
                  <a:lnTo>
                    <a:pt x="702" y="136"/>
                  </a:lnTo>
                  <a:lnTo>
                    <a:pt x="704" y="142"/>
                  </a:lnTo>
                  <a:lnTo>
                    <a:pt x="704" y="148"/>
                  </a:lnTo>
                  <a:lnTo>
                    <a:pt x="704" y="150"/>
                  </a:lnTo>
                  <a:lnTo>
                    <a:pt x="700" y="154"/>
                  </a:lnTo>
                  <a:lnTo>
                    <a:pt x="700" y="154"/>
                  </a:lnTo>
                  <a:lnTo>
                    <a:pt x="698" y="156"/>
                  </a:lnTo>
                  <a:lnTo>
                    <a:pt x="698" y="160"/>
                  </a:lnTo>
                  <a:lnTo>
                    <a:pt x="698" y="162"/>
                  </a:lnTo>
                  <a:lnTo>
                    <a:pt x="702" y="166"/>
                  </a:lnTo>
                  <a:lnTo>
                    <a:pt x="702" y="166"/>
                  </a:lnTo>
                  <a:lnTo>
                    <a:pt x="710" y="172"/>
                  </a:lnTo>
                  <a:lnTo>
                    <a:pt x="712" y="180"/>
                  </a:lnTo>
                  <a:lnTo>
                    <a:pt x="712" y="184"/>
                  </a:lnTo>
                  <a:lnTo>
                    <a:pt x="710" y="188"/>
                  </a:lnTo>
                  <a:lnTo>
                    <a:pt x="706" y="192"/>
                  </a:lnTo>
                  <a:lnTo>
                    <a:pt x="702" y="194"/>
                  </a:lnTo>
                  <a:lnTo>
                    <a:pt x="702" y="194"/>
                  </a:lnTo>
                  <a:lnTo>
                    <a:pt x="694" y="200"/>
                  </a:lnTo>
                  <a:lnTo>
                    <a:pt x="692" y="204"/>
                  </a:lnTo>
                  <a:lnTo>
                    <a:pt x="690" y="206"/>
                  </a:lnTo>
                  <a:lnTo>
                    <a:pt x="692" y="214"/>
                  </a:lnTo>
                  <a:lnTo>
                    <a:pt x="694" y="222"/>
                  </a:lnTo>
                  <a:lnTo>
                    <a:pt x="694" y="222"/>
                  </a:lnTo>
                  <a:lnTo>
                    <a:pt x="696" y="226"/>
                  </a:lnTo>
                  <a:lnTo>
                    <a:pt x="696" y="226"/>
                  </a:lnTo>
                  <a:lnTo>
                    <a:pt x="694" y="230"/>
                  </a:lnTo>
                  <a:lnTo>
                    <a:pt x="692" y="232"/>
                  </a:lnTo>
                  <a:lnTo>
                    <a:pt x="686" y="238"/>
                  </a:lnTo>
                  <a:lnTo>
                    <a:pt x="686" y="238"/>
                  </a:lnTo>
                  <a:lnTo>
                    <a:pt x="684" y="238"/>
                  </a:lnTo>
                  <a:lnTo>
                    <a:pt x="682" y="238"/>
                  </a:lnTo>
                  <a:lnTo>
                    <a:pt x="678" y="234"/>
                  </a:lnTo>
                  <a:lnTo>
                    <a:pt x="678" y="234"/>
                  </a:lnTo>
                  <a:lnTo>
                    <a:pt x="672" y="228"/>
                  </a:lnTo>
                  <a:lnTo>
                    <a:pt x="668" y="220"/>
                  </a:lnTo>
                  <a:lnTo>
                    <a:pt x="666" y="212"/>
                  </a:lnTo>
                  <a:lnTo>
                    <a:pt x="666" y="204"/>
                  </a:lnTo>
                  <a:lnTo>
                    <a:pt x="666" y="204"/>
                  </a:lnTo>
                  <a:lnTo>
                    <a:pt x="664" y="200"/>
                  </a:lnTo>
                  <a:lnTo>
                    <a:pt x="664" y="198"/>
                  </a:lnTo>
                  <a:lnTo>
                    <a:pt x="658" y="198"/>
                  </a:lnTo>
                  <a:lnTo>
                    <a:pt x="658" y="198"/>
                  </a:lnTo>
                  <a:lnTo>
                    <a:pt x="648" y="196"/>
                  </a:lnTo>
                  <a:lnTo>
                    <a:pt x="638" y="192"/>
                  </a:lnTo>
                  <a:lnTo>
                    <a:pt x="618" y="184"/>
                  </a:lnTo>
                  <a:lnTo>
                    <a:pt x="618" y="184"/>
                  </a:lnTo>
                  <a:lnTo>
                    <a:pt x="606" y="178"/>
                  </a:lnTo>
                  <a:lnTo>
                    <a:pt x="598" y="176"/>
                  </a:lnTo>
                  <a:lnTo>
                    <a:pt x="592" y="178"/>
                  </a:lnTo>
                  <a:lnTo>
                    <a:pt x="592" y="178"/>
                  </a:lnTo>
                  <a:lnTo>
                    <a:pt x="588" y="174"/>
                  </a:lnTo>
                  <a:lnTo>
                    <a:pt x="580" y="166"/>
                  </a:lnTo>
                  <a:lnTo>
                    <a:pt x="568" y="150"/>
                  </a:lnTo>
                  <a:lnTo>
                    <a:pt x="568" y="150"/>
                  </a:lnTo>
                  <a:lnTo>
                    <a:pt x="570" y="140"/>
                  </a:lnTo>
                  <a:lnTo>
                    <a:pt x="576" y="130"/>
                  </a:lnTo>
                  <a:lnTo>
                    <a:pt x="586" y="122"/>
                  </a:lnTo>
                  <a:lnTo>
                    <a:pt x="596" y="116"/>
                  </a:lnTo>
                  <a:lnTo>
                    <a:pt x="596" y="116"/>
                  </a:lnTo>
                  <a:lnTo>
                    <a:pt x="598" y="116"/>
                  </a:lnTo>
                  <a:lnTo>
                    <a:pt x="600" y="114"/>
                  </a:lnTo>
                  <a:lnTo>
                    <a:pt x="600" y="114"/>
                  </a:lnTo>
                  <a:lnTo>
                    <a:pt x="604" y="108"/>
                  </a:lnTo>
                  <a:lnTo>
                    <a:pt x="606" y="104"/>
                  </a:lnTo>
                  <a:lnTo>
                    <a:pt x="610" y="104"/>
                  </a:lnTo>
                  <a:lnTo>
                    <a:pt x="610" y="104"/>
                  </a:lnTo>
                  <a:lnTo>
                    <a:pt x="616" y="104"/>
                  </a:lnTo>
                  <a:lnTo>
                    <a:pt x="620" y="102"/>
                  </a:lnTo>
                  <a:lnTo>
                    <a:pt x="624" y="98"/>
                  </a:lnTo>
                  <a:lnTo>
                    <a:pt x="628" y="94"/>
                  </a:lnTo>
                  <a:lnTo>
                    <a:pt x="628" y="94"/>
                  </a:lnTo>
                  <a:lnTo>
                    <a:pt x="628" y="92"/>
                  </a:lnTo>
                  <a:lnTo>
                    <a:pt x="628" y="92"/>
                  </a:lnTo>
                  <a:lnTo>
                    <a:pt x="630" y="90"/>
                  </a:lnTo>
                  <a:lnTo>
                    <a:pt x="632" y="86"/>
                  </a:lnTo>
                  <a:lnTo>
                    <a:pt x="634" y="82"/>
                  </a:lnTo>
                  <a:lnTo>
                    <a:pt x="638" y="78"/>
                  </a:lnTo>
                  <a:lnTo>
                    <a:pt x="638" y="78"/>
                  </a:lnTo>
                  <a:lnTo>
                    <a:pt x="642" y="80"/>
                  </a:lnTo>
                  <a:lnTo>
                    <a:pt x="644" y="82"/>
                  </a:lnTo>
                  <a:lnTo>
                    <a:pt x="648" y="82"/>
                  </a:lnTo>
                  <a:lnTo>
                    <a:pt x="652" y="80"/>
                  </a:lnTo>
                  <a:lnTo>
                    <a:pt x="652" y="80"/>
                  </a:lnTo>
                  <a:lnTo>
                    <a:pt x="656" y="80"/>
                  </a:lnTo>
                  <a:lnTo>
                    <a:pt x="656" y="80"/>
                  </a:lnTo>
                  <a:lnTo>
                    <a:pt x="664" y="78"/>
                  </a:lnTo>
                  <a:lnTo>
                    <a:pt x="668" y="74"/>
                  </a:lnTo>
                  <a:lnTo>
                    <a:pt x="668" y="70"/>
                  </a:lnTo>
                  <a:lnTo>
                    <a:pt x="666" y="62"/>
                  </a:lnTo>
                  <a:lnTo>
                    <a:pt x="666" y="62"/>
                  </a:lnTo>
                  <a:lnTo>
                    <a:pt x="666" y="60"/>
                  </a:lnTo>
                  <a:lnTo>
                    <a:pt x="666" y="60"/>
                  </a:lnTo>
                  <a:lnTo>
                    <a:pt x="672" y="54"/>
                  </a:lnTo>
                  <a:lnTo>
                    <a:pt x="672" y="54"/>
                  </a:lnTo>
                  <a:lnTo>
                    <a:pt x="670" y="52"/>
                  </a:lnTo>
                  <a:lnTo>
                    <a:pt x="666" y="50"/>
                  </a:lnTo>
                  <a:lnTo>
                    <a:pt x="662" y="48"/>
                  </a:lnTo>
                  <a:lnTo>
                    <a:pt x="662" y="48"/>
                  </a:lnTo>
                  <a:lnTo>
                    <a:pt x="662" y="44"/>
                  </a:lnTo>
                  <a:lnTo>
                    <a:pt x="662" y="44"/>
                  </a:lnTo>
                  <a:lnTo>
                    <a:pt x="676" y="44"/>
                  </a:lnTo>
                  <a:lnTo>
                    <a:pt x="690" y="42"/>
                  </a:lnTo>
                  <a:lnTo>
                    <a:pt x="704" y="44"/>
                  </a:lnTo>
                  <a:lnTo>
                    <a:pt x="710" y="46"/>
                  </a:lnTo>
                  <a:lnTo>
                    <a:pt x="716" y="50"/>
                  </a:lnTo>
                  <a:lnTo>
                    <a:pt x="716" y="50"/>
                  </a:lnTo>
                  <a:lnTo>
                    <a:pt x="716" y="52"/>
                  </a:lnTo>
                  <a:lnTo>
                    <a:pt x="714" y="52"/>
                  </a:lnTo>
                  <a:lnTo>
                    <a:pt x="712" y="54"/>
                  </a:lnTo>
                  <a:lnTo>
                    <a:pt x="712" y="56"/>
                  </a:lnTo>
                  <a:lnTo>
                    <a:pt x="712" y="56"/>
                  </a:lnTo>
                  <a:lnTo>
                    <a:pt x="720" y="54"/>
                  </a:lnTo>
                  <a:lnTo>
                    <a:pt x="720" y="54"/>
                  </a:lnTo>
                  <a:lnTo>
                    <a:pt x="726" y="56"/>
                  </a:lnTo>
                  <a:lnTo>
                    <a:pt x="732" y="58"/>
                  </a:lnTo>
                  <a:lnTo>
                    <a:pt x="738" y="62"/>
                  </a:lnTo>
                  <a:lnTo>
                    <a:pt x="742" y="68"/>
                  </a:lnTo>
                  <a:lnTo>
                    <a:pt x="742" y="68"/>
                  </a:lnTo>
                  <a:lnTo>
                    <a:pt x="742" y="70"/>
                  </a:lnTo>
                  <a:lnTo>
                    <a:pt x="742" y="74"/>
                  </a:lnTo>
                  <a:lnTo>
                    <a:pt x="742" y="74"/>
                  </a:lnTo>
                  <a:lnTo>
                    <a:pt x="738" y="76"/>
                  </a:lnTo>
                  <a:lnTo>
                    <a:pt x="734" y="80"/>
                  </a:lnTo>
                  <a:lnTo>
                    <a:pt x="730" y="82"/>
                  </a:lnTo>
                  <a:lnTo>
                    <a:pt x="730" y="86"/>
                  </a:lnTo>
                  <a:lnTo>
                    <a:pt x="732" y="88"/>
                  </a:lnTo>
                  <a:lnTo>
                    <a:pt x="732" y="88"/>
                  </a:lnTo>
                  <a:lnTo>
                    <a:pt x="728" y="90"/>
                  </a:lnTo>
                  <a:lnTo>
                    <a:pt x="728" y="90"/>
                  </a:lnTo>
                  <a:lnTo>
                    <a:pt x="724" y="92"/>
                  </a:lnTo>
                  <a:lnTo>
                    <a:pt x="722" y="92"/>
                  </a:lnTo>
                  <a:lnTo>
                    <a:pt x="722" y="94"/>
                  </a:lnTo>
                  <a:lnTo>
                    <a:pt x="722" y="94"/>
                  </a:lnTo>
                  <a:lnTo>
                    <a:pt x="718" y="94"/>
                  </a:lnTo>
                  <a:lnTo>
                    <a:pt x="716" y="94"/>
                  </a:lnTo>
                  <a:lnTo>
                    <a:pt x="710" y="92"/>
                  </a:lnTo>
                  <a:lnTo>
                    <a:pt x="710" y="92"/>
                  </a:lnTo>
                  <a:lnTo>
                    <a:pt x="702" y="92"/>
                  </a:lnTo>
                  <a:lnTo>
                    <a:pt x="700" y="94"/>
                  </a:lnTo>
                  <a:lnTo>
                    <a:pt x="700" y="98"/>
                  </a:lnTo>
                  <a:lnTo>
                    <a:pt x="700" y="98"/>
                  </a:lnTo>
                  <a:lnTo>
                    <a:pt x="700" y="100"/>
                  </a:lnTo>
                  <a:lnTo>
                    <a:pt x="702" y="102"/>
                  </a:lnTo>
                  <a:lnTo>
                    <a:pt x="708" y="102"/>
                  </a:lnTo>
                  <a:lnTo>
                    <a:pt x="708" y="102"/>
                  </a:lnTo>
                  <a:lnTo>
                    <a:pt x="732" y="98"/>
                  </a:lnTo>
                  <a:lnTo>
                    <a:pt x="732" y="98"/>
                  </a:lnTo>
                  <a:lnTo>
                    <a:pt x="742" y="108"/>
                  </a:lnTo>
                  <a:lnTo>
                    <a:pt x="754" y="116"/>
                  </a:lnTo>
                  <a:lnTo>
                    <a:pt x="754" y="116"/>
                  </a:lnTo>
                  <a:lnTo>
                    <a:pt x="772" y="122"/>
                  </a:lnTo>
                  <a:lnTo>
                    <a:pt x="792" y="126"/>
                  </a:lnTo>
                  <a:lnTo>
                    <a:pt x="792" y="126"/>
                  </a:lnTo>
                  <a:lnTo>
                    <a:pt x="788" y="122"/>
                  </a:lnTo>
                  <a:lnTo>
                    <a:pt x="782" y="118"/>
                  </a:lnTo>
                  <a:lnTo>
                    <a:pt x="778" y="114"/>
                  </a:lnTo>
                  <a:lnTo>
                    <a:pt x="774" y="110"/>
                  </a:lnTo>
                  <a:lnTo>
                    <a:pt x="774" y="110"/>
                  </a:lnTo>
                  <a:lnTo>
                    <a:pt x="780" y="110"/>
                  </a:lnTo>
                  <a:lnTo>
                    <a:pt x="784" y="112"/>
                  </a:lnTo>
                  <a:lnTo>
                    <a:pt x="788" y="114"/>
                  </a:lnTo>
                  <a:lnTo>
                    <a:pt x="792" y="116"/>
                  </a:lnTo>
                  <a:lnTo>
                    <a:pt x="792" y="116"/>
                  </a:lnTo>
                  <a:lnTo>
                    <a:pt x="798" y="118"/>
                  </a:lnTo>
                  <a:lnTo>
                    <a:pt x="800" y="118"/>
                  </a:lnTo>
                  <a:lnTo>
                    <a:pt x="800" y="116"/>
                  </a:lnTo>
                  <a:lnTo>
                    <a:pt x="800" y="116"/>
                  </a:lnTo>
                  <a:lnTo>
                    <a:pt x="802" y="110"/>
                  </a:lnTo>
                  <a:lnTo>
                    <a:pt x="802" y="108"/>
                  </a:lnTo>
                  <a:lnTo>
                    <a:pt x="802" y="106"/>
                  </a:lnTo>
                  <a:lnTo>
                    <a:pt x="802" y="106"/>
                  </a:lnTo>
                  <a:lnTo>
                    <a:pt x="796" y="102"/>
                  </a:lnTo>
                  <a:lnTo>
                    <a:pt x="794" y="98"/>
                  </a:lnTo>
                  <a:lnTo>
                    <a:pt x="790" y="96"/>
                  </a:lnTo>
                  <a:lnTo>
                    <a:pt x="790" y="96"/>
                  </a:lnTo>
                  <a:lnTo>
                    <a:pt x="786" y="94"/>
                  </a:lnTo>
                  <a:lnTo>
                    <a:pt x="782" y="92"/>
                  </a:lnTo>
                  <a:lnTo>
                    <a:pt x="780" y="88"/>
                  </a:lnTo>
                  <a:lnTo>
                    <a:pt x="782" y="82"/>
                  </a:lnTo>
                  <a:lnTo>
                    <a:pt x="782" y="82"/>
                  </a:lnTo>
                  <a:lnTo>
                    <a:pt x="782" y="80"/>
                  </a:lnTo>
                  <a:lnTo>
                    <a:pt x="784" y="78"/>
                  </a:lnTo>
                  <a:lnTo>
                    <a:pt x="788" y="80"/>
                  </a:lnTo>
                  <a:lnTo>
                    <a:pt x="792" y="82"/>
                  </a:lnTo>
                  <a:lnTo>
                    <a:pt x="796" y="84"/>
                  </a:lnTo>
                  <a:lnTo>
                    <a:pt x="796" y="84"/>
                  </a:lnTo>
                  <a:lnTo>
                    <a:pt x="798" y="84"/>
                  </a:lnTo>
                  <a:lnTo>
                    <a:pt x="798" y="84"/>
                  </a:lnTo>
                  <a:lnTo>
                    <a:pt x="802" y="92"/>
                  </a:lnTo>
                  <a:lnTo>
                    <a:pt x="806" y="94"/>
                  </a:lnTo>
                  <a:lnTo>
                    <a:pt x="812" y="92"/>
                  </a:lnTo>
                  <a:lnTo>
                    <a:pt x="816" y="88"/>
                  </a:lnTo>
                  <a:lnTo>
                    <a:pt x="816" y="88"/>
                  </a:lnTo>
                  <a:lnTo>
                    <a:pt x="822" y="84"/>
                  </a:lnTo>
                  <a:lnTo>
                    <a:pt x="826" y="80"/>
                  </a:lnTo>
                  <a:lnTo>
                    <a:pt x="826" y="78"/>
                  </a:lnTo>
                  <a:lnTo>
                    <a:pt x="826" y="78"/>
                  </a:lnTo>
                  <a:lnTo>
                    <a:pt x="824" y="76"/>
                  </a:lnTo>
                  <a:lnTo>
                    <a:pt x="822" y="76"/>
                  </a:lnTo>
                  <a:lnTo>
                    <a:pt x="820" y="76"/>
                  </a:lnTo>
                  <a:lnTo>
                    <a:pt x="816" y="76"/>
                  </a:lnTo>
                  <a:lnTo>
                    <a:pt x="816" y="76"/>
                  </a:lnTo>
                  <a:lnTo>
                    <a:pt x="810" y="72"/>
                  </a:lnTo>
                  <a:lnTo>
                    <a:pt x="810" y="72"/>
                  </a:lnTo>
                  <a:lnTo>
                    <a:pt x="802" y="66"/>
                  </a:lnTo>
                  <a:lnTo>
                    <a:pt x="794" y="64"/>
                  </a:lnTo>
                  <a:lnTo>
                    <a:pt x="784" y="62"/>
                  </a:lnTo>
                  <a:lnTo>
                    <a:pt x="776" y="60"/>
                  </a:lnTo>
                  <a:lnTo>
                    <a:pt x="776" y="60"/>
                  </a:lnTo>
                  <a:lnTo>
                    <a:pt x="774" y="54"/>
                  </a:lnTo>
                  <a:lnTo>
                    <a:pt x="774" y="54"/>
                  </a:lnTo>
                  <a:lnTo>
                    <a:pt x="772" y="52"/>
                  </a:lnTo>
                  <a:lnTo>
                    <a:pt x="772" y="52"/>
                  </a:lnTo>
                  <a:lnTo>
                    <a:pt x="772" y="52"/>
                  </a:lnTo>
                  <a:lnTo>
                    <a:pt x="772" y="52"/>
                  </a:lnTo>
                  <a:lnTo>
                    <a:pt x="772" y="52"/>
                  </a:lnTo>
                  <a:lnTo>
                    <a:pt x="772" y="52"/>
                  </a:lnTo>
                  <a:lnTo>
                    <a:pt x="774" y="48"/>
                  </a:lnTo>
                  <a:lnTo>
                    <a:pt x="774" y="48"/>
                  </a:lnTo>
                  <a:lnTo>
                    <a:pt x="770" y="42"/>
                  </a:lnTo>
                  <a:lnTo>
                    <a:pt x="770" y="42"/>
                  </a:lnTo>
                  <a:lnTo>
                    <a:pt x="770" y="42"/>
                  </a:lnTo>
                  <a:lnTo>
                    <a:pt x="774" y="40"/>
                  </a:lnTo>
                  <a:lnTo>
                    <a:pt x="774" y="40"/>
                  </a:lnTo>
                  <a:lnTo>
                    <a:pt x="772" y="38"/>
                  </a:lnTo>
                  <a:lnTo>
                    <a:pt x="768" y="36"/>
                  </a:lnTo>
                  <a:lnTo>
                    <a:pt x="762" y="36"/>
                  </a:lnTo>
                  <a:lnTo>
                    <a:pt x="762" y="36"/>
                  </a:lnTo>
                  <a:lnTo>
                    <a:pt x="756" y="36"/>
                  </a:lnTo>
                  <a:lnTo>
                    <a:pt x="754" y="36"/>
                  </a:lnTo>
                  <a:lnTo>
                    <a:pt x="752" y="32"/>
                  </a:lnTo>
                  <a:lnTo>
                    <a:pt x="752" y="32"/>
                  </a:lnTo>
                  <a:lnTo>
                    <a:pt x="750" y="28"/>
                  </a:lnTo>
                  <a:lnTo>
                    <a:pt x="746" y="26"/>
                  </a:lnTo>
                  <a:lnTo>
                    <a:pt x="742" y="26"/>
                  </a:lnTo>
                  <a:lnTo>
                    <a:pt x="738" y="28"/>
                  </a:lnTo>
                  <a:lnTo>
                    <a:pt x="738" y="28"/>
                  </a:lnTo>
                  <a:lnTo>
                    <a:pt x="734" y="30"/>
                  </a:lnTo>
                  <a:lnTo>
                    <a:pt x="732" y="28"/>
                  </a:lnTo>
                  <a:lnTo>
                    <a:pt x="728" y="26"/>
                  </a:lnTo>
                  <a:lnTo>
                    <a:pt x="724" y="28"/>
                  </a:lnTo>
                  <a:lnTo>
                    <a:pt x="724" y="28"/>
                  </a:lnTo>
                  <a:lnTo>
                    <a:pt x="722" y="20"/>
                  </a:lnTo>
                  <a:lnTo>
                    <a:pt x="718" y="18"/>
                  </a:lnTo>
                  <a:lnTo>
                    <a:pt x="708" y="14"/>
                  </a:lnTo>
                  <a:lnTo>
                    <a:pt x="708" y="14"/>
                  </a:lnTo>
                  <a:lnTo>
                    <a:pt x="706" y="14"/>
                  </a:lnTo>
                  <a:lnTo>
                    <a:pt x="706" y="14"/>
                  </a:lnTo>
                  <a:lnTo>
                    <a:pt x="710" y="12"/>
                  </a:lnTo>
                  <a:lnTo>
                    <a:pt x="710" y="10"/>
                  </a:lnTo>
                  <a:lnTo>
                    <a:pt x="708" y="8"/>
                  </a:lnTo>
                  <a:lnTo>
                    <a:pt x="708" y="8"/>
                  </a:lnTo>
                  <a:lnTo>
                    <a:pt x="700" y="6"/>
                  </a:lnTo>
                  <a:lnTo>
                    <a:pt x="694" y="4"/>
                  </a:lnTo>
                  <a:lnTo>
                    <a:pt x="680" y="6"/>
                  </a:lnTo>
                  <a:lnTo>
                    <a:pt x="680" y="6"/>
                  </a:lnTo>
                  <a:lnTo>
                    <a:pt x="678" y="6"/>
                  </a:lnTo>
                  <a:lnTo>
                    <a:pt x="678" y="8"/>
                  </a:lnTo>
                  <a:lnTo>
                    <a:pt x="680" y="10"/>
                  </a:lnTo>
                  <a:lnTo>
                    <a:pt x="680" y="10"/>
                  </a:lnTo>
                  <a:lnTo>
                    <a:pt x="672" y="6"/>
                  </a:lnTo>
                  <a:lnTo>
                    <a:pt x="666" y="4"/>
                  </a:lnTo>
                  <a:lnTo>
                    <a:pt x="658" y="6"/>
                  </a:lnTo>
                  <a:lnTo>
                    <a:pt x="650" y="8"/>
                  </a:lnTo>
                  <a:lnTo>
                    <a:pt x="650" y="8"/>
                  </a:lnTo>
                  <a:lnTo>
                    <a:pt x="646" y="10"/>
                  </a:lnTo>
                  <a:lnTo>
                    <a:pt x="644" y="14"/>
                  </a:lnTo>
                  <a:lnTo>
                    <a:pt x="640" y="24"/>
                  </a:lnTo>
                  <a:lnTo>
                    <a:pt x="640" y="24"/>
                  </a:lnTo>
                  <a:lnTo>
                    <a:pt x="644" y="24"/>
                  </a:lnTo>
                  <a:lnTo>
                    <a:pt x="646" y="26"/>
                  </a:lnTo>
                  <a:lnTo>
                    <a:pt x="646" y="26"/>
                  </a:lnTo>
                  <a:lnTo>
                    <a:pt x="648" y="30"/>
                  </a:lnTo>
                  <a:lnTo>
                    <a:pt x="646" y="32"/>
                  </a:lnTo>
                  <a:lnTo>
                    <a:pt x="646" y="32"/>
                  </a:lnTo>
                  <a:lnTo>
                    <a:pt x="642" y="32"/>
                  </a:lnTo>
                  <a:lnTo>
                    <a:pt x="642" y="30"/>
                  </a:lnTo>
                  <a:lnTo>
                    <a:pt x="642" y="28"/>
                  </a:lnTo>
                  <a:lnTo>
                    <a:pt x="640" y="26"/>
                  </a:lnTo>
                  <a:lnTo>
                    <a:pt x="640" y="26"/>
                  </a:lnTo>
                  <a:lnTo>
                    <a:pt x="634" y="20"/>
                  </a:lnTo>
                  <a:lnTo>
                    <a:pt x="632" y="16"/>
                  </a:lnTo>
                  <a:lnTo>
                    <a:pt x="634" y="10"/>
                  </a:lnTo>
                  <a:lnTo>
                    <a:pt x="642" y="4"/>
                  </a:lnTo>
                  <a:lnTo>
                    <a:pt x="642" y="4"/>
                  </a:lnTo>
                  <a:lnTo>
                    <a:pt x="636" y="2"/>
                  </a:lnTo>
                  <a:lnTo>
                    <a:pt x="630" y="2"/>
                  </a:lnTo>
                  <a:lnTo>
                    <a:pt x="620" y="6"/>
                  </a:lnTo>
                  <a:lnTo>
                    <a:pt x="620" y="6"/>
                  </a:lnTo>
                  <a:lnTo>
                    <a:pt x="614" y="10"/>
                  </a:lnTo>
                  <a:lnTo>
                    <a:pt x="610" y="14"/>
                  </a:lnTo>
                  <a:lnTo>
                    <a:pt x="606" y="20"/>
                  </a:lnTo>
                  <a:lnTo>
                    <a:pt x="606" y="26"/>
                  </a:lnTo>
                  <a:lnTo>
                    <a:pt x="606" y="26"/>
                  </a:lnTo>
                  <a:lnTo>
                    <a:pt x="608" y="30"/>
                  </a:lnTo>
                  <a:lnTo>
                    <a:pt x="612" y="30"/>
                  </a:lnTo>
                  <a:lnTo>
                    <a:pt x="618" y="30"/>
                  </a:lnTo>
                  <a:lnTo>
                    <a:pt x="622" y="30"/>
                  </a:lnTo>
                  <a:lnTo>
                    <a:pt x="622" y="30"/>
                  </a:lnTo>
                  <a:lnTo>
                    <a:pt x="620" y="32"/>
                  </a:lnTo>
                  <a:lnTo>
                    <a:pt x="618" y="32"/>
                  </a:lnTo>
                  <a:lnTo>
                    <a:pt x="618" y="32"/>
                  </a:lnTo>
                  <a:lnTo>
                    <a:pt x="612" y="32"/>
                  </a:lnTo>
                  <a:lnTo>
                    <a:pt x="612" y="32"/>
                  </a:lnTo>
                  <a:lnTo>
                    <a:pt x="612" y="34"/>
                  </a:lnTo>
                  <a:lnTo>
                    <a:pt x="614" y="36"/>
                  </a:lnTo>
                  <a:lnTo>
                    <a:pt x="616" y="38"/>
                  </a:lnTo>
                  <a:lnTo>
                    <a:pt x="616" y="38"/>
                  </a:lnTo>
                  <a:lnTo>
                    <a:pt x="622" y="40"/>
                  </a:lnTo>
                  <a:lnTo>
                    <a:pt x="626" y="40"/>
                  </a:lnTo>
                  <a:lnTo>
                    <a:pt x="632" y="40"/>
                  </a:lnTo>
                  <a:lnTo>
                    <a:pt x="638" y="42"/>
                  </a:lnTo>
                  <a:lnTo>
                    <a:pt x="638" y="42"/>
                  </a:lnTo>
                  <a:lnTo>
                    <a:pt x="640" y="48"/>
                  </a:lnTo>
                  <a:lnTo>
                    <a:pt x="640" y="50"/>
                  </a:lnTo>
                  <a:lnTo>
                    <a:pt x="642" y="52"/>
                  </a:lnTo>
                  <a:lnTo>
                    <a:pt x="642" y="52"/>
                  </a:lnTo>
                  <a:lnTo>
                    <a:pt x="646" y="54"/>
                  </a:lnTo>
                  <a:lnTo>
                    <a:pt x="646" y="54"/>
                  </a:lnTo>
                  <a:lnTo>
                    <a:pt x="644" y="56"/>
                  </a:lnTo>
                  <a:lnTo>
                    <a:pt x="644" y="56"/>
                  </a:lnTo>
                  <a:lnTo>
                    <a:pt x="640" y="58"/>
                  </a:lnTo>
                  <a:lnTo>
                    <a:pt x="638" y="60"/>
                  </a:lnTo>
                  <a:lnTo>
                    <a:pt x="632" y="66"/>
                  </a:lnTo>
                  <a:lnTo>
                    <a:pt x="632" y="66"/>
                  </a:lnTo>
                  <a:lnTo>
                    <a:pt x="630" y="70"/>
                  </a:lnTo>
                  <a:lnTo>
                    <a:pt x="628" y="72"/>
                  </a:lnTo>
                  <a:lnTo>
                    <a:pt x="626" y="70"/>
                  </a:lnTo>
                  <a:lnTo>
                    <a:pt x="626" y="70"/>
                  </a:lnTo>
                  <a:lnTo>
                    <a:pt x="620" y="68"/>
                  </a:lnTo>
                  <a:lnTo>
                    <a:pt x="618" y="64"/>
                  </a:lnTo>
                  <a:lnTo>
                    <a:pt x="620" y="60"/>
                  </a:lnTo>
                  <a:lnTo>
                    <a:pt x="620" y="60"/>
                  </a:lnTo>
                  <a:lnTo>
                    <a:pt x="622" y="58"/>
                  </a:lnTo>
                  <a:lnTo>
                    <a:pt x="620" y="56"/>
                  </a:lnTo>
                  <a:lnTo>
                    <a:pt x="616" y="54"/>
                  </a:lnTo>
                  <a:lnTo>
                    <a:pt x="616" y="54"/>
                  </a:lnTo>
                  <a:lnTo>
                    <a:pt x="612" y="52"/>
                  </a:lnTo>
                  <a:lnTo>
                    <a:pt x="610" y="52"/>
                  </a:lnTo>
                  <a:lnTo>
                    <a:pt x="608" y="54"/>
                  </a:lnTo>
                  <a:lnTo>
                    <a:pt x="608" y="54"/>
                  </a:lnTo>
                  <a:lnTo>
                    <a:pt x="606" y="58"/>
                  </a:lnTo>
                  <a:lnTo>
                    <a:pt x="602" y="60"/>
                  </a:lnTo>
                  <a:lnTo>
                    <a:pt x="602" y="60"/>
                  </a:lnTo>
                  <a:lnTo>
                    <a:pt x="598" y="52"/>
                  </a:lnTo>
                  <a:lnTo>
                    <a:pt x="594" y="48"/>
                  </a:lnTo>
                  <a:lnTo>
                    <a:pt x="588" y="48"/>
                  </a:lnTo>
                  <a:lnTo>
                    <a:pt x="588" y="48"/>
                  </a:lnTo>
                  <a:lnTo>
                    <a:pt x="586" y="46"/>
                  </a:lnTo>
                  <a:lnTo>
                    <a:pt x="586" y="44"/>
                  </a:lnTo>
                  <a:lnTo>
                    <a:pt x="586" y="44"/>
                  </a:lnTo>
                  <a:lnTo>
                    <a:pt x="586" y="36"/>
                  </a:lnTo>
                  <a:lnTo>
                    <a:pt x="584" y="32"/>
                  </a:lnTo>
                  <a:lnTo>
                    <a:pt x="578" y="28"/>
                  </a:lnTo>
                  <a:lnTo>
                    <a:pt x="570" y="24"/>
                  </a:lnTo>
                  <a:lnTo>
                    <a:pt x="570" y="24"/>
                  </a:lnTo>
                  <a:lnTo>
                    <a:pt x="576" y="18"/>
                  </a:lnTo>
                  <a:lnTo>
                    <a:pt x="578" y="14"/>
                  </a:lnTo>
                  <a:lnTo>
                    <a:pt x="580" y="14"/>
                  </a:lnTo>
                  <a:lnTo>
                    <a:pt x="580" y="14"/>
                  </a:lnTo>
                  <a:lnTo>
                    <a:pt x="588" y="14"/>
                  </a:lnTo>
                  <a:lnTo>
                    <a:pt x="592" y="12"/>
                  </a:lnTo>
                  <a:lnTo>
                    <a:pt x="602" y="2"/>
                  </a:lnTo>
                  <a:lnTo>
                    <a:pt x="602" y="2"/>
                  </a:lnTo>
                  <a:lnTo>
                    <a:pt x="578" y="0"/>
                  </a:lnTo>
                  <a:lnTo>
                    <a:pt x="578" y="0"/>
                  </a:lnTo>
                  <a:lnTo>
                    <a:pt x="568" y="0"/>
                  </a:lnTo>
                  <a:lnTo>
                    <a:pt x="564" y="4"/>
                  </a:lnTo>
                  <a:lnTo>
                    <a:pt x="562" y="8"/>
                  </a:lnTo>
                  <a:lnTo>
                    <a:pt x="566" y="18"/>
                  </a:lnTo>
                  <a:lnTo>
                    <a:pt x="566" y="18"/>
                  </a:lnTo>
                  <a:lnTo>
                    <a:pt x="566" y="24"/>
                  </a:lnTo>
                  <a:lnTo>
                    <a:pt x="566" y="24"/>
                  </a:lnTo>
                  <a:lnTo>
                    <a:pt x="560" y="28"/>
                  </a:lnTo>
                  <a:lnTo>
                    <a:pt x="556" y="32"/>
                  </a:lnTo>
                  <a:lnTo>
                    <a:pt x="556" y="38"/>
                  </a:lnTo>
                  <a:lnTo>
                    <a:pt x="558" y="44"/>
                  </a:lnTo>
                  <a:lnTo>
                    <a:pt x="558" y="44"/>
                  </a:lnTo>
                  <a:lnTo>
                    <a:pt x="568" y="46"/>
                  </a:lnTo>
                  <a:lnTo>
                    <a:pt x="572" y="50"/>
                  </a:lnTo>
                  <a:lnTo>
                    <a:pt x="576" y="54"/>
                  </a:lnTo>
                  <a:lnTo>
                    <a:pt x="576" y="54"/>
                  </a:lnTo>
                  <a:lnTo>
                    <a:pt x="576" y="56"/>
                  </a:lnTo>
                  <a:lnTo>
                    <a:pt x="574" y="60"/>
                  </a:lnTo>
                  <a:lnTo>
                    <a:pt x="574" y="60"/>
                  </a:lnTo>
                  <a:lnTo>
                    <a:pt x="568" y="64"/>
                  </a:lnTo>
                  <a:lnTo>
                    <a:pt x="564" y="66"/>
                  </a:lnTo>
                  <a:lnTo>
                    <a:pt x="562" y="70"/>
                  </a:lnTo>
                  <a:lnTo>
                    <a:pt x="562" y="70"/>
                  </a:lnTo>
                  <a:lnTo>
                    <a:pt x="562" y="72"/>
                  </a:lnTo>
                  <a:lnTo>
                    <a:pt x="558" y="72"/>
                  </a:lnTo>
                  <a:lnTo>
                    <a:pt x="558" y="72"/>
                  </a:lnTo>
                  <a:lnTo>
                    <a:pt x="556" y="70"/>
                  </a:lnTo>
                  <a:lnTo>
                    <a:pt x="556" y="68"/>
                  </a:lnTo>
                  <a:lnTo>
                    <a:pt x="556" y="64"/>
                  </a:lnTo>
                  <a:lnTo>
                    <a:pt x="556" y="64"/>
                  </a:lnTo>
                  <a:lnTo>
                    <a:pt x="558" y="64"/>
                  </a:lnTo>
                  <a:lnTo>
                    <a:pt x="558" y="64"/>
                  </a:lnTo>
                  <a:lnTo>
                    <a:pt x="556" y="62"/>
                  </a:lnTo>
                  <a:lnTo>
                    <a:pt x="556" y="62"/>
                  </a:lnTo>
                  <a:lnTo>
                    <a:pt x="554" y="62"/>
                  </a:lnTo>
                  <a:lnTo>
                    <a:pt x="552" y="62"/>
                  </a:lnTo>
                  <a:lnTo>
                    <a:pt x="552" y="60"/>
                  </a:lnTo>
                  <a:lnTo>
                    <a:pt x="552" y="60"/>
                  </a:lnTo>
                  <a:lnTo>
                    <a:pt x="562" y="56"/>
                  </a:lnTo>
                  <a:lnTo>
                    <a:pt x="562" y="56"/>
                  </a:lnTo>
                  <a:lnTo>
                    <a:pt x="556" y="50"/>
                  </a:lnTo>
                  <a:lnTo>
                    <a:pt x="550" y="48"/>
                  </a:lnTo>
                  <a:lnTo>
                    <a:pt x="550" y="48"/>
                  </a:lnTo>
                  <a:lnTo>
                    <a:pt x="548" y="46"/>
                  </a:lnTo>
                  <a:lnTo>
                    <a:pt x="544" y="44"/>
                  </a:lnTo>
                  <a:lnTo>
                    <a:pt x="540" y="48"/>
                  </a:lnTo>
                  <a:lnTo>
                    <a:pt x="536" y="52"/>
                  </a:lnTo>
                  <a:lnTo>
                    <a:pt x="534" y="52"/>
                  </a:lnTo>
                  <a:lnTo>
                    <a:pt x="530" y="52"/>
                  </a:lnTo>
                  <a:lnTo>
                    <a:pt x="530" y="52"/>
                  </a:lnTo>
                  <a:lnTo>
                    <a:pt x="538" y="54"/>
                  </a:lnTo>
                  <a:lnTo>
                    <a:pt x="542" y="56"/>
                  </a:lnTo>
                  <a:lnTo>
                    <a:pt x="544" y="60"/>
                  </a:lnTo>
                  <a:lnTo>
                    <a:pt x="544" y="60"/>
                  </a:lnTo>
                  <a:lnTo>
                    <a:pt x="542" y="60"/>
                  </a:lnTo>
                  <a:lnTo>
                    <a:pt x="540" y="62"/>
                  </a:lnTo>
                  <a:lnTo>
                    <a:pt x="538" y="66"/>
                  </a:lnTo>
                  <a:lnTo>
                    <a:pt x="538" y="66"/>
                  </a:lnTo>
                  <a:lnTo>
                    <a:pt x="510" y="66"/>
                  </a:lnTo>
                  <a:lnTo>
                    <a:pt x="498" y="64"/>
                  </a:lnTo>
                  <a:lnTo>
                    <a:pt x="484" y="60"/>
                  </a:lnTo>
                  <a:lnTo>
                    <a:pt x="484" y="60"/>
                  </a:lnTo>
                  <a:lnTo>
                    <a:pt x="482" y="56"/>
                  </a:lnTo>
                  <a:lnTo>
                    <a:pt x="480" y="54"/>
                  </a:lnTo>
                  <a:lnTo>
                    <a:pt x="474" y="56"/>
                  </a:lnTo>
                  <a:lnTo>
                    <a:pt x="474" y="56"/>
                  </a:lnTo>
                  <a:lnTo>
                    <a:pt x="464" y="58"/>
                  </a:lnTo>
                  <a:lnTo>
                    <a:pt x="464" y="58"/>
                  </a:lnTo>
                  <a:lnTo>
                    <a:pt x="462" y="58"/>
                  </a:lnTo>
                  <a:lnTo>
                    <a:pt x="462" y="60"/>
                  </a:lnTo>
                  <a:lnTo>
                    <a:pt x="462" y="60"/>
                  </a:lnTo>
                  <a:lnTo>
                    <a:pt x="466" y="62"/>
                  </a:lnTo>
                  <a:lnTo>
                    <a:pt x="466" y="62"/>
                  </a:lnTo>
                  <a:lnTo>
                    <a:pt x="468" y="64"/>
                  </a:lnTo>
                  <a:lnTo>
                    <a:pt x="468" y="64"/>
                  </a:lnTo>
                  <a:lnTo>
                    <a:pt x="468" y="68"/>
                  </a:lnTo>
                  <a:lnTo>
                    <a:pt x="468" y="68"/>
                  </a:lnTo>
                  <a:lnTo>
                    <a:pt x="464" y="72"/>
                  </a:lnTo>
                  <a:lnTo>
                    <a:pt x="464" y="72"/>
                  </a:lnTo>
                  <a:lnTo>
                    <a:pt x="452" y="66"/>
                  </a:lnTo>
                  <a:lnTo>
                    <a:pt x="446" y="66"/>
                  </a:lnTo>
                  <a:lnTo>
                    <a:pt x="440" y="66"/>
                  </a:lnTo>
                  <a:lnTo>
                    <a:pt x="440" y="66"/>
                  </a:lnTo>
                  <a:lnTo>
                    <a:pt x="424" y="68"/>
                  </a:lnTo>
                  <a:lnTo>
                    <a:pt x="408" y="66"/>
                  </a:lnTo>
                  <a:lnTo>
                    <a:pt x="408" y="66"/>
                  </a:lnTo>
                  <a:lnTo>
                    <a:pt x="410" y="62"/>
                  </a:lnTo>
                  <a:lnTo>
                    <a:pt x="412" y="62"/>
                  </a:lnTo>
                  <a:lnTo>
                    <a:pt x="414" y="60"/>
                  </a:lnTo>
                  <a:lnTo>
                    <a:pt x="416" y="60"/>
                  </a:lnTo>
                  <a:lnTo>
                    <a:pt x="416" y="60"/>
                  </a:lnTo>
                  <a:lnTo>
                    <a:pt x="412" y="56"/>
                  </a:lnTo>
                  <a:lnTo>
                    <a:pt x="406" y="54"/>
                  </a:lnTo>
                  <a:lnTo>
                    <a:pt x="406" y="54"/>
                  </a:lnTo>
                  <a:lnTo>
                    <a:pt x="398" y="54"/>
                  </a:lnTo>
                  <a:lnTo>
                    <a:pt x="390" y="54"/>
                  </a:lnTo>
                  <a:lnTo>
                    <a:pt x="374" y="50"/>
                  </a:lnTo>
                  <a:lnTo>
                    <a:pt x="374" y="50"/>
                  </a:lnTo>
                  <a:lnTo>
                    <a:pt x="358" y="46"/>
                  </a:lnTo>
                  <a:lnTo>
                    <a:pt x="350" y="46"/>
                  </a:lnTo>
                  <a:lnTo>
                    <a:pt x="348" y="46"/>
                  </a:lnTo>
                  <a:lnTo>
                    <a:pt x="344" y="50"/>
                  </a:lnTo>
                  <a:lnTo>
                    <a:pt x="344" y="50"/>
                  </a:lnTo>
                  <a:lnTo>
                    <a:pt x="340" y="50"/>
                  </a:lnTo>
                  <a:lnTo>
                    <a:pt x="338" y="48"/>
                  </a:lnTo>
                  <a:lnTo>
                    <a:pt x="338" y="48"/>
                  </a:lnTo>
                  <a:lnTo>
                    <a:pt x="336" y="44"/>
                  </a:lnTo>
                  <a:lnTo>
                    <a:pt x="334" y="44"/>
                  </a:lnTo>
                  <a:lnTo>
                    <a:pt x="330" y="48"/>
                  </a:lnTo>
                  <a:lnTo>
                    <a:pt x="330" y="48"/>
                  </a:lnTo>
                  <a:lnTo>
                    <a:pt x="326" y="50"/>
                  </a:lnTo>
                  <a:lnTo>
                    <a:pt x="324" y="48"/>
                  </a:lnTo>
                  <a:lnTo>
                    <a:pt x="324" y="48"/>
                  </a:lnTo>
                  <a:lnTo>
                    <a:pt x="318" y="44"/>
                  </a:lnTo>
                  <a:lnTo>
                    <a:pt x="314" y="42"/>
                  </a:lnTo>
                  <a:lnTo>
                    <a:pt x="308" y="42"/>
                  </a:lnTo>
                  <a:lnTo>
                    <a:pt x="302" y="46"/>
                  </a:lnTo>
                  <a:lnTo>
                    <a:pt x="302" y="46"/>
                  </a:lnTo>
                  <a:lnTo>
                    <a:pt x="296" y="44"/>
                  </a:lnTo>
                  <a:lnTo>
                    <a:pt x="296" y="44"/>
                  </a:lnTo>
                  <a:lnTo>
                    <a:pt x="294" y="48"/>
                  </a:lnTo>
                  <a:lnTo>
                    <a:pt x="290" y="48"/>
                  </a:lnTo>
                  <a:lnTo>
                    <a:pt x="290" y="48"/>
                  </a:lnTo>
                  <a:lnTo>
                    <a:pt x="286" y="46"/>
                  </a:lnTo>
                  <a:lnTo>
                    <a:pt x="286" y="46"/>
                  </a:lnTo>
                  <a:lnTo>
                    <a:pt x="286" y="46"/>
                  </a:lnTo>
                  <a:lnTo>
                    <a:pt x="286" y="46"/>
                  </a:lnTo>
                  <a:lnTo>
                    <a:pt x="280" y="46"/>
                  </a:lnTo>
                  <a:lnTo>
                    <a:pt x="278" y="44"/>
                  </a:lnTo>
                  <a:lnTo>
                    <a:pt x="274" y="46"/>
                  </a:lnTo>
                  <a:lnTo>
                    <a:pt x="274" y="46"/>
                  </a:lnTo>
                  <a:lnTo>
                    <a:pt x="268" y="48"/>
                  </a:lnTo>
                  <a:lnTo>
                    <a:pt x="264" y="48"/>
                  </a:lnTo>
                  <a:lnTo>
                    <a:pt x="258" y="48"/>
                  </a:lnTo>
                  <a:lnTo>
                    <a:pt x="254" y="50"/>
                  </a:lnTo>
                  <a:lnTo>
                    <a:pt x="254" y="50"/>
                  </a:lnTo>
                  <a:lnTo>
                    <a:pt x="246" y="54"/>
                  </a:lnTo>
                  <a:lnTo>
                    <a:pt x="238" y="54"/>
                  </a:lnTo>
                  <a:lnTo>
                    <a:pt x="224" y="50"/>
                  </a:lnTo>
                  <a:lnTo>
                    <a:pt x="224" y="50"/>
                  </a:lnTo>
                  <a:lnTo>
                    <a:pt x="202" y="46"/>
                  </a:lnTo>
                  <a:lnTo>
                    <a:pt x="192" y="44"/>
                  </a:lnTo>
                  <a:lnTo>
                    <a:pt x="180" y="42"/>
                  </a:lnTo>
                  <a:lnTo>
                    <a:pt x="180" y="42"/>
                  </a:lnTo>
                  <a:lnTo>
                    <a:pt x="166" y="42"/>
                  </a:lnTo>
                  <a:lnTo>
                    <a:pt x="152" y="42"/>
                  </a:lnTo>
                  <a:lnTo>
                    <a:pt x="124" y="38"/>
                  </a:lnTo>
                  <a:lnTo>
                    <a:pt x="124" y="38"/>
                  </a:lnTo>
                  <a:lnTo>
                    <a:pt x="96" y="32"/>
                  </a:lnTo>
                  <a:lnTo>
                    <a:pt x="82" y="32"/>
                  </a:lnTo>
                  <a:lnTo>
                    <a:pt x="68" y="36"/>
                  </a:lnTo>
                  <a:lnTo>
                    <a:pt x="68" y="36"/>
                  </a:lnTo>
                  <a:lnTo>
                    <a:pt x="52" y="38"/>
                  </a:lnTo>
                  <a:lnTo>
                    <a:pt x="44" y="40"/>
                  </a:lnTo>
                  <a:lnTo>
                    <a:pt x="38" y="46"/>
                  </a:lnTo>
                  <a:lnTo>
                    <a:pt x="38" y="46"/>
                  </a:lnTo>
                  <a:lnTo>
                    <a:pt x="34" y="50"/>
                  </a:lnTo>
                  <a:lnTo>
                    <a:pt x="30" y="52"/>
                  </a:lnTo>
                  <a:lnTo>
                    <a:pt x="24" y="54"/>
                  </a:lnTo>
                  <a:lnTo>
                    <a:pt x="18" y="54"/>
                  </a:lnTo>
                  <a:lnTo>
                    <a:pt x="18" y="54"/>
                  </a:lnTo>
                  <a:lnTo>
                    <a:pt x="14" y="56"/>
                  </a:lnTo>
                  <a:lnTo>
                    <a:pt x="12" y="56"/>
                  </a:lnTo>
                  <a:lnTo>
                    <a:pt x="12" y="58"/>
                  </a:lnTo>
                  <a:lnTo>
                    <a:pt x="12" y="58"/>
                  </a:lnTo>
                  <a:lnTo>
                    <a:pt x="12" y="60"/>
                  </a:lnTo>
                  <a:lnTo>
                    <a:pt x="12" y="62"/>
                  </a:lnTo>
                  <a:lnTo>
                    <a:pt x="16" y="62"/>
                  </a:lnTo>
                  <a:lnTo>
                    <a:pt x="16" y="62"/>
                  </a:lnTo>
                  <a:lnTo>
                    <a:pt x="50" y="78"/>
                  </a:lnTo>
                  <a:lnTo>
                    <a:pt x="50" y="78"/>
                  </a:lnTo>
                  <a:lnTo>
                    <a:pt x="46" y="84"/>
                  </a:lnTo>
                  <a:lnTo>
                    <a:pt x="40" y="86"/>
                  </a:lnTo>
                  <a:lnTo>
                    <a:pt x="34" y="84"/>
                  </a:lnTo>
                  <a:lnTo>
                    <a:pt x="30" y="82"/>
                  </a:lnTo>
                  <a:lnTo>
                    <a:pt x="30" y="82"/>
                  </a:lnTo>
                  <a:lnTo>
                    <a:pt x="26" y="80"/>
                  </a:lnTo>
                  <a:lnTo>
                    <a:pt x="22" y="80"/>
                  </a:lnTo>
                  <a:lnTo>
                    <a:pt x="22" y="80"/>
                  </a:lnTo>
                  <a:lnTo>
                    <a:pt x="0" y="88"/>
                  </a:lnTo>
                  <a:lnTo>
                    <a:pt x="0" y="88"/>
                  </a:lnTo>
                  <a:lnTo>
                    <a:pt x="6" y="90"/>
                  </a:lnTo>
                  <a:lnTo>
                    <a:pt x="8" y="94"/>
                  </a:lnTo>
                  <a:lnTo>
                    <a:pt x="10" y="98"/>
                  </a:lnTo>
                  <a:lnTo>
                    <a:pt x="14" y="100"/>
                  </a:lnTo>
                  <a:lnTo>
                    <a:pt x="14" y="100"/>
                  </a:lnTo>
                  <a:lnTo>
                    <a:pt x="30" y="100"/>
                  </a:lnTo>
                  <a:lnTo>
                    <a:pt x="44" y="98"/>
                  </a:lnTo>
                  <a:lnTo>
                    <a:pt x="44" y="98"/>
                  </a:lnTo>
                  <a:lnTo>
                    <a:pt x="48" y="96"/>
                  </a:lnTo>
                  <a:lnTo>
                    <a:pt x="50" y="96"/>
                  </a:lnTo>
                  <a:lnTo>
                    <a:pt x="52" y="100"/>
                  </a:lnTo>
                  <a:lnTo>
                    <a:pt x="52" y="100"/>
                  </a:lnTo>
                  <a:lnTo>
                    <a:pt x="52" y="108"/>
                  </a:lnTo>
                  <a:lnTo>
                    <a:pt x="52" y="110"/>
                  </a:lnTo>
                  <a:lnTo>
                    <a:pt x="46" y="112"/>
                  </a:lnTo>
                  <a:lnTo>
                    <a:pt x="46" y="112"/>
                  </a:lnTo>
                  <a:lnTo>
                    <a:pt x="36" y="114"/>
                  </a:lnTo>
                  <a:lnTo>
                    <a:pt x="24" y="116"/>
                  </a:lnTo>
                  <a:lnTo>
                    <a:pt x="24" y="116"/>
                  </a:lnTo>
                  <a:lnTo>
                    <a:pt x="22" y="118"/>
                  </a:lnTo>
                  <a:lnTo>
                    <a:pt x="18" y="122"/>
                  </a:lnTo>
                  <a:lnTo>
                    <a:pt x="14" y="130"/>
                  </a:lnTo>
                  <a:lnTo>
                    <a:pt x="14" y="130"/>
                  </a:lnTo>
                  <a:lnTo>
                    <a:pt x="18" y="134"/>
                  </a:lnTo>
                  <a:lnTo>
                    <a:pt x="20" y="140"/>
                  </a:lnTo>
                  <a:lnTo>
                    <a:pt x="22" y="144"/>
                  </a:lnTo>
                  <a:lnTo>
                    <a:pt x="28" y="146"/>
                  </a:lnTo>
                  <a:lnTo>
                    <a:pt x="28" y="146"/>
                  </a:lnTo>
                  <a:lnTo>
                    <a:pt x="40" y="148"/>
                  </a:lnTo>
                  <a:lnTo>
                    <a:pt x="46" y="152"/>
                  </a:lnTo>
                  <a:lnTo>
                    <a:pt x="46" y="154"/>
                  </a:lnTo>
                  <a:lnTo>
                    <a:pt x="48" y="160"/>
                  </a:lnTo>
                  <a:lnTo>
                    <a:pt x="48" y="160"/>
                  </a:lnTo>
                  <a:lnTo>
                    <a:pt x="48" y="160"/>
                  </a:lnTo>
                  <a:lnTo>
                    <a:pt x="48" y="160"/>
                  </a:lnTo>
                  <a:lnTo>
                    <a:pt x="52" y="158"/>
                  </a:lnTo>
                  <a:lnTo>
                    <a:pt x="56" y="158"/>
                  </a:lnTo>
                  <a:lnTo>
                    <a:pt x="66" y="160"/>
                  </a:lnTo>
                  <a:lnTo>
                    <a:pt x="74" y="160"/>
                  </a:lnTo>
                  <a:lnTo>
                    <a:pt x="78" y="160"/>
                  </a:lnTo>
                  <a:lnTo>
                    <a:pt x="82" y="158"/>
                  </a:lnTo>
                  <a:lnTo>
                    <a:pt x="82" y="158"/>
                  </a:lnTo>
                  <a:lnTo>
                    <a:pt x="80" y="166"/>
                  </a:lnTo>
                  <a:lnTo>
                    <a:pt x="74" y="174"/>
                  </a:lnTo>
                  <a:lnTo>
                    <a:pt x="68" y="180"/>
                  </a:lnTo>
                  <a:lnTo>
                    <a:pt x="60" y="184"/>
                  </a:lnTo>
                  <a:lnTo>
                    <a:pt x="60" y="184"/>
                  </a:lnTo>
                  <a:lnTo>
                    <a:pt x="58" y="186"/>
                  </a:lnTo>
                  <a:lnTo>
                    <a:pt x="56" y="188"/>
                  </a:lnTo>
                  <a:lnTo>
                    <a:pt x="56" y="190"/>
                  </a:lnTo>
                  <a:lnTo>
                    <a:pt x="56" y="190"/>
                  </a:lnTo>
                  <a:lnTo>
                    <a:pt x="58" y="190"/>
                  </a:lnTo>
                  <a:lnTo>
                    <a:pt x="60" y="190"/>
                  </a:lnTo>
                  <a:lnTo>
                    <a:pt x="64" y="190"/>
                  </a:lnTo>
                  <a:lnTo>
                    <a:pt x="64" y="190"/>
                  </a:lnTo>
                  <a:lnTo>
                    <a:pt x="70" y="188"/>
                  </a:lnTo>
                  <a:lnTo>
                    <a:pt x="70" y="188"/>
                  </a:lnTo>
                  <a:lnTo>
                    <a:pt x="98" y="168"/>
                  </a:lnTo>
                  <a:lnTo>
                    <a:pt x="98" y="168"/>
                  </a:lnTo>
                  <a:lnTo>
                    <a:pt x="104" y="164"/>
                  </a:lnTo>
                  <a:lnTo>
                    <a:pt x="106" y="160"/>
                  </a:lnTo>
                  <a:lnTo>
                    <a:pt x="106" y="156"/>
                  </a:lnTo>
                  <a:lnTo>
                    <a:pt x="106" y="156"/>
                  </a:lnTo>
                  <a:lnTo>
                    <a:pt x="106" y="154"/>
                  </a:lnTo>
                  <a:lnTo>
                    <a:pt x="106" y="154"/>
                  </a:lnTo>
                  <a:lnTo>
                    <a:pt x="112" y="150"/>
                  </a:lnTo>
                  <a:lnTo>
                    <a:pt x="118" y="144"/>
                  </a:lnTo>
                  <a:lnTo>
                    <a:pt x="122" y="140"/>
                  </a:lnTo>
                  <a:lnTo>
                    <a:pt x="128" y="136"/>
                  </a:lnTo>
                  <a:lnTo>
                    <a:pt x="128" y="136"/>
                  </a:lnTo>
                  <a:lnTo>
                    <a:pt x="130" y="138"/>
                  </a:lnTo>
                  <a:lnTo>
                    <a:pt x="130" y="138"/>
                  </a:lnTo>
                  <a:lnTo>
                    <a:pt x="128" y="140"/>
                  </a:lnTo>
                  <a:lnTo>
                    <a:pt x="128" y="142"/>
                  </a:lnTo>
                  <a:lnTo>
                    <a:pt x="126" y="146"/>
                  </a:lnTo>
                  <a:lnTo>
                    <a:pt x="126" y="146"/>
                  </a:lnTo>
                  <a:lnTo>
                    <a:pt x="124" y="148"/>
                  </a:lnTo>
                  <a:lnTo>
                    <a:pt x="124" y="150"/>
                  </a:lnTo>
                  <a:lnTo>
                    <a:pt x="126" y="152"/>
                  </a:lnTo>
                  <a:lnTo>
                    <a:pt x="124" y="156"/>
                  </a:lnTo>
                  <a:lnTo>
                    <a:pt x="124" y="156"/>
                  </a:lnTo>
                  <a:lnTo>
                    <a:pt x="128" y="156"/>
                  </a:lnTo>
                  <a:lnTo>
                    <a:pt x="128" y="154"/>
                  </a:lnTo>
                  <a:lnTo>
                    <a:pt x="130" y="152"/>
                  </a:lnTo>
                  <a:lnTo>
                    <a:pt x="132" y="150"/>
                  </a:lnTo>
                  <a:lnTo>
                    <a:pt x="132" y="150"/>
                  </a:lnTo>
                  <a:lnTo>
                    <a:pt x="142" y="148"/>
                  </a:lnTo>
                  <a:lnTo>
                    <a:pt x="148" y="146"/>
                  </a:lnTo>
                  <a:lnTo>
                    <a:pt x="150" y="142"/>
                  </a:lnTo>
                  <a:lnTo>
                    <a:pt x="150" y="142"/>
                  </a:lnTo>
                  <a:lnTo>
                    <a:pt x="152" y="138"/>
                  </a:lnTo>
                  <a:lnTo>
                    <a:pt x="152" y="136"/>
                  </a:lnTo>
                  <a:lnTo>
                    <a:pt x="160" y="138"/>
                  </a:lnTo>
                  <a:lnTo>
                    <a:pt x="160" y="138"/>
                  </a:lnTo>
                  <a:lnTo>
                    <a:pt x="180" y="144"/>
                  </a:lnTo>
                  <a:lnTo>
                    <a:pt x="190" y="146"/>
                  </a:lnTo>
                  <a:lnTo>
                    <a:pt x="200" y="146"/>
                  </a:lnTo>
                  <a:lnTo>
                    <a:pt x="200" y="146"/>
                  </a:lnTo>
                  <a:lnTo>
                    <a:pt x="210" y="148"/>
                  </a:lnTo>
                  <a:lnTo>
                    <a:pt x="220" y="150"/>
                  </a:lnTo>
                  <a:lnTo>
                    <a:pt x="220" y="150"/>
                  </a:lnTo>
                  <a:lnTo>
                    <a:pt x="230" y="156"/>
                  </a:lnTo>
                  <a:lnTo>
                    <a:pt x="240" y="164"/>
                  </a:lnTo>
                  <a:lnTo>
                    <a:pt x="240" y="164"/>
                  </a:lnTo>
                  <a:lnTo>
                    <a:pt x="244" y="168"/>
                  </a:lnTo>
                  <a:lnTo>
                    <a:pt x="244" y="168"/>
                  </a:lnTo>
                  <a:lnTo>
                    <a:pt x="246" y="166"/>
                  </a:lnTo>
                  <a:lnTo>
                    <a:pt x="250" y="166"/>
                  </a:lnTo>
                  <a:lnTo>
                    <a:pt x="250" y="166"/>
                  </a:lnTo>
                  <a:lnTo>
                    <a:pt x="252" y="166"/>
                  </a:lnTo>
                  <a:lnTo>
                    <a:pt x="252" y="166"/>
                  </a:lnTo>
                  <a:lnTo>
                    <a:pt x="258" y="164"/>
                  </a:lnTo>
                  <a:lnTo>
                    <a:pt x="258" y="164"/>
                  </a:lnTo>
                  <a:lnTo>
                    <a:pt x="262" y="164"/>
                  </a:lnTo>
                  <a:lnTo>
                    <a:pt x="264" y="168"/>
                  </a:lnTo>
                  <a:lnTo>
                    <a:pt x="264" y="168"/>
                  </a:lnTo>
                  <a:lnTo>
                    <a:pt x="266" y="170"/>
                  </a:lnTo>
                  <a:lnTo>
                    <a:pt x="268" y="172"/>
                  </a:lnTo>
                  <a:lnTo>
                    <a:pt x="270" y="178"/>
                  </a:lnTo>
                  <a:lnTo>
                    <a:pt x="270" y="178"/>
                  </a:lnTo>
                  <a:lnTo>
                    <a:pt x="272" y="180"/>
                  </a:lnTo>
                  <a:lnTo>
                    <a:pt x="272" y="180"/>
                  </a:lnTo>
                  <a:lnTo>
                    <a:pt x="276" y="182"/>
                  </a:lnTo>
                  <a:lnTo>
                    <a:pt x="276" y="186"/>
                  </a:lnTo>
                  <a:lnTo>
                    <a:pt x="276" y="186"/>
                  </a:lnTo>
                  <a:lnTo>
                    <a:pt x="282" y="190"/>
                  </a:lnTo>
                  <a:lnTo>
                    <a:pt x="282" y="194"/>
                  </a:lnTo>
                  <a:lnTo>
                    <a:pt x="282" y="194"/>
                  </a:lnTo>
                  <a:lnTo>
                    <a:pt x="284" y="194"/>
                  </a:lnTo>
                  <a:lnTo>
                    <a:pt x="286" y="196"/>
                  </a:lnTo>
                  <a:lnTo>
                    <a:pt x="286" y="200"/>
                  </a:lnTo>
                  <a:lnTo>
                    <a:pt x="286" y="200"/>
                  </a:lnTo>
                  <a:lnTo>
                    <a:pt x="288" y="202"/>
                  </a:lnTo>
                  <a:lnTo>
                    <a:pt x="292" y="206"/>
                  </a:lnTo>
                  <a:lnTo>
                    <a:pt x="292" y="206"/>
                  </a:lnTo>
                  <a:lnTo>
                    <a:pt x="294" y="208"/>
                  </a:lnTo>
                  <a:lnTo>
                    <a:pt x="294" y="210"/>
                  </a:lnTo>
                  <a:lnTo>
                    <a:pt x="296" y="214"/>
                  </a:lnTo>
                  <a:lnTo>
                    <a:pt x="298" y="216"/>
                  </a:lnTo>
                  <a:lnTo>
                    <a:pt x="298" y="216"/>
                  </a:lnTo>
                  <a:lnTo>
                    <a:pt x="304" y="218"/>
                  </a:lnTo>
                  <a:lnTo>
                    <a:pt x="310" y="224"/>
                  </a:lnTo>
                  <a:lnTo>
                    <a:pt x="312" y="230"/>
                  </a:lnTo>
                  <a:lnTo>
                    <a:pt x="312" y="234"/>
                  </a:lnTo>
                  <a:lnTo>
                    <a:pt x="312" y="238"/>
                  </a:lnTo>
                  <a:lnTo>
                    <a:pt x="312" y="238"/>
                  </a:lnTo>
                  <a:lnTo>
                    <a:pt x="314" y="240"/>
                  </a:lnTo>
                  <a:lnTo>
                    <a:pt x="316" y="242"/>
                  </a:lnTo>
                  <a:lnTo>
                    <a:pt x="322" y="242"/>
                  </a:lnTo>
                  <a:lnTo>
                    <a:pt x="322" y="242"/>
                  </a:lnTo>
                  <a:lnTo>
                    <a:pt x="324" y="242"/>
                  </a:lnTo>
                  <a:lnTo>
                    <a:pt x="328" y="244"/>
                  </a:lnTo>
                  <a:lnTo>
                    <a:pt x="334" y="246"/>
                  </a:lnTo>
                  <a:lnTo>
                    <a:pt x="334" y="246"/>
                  </a:lnTo>
                  <a:lnTo>
                    <a:pt x="336" y="250"/>
                  </a:lnTo>
                  <a:lnTo>
                    <a:pt x="338" y="252"/>
                  </a:lnTo>
                  <a:lnTo>
                    <a:pt x="344" y="256"/>
                  </a:lnTo>
                  <a:lnTo>
                    <a:pt x="344" y="256"/>
                  </a:lnTo>
                  <a:lnTo>
                    <a:pt x="348" y="260"/>
                  </a:lnTo>
                  <a:lnTo>
                    <a:pt x="352" y="264"/>
                  </a:lnTo>
                  <a:lnTo>
                    <a:pt x="354" y="268"/>
                  </a:lnTo>
                  <a:lnTo>
                    <a:pt x="354" y="274"/>
                  </a:lnTo>
                  <a:lnTo>
                    <a:pt x="354" y="274"/>
                  </a:lnTo>
                  <a:lnTo>
                    <a:pt x="348" y="272"/>
                  </a:lnTo>
                  <a:lnTo>
                    <a:pt x="348" y="272"/>
                  </a:lnTo>
                  <a:lnTo>
                    <a:pt x="346" y="272"/>
                  </a:lnTo>
                  <a:lnTo>
                    <a:pt x="342" y="270"/>
                  </a:lnTo>
                  <a:lnTo>
                    <a:pt x="338" y="270"/>
                  </a:lnTo>
                  <a:lnTo>
                    <a:pt x="336" y="272"/>
                  </a:lnTo>
                  <a:lnTo>
                    <a:pt x="336" y="272"/>
                  </a:lnTo>
                  <a:lnTo>
                    <a:pt x="338" y="278"/>
                  </a:lnTo>
                  <a:lnTo>
                    <a:pt x="340" y="284"/>
                  </a:lnTo>
                  <a:lnTo>
                    <a:pt x="342" y="292"/>
                  </a:lnTo>
                  <a:lnTo>
                    <a:pt x="342" y="298"/>
                  </a:lnTo>
                  <a:lnTo>
                    <a:pt x="342" y="298"/>
                  </a:lnTo>
                  <a:lnTo>
                    <a:pt x="340" y="314"/>
                  </a:lnTo>
                  <a:lnTo>
                    <a:pt x="338" y="330"/>
                  </a:lnTo>
                  <a:lnTo>
                    <a:pt x="340" y="346"/>
                  </a:lnTo>
                  <a:lnTo>
                    <a:pt x="342" y="362"/>
                  </a:lnTo>
                  <a:lnTo>
                    <a:pt x="342" y="362"/>
                  </a:lnTo>
                  <a:lnTo>
                    <a:pt x="346" y="368"/>
                  </a:lnTo>
                  <a:lnTo>
                    <a:pt x="348" y="372"/>
                  </a:lnTo>
                  <a:lnTo>
                    <a:pt x="352" y="376"/>
                  </a:lnTo>
                  <a:lnTo>
                    <a:pt x="354" y="380"/>
                  </a:lnTo>
                  <a:lnTo>
                    <a:pt x="354" y="380"/>
                  </a:lnTo>
                  <a:lnTo>
                    <a:pt x="358" y="392"/>
                  </a:lnTo>
                  <a:lnTo>
                    <a:pt x="364" y="402"/>
                  </a:lnTo>
                  <a:lnTo>
                    <a:pt x="372" y="412"/>
                  </a:lnTo>
                  <a:lnTo>
                    <a:pt x="376" y="414"/>
                  </a:lnTo>
                  <a:lnTo>
                    <a:pt x="382" y="418"/>
                  </a:lnTo>
                  <a:lnTo>
                    <a:pt x="382" y="418"/>
                  </a:lnTo>
                  <a:lnTo>
                    <a:pt x="386" y="420"/>
                  </a:lnTo>
                  <a:lnTo>
                    <a:pt x="390" y="422"/>
                  </a:lnTo>
                  <a:lnTo>
                    <a:pt x="394" y="432"/>
                  </a:lnTo>
                  <a:lnTo>
                    <a:pt x="394" y="432"/>
                  </a:lnTo>
                  <a:lnTo>
                    <a:pt x="402" y="452"/>
                  </a:lnTo>
                  <a:lnTo>
                    <a:pt x="408" y="462"/>
                  </a:lnTo>
                  <a:lnTo>
                    <a:pt x="414" y="470"/>
                  </a:lnTo>
                  <a:lnTo>
                    <a:pt x="414" y="470"/>
                  </a:lnTo>
                  <a:lnTo>
                    <a:pt x="416" y="472"/>
                  </a:lnTo>
                  <a:lnTo>
                    <a:pt x="418" y="476"/>
                  </a:lnTo>
                  <a:lnTo>
                    <a:pt x="418" y="478"/>
                  </a:lnTo>
                  <a:lnTo>
                    <a:pt x="416" y="482"/>
                  </a:lnTo>
                  <a:lnTo>
                    <a:pt x="416" y="482"/>
                  </a:lnTo>
                  <a:lnTo>
                    <a:pt x="414" y="484"/>
                  </a:lnTo>
                  <a:lnTo>
                    <a:pt x="414" y="486"/>
                  </a:lnTo>
                  <a:lnTo>
                    <a:pt x="414" y="486"/>
                  </a:lnTo>
                  <a:lnTo>
                    <a:pt x="424" y="492"/>
                  </a:lnTo>
                  <a:lnTo>
                    <a:pt x="430" y="500"/>
                  </a:lnTo>
                  <a:lnTo>
                    <a:pt x="440" y="518"/>
                  </a:lnTo>
                  <a:lnTo>
                    <a:pt x="440" y="518"/>
                  </a:lnTo>
                  <a:lnTo>
                    <a:pt x="442" y="520"/>
                  </a:lnTo>
                  <a:lnTo>
                    <a:pt x="442" y="520"/>
                  </a:lnTo>
                  <a:lnTo>
                    <a:pt x="448" y="528"/>
                  </a:lnTo>
                  <a:lnTo>
                    <a:pt x="448" y="528"/>
                  </a:lnTo>
                  <a:lnTo>
                    <a:pt x="450" y="530"/>
                  </a:lnTo>
                  <a:lnTo>
                    <a:pt x="450" y="532"/>
                  </a:lnTo>
                  <a:lnTo>
                    <a:pt x="452" y="530"/>
                  </a:lnTo>
                  <a:lnTo>
                    <a:pt x="452" y="530"/>
                  </a:lnTo>
                  <a:lnTo>
                    <a:pt x="454" y="528"/>
                  </a:lnTo>
                  <a:lnTo>
                    <a:pt x="454" y="528"/>
                  </a:lnTo>
                  <a:lnTo>
                    <a:pt x="452" y="524"/>
                  </a:lnTo>
                  <a:lnTo>
                    <a:pt x="452" y="524"/>
                  </a:lnTo>
                  <a:lnTo>
                    <a:pt x="448" y="520"/>
                  </a:lnTo>
                  <a:lnTo>
                    <a:pt x="444" y="514"/>
                  </a:lnTo>
                  <a:lnTo>
                    <a:pt x="444" y="514"/>
                  </a:lnTo>
                  <a:lnTo>
                    <a:pt x="442" y="512"/>
                  </a:lnTo>
                  <a:lnTo>
                    <a:pt x="442" y="512"/>
                  </a:lnTo>
                  <a:lnTo>
                    <a:pt x="432" y="486"/>
                  </a:lnTo>
                  <a:lnTo>
                    <a:pt x="418" y="464"/>
                  </a:lnTo>
                  <a:lnTo>
                    <a:pt x="418" y="464"/>
                  </a:lnTo>
                  <a:lnTo>
                    <a:pt x="414" y="458"/>
                  </a:lnTo>
                  <a:lnTo>
                    <a:pt x="412" y="452"/>
                  </a:lnTo>
                  <a:lnTo>
                    <a:pt x="412" y="442"/>
                  </a:lnTo>
                  <a:lnTo>
                    <a:pt x="412" y="442"/>
                  </a:lnTo>
                  <a:lnTo>
                    <a:pt x="418" y="442"/>
                  </a:lnTo>
                  <a:lnTo>
                    <a:pt x="424" y="446"/>
                  </a:lnTo>
                  <a:lnTo>
                    <a:pt x="426" y="450"/>
                  </a:lnTo>
                  <a:lnTo>
                    <a:pt x="428" y="456"/>
                  </a:lnTo>
                  <a:lnTo>
                    <a:pt x="428" y="456"/>
                  </a:lnTo>
                  <a:lnTo>
                    <a:pt x="430" y="462"/>
                  </a:lnTo>
                  <a:lnTo>
                    <a:pt x="434" y="470"/>
                  </a:lnTo>
                  <a:lnTo>
                    <a:pt x="442" y="480"/>
                  </a:lnTo>
                  <a:lnTo>
                    <a:pt x="452" y="492"/>
                  </a:lnTo>
                  <a:lnTo>
                    <a:pt x="458" y="504"/>
                  </a:lnTo>
                  <a:lnTo>
                    <a:pt x="458" y="504"/>
                  </a:lnTo>
                  <a:lnTo>
                    <a:pt x="462" y="510"/>
                  </a:lnTo>
                  <a:lnTo>
                    <a:pt x="468" y="518"/>
                  </a:lnTo>
                  <a:lnTo>
                    <a:pt x="478" y="530"/>
                  </a:lnTo>
                  <a:lnTo>
                    <a:pt x="478" y="530"/>
                  </a:lnTo>
                  <a:lnTo>
                    <a:pt x="482" y="536"/>
                  </a:lnTo>
                  <a:lnTo>
                    <a:pt x="486" y="544"/>
                  </a:lnTo>
                  <a:lnTo>
                    <a:pt x="486" y="550"/>
                  </a:lnTo>
                  <a:lnTo>
                    <a:pt x="486" y="558"/>
                  </a:lnTo>
                  <a:lnTo>
                    <a:pt x="486" y="558"/>
                  </a:lnTo>
                  <a:lnTo>
                    <a:pt x="484" y="562"/>
                  </a:lnTo>
                  <a:lnTo>
                    <a:pt x="486" y="566"/>
                  </a:lnTo>
                  <a:lnTo>
                    <a:pt x="492" y="570"/>
                  </a:lnTo>
                  <a:lnTo>
                    <a:pt x="492" y="570"/>
                  </a:lnTo>
                  <a:lnTo>
                    <a:pt x="504" y="580"/>
                  </a:lnTo>
                  <a:lnTo>
                    <a:pt x="516" y="588"/>
                  </a:lnTo>
                  <a:lnTo>
                    <a:pt x="516" y="588"/>
                  </a:lnTo>
                  <a:lnTo>
                    <a:pt x="534" y="598"/>
                  </a:lnTo>
                  <a:lnTo>
                    <a:pt x="550" y="606"/>
                  </a:lnTo>
                  <a:lnTo>
                    <a:pt x="550" y="606"/>
                  </a:lnTo>
                  <a:lnTo>
                    <a:pt x="556" y="608"/>
                  </a:lnTo>
                  <a:lnTo>
                    <a:pt x="560" y="606"/>
                  </a:lnTo>
                  <a:lnTo>
                    <a:pt x="560" y="606"/>
                  </a:lnTo>
                  <a:lnTo>
                    <a:pt x="566" y="602"/>
                  </a:lnTo>
                  <a:lnTo>
                    <a:pt x="572" y="602"/>
                  </a:lnTo>
                  <a:lnTo>
                    <a:pt x="578" y="606"/>
                  </a:lnTo>
                  <a:lnTo>
                    <a:pt x="582" y="612"/>
                  </a:lnTo>
                  <a:lnTo>
                    <a:pt x="582" y="612"/>
                  </a:lnTo>
                  <a:lnTo>
                    <a:pt x="592" y="622"/>
                  </a:lnTo>
                  <a:lnTo>
                    <a:pt x="596" y="624"/>
                  </a:lnTo>
                  <a:lnTo>
                    <a:pt x="604" y="628"/>
                  </a:lnTo>
                  <a:lnTo>
                    <a:pt x="604" y="628"/>
                  </a:lnTo>
                  <a:lnTo>
                    <a:pt x="614" y="630"/>
                  </a:lnTo>
                  <a:lnTo>
                    <a:pt x="622" y="634"/>
                  </a:lnTo>
                  <a:lnTo>
                    <a:pt x="630" y="642"/>
                  </a:lnTo>
                  <a:lnTo>
                    <a:pt x="636" y="652"/>
                  </a:lnTo>
                  <a:lnTo>
                    <a:pt x="636" y="652"/>
                  </a:lnTo>
                  <a:lnTo>
                    <a:pt x="638" y="652"/>
                  </a:lnTo>
                  <a:lnTo>
                    <a:pt x="638" y="652"/>
                  </a:lnTo>
                  <a:lnTo>
                    <a:pt x="638" y="656"/>
                  </a:lnTo>
                  <a:lnTo>
                    <a:pt x="638" y="656"/>
                  </a:lnTo>
                  <a:lnTo>
                    <a:pt x="638" y="662"/>
                  </a:lnTo>
                  <a:lnTo>
                    <a:pt x="640" y="666"/>
                  </a:lnTo>
                  <a:lnTo>
                    <a:pt x="640" y="666"/>
                  </a:lnTo>
                  <a:lnTo>
                    <a:pt x="678" y="694"/>
                  </a:lnTo>
                  <a:lnTo>
                    <a:pt x="678" y="694"/>
                  </a:lnTo>
                  <a:lnTo>
                    <a:pt x="682" y="694"/>
                  </a:lnTo>
                  <a:lnTo>
                    <a:pt x="682" y="694"/>
                  </a:lnTo>
                  <a:lnTo>
                    <a:pt x="682" y="692"/>
                  </a:lnTo>
                  <a:lnTo>
                    <a:pt x="682" y="692"/>
                  </a:lnTo>
                  <a:lnTo>
                    <a:pt x="680" y="686"/>
                  </a:lnTo>
                  <a:lnTo>
                    <a:pt x="682" y="684"/>
                  </a:lnTo>
                  <a:lnTo>
                    <a:pt x="686" y="680"/>
                  </a:lnTo>
                  <a:lnTo>
                    <a:pt x="688" y="676"/>
                  </a:lnTo>
                  <a:lnTo>
                    <a:pt x="688" y="676"/>
                  </a:lnTo>
                  <a:lnTo>
                    <a:pt x="692" y="678"/>
                  </a:lnTo>
                  <a:lnTo>
                    <a:pt x="694" y="678"/>
                  </a:lnTo>
                  <a:lnTo>
                    <a:pt x="696" y="684"/>
                  </a:lnTo>
                  <a:lnTo>
                    <a:pt x="698" y="690"/>
                  </a:lnTo>
                  <a:lnTo>
                    <a:pt x="700" y="694"/>
                  </a:lnTo>
                  <a:lnTo>
                    <a:pt x="700" y="694"/>
                  </a:lnTo>
                  <a:lnTo>
                    <a:pt x="702" y="702"/>
                  </a:lnTo>
                  <a:lnTo>
                    <a:pt x="704" y="710"/>
                  </a:lnTo>
                  <a:lnTo>
                    <a:pt x="706" y="720"/>
                  </a:lnTo>
                  <a:lnTo>
                    <a:pt x="704" y="728"/>
                  </a:lnTo>
                  <a:lnTo>
                    <a:pt x="702" y="738"/>
                  </a:lnTo>
                  <a:lnTo>
                    <a:pt x="700" y="746"/>
                  </a:lnTo>
                  <a:lnTo>
                    <a:pt x="696" y="754"/>
                  </a:lnTo>
                  <a:lnTo>
                    <a:pt x="690" y="760"/>
                  </a:lnTo>
                  <a:lnTo>
                    <a:pt x="690" y="760"/>
                  </a:lnTo>
                  <a:lnTo>
                    <a:pt x="684" y="766"/>
                  </a:lnTo>
                  <a:lnTo>
                    <a:pt x="680" y="774"/>
                  </a:lnTo>
                  <a:lnTo>
                    <a:pt x="678" y="784"/>
                  </a:lnTo>
                  <a:lnTo>
                    <a:pt x="678" y="792"/>
                  </a:lnTo>
                  <a:lnTo>
                    <a:pt x="678" y="792"/>
                  </a:lnTo>
                  <a:lnTo>
                    <a:pt x="678" y="796"/>
                  </a:lnTo>
                  <a:lnTo>
                    <a:pt x="680" y="798"/>
                  </a:lnTo>
                  <a:lnTo>
                    <a:pt x="680" y="798"/>
                  </a:lnTo>
                  <a:lnTo>
                    <a:pt x="684" y="800"/>
                  </a:lnTo>
                  <a:lnTo>
                    <a:pt x="686" y="802"/>
                  </a:lnTo>
                  <a:lnTo>
                    <a:pt x="682" y="806"/>
                  </a:lnTo>
                  <a:lnTo>
                    <a:pt x="682" y="806"/>
                  </a:lnTo>
                  <a:lnTo>
                    <a:pt x="678" y="812"/>
                  </a:lnTo>
                  <a:lnTo>
                    <a:pt x="676" y="816"/>
                  </a:lnTo>
                  <a:lnTo>
                    <a:pt x="676" y="826"/>
                  </a:lnTo>
                  <a:lnTo>
                    <a:pt x="676" y="826"/>
                  </a:lnTo>
                  <a:lnTo>
                    <a:pt x="676" y="832"/>
                  </a:lnTo>
                  <a:lnTo>
                    <a:pt x="680" y="836"/>
                  </a:lnTo>
                  <a:lnTo>
                    <a:pt x="684" y="840"/>
                  </a:lnTo>
                  <a:lnTo>
                    <a:pt x="686" y="846"/>
                  </a:lnTo>
                  <a:lnTo>
                    <a:pt x="686" y="846"/>
                  </a:lnTo>
                  <a:lnTo>
                    <a:pt x="700" y="876"/>
                  </a:lnTo>
                  <a:lnTo>
                    <a:pt x="706" y="892"/>
                  </a:lnTo>
                  <a:lnTo>
                    <a:pt x="712" y="908"/>
                  </a:lnTo>
                  <a:lnTo>
                    <a:pt x="712" y="908"/>
                  </a:lnTo>
                  <a:lnTo>
                    <a:pt x="716" y="920"/>
                  </a:lnTo>
                  <a:lnTo>
                    <a:pt x="722" y="930"/>
                  </a:lnTo>
                  <a:lnTo>
                    <a:pt x="730" y="938"/>
                  </a:lnTo>
                  <a:lnTo>
                    <a:pt x="740" y="944"/>
                  </a:lnTo>
                  <a:lnTo>
                    <a:pt x="740" y="944"/>
                  </a:lnTo>
                  <a:lnTo>
                    <a:pt x="748" y="950"/>
                  </a:lnTo>
                  <a:lnTo>
                    <a:pt x="754" y="958"/>
                  </a:lnTo>
                  <a:lnTo>
                    <a:pt x="760" y="966"/>
                  </a:lnTo>
                  <a:lnTo>
                    <a:pt x="760" y="976"/>
                  </a:lnTo>
                  <a:lnTo>
                    <a:pt x="760" y="976"/>
                  </a:lnTo>
                  <a:lnTo>
                    <a:pt x="760" y="1006"/>
                  </a:lnTo>
                  <a:lnTo>
                    <a:pt x="758" y="1038"/>
                  </a:lnTo>
                  <a:lnTo>
                    <a:pt x="758" y="1038"/>
                  </a:lnTo>
                  <a:lnTo>
                    <a:pt x="752" y="1066"/>
                  </a:lnTo>
                  <a:lnTo>
                    <a:pt x="750" y="1080"/>
                  </a:lnTo>
                  <a:lnTo>
                    <a:pt x="750" y="1094"/>
                  </a:lnTo>
                  <a:lnTo>
                    <a:pt x="750" y="1094"/>
                  </a:lnTo>
                  <a:lnTo>
                    <a:pt x="748" y="1118"/>
                  </a:lnTo>
                  <a:lnTo>
                    <a:pt x="746" y="1130"/>
                  </a:lnTo>
                  <a:lnTo>
                    <a:pt x="742" y="1140"/>
                  </a:lnTo>
                  <a:lnTo>
                    <a:pt x="742" y="1140"/>
                  </a:lnTo>
                  <a:lnTo>
                    <a:pt x="740" y="1148"/>
                  </a:lnTo>
                  <a:lnTo>
                    <a:pt x="738" y="1154"/>
                  </a:lnTo>
                  <a:lnTo>
                    <a:pt x="736" y="1170"/>
                  </a:lnTo>
                  <a:lnTo>
                    <a:pt x="734" y="1184"/>
                  </a:lnTo>
                  <a:lnTo>
                    <a:pt x="732" y="1198"/>
                  </a:lnTo>
                  <a:lnTo>
                    <a:pt x="732" y="1198"/>
                  </a:lnTo>
                  <a:lnTo>
                    <a:pt x="732" y="1202"/>
                  </a:lnTo>
                  <a:lnTo>
                    <a:pt x="734" y="1206"/>
                  </a:lnTo>
                  <a:lnTo>
                    <a:pt x="734" y="1206"/>
                  </a:lnTo>
                  <a:lnTo>
                    <a:pt x="738" y="1204"/>
                  </a:lnTo>
                  <a:lnTo>
                    <a:pt x="740" y="1204"/>
                  </a:lnTo>
                  <a:lnTo>
                    <a:pt x="742" y="1206"/>
                  </a:lnTo>
                  <a:lnTo>
                    <a:pt x="742" y="1210"/>
                  </a:lnTo>
                  <a:lnTo>
                    <a:pt x="742" y="1210"/>
                  </a:lnTo>
                  <a:lnTo>
                    <a:pt x="738" y="1232"/>
                  </a:lnTo>
                  <a:lnTo>
                    <a:pt x="736" y="1242"/>
                  </a:lnTo>
                  <a:lnTo>
                    <a:pt x="732" y="1252"/>
                  </a:lnTo>
                  <a:lnTo>
                    <a:pt x="732" y="1252"/>
                  </a:lnTo>
                  <a:lnTo>
                    <a:pt x="730" y="1252"/>
                  </a:lnTo>
                  <a:lnTo>
                    <a:pt x="728" y="1250"/>
                  </a:lnTo>
                  <a:lnTo>
                    <a:pt x="726" y="1248"/>
                  </a:lnTo>
                  <a:lnTo>
                    <a:pt x="722" y="1252"/>
                  </a:lnTo>
                  <a:lnTo>
                    <a:pt x="722" y="1252"/>
                  </a:lnTo>
                  <a:lnTo>
                    <a:pt x="722" y="1254"/>
                  </a:lnTo>
                  <a:lnTo>
                    <a:pt x="724" y="1258"/>
                  </a:lnTo>
                  <a:lnTo>
                    <a:pt x="724" y="1258"/>
                  </a:lnTo>
                  <a:lnTo>
                    <a:pt x="730" y="1262"/>
                  </a:lnTo>
                  <a:lnTo>
                    <a:pt x="730" y="1268"/>
                  </a:lnTo>
                  <a:lnTo>
                    <a:pt x="730" y="1274"/>
                  </a:lnTo>
                  <a:lnTo>
                    <a:pt x="726" y="1278"/>
                  </a:lnTo>
                  <a:lnTo>
                    <a:pt x="726" y="1278"/>
                  </a:lnTo>
                  <a:lnTo>
                    <a:pt x="724" y="1282"/>
                  </a:lnTo>
                  <a:lnTo>
                    <a:pt x="724" y="1284"/>
                  </a:lnTo>
                  <a:lnTo>
                    <a:pt x="724" y="1284"/>
                  </a:lnTo>
                  <a:lnTo>
                    <a:pt x="726" y="1290"/>
                  </a:lnTo>
                  <a:lnTo>
                    <a:pt x="728" y="1294"/>
                  </a:lnTo>
                  <a:lnTo>
                    <a:pt x="728" y="1294"/>
                  </a:lnTo>
                  <a:lnTo>
                    <a:pt x="728" y="1294"/>
                  </a:lnTo>
                  <a:lnTo>
                    <a:pt x="734" y="1316"/>
                  </a:lnTo>
                  <a:lnTo>
                    <a:pt x="734" y="1316"/>
                  </a:lnTo>
                  <a:lnTo>
                    <a:pt x="736" y="1320"/>
                  </a:lnTo>
                  <a:lnTo>
                    <a:pt x="736" y="1322"/>
                  </a:lnTo>
                  <a:lnTo>
                    <a:pt x="734" y="1324"/>
                  </a:lnTo>
                  <a:lnTo>
                    <a:pt x="734" y="1324"/>
                  </a:lnTo>
                  <a:lnTo>
                    <a:pt x="734" y="1328"/>
                  </a:lnTo>
                  <a:lnTo>
                    <a:pt x="736" y="1332"/>
                  </a:lnTo>
                  <a:lnTo>
                    <a:pt x="736" y="1332"/>
                  </a:lnTo>
                  <a:lnTo>
                    <a:pt x="740" y="1332"/>
                  </a:lnTo>
                  <a:lnTo>
                    <a:pt x="742" y="1332"/>
                  </a:lnTo>
                  <a:lnTo>
                    <a:pt x="744" y="1330"/>
                  </a:lnTo>
                  <a:lnTo>
                    <a:pt x="744" y="1330"/>
                  </a:lnTo>
                  <a:lnTo>
                    <a:pt x="746" y="1330"/>
                  </a:lnTo>
                  <a:lnTo>
                    <a:pt x="748" y="1332"/>
                  </a:lnTo>
                  <a:lnTo>
                    <a:pt x="748" y="1332"/>
                  </a:lnTo>
                  <a:lnTo>
                    <a:pt x="746" y="1334"/>
                  </a:lnTo>
                  <a:lnTo>
                    <a:pt x="748" y="1336"/>
                  </a:lnTo>
                  <a:lnTo>
                    <a:pt x="752" y="1338"/>
                  </a:lnTo>
                  <a:lnTo>
                    <a:pt x="752" y="1338"/>
                  </a:lnTo>
                  <a:lnTo>
                    <a:pt x="756" y="1342"/>
                  </a:lnTo>
                  <a:lnTo>
                    <a:pt x="758" y="1342"/>
                  </a:lnTo>
                  <a:lnTo>
                    <a:pt x="760" y="1340"/>
                  </a:lnTo>
                  <a:lnTo>
                    <a:pt x="760" y="1340"/>
                  </a:lnTo>
                  <a:lnTo>
                    <a:pt x="766" y="1342"/>
                  </a:lnTo>
                  <a:lnTo>
                    <a:pt x="766" y="1342"/>
                  </a:lnTo>
                  <a:lnTo>
                    <a:pt x="766" y="1342"/>
                  </a:lnTo>
                  <a:lnTo>
                    <a:pt x="766" y="1346"/>
                  </a:lnTo>
                  <a:lnTo>
                    <a:pt x="768" y="1346"/>
                  </a:lnTo>
                  <a:lnTo>
                    <a:pt x="770" y="1348"/>
                  </a:lnTo>
                  <a:lnTo>
                    <a:pt x="772" y="1348"/>
                  </a:lnTo>
                  <a:lnTo>
                    <a:pt x="772" y="1348"/>
                  </a:lnTo>
                  <a:lnTo>
                    <a:pt x="782" y="1346"/>
                  </a:lnTo>
                  <a:lnTo>
                    <a:pt x="786" y="1346"/>
                  </a:lnTo>
                  <a:lnTo>
                    <a:pt x="788" y="1344"/>
                  </a:lnTo>
                  <a:lnTo>
                    <a:pt x="788" y="1344"/>
                  </a:lnTo>
                  <a:lnTo>
                    <a:pt x="792" y="1340"/>
                  </a:lnTo>
                  <a:lnTo>
                    <a:pt x="788" y="1338"/>
                  </a:lnTo>
                  <a:lnTo>
                    <a:pt x="788" y="1338"/>
                  </a:lnTo>
                  <a:lnTo>
                    <a:pt x="778" y="1330"/>
                  </a:lnTo>
                  <a:lnTo>
                    <a:pt x="774" y="1326"/>
                  </a:lnTo>
                  <a:lnTo>
                    <a:pt x="774" y="1320"/>
                  </a:lnTo>
                  <a:lnTo>
                    <a:pt x="774" y="1320"/>
                  </a:lnTo>
                  <a:lnTo>
                    <a:pt x="774" y="1314"/>
                  </a:lnTo>
                  <a:lnTo>
                    <a:pt x="772" y="1312"/>
                  </a:lnTo>
                  <a:lnTo>
                    <a:pt x="770" y="1310"/>
                  </a:lnTo>
                  <a:lnTo>
                    <a:pt x="770" y="1310"/>
                  </a:lnTo>
                  <a:lnTo>
                    <a:pt x="768" y="1302"/>
                  </a:lnTo>
                  <a:lnTo>
                    <a:pt x="768" y="1298"/>
                  </a:lnTo>
                  <a:lnTo>
                    <a:pt x="770" y="1296"/>
                  </a:lnTo>
                  <a:lnTo>
                    <a:pt x="770" y="1296"/>
                  </a:lnTo>
                  <a:lnTo>
                    <a:pt x="776" y="1292"/>
                  </a:lnTo>
                  <a:lnTo>
                    <a:pt x="780" y="1284"/>
                  </a:lnTo>
                  <a:lnTo>
                    <a:pt x="782" y="1278"/>
                  </a:lnTo>
                  <a:lnTo>
                    <a:pt x="788" y="1274"/>
                  </a:lnTo>
                  <a:lnTo>
                    <a:pt x="788" y="1274"/>
                  </a:lnTo>
                  <a:lnTo>
                    <a:pt x="792" y="1270"/>
                  </a:lnTo>
                  <a:lnTo>
                    <a:pt x="794" y="1268"/>
                  </a:lnTo>
                  <a:lnTo>
                    <a:pt x="794" y="1264"/>
                  </a:lnTo>
                  <a:lnTo>
                    <a:pt x="788" y="1260"/>
                  </a:lnTo>
                  <a:lnTo>
                    <a:pt x="788" y="1260"/>
                  </a:lnTo>
                  <a:lnTo>
                    <a:pt x="784" y="1258"/>
                  </a:lnTo>
                  <a:lnTo>
                    <a:pt x="782" y="1256"/>
                  </a:lnTo>
                  <a:lnTo>
                    <a:pt x="780" y="1252"/>
                  </a:lnTo>
                  <a:lnTo>
                    <a:pt x="780" y="1248"/>
                  </a:lnTo>
                  <a:lnTo>
                    <a:pt x="780" y="1248"/>
                  </a:lnTo>
                  <a:lnTo>
                    <a:pt x="784" y="1244"/>
                  </a:lnTo>
                  <a:lnTo>
                    <a:pt x="784" y="1244"/>
                  </a:lnTo>
                  <a:lnTo>
                    <a:pt x="794" y="1236"/>
                  </a:lnTo>
                  <a:lnTo>
                    <a:pt x="798" y="1230"/>
                  </a:lnTo>
                  <a:lnTo>
                    <a:pt x="800" y="1226"/>
                  </a:lnTo>
                  <a:lnTo>
                    <a:pt x="802" y="1214"/>
                  </a:lnTo>
                  <a:lnTo>
                    <a:pt x="800" y="1202"/>
                  </a:lnTo>
                  <a:lnTo>
                    <a:pt x="800" y="1202"/>
                  </a:lnTo>
                  <a:lnTo>
                    <a:pt x="800" y="1198"/>
                  </a:lnTo>
                  <a:lnTo>
                    <a:pt x="800" y="1196"/>
                  </a:lnTo>
                  <a:lnTo>
                    <a:pt x="806" y="1196"/>
                  </a:lnTo>
                  <a:lnTo>
                    <a:pt x="806" y="1196"/>
                  </a:lnTo>
                  <a:lnTo>
                    <a:pt x="814" y="1198"/>
                  </a:lnTo>
                  <a:lnTo>
                    <a:pt x="818" y="1198"/>
                  </a:lnTo>
                  <a:lnTo>
                    <a:pt x="820" y="1194"/>
                  </a:lnTo>
                  <a:lnTo>
                    <a:pt x="820" y="1194"/>
                  </a:lnTo>
                  <a:lnTo>
                    <a:pt x="822" y="1186"/>
                  </a:lnTo>
                  <a:lnTo>
                    <a:pt x="822" y="1180"/>
                  </a:lnTo>
                  <a:lnTo>
                    <a:pt x="820" y="1176"/>
                  </a:lnTo>
                  <a:lnTo>
                    <a:pt x="820" y="1176"/>
                  </a:lnTo>
                  <a:lnTo>
                    <a:pt x="844" y="1174"/>
                  </a:lnTo>
                  <a:lnTo>
                    <a:pt x="844" y="1174"/>
                  </a:lnTo>
                  <a:lnTo>
                    <a:pt x="852" y="1172"/>
                  </a:lnTo>
                  <a:lnTo>
                    <a:pt x="858" y="1168"/>
                  </a:lnTo>
                  <a:lnTo>
                    <a:pt x="862" y="1162"/>
                  </a:lnTo>
                  <a:lnTo>
                    <a:pt x="864" y="1154"/>
                  </a:lnTo>
                  <a:lnTo>
                    <a:pt x="864" y="1154"/>
                  </a:lnTo>
                  <a:lnTo>
                    <a:pt x="864" y="1148"/>
                  </a:lnTo>
                  <a:lnTo>
                    <a:pt x="862" y="1142"/>
                  </a:lnTo>
                  <a:lnTo>
                    <a:pt x="858" y="1136"/>
                  </a:lnTo>
                  <a:lnTo>
                    <a:pt x="852" y="1132"/>
                  </a:lnTo>
                  <a:lnTo>
                    <a:pt x="852" y="1132"/>
                  </a:lnTo>
                  <a:lnTo>
                    <a:pt x="852" y="1128"/>
                  </a:lnTo>
                  <a:lnTo>
                    <a:pt x="854" y="1126"/>
                  </a:lnTo>
                  <a:lnTo>
                    <a:pt x="854" y="1126"/>
                  </a:lnTo>
                  <a:lnTo>
                    <a:pt x="868" y="1132"/>
                  </a:lnTo>
                  <a:lnTo>
                    <a:pt x="868" y="1132"/>
                  </a:lnTo>
                  <a:lnTo>
                    <a:pt x="876" y="1134"/>
                  </a:lnTo>
                  <a:lnTo>
                    <a:pt x="884" y="1132"/>
                  </a:lnTo>
                  <a:lnTo>
                    <a:pt x="888" y="1128"/>
                  </a:lnTo>
                  <a:lnTo>
                    <a:pt x="892" y="1120"/>
                  </a:lnTo>
                  <a:lnTo>
                    <a:pt x="892" y="1120"/>
                  </a:lnTo>
                  <a:lnTo>
                    <a:pt x="894" y="1112"/>
                  </a:lnTo>
                  <a:lnTo>
                    <a:pt x="900" y="1104"/>
                  </a:lnTo>
                  <a:lnTo>
                    <a:pt x="910" y="1088"/>
                  </a:lnTo>
                  <a:lnTo>
                    <a:pt x="910" y="1088"/>
                  </a:lnTo>
                  <a:lnTo>
                    <a:pt x="908" y="1092"/>
                  </a:lnTo>
                  <a:lnTo>
                    <a:pt x="910" y="1096"/>
                  </a:lnTo>
                  <a:lnTo>
                    <a:pt x="910" y="1096"/>
                  </a:lnTo>
                  <a:lnTo>
                    <a:pt x="914" y="1090"/>
                  </a:lnTo>
                  <a:lnTo>
                    <a:pt x="916" y="1084"/>
                  </a:lnTo>
                  <a:lnTo>
                    <a:pt x="916" y="1084"/>
                  </a:lnTo>
                  <a:lnTo>
                    <a:pt x="918" y="1078"/>
                  </a:lnTo>
                  <a:lnTo>
                    <a:pt x="922" y="1072"/>
                  </a:lnTo>
                  <a:lnTo>
                    <a:pt x="922" y="1072"/>
                  </a:lnTo>
                  <a:lnTo>
                    <a:pt x="926" y="1068"/>
                  </a:lnTo>
                  <a:lnTo>
                    <a:pt x="928" y="1064"/>
                  </a:lnTo>
                  <a:lnTo>
                    <a:pt x="928" y="1054"/>
                  </a:lnTo>
                  <a:lnTo>
                    <a:pt x="928" y="1054"/>
                  </a:lnTo>
                  <a:lnTo>
                    <a:pt x="930" y="1046"/>
                  </a:lnTo>
                  <a:lnTo>
                    <a:pt x="932" y="1038"/>
                  </a:lnTo>
                  <a:lnTo>
                    <a:pt x="936" y="1030"/>
                  </a:lnTo>
                  <a:lnTo>
                    <a:pt x="940" y="1024"/>
                  </a:lnTo>
                  <a:lnTo>
                    <a:pt x="946" y="1018"/>
                  </a:lnTo>
                  <a:lnTo>
                    <a:pt x="954" y="1014"/>
                  </a:lnTo>
                  <a:lnTo>
                    <a:pt x="962" y="1012"/>
                  </a:lnTo>
                  <a:lnTo>
                    <a:pt x="968" y="1010"/>
                  </a:lnTo>
                  <a:lnTo>
                    <a:pt x="968" y="1010"/>
                  </a:lnTo>
                  <a:lnTo>
                    <a:pt x="976" y="1008"/>
                  </a:lnTo>
                  <a:lnTo>
                    <a:pt x="982" y="1004"/>
                  </a:lnTo>
                  <a:lnTo>
                    <a:pt x="982" y="1004"/>
                  </a:lnTo>
                  <a:lnTo>
                    <a:pt x="986" y="1000"/>
                  </a:lnTo>
                  <a:lnTo>
                    <a:pt x="988" y="994"/>
                  </a:lnTo>
                  <a:lnTo>
                    <a:pt x="990" y="986"/>
                  </a:lnTo>
                  <a:lnTo>
                    <a:pt x="990" y="986"/>
                  </a:lnTo>
                  <a:lnTo>
                    <a:pt x="996" y="972"/>
                  </a:lnTo>
                  <a:lnTo>
                    <a:pt x="1000" y="960"/>
                  </a:lnTo>
                  <a:lnTo>
                    <a:pt x="1002" y="946"/>
                  </a:lnTo>
                  <a:lnTo>
                    <a:pt x="1002" y="932"/>
                  </a:lnTo>
                  <a:lnTo>
                    <a:pt x="1002" y="932"/>
                  </a:lnTo>
                  <a:lnTo>
                    <a:pt x="1004" y="918"/>
                  </a:lnTo>
                  <a:lnTo>
                    <a:pt x="1008" y="904"/>
                  </a:lnTo>
                  <a:lnTo>
                    <a:pt x="1014" y="892"/>
                  </a:lnTo>
                  <a:lnTo>
                    <a:pt x="1022" y="880"/>
                  </a:lnTo>
                  <a:lnTo>
                    <a:pt x="1022" y="880"/>
                  </a:lnTo>
                  <a:lnTo>
                    <a:pt x="1030" y="870"/>
                  </a:lnTo>
                  <a:lnTo>
                    <a:pt x="1034" y="858"/>
                  </a:lnTo>
                  <a:lnTo>
                    <a:pt x="1036" y="846"/>
                  </a:lnTo>
                  <a:lnTo>
                    <a:pt x="1032" y="832"/>
                  </a:lnTo>
                  <a:lnTo>
                    <a:pt x="1032" y="832"/>
                  </a:lnTo>
                  <a:lnTo>
                    <a:pt x="1032" y="828"/>
                  </a:lnTo>
                  <a:lnTo>
                    <a:pt x="1030" y="826"/>
                  </a:lnTo>
                  <a:lnTo>
                    <a:pt x="1028" y="824"/>
                  </a:lnTo>
                  <a:lnTo>
                    <a:pt x="1028" y="824"/>
                  </a:lnTo>
                  <a:close/>
                  <a:moveTo>
                    <a:pt x="796" y="214"/>
                  </a:moveTo>
                  <a:lnTo>
                    <a:pt x="796" y="214"/>
                  </a:lnTo>
                  <a:lnTo>
                    <a:pt x="796" y="210"/>
                  </a:lnTo>
                  <a:lnTo>
                    <a:pt x="798" y="208"/>
                  </a:lnTo>
                  <a:lnTo>
                    <a:pt x="800" y="208"/>
                  </a:lnTo>
                  <a:lnTo>
                    <a:pt x="800" y="208"/>
                  </a:lnTo>
                  <a:lnTo>
                    <a:pt x="800" y="210"/>
                  </a:lnTo>
                  <a:lnTo>
                    <a:pt x="800" y="210"/>
                  </a:lnTo>
                  <a:lnTo>
                    <a:pt x="800" y="212"/>
                  </a:lnTo>
                  <a:lnTo>
                    <a:pt x="798" y="214"/>
                  </a:lnTo>
                  <a:lnTo>
                    <a:pt x="798" y="214"/>
                  </a:lnTo>
                  <a:lnTo>
                    <a:pt x="796" y="214"/>
                  </a:lnTo>
                  <a:lnTo>
                    <a:pt x="796" y="214"/>
                  </a:lnTo>
                  <a:lnTo>
                    <a:pt x="796" y="214"/>
                  </a:lnTo>
                  <a:close/>
                  <a:moveTo>
                    <a:pt x="772" y="232"/>
                  </a:moveTo>
                  <a:lnTo>
                    <a:pt x="772" y="232"/>
                  </a:lnTo>
                  <a:lnTo>
                    <a:pt x="776" y="234"/>
                  </a:lnTo>
                  <a:lnTo>
                    <a:pt x="776" y="238"/>
                  </a:lnTo>
                  <a:lnTo>
                    <a:pt x="776" y="238"/>
                  </a:lnTo>
                  <a:lnTo>
                    <a:pt x="774" y="240"/>
                  </a:lnTo>
                  <a:lnTo>
                    <a:pt x="772" y="240"/>
                  </a:lnTo>
                  <a:lnTo>
                    <a:pt x="772" y="240"/>
                  </a:lnTo>
                  <a:lnTo>
                    <a:pt x="768" y="238"/>
                  </a:lnTo>
                  <a:lnTo>
                    <a:pt x="768" y="236"/>
                  </a:lnTo>
                  <a:lnTo>
                    <a:pt x="768" y="236"/>
                  </a:lnTo>
                  <a:lnTo>
                    <a:pt x="770" y="232"/>
                  </a:lnTo>
                  <a:lnTo>
                    <a:pt x="772" y="232"/>
                  </a:lnTo>
                  <a:lnTo>
                    <a:pt x="772" y="232"/>
                  </a:lnTo>
                  <a:close/>
                  <a:moveTo>
                    <a:pt x="736" y="238"/>
                  </a:moveTo>
                  <a:lnTo>
                    <a:pt x="736" y="238"/>
                  </a:lnTo>
                  <a:lnTo>
                    <a:pt x="738" y="240"/>
                  </a:lnTo>
                  <a:lnTo>
                    <a:pt x="738" y="240"/>
                  </a:lnTo>
                  <a:lnTo>
                    <a:pt x="734" y="244"/>
                  </a:lnTo>
                  <a:lnTo>
                    <a:pt x="728" y="244"/>
                  </a:lnTo>
                  <a:lnTo>
                    <a:pt x="728" y="244"/>
                  </a:lnTo>
                  <a:lnTo>
                    <a:pt x="732" y="240"/>
                  </a:lnTo>
                  <a:lnTo>
                    <a:pt x="736" y="238"/>
                  </a:lnTo>
                  <a:lnTo>
                    <a:pt x="736" y="238"/>
                  </a:lnTo>
                  <a:close/>
                  <a:moveTo>
                    <a:pt x="658" y="336"/>
                  </a:moveTo>
                  <a:lnTo>
                    <a:pt x="658" y="336"/>
                  </a:lnTo>
                  <a:lnTo>
                    <a:pt x="676" y="328"/>
                  </a:lnTo>
                  <a:lnTo>
                    <a:pt x="682" y="326"/>
                  </a:lnTo>
                  <a:lnTo>
                    <a:pt x="690" y="328"/>
                  </a:lnTo>
                  <a:lnTo>
                    <a:pt x="690" y="328"/>
                  </a:lnTo>
                  <a:lnTo>
                    <a:pt x="680" y="334"/>
                  </a:lnTo>
                  <a:lnTo>
                    <a:pt x="672" y="338"/>
                  </a:lnTo>
                  <a:lnTo>
                    <a:pt x="664" y="338"/>
                  </a:lnTo>
                  <a:lnTo>
                    <a:pt x="658" y="336"/>
                  </a:lnTo>
                  <a:lnTo>
                    <a:pt x="658" y="336"/>
                  </a:lnTo>
                  <a:close/>
                  <a:moveTo>
                    <a:pt x="712" y="310"/>
                  </a:moveTo>
                  <a:lnTo>
                    <a:pt x="712" y="310"/>
                  </a:lnTo>
                  <a:lnTo>
                    <a:pt x="714" y="312"/>
                  </a:lnTo>
                  <a:lnTo>
                    <a:pt x="714" y="314"/>
                  </a:lnTo>
                  <a:lnTo>
                    <a:pt x="714" y="314"/>
                  </a:lnTo>
                  <a:lnTo>
                    <a:pt x="714" y="316"/>
                  </a:lnTo>
                  <a:lnTo>
                    <a:pt x="712" y="318"/>
                  </a:lnTo>
                  <a:lnTo>
                    <a:pt x="708" y="320"/>
                  </a:lnTo>
                  <a:lnTo>
                    <a:pt x="708" y="320"/>
                  </a:lnTo>
                  <a:lnTo>
                    <a:pt x="686" y="320"/>
                  </a:lnTo>
                  <a:lnTo>
                    <a:pt x="686" y="320"/>
                  </a:lnTo>
                  <a:lnTo>
                    <a:pt x="688" y="318"/>
                  </a:lnTo>
                  <a:lnTo>
                    <a:pt x="692" y="316"/>
                  </a:lnTo>
                  <a:lnTo>
                    <a:pt x="698" y="314"/>
                  </a:lnTo>
                  <a:lnTo>
                    <a:pt x="706" y="312"/>
                  </a:lnTo>
                  <a:lnTo>
                    <a:pt x="712" y="310"/>
                  </a:lnTo>
                  <a:lnTo>
                    <a:pt x="712" y="310"/>
                  </a:lnTo>
                  <a:close/>
                  <a:moveTo>
                    <a:pt x="628" y="264"/>
                  </a:moveTo>
                  <a:lnTo>
                    <a:pt x="628" y="264"/>
                  </a:lnTo>
                  <a:lnTo>
                    <a:pt x="634" y="266"/>
                  </a:lnTo>
                  <a:lnTo>
                    <a:pt x="640" y="270"/>
                  </a:lnTo>
                  <a:lnTo>
                    <a:pt x="646" y="274"/>
                  </a:lnTo>
                  <a:lnTo>
                    <a:pt x="648" y="284"/>
                  </a:lnTo>
                  <a:lnTo>
                    <a:pt x="648" y="284"/>
                  </a:lnTo>
                  <a:lnTo>
                    <a:pt x="652" y="290"/>
                  </a:lnTo>
                  <a:lnTo>
                    <a:pt x="652" y="290"/>
                  </a:lnTo>
                  <a:lnTo>
                    <a:pt x="668" y="290"/>
                  </a:lnTo>
                  <a:lnTo>
                    <a:pt x="676" y="292"/>
                  </a:lnTo>
                  <a:lnTo>
                    <a:pt x="682" y="298"/>
                  </a:lnTo>
                  <a:lnTo>
                    <a:pt x="682" y="298"/>
                  </a:lnTo>
                  <a:lnTo>
                    <a:pt x="684" y="302"/>
                  </a:lnTo>
                  <a:lnTo>
                    <a:pt x="684" y="306"/>
                  </a:lnTo>
                  <a:lnTo>
                    <a:pt x="684" y="306"/>
                  </a:lnTo>
                  <a:lnTo>
                    <a:pt x="682" y="308"/>
                  </a:lnTo>
                  <a:lnTo>
                    <a:pt x="682" y="308"/>
                  </a:lnTo>
                  <a:lnTo>
                    <a:pt x="678" y="306"/>
                  </a:lnTo>
                  <a:lnTo>
                    <a:pt x="678" y="306"/>
                  </a:lnTo>
                  <a:lnTo>
                    <a:pt x="674" y="308"/>
                  </a:lnTo>
                  <a:lnTo>
                    <a:pt x="672" y="310"/>
                  </a:lnTo>
                  <a:lnTo>
                    <a:pt x="670" y="316"/>
                  </a:lnTo>
                  <a:lnTo>
                    <a:pt x="670" y="316"/>
                  </a:lnTo>
                  <a:lnTo>
                    <a:pt x="670" y="320"/>
                  </a:lnTo>
                  <a:lnTo>
                    <a:pt x="666" y="322"/>
                  </a:lnTo>
                  <a:lnTo>
                    <a:pt x="666" y="322"/>
                  </a:lnTo>
                  <a:lnTo>
                    <a:pt x="664" y="322"/>
                  </a:lnTo>
                  <a:lnTo>
                    <a:pt x="664" y="322"/>
                  </a:lnTo>
                  <a:lnTo>
                    <a:pt x="662" y="318"/>
                  </a:lnTo>
                  <a:lnTo>
                    <a:pt x="662" y="318"/>
                  </a:lnTo>
                  <a:lnTo>
                    <a:pt x="662" y="314"/>
                  </a:lnTo>
                  <a:lnTo>
                    <a:pt x="658" y="314"/>
                  </a:lnTo>
                  <a:lnTo>
                    <a:pt x="656" y="316"/>
                  </a:lnTo>
                  <a:lnTo>
                    <a:pt x="654" y="316"/>
                  </a:lnTo>
                  <a:lnTo>
                    <a:pt x="654" y="316"/>
                  </a:lnTo>
                  <a:lnTo>
                    <a:pt x="656" y="310"/>
                  </a:lnTo>
                  <a:lnTo>
                    <a:pt x="658" y="304"/>
                  </a:lnTo>
                  <a:lnTo>
                    <a:pt x="656" y="300"/>
                  </a:lnTo>
                  <a:lnTo>
                    <a:pt x="650" y="296"/>
                  </a:lnTo>
                  <a:lnTo>
                    <a:pt x="650" y="296"/>
                  </a:lnTo>
                  <a:lnTo>
                    <a:pt x="642" y="300"/>
                  </a:lnTo>
                  <a:lnTo>
                    <a:pt x="638" y="306"/>
                  </a:lnTo>
                  <a:lnTo>
                    <a:pt x="634" y="312"/>
                  </a:lnTo>
                  <a:lnTo>
                    <a:pt x="634" y="320"/>
                  </a:lnTo>
                  <a:lnTo>
                    <a:pt x="634" y="320"/>
                  </a:lnTo>
                  <a:lnTo>
                    <a:pt x="636" y="326"/>
                  </a:lnTo>
                  <a:lnTo>
                    <a:pt x="636" y="326"/>
                  </a:lnTo>
                  <a:lnTo>
                    <a:pt x="634" y="334"/>
                  </a:lnTo>
                  <a:lnTo>
                    <a:pt x="632" y="336"/>
                  </a:lnTo>
                  <a:lnTo>
                    <a:pt x="628" y="338"/>
                  </a:lnTo>
                  <a:lnTo>
                    <a:pt x="628" y="338"/>
                  </a:lnTo>
                  <a:lnTo>
                    <a:pt x="624" y="336"/>
                  </a:lnTo>
                  <a:lnTo>
                    <a:pt x="624" y="334"/>
                  </a:lnTo>
                  <a:lnTo>
                    <a:pt x="622" y="326"/>
                  </a:lnTo>
                  <a:lnTo>
                    <a:pt x="622" y="326"/>
                  </a:lnTo>
                  <a:lnTo>
                    <a:pt x="622" y="320"/>
                  </a:lnTo>
                  <a:lnTo>
                    <a:pt x="622" y="314"/>
                  </a:lnTo>
                  <a:lnTo>
                    <a:pt x="624" y="304"/>
                  </a:lnTo>
                  <a:lnTo>
                    <a:pt x="624" y="304"/>
                  </a:lnTo>
                  <a:lnTo>
                    <a:pt x="626" y="298"/>
                  </a:lnTo>
                  <a:lnTo>
                    <a:pt x="630" y="294"/>
                  </a:lnTo>
                  <a:lnTo>
                    <a:pt x="636" y="292"/>
                  </a:lnTo>
                  <a:lnTo>
                    <a:pt x="644" y="292"/>
                  </a:lnTo>
                  <a:lnTo>
                    <a:pt x="644" y="292"/>
                  </a:lnTo>
                  <a:lnTo>
                    <a:pt x="648" y="292"/>
                  </a:lnTo>
                  <a:lnTo>
                    <a:pt x="650" y="290"/>
                  </a:lnTo>
                  <a:lnTo>
                    <a:pt x="648" y="286"/>
                  </a:lnTo>
                  <a:lnTo>
                    <a:pt x="648" y="286"/>
                  </a:lnTo>
                  <a:lnTo>
                    <a:pt x="620" y="284"/>
                  </a:lnTo>
                  <a:lnTo>
                    <a:pt x="604" y="284"/>
                  </a:lnTo>
                  <a:lnTo>
                    <a:pt x="590" y="284"/>
                  </a:lnTo>
                  <a:lnTo>
                    <a:pt x="590" y="284"/>
                  </a:lnTo>
                  <a:lnTo>
                    <a:pt x="600" y="278"/>
                  </a:lnTo>
                  <a:lnTo>
                    <a:pt x="608" y="270"/>
                  </a:lnTo>
                  <a:lnTo>
                    <a:pt x="616" y="264"/>
                  </a:lnTo>
                  <a:lnTo>
                    <a:pt x="622" y="264"/>
                  </a:lnTo>
                  <a:lnTo>
                    <a:pt x="628" y="264"/>
                  </a:lnTo>
                  <a:lnTo>
                    <a:pt x="628" y="264"/>
                  </a:lnTo>
                  <a:close/>
                  <a:moveTo>
                    <a:pt x="682" y="10"/>
                  </a:moveTo>
                  <a:lnTo>
                    <a:pt x="682" y="10"/>
                  </a:lnTo>
                  <a:lnTo>
                    <a:pt x="682" y="10"/>
                  </a:lnTo>
                  <a:lnTo>
                    <a:pt x="682" y="10"/>
                  </a:lnTo>
                  <a:lnTo>
                    <a:pt x="686" y="14"/>
                  </a:lnTo>
                  <a:lnTo>
                    <a:pt x="690" y="14"/>
                  </a:lnTo>
                  <a:lnTo>
                    <a:pt x="694" y="12"/>
                  </a:lnTo>
                  <a:lnTo>
                    <a:pt x="694" y="12"/>
                  </a:lnTo>
                  <a:lnTo>
                    <a:pt x="698" y="12"/>
                  </a:lnTo>
                  <a:lnTo>
                    <a:pt x="702" y="12"/>
                  </a:lnTo>
                  <a:lnTo>
                    <a:pt x="704" y="14"/>
                  </a:lnTo>
                  <a:lnTo>
                    <a:pt x="704" y="14"/>
                  </a:lnTo>
                  <a:lnTo>
                    <a:pt x="690" y="20"/>
                  </a:lnTo>
                  <a:lnTo>
                    <a:pt x="678" y="22"/>
                  </a:lnTo>
                  <a:lnTo>
                    <a:pt x="678" y="22"/>
                  </a:lnTo>
                  <a:lnTo>
                    <a:pt x="676" y="18"/>
                  </a:lnTo>
                  <a:lnTo>
                    <a:pt x="678" y="16"/>
                  </a:lnTo>
                  <a:lnTo>
                    <a:pt x="682" y="10"/>
                  </a:lnTo>
                  <a:lnTo>
                    <a:pt x="682" y="10"/>
                  </a:lnTo>
                  <a:close/>
                  <a:moveTo>
                    <a:pt x="564" y="260"/>
                  </a:moveTo>
                  <a:lnTo>
                    <a:pt x="564" y="260"/>
                  </a:lnTo>
                  <a:lnTo>
                    <a:pt x="566" y="256"/>
                  </a:lnTo>
                  <a:lnTo>
                    <a:pt x="570" y="254"/>
                  </a:lnTo>
                  <a:lnTo>
                    <a:pt x="570" y="254"/>
                  </a:lnTo>
                  <a:lnTo>
                    <a:pt x="572" y="254"/>
                  </a:lnTo>
                  <a:lnTo>
                    <a:pt x="574" y="258"/>
                  </a:lnTo>
                  <a:lnTo>
                    <a:pt x="574" y="258"/>
                  </a:lnTo>
                  <a:lnTo>
                    <a:pt x="572" y="262"/>
                  </a:lnTo>
                  <a:lnTo>
                    <a:pt x="568" y="262"/>
                  </a:lnTo>
                  <a:lnTo>
                    <a:pt x="568" y="262"/>
                  </a:lnTo>
                  <a:lnTo>
                    <a:pt x="566" y="262"/>
                  </a:lnTo>
                  <a:lnTo>
                    <a:pt x="564" y="260"/>
                  </a:lnTo>
                  <a:lnTo>
                    <a:pt x="564" y="260"/>
                  </a:lnTo>
                  <a:close/>
                  <a:moveTo>
                    <a:pt x="378" y="86"/>
                  </a:moveTo>
                  <a:lnTo>
                    <a:pt x="378" y="86"/>
                  </a:lnTo>
                  <a:lnTo>
                    <a:pt x="376" y="86"/>
                  </a:lnTo>
                  <a:lnTo>
                    <a:pt x="374" y="88"/>
                  </a:lnTo>
                  <a:lnTo>
                    <a:pt x="374" y="88"/>
                  </a:lnTo>
                  <a:lnTo>
                    <a:pt x="368" y="94"/>
                  </a:lnTo>
                  <a:lnTo>
                    <a:pt x="362" y="96"/>
                  </a:lnTo>
                  <a:lnTo>
                    <a:pt x="350" y="94"/>
                  </a:lnTo>
                  <a:lnTo>
                    <a:pt x="350" y="94"/>
                  </a:lnTo>
                  <a:lnTo>
                    <a:pt x="346" y="94"/>
                  </a:lnTo>
                  <a:lnTo>
                    <a:pt x="348" y="92"/>
                  </a:lnTo>
                  <a:lnTo>
                    <a:pt x="350" y="88"/>
                  </a:lnTo>
                  <a:lnTo>
                    <a:pt x="350" y="88"/>
                  </a:lnTo>
                  <a:lnTo>
                    <a:pt x="358" y="82"/>
                  </a:lnTo>
                  <a:lnTo>
                    <a:pt x="358" y="82"/>
                  </a:lnTo>
                  <a:lnTo>
                    <a:pt x="348" y="82"/>
                  </a:lnTo>
                  <a:lnTo>
                    <a:pt x="348" y="82"/>
                  </a:lnTo>
                  <a:lnTo>
                    <a:pt x="346" y="80"/>
                  </a:lnTo>
                  <a:lnTo>
                    <a:pt x="346" y="80"/>
                  </a:lnTo>
                  <a:lnTo>
                    <a:pt x="354" y="78"/>
                  </a:lnTo>
                  <a:lnTo>
                    <a:pt x="360" y="76"/>
                  </a:lnTo>
                  <a:lnTo>
                    <a:pt x="368" y="74"/>
                  </a:lnTo>
                  <a:lnTo>
                    <a:pt x="376" y="74"/>
                  </a:lnTo>
                  <a:lnTo>
                    <a:pt x="376" y="74"/>
                  </a:lnTo>
                  <a:lnTo>
                    <a:pt x="376" y="76"/>
                  </a:lnTo>
                  <a:lnTo>
                    <a:pt x="374" y="78"/>
                  </a:lnTo>
                  <a:lnTo>
                    <a:pt x="372" y="78"/>
                  </a:lnTo>
                  <a:lnTo>
                    <a:pt x="374" y="80"/>
                  </a:lnTo>
                  <a:lnTo>
                    <a:pt x="374" y="80"/>
                  </a:lnTo>
                  <a:lnTo>
                    <a:pt x="376" y="82"/>
                  </a:lnTo>
                  <a:lnTo>
                    <a:pt x="382" y="80"/>
                  </a:lnTo>
                  <a:lnTo>
                    <a:pt x="392" y="78"/>
                  </a:lnTo>
                  <a:lnTo>
                    <a:pt x="392" y="78"/>
                  </a:lnTo>
                  <a:lnTo>
                    <a:pt x="390" y="82"/>
                  </a:lnTo>
                  <a:lnTo>
                    <a:pt x="388" y="86"/>
                  </a:lnTo>
                  <a:lnTo>
                    <a:pt x="384" y="88"/>
                  </a:lnTo>
                  <a:lnTo>
                    <a:pt x="378" y="86"/>
                  </a:lnTo>
                  <a:lnTo>
                    <a:pt x="378" y="86"/>
                  </a:lnTo>
                  <a:close/>
                  <a:moveTo>
                    <a:pt x="442" y="124"/>
                  </a:moveTo>
                  <a:lnTo>
                    <a:pt x="442" y="124"/>
                  </a:lnTo>
                  <a:lnTo>
                    <a:pt x="440" y="124"/>
                  </a:lnTo>
                  <a:lnTo>
                    <a:pt x="440" y="124"/>
                  </a:lnTo>
                  <a:lnTo>
                    <a:pt x="428" y="132"/>
                  </a:lnTo>
                  <a:lnTo>
                    <a:pt x="418" y="138"/>
                  </a:lnTo>
                  <a:lnTo>
                    <a:pt x="406" y="138"/>
                  </a:lnTo>
                  <a:lnTo>
                    <a:pt x="394" y="134"/>
                  </a:lnTo>
                  <a:lnTo>
                    <a:pt x="394" y="134"/>
                  </a:lnTo>
                  <a:lnTo>
                    <a:pt x="402" y="132"/>
                  </a:lnTo>
                  <a:lnTo>
                    <a:pt x="408" y="128"/>
                  </a:lnTo>
                  <a:lnTo>
                    <a:pt x="408" y="128"/>
                  </a:lnTo>
                  <a:lnTo>
                    <a:pt x="410" y="128"/>
                  </a:lnTo>
                  <a:lnTo>
                    <a:pt x="410" y="128"/>
                  </a:lnTo>
                  <a:lnTo>
                    <a:pt x="410" y="124"/>
                  </a:lnTo>
                  <a:lnTo>
                    <a:pt x="408" y="122"/>
                  </a:lnTo>
                  <a:lnTo>
                    <a:pt x="412" y="122"/>
                  </a:lnTo>
                  <a:lnTo>
                    <a:pt x="412" y="122"/>
                  </a:lnTo>
                  <a:lnTo>
                    <a:pt x="426" y="126"/>
                  </a:lnTo>
                  <a:lnTo>
                    <a:pt x="426" y="126"/>
                  </a:lnTo>
                  <a:lnTo>
                    <a:pt x="428" y="126"/>
                  </a:lnTo>
                  <a:lnTo>
                    <a:pt x="432" y="124"/>
                  </a:lnTo>
                  <a:lnTo>
                    <a:pt x="438" y="122"/>
                  </a:lnTo>
                  <a:lnTo>
                    <a:pt x="438" y="122"/>
                  </a:lnTo>
                  <a:lnTo>
                    <a:pt x="442" y="118"/>
                  </a:lnTo>
                  <a:lnTo>
                    <a:pt x="442" y="118"/>
                  </a:lnTo>
                  <a:lnTo>
                    <a:pt x="446" y="116"/>
                  </a:lnTo>
                  <a:lnTo>
                    <a:pt x="448" y="116"/>
                  </a:lnTo>
                  <a:lnTo>
                    <a:pt x="450" y="118"/>
                  </a:lnTo>
                  <a:lnTo>
                    <a:pt x="450" y="118"/>
                  </a:lnTo>
                  <a:lnTo>
                    <a:pt x="450" y="120"/>
                  </a:lnTo>
                  <a:lnTo>
                    <a:pt x="448" y="122"/>
                  </a:lnTo>
                  <a:lnTo>
                    <a:pt x="442" y="124"/>
                  </a:lnTo>
                  <a:lnTo>
                    <a:pt x="442" y="124"/>
                  </a:lnTo>
                  <a:close/>
                  <a:moveTo>
                    <a:pt x="456" y="156"/>
                  </a:moveTo>
                  <a:lnTo>
                    <a:pt x="456" y="156"/>
                  </a:lnTo>
                  <a:lnTo>
                    <a:pt x="450" y="154"/>
                  </a:lnTo>
                  <a:lnTo>
                    <a:pt x="450" y="154"/>
                  </a:lnTo>
                  <a:lnTo>
                    <a:pt x="454" y="152"/>
                  </a:lnTo>
                  <a:lnTo>
                    <a:pt x="458" y="152"/>
                  </a:lnTo>
                  <a:lnTo>
                    <a:pt x="462" y="154"/>
                  </a:lnTo>
                  <a:lnTo>
                    <a:pt x="466" y="154"/>
                  </a:lnTo>
                  <a:lnTo>
                    <a:pt x="466" y="154"/>
                  </a:lnTo>
                  <a:lnTo>
                    <a:pt x="460" y="156"/>
                  </a:lnTo>
                  <a:lnTo>
                    <a:pt x="456" y="156"/>
                  </a:lnTo>
                  <a:lnTo>
                    <a:pt x="456" y="156"/>
                  </a:lnTo>
                  <a:close/>
                  <a:moveTo>
                    <a:pt x="508" y="180"/>
                  </a:moveTo>
                  <a:lnTo>
                    <a:pt x="508" y="180"/>
                  </a:lnTo>
                  <a:lnTo>
                    <a:pt x="506" y="176"/>
                  </a:lnTo>
                  <a:lnTo>
                    <a:pt x="506" y="172"/>
                  </a:lnTo>
                  <a:lnTo>
                    <a:pt x="510" y="170"/>
                  </a:lnTo>
                  <a:lnTo>
                    <a:pt x="516" y="168"/>
                  </a:lnTo>
                  <a:lnTo>
                    <a:pt x="516" y="168"/>
                  </a:lnTo>
                  <a:lnTo>
                    <a:pt x="512" y="176"/>
                  </a:lnTo>
                  <a:lnTo>
                    <a:pt x="510" y="178"/>
                  </a:lnTo>
                  <a:lnTo>
                    <a:pt x="508" y="180"/>
                  </a:lnTo>
                  <a:lnTo>
                    <a:pt x="508" y="180"/>
                  </a:lnTo>
                  <a:close/>
                  <a:moveTo>
                    <a:pt x="516" y="118"/>
                  </a:moveTo>
                  <a:lnTo>
                    <a:pt x="516" y="118"/>
                  </a:lnTo>
                  <a:lnTo>
                    <a:pt x="514" y="118"/>
                  </a:lnTo>
                  <a:lnTo>
                    <a:pt x="512" y="116"/>
                  </a:lnTo>
                  <a:lnTo>
                    <a:pt x="512" y="116"/>
                  </a:lnTo>
                  <a:lnTo>
                    <a:pt x="512" y="114"/>
                  </a:lnTo>
                  <a:lnTo>
                    <a:pt x="514" y="112"/>
                  </a:lnTo>
                  <a:lnTo>
                    <a:pt x="518" y="110"/>
                  </a:lnTo>
                  <a:lnTo>
                    <a:pt x="518" y="110"/>
                  </a:lnTo>
                  <a:lnTo>
                    <a:pt x="520" y="110"/>
                  </a:lnTo>
                  <a:lnTo>
                    <a:pt x="522" y="114"/>
                  </a:lnTo>
                  <a:lnTo>
                    <a:pt x="522" y="114"/>
                  </a:lnTo>
                  <a:lnTo>
                    <a:pt x="520" y="116"/>
                  </a:lnTo>
                  <a:lnTo>
                    <a:pt x="518" y="118"/>
                  </a:lnTo>
                  <a:lnTo>
                    <a:pt x="516" y="118"/>
                  </a:lnTo>
                  <a:lnTo>
                    <a:pt x="516" y="118"/>
                  </a:lnTo>
                  <a:close/>
                  <a:moveTo>
                    <a:pt x="526" y="208"/>
                  </a:moveTo>
                  <a:lnTo>
                    <a:pt x="526" y="208"/>
                  </a:lnTo>
                  <a:lnTo>
                    <a:pt x="528" y="210"/>
                  </a:lnTo>
                  <a:lnTo>
                    <a:pt x="530" y="214"/>
                  </a:lnTo>
                  <a:lnTo>
                    <a:pt x="530" y="222"/>
                  </a:lnTo>
                  <a:lnTo>
                    <a:pt x="532" y="230"/>
                  </a:lnTo>
                  <a:lnTo>
                    <a:pt x="534" y="232"/>
                  </a:lnTo>
                  <a:lnTo>
                    <a:pt x="536" y="236"/>
                  </a:lnTo>
                  <a:lnTo>
                    <a:pt x="536" y="236"/>
                  </a:lnTo>
                  <a:lnTo>
                    <a:pt x="528" y="230"/>
                  </a:lnTo>
                  <a:lnTo>
                    <a:pt x="522" y="224"/>
                  </a:lnTo>
                  <a:lnTo>
                    <a:pt x="522" y="216"/>
                  </a:lnTo>
                  <a:lnTo>
                    <a:pt x="526" y="208"/>
                  </a:lnTo>
                  <a:lnTo>
                    <a:pt x="526" y="208"/>
                  </a:lnTo>
                  <a:close/>
                  <a:moveTo>
                    <a:pt x="542" y="208"/>
                  </a:moveTo>
                  <a:lnTo>
                    <a:pt x="542" y="208"/>
                  </a:lnTo>
                  <a:lnTo>
                    <a:pt x="544" y="208"/>
                  </a:lnTo>
                  <a:lnTo>
                    <a:pt x="544" y="208"/>
                  </a:lnTo>
                  <a:lnTo>
                    <a:pt x="554" y="234"/>
                  </a:lnTo>
                  <a:lnTo>
                    <a:pt x="554" y="234"/>
                  </a:lnTo>
                  <a:lnTo>
                    <a:pt x="556" y="238"/>
                  </a:lnTo>
                  <a:lnTo>
                    <a:pt x="556" y="240"/>
                  </a:lnTo>
                  <a:lnTo>
                    <a:pt x="552" y="248"/>
                  </a:lnTo>
                  <a:lnTo>
                    <a:pt x="552" y="248"/>
                  </a:lnTo>
                  <a:lnTo>
                    <a:pt x="550" y="236"/>
                  </a:lnTo>
                  <a:lnTo>
                    <a:pt x="546" y="232"/>
                  </a:lnTo>
                  <a:lnTo>
                    <a:pt x="542" y="228"/>
                  </a:lnTo>
                  <a:lnTo>
                    <a:pt x="542" y="228"/>
                  </a:lnTo>
                  <a:lnTo>
                    <a:pt x="536" y="222"/>
                  </a:lnTo>
                  <a:lnTo>
                    <a:pt x="534" y="218"/>
                  </a:lnTo>
                  <a:lnTo>
                    <a:pt x="536" y="212"/>
                  </a:lnTo>
                  <a:lnTo>
                    <a:pt x="542" y="208"/>
                  </a:lnTo>
                  <a:lnTo>
                    <a:pt x="542" y="208"/>
                  </a:lnTo>
                  <a:close/>
                  <a:moveTo>
                    <a:pt x="752" y="676"/>
                  </a:moveTo>
                  <a:lnTo>
                    <a:pt x="752" y="676"/>
                  </a:lnTo>
                  <a:lnTo>
                    <a:pt x="750" y="676"/>
                  </a:lnTo>
                  <a:lnTo>
                    <a:pt x="748" y="676"/>
                  </a:lnTo>
                  <a:lnTo>
                    <a:pt x="748" y="676"/>
                  </a:lnTo>
                  <a:lnTo>
                    <a:pt x="746" y="672"/>
                  </a:lnTo>
                  <a:lnTo>
                    <a:pt x="746" y="668"/>
                  </a:lnTo>
                  <a:lnTo>
                    <a:pt x="746" y="664"/>
                  </a:lnTo>
                  <a:lnTo>
                    <a:pt x="750" y="662"/>
                  </a:lnTo>
                  <a:lnTo>
                    <a:pt x="750" y="662"/>
                  </a:lnTo>
                  <a:lnTo>
                    <a:pt x="754" y="668"/>
                  </a:lnTo>
                  <a:lnTo>
                    <a:pt x="754" y="672"/>
                  </a:lnTo>
                  <a:lnTo>
                    <a:pt x="752" y="676"/>
                  </a:lnTo>
                  <a:lnTo>
                    <a:pt x="752" y="67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2" name="Freeform 75"/>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3" name="Freeform 76"/>
            <p:cNvSpPr/>
            <p:nvPr/>
          </p:nvSpPr>
          <p:spPr bwMode="auto">
            <a:xfrm>
              <a:off x="7816850" y="1447800"/>
              <a:ext cx="123825" cy="177800"/>
            </a:xfrm>
            <a:custGeom>
              <a:avLst/>
              <a:gdLst/>
              <a:ahLst/>
              <a:cxnLst>
                <a:cxn ang="0">
                  <a:pos x="0" y="64"/>
                </a:cxn>
                <a:cxn ang="0">
                  <a:pos x="6" y="82"/>
                </a:cxn>
                <a:cxn ang="0">
                  <a:pos x="10" y="98"/>
                </a:cxn>
                <a:cxn ang="0">
                  <a:pos x="12" y="100"/>
                </a:cxn>
                <a:cxn ang="0">
                  <a:pos x="22" y="104"/>
                </a:cxn>
                <a:cxn ang="0">
                  <a:pos x="40" y="106"/>
                </a:cxn>
                <a:cxn ang="0">
                  <a:pos x="46" y="112"/>
                </a:cxn>
                <a:cxn ang="0">
                  <a:pos x="50" y="110"/>
                </a:cxn>
                <a:cxn ang="0">
                  <a:pos x="54" y="108"/>
                </a:cxn>
                <a:cxn ang="0">
                  <a:pos x="58" y="96"/>
                </a:cxn>
                <a:cxn ang="0">
                  <a:pos x="60" y="88"/>
                </a:cxn>
                <a:cxn ang="0">
                  <a:pos x="66" y="74"/>
                </a:cxn>
                <a:cxn ang="0">
                  <a:pos x="68" y="66"/>
                </a:cxn>
                <a:cxn ang="0">
                  <a:pos x="72" y="62"/>
                </a:cxn>
                <a:cxn ang="0">
                  <a:pos x="78" y="60"/>
                </a:cxn>
                <a:cxn ang="0">
                  <a:pos x="70" y="50"/>
                </a:cxn>
                <a:cxn ang="0">
                  <a:pos x="66" y="38"/>
                </a:cxn>
                <a:cxn ang="0">
                  <a:pos x="66" y="32"/>
                </a:cxn>
                <a:cxn ang="0">
                  <a:pos x="68" y="26"/>
                </a:cxn>
                <a:cxn ang="0">
                  <a:pos x="78" y="16"/>
                </a:cxn>
                <a:cxn ang="0">
                  <a:pos x="70" y="10"/>
                </a:cxn>
                <a:cxn ang="0">
                  <a:pos x="68" y="8"/>
                </a:cxn>
                <a:cxn ang="0">
                  <a:pos x="68" y="6"/>
                </a:cxn>
                <a:cxn ang="0">
                  <a:pos x="62" y="0"/>
                </a:cxn>
                <a:cxn ang="0">
                  <a:pos x="58" y="6"/>
                </a:cxn>
                <a:cxn ang="0">
                  <a:pos x="48" y="20"/>
                </a:cxn>
                <a:cxn ang="0">
                  <a:pos x="40" y="28"/>
                </a:cxn>
                <a:cxn ang="0">
                  <a:pos x="24" y="44"/>
                </a:cxn>
                <a:cxn ang="0">
                  <a:pos x="18" y="52"/>
                </a:cxn>
                <a:cxn ang="0">
                  <a:pos x="12" y="54"/>
                </a:cxn>
                <a:cxn ang="0">
                  <a:pos x="6" y="52"/>
                </a:cxn>
                <a:cxn ang="0">
                  <a:pos x="0" y="58"/>
                </a:cxn>
                <a:cxn ang="0">
                  <a:pos x="0" y="64"/>
                </a:cxn>
              </a:cxnLst>
              <a:rect l="0" t="0" r="r" b="b"/>
              <a:pathLst>
                <a:path w="78" h="112">
                  <a:moveTo>
                    <a:pt x="0" y="64"/>
                  </a:moveTo>
                  <a:lnTo>
                    <a:pt x="0" y="64"/>
                  </a:lnTo>
                  <a:lnTo>
                    <a:pt x="2" y="74"/>
                  </a:lnTo>
                  <a:lnTo>
                    <a:pt x="6" y="82"/>
                  </a:lnTo>
                  <a:lnTo>
                    <a:pt x="8" y="90"/>
                  </a:lnTo>
                  <a:lnTo>
                    <a:pt x="10" y="98"/>
                  </a:lnTo>
                  <a:lnTo>
                    <a:pt x="10" y="98"/>
                  </a:lnTo>
                  <a:lnTo>
                    <a:pt x="12" y="100"/>
                  </a:lnTo>
                  <a:lnTo>
                    <a:pt x="12" y="100"/>
                  </a:lnTo>
                  <a:lnTo>
                    <a:pt x="22" y="104"/>
                  </a:lnTo>
                  <a:lnTo>
                    <a:pt x="30" y="104"/>
                  </a:lnTo>
                  <a:lnTo>
                    <a:pt x="40" y="106"/>
                  </a:lnTo>
                  <a:lnTo>
                    <a:pt x="44" y="108"/>
                  </a:lnTo>
                  <a:lnTo>
                    <a:pt x="46" y="112"/>
                  </a:lnTo>
                  <a:lnTo>
                    <a:pt x="46" y="112"/>
                  </a:lnTo>
                  <a:lnTo>
                    <a:pt x="50" y="110"/>
                  </a:lnTo>
                  <a:lnTo>
                    <a:pt x="54" y="108"/>
                  </a:lnTo>
                  <a:lnTo>
                    <a:pt x="54" y="108"/>
                  </a:lnTo>
                  <a:lnTo>
                    <a:pt x="56" y="102"/>
                  </a:lnTo>
                  <a:lnTo>
                    <a:pt x="58" y="96"/>
                  </a:lnTo>
                  <a:lnTo>
                    <a:pt x="58" y="96"/>
                  </a:lnTo>
                  <a:lnTo>
                    <a:pt x="60" y="88"/>
                  </a:lnTo>
                  <a:lnTo>
                    <a:pt x="62" y="80"/>
                  </a:lnTo>
                  <a:lnTo>
                    <a:pt x="66" y="74"/>
                  </a:lnTo>
                  <a:lnTo>
                    <a:pt x="68" y="66"/>
                  </a:lnTo>
                  <a:lnTo>
                    <a:pt x="68" y="66"/>
                  </a:lnTo>
                  <a:lnTo>
                    <a:pt x="68" y="62"/>
                  </a:lnTo>
                  <a:lnTo>
                    <a:pt x="72" y="62"/>
                  </a:lnTo>
                  <a:lnTo>
                    <a:pt x="78" y="60"/>
                  </a:lnTo>
                  <a:lnTo>
                    <a:pt x="78" y="60"/>
                  </a:lnTo>
                  <a:lnTo>
                    <a:pt x="72" y="56"/>
                  </a:lnTo>
                  <a:lnTo>
                    <a:pt x="70" y="50"/>
                  </a:lnTo>
                  <a:lnTo>
                    <a:pt x="66" y="38"/>
                  </a:lnTo>
                  <a:lnTo>
                    <a:pt x="66" y="38"/>
                  </a:lnTo>
                  <a:lnTo>
                    <a:pt x="66" y="36"/>
                  </a:lnTo>
                  <a:lnTo>
                    <a:pt x="66" y="32"/>
                  </a:lnTo>
                  <a:lnTo>
                    <a:pt x="68" y="26"/>
                  </a:lnTo>
                  <a:lnTo>
                    <a:pt x="68" y="26"/>
                  </a:lnTo>
                  <a:lnTo>
                    <a:pt x="76" y="18"/>
                  </a:lnTo>
                  <a:lnTo>
                    <a:pt x="78" y="16"/>
                  </a:lnTo>
                  <a:lnTo>
                    <a:pt x="76" y="14"/>
                  </a:lnTo>
                  <a:lnTo>
                    <a:pt x="70" y="10"/>
                  </a:lnTo>
                  <a:lnTo>
                    <a:pt x="70" y="10"/>
                  </a:lnTo>
                  <a:lnTo>
                    <a:pt x="68" y="8"/>
                  </a:lnTo>
                  <a:lnTo>
                    <a:pt x="68" y="6"/>
                  </a:lnTo>
                  <a:lnTo>
                    <a:pt x="68" y="6"/>
                  </a:lnTo>
                  <a:lnTo>
                    <a:pt x="66" y="2"/>
                  </a:lnTo>
                  <a:lnTo>
                    <a:pt x="62" y="0"/>
                  </a:lnTo>
                  <a:lnTo>
                    <a:pt x="60" y="2"/>
                  </a:lnTo>
                  <a:lnTo>
                    <a:pt x="58" y="6"/>
                  </a:lnTo>
                  <a:lnTo>
                    <a:pt x="58" y="6"/>
                  </a:lnTo>
                  <a:lnTo>
                    <a:pt x="48" y="20"/>
                  </a:lnTo>
                  <a:lnTo>
                    <a:pt x="48" y="20"/>
                  </a:lnTo>
                  <a:lnTo>
                    <a:pt x="40" y="28"/>
                  </a:lnTo>
                  <a:lnTo>
                    <a:pt x="30" y="36"/>
                  </a:lnTo>
                  <a:lnTo>
                    <a:pt x="24" y="44"/>
                  </a:lnTo>
                  <a:lnTo>
                    <a:pt x="18" y="52"/>
                  </a:lnTo>
                  <a:lnTo>
                    <a:pt x="18" y="52"/>
                  </a:lnTo>
                  <a:lnTo>
                    <a:pt x="16" y="56"/>
                  </a:lnTo>
                  <a:lnTo>
                    <a:pt x="12" y="54"/>
                  </a:lnTo>
                  <a:lnTo>
                    <a:pt x="12" y="54"/>
                  </a:lnTo>
                  <a:lnTo>
                    <a:pt x="6" y="52"/>
                  </a:lnTo>
                  <a:lnTo>
                    <a:pt x="2" y="54"/>
                  </a:lnTo>
                  <a:lnTo>
                    <a:pt x="0" y="58"/>
                  </a:lnTo>
                  <a:lnTo>
                    <a:pt x="0" y="64"/>
                  </a:lnTo>
                  <a:lnTo>
                    <a:pt x="0"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4" name="Freeform 77"/>
            <p:cNvSpPr/>
            <p:nvPr/>
          </p:nvSpPr>
          <p:spPr bwMode="auto">
            <a:xfrm>
              <a:off x="7648575" y="1470025"/>
              <a:ext cx="133350" cy="184150"/>
            </a:xfrm>
            <a:custGeom>
              <a:avLst/>
              <a:gdLst/>
              <a:ahLst/>
              <a:cxnLst>
                <a:cxn ang="0">
                  <a:pos x="82" y="108"/>
                </a:cxn>
                <a:cxn ang="0">
                  <a:pos x="82" y="108"/>
                </a:cxn>
                <a:cxn ang="0">
                  <a:pos x="82" y="98"/>
                </a:cxn>
                <a:cxn ang="0">
                  <a:pos x="84" y="88"/>
                </a:cxn>
                <a:cxn ang="0">
                  <a:pos x="84" y="88"/>
                </a:cxn>
                <a:cxn ang="0">
                  <a:pos x="84" y="88"/>
                </a:cxn>
                <a:cxn ang="0">
                  <a:pos x="84" y="88"/>
                </a:cxn>
                <a:cxn ang="0">
                  <a:pos x="84" y="88"/>
                </a:cxn>
                <a:cxn ang="0">
                  <a:pos x="84" y="88"/>
                </a:cxn>
                <a:cxn ang="0">
                  <a:pos x="82" y="88"/>
                </a:cxn>
                <a:cxn ang="0">
                  <a:pos x="82" y="88"/>
                </a:cxn>
                <a:cxn ang="0">
                  <a:pos x="84" y="88"/>
                </a:cxn>
                <a:cxn ang="0">
                  <a:pos x="84" y="88"/>
                </a:cxn>
                <a:cxn ang="0">
                  <a:pos x="82" y="88"/>
                </a:cxn>
                <a:cxn ang="0">
                  <a:pos x="82" y="88"/>
                </a:cxn>
                <a:cxn ang="0">
                  <a:pos x="82" y="88"/>
                </a:cxn>
                <a:cxn ang="0">
                  <a:pos x="82" y="88"/>
                </a:cxn>
                <a:cxn ang="0">
                  <a:pos x="84" y="88"/>
                </a:cxn>
                <a:cxn ang="0">
                  <a:pos x="84" y="88"/>
                </a:cxn>
                <a:cxn ang="0">
                  <a:pos x="76" y="82"/>
                </a:cxn>
                <a:cxn ang="0">
                  <a:pos x="76" y="82"/>
                </a:cxn>
                <a:cxn ang="0">
                  <a:pos x="72" y="78"/>
                </a:cxn>
                <a:cxn ang="0">
                  <a:pos x="68" y="72"/>
                </a:cxn>
                <a:cxn ang="0">
                  <a:pos x="64" y="66"/>
                </a:cxn>
                <a:cxn ang="0">
                  <a:pos x="64" y="64"/>
                </a:cxn>
                <a:cxn ang="0">
                  <a:pos x="64" y="64"/>
                </a:cxn>
                <a:cxn ang="0">
                  <a:pos x="64" y="56"/>
                </a:cxn>
                <a:cxn ang="0">
                  <a:pos x="62" y="52"/>
                </a:cxn>
                <a:cxn ang="0">
                  <a:pos x="54" y="44"/>
                </a:cxn>
                <a:cxn ang="0">
                  <a:pos x="54" y="44"/>
                </a:cxn>
                <a:cxn ang="0">
                  <a:pos x="38" y="30"/>
                </a:cxn>
                <a:cxn ang="0">
                  <a:pos x="32" y="24"/>
                </a:cxn>
                <a:cxn ang="0">
                  <a:pos x="26" y="16"/>
                </a:cxn>
                <a:cxn ang="0">
                  <a:pos x="26" y="16"/>
                </a:cxn>
                <a:cxn ang="0">
                  <a:pos x="20" y="10"/>
                </a:cxn>
                <a:cxn ang="0">
                  <a:pos x="14" y="4"/>
                </a:cxn>
                <a:cxn ang="0">
                  <a:pos x="8" y="2"/>
                </a:cxn>
                <a:cxn ang="0">
                  <a:pos x="0" y="0"/>
                </a:cxn>
                <a:cxn ang="0">
                  <a:pos x="0" y="0"/>
                </a:cxn>
                <a:cxn ang="0">
                  <a:pos x="0" y="4"/>
                </a:cxn>
                <a:cxn ang="0">
                  <a:pos x="2" y="8"/>
                </a:cxn>
                <a:cxn ang="0">
                  <a:pos x="6" y="14"/>
                </a:cxn>
                <a:cxn ang="0">
                  <a:pos x="6" y="14"/>
                </a:cxn>
                <a:cxn ang="0">
                  <a:pos x="18" y="26"/>
                </a:cxn>
                <a:cxn ang="0">
                  <a:pos x="26" y="42"/>
                </a:cxn>
                <a:cxn ang="0">
                  <a:pos x="34" y="56"/>
                </a:cxn>
                <a:cxn ang="0">
                  <a:pos x="40" y="72"/>
                </a:cxn>
                <a:cxn ang="0">
                  <a:pos x="40" y="72"/>
                </a:cxn>
                <a:cxn ang="0">
                  <a:pos x="46" y="84"/>
                </a:cxn>
                <a:cxn ang="0">
                  <a:pos x="54" y="94"/>
                </a:cxn>
                <a:cxn ang="0">
                  <a:pos x="70" y="114"/>
                </a:cxn>
                <a:cxn ang="0">
                  <a:pos x="70" y="114"/>
                </a:cxn>
                <a:cxn ang="0">
                  <a:pos x="72" y="116"/>
                </a:cxn>
                <a:cxn ang="0">
                  <a:pos x="74" y="116"/>
                </a:cxn>
                <a:cxn ang="0">
                  <a:pos x="78" y="114"/>
                </a:cxn>
                <a:cxn ang="0">
                  <a:pos x="78" y="114"/>
                </a:cxn>
                <a:cxn ang="0">
                  <a:pos x="80" y="114"/>
                </a:cxn>
                <a:cxn ang="0">
                  <a:pos x="82" y="112"/>
                </a:cxn>
                <a:cxn ang="0">
                  <a:pos x="82" y="108"/>
                </a:cxn>
                <a:cxn ang="0">
                  <a:pos x="82" y="108"/>
                </a:cxn>
              </a:cxnLst>
              <a:rect l="0" t="0" r="r" b="b"/>
              <a:pathLst>
                <a:path w="84" h="116">
                  <a:moveTo>
                    <a:pt x="82" y="108"/>
                  </a:moveTo>
                  <a:lnTo>
                    <a:pt x="82" y="108"/>
                  </a:lnTo>
                  <a:lnTo>
                    <a:pt x="82" y="98"/>
                  </a:lnTo>
                  <a:lnTo>
                    <a:pt x="84" y="88"/>
                  </a:lnTo>
                  <a:lnTo>
                    <a:pt x="84" y="88"/>
                  </a:lnTo>
                  <a:lnTo>
                    <a:pt x="84" y="88"/>
                  </a:lnTo>
                  <a:lnTo>
                    <a:pt x="84" y="88"/>
                  </a:lnTo>
                  <a:lnTo>
                    <a:pt x="84" y="88"/>
                  </a:lnTo>
                  <a:lnTo>
                    <a:pt x="84" y="88"/>
                  </a:lnTo>
                  <a:lnTo>
                    <a:pt x="82" y="88"/>
                  </a:lnTo>
                  <a:lnTo>
                    <a:pt x="82" y="88"/>
                  </a:lnTo>
                  <a:lnTo>
                    <a:pt x="84" y="88"/>
                  </a:lnTo>
                  <a:lnTo>
                    <a:pt x="84" y="88"/>
                  </a:lnTo>
                  <a:lnTo>
                    <a:pt x="82" y="88"/>
                  </a:lnTo>
                  <a:lnTo>
                    <a:pt x="82" y="88"/>
                  </a:lnTo>
                  <a:lnTo>
                    <a:pt x="82" y="88"/>
                  </a:lnTo>
                  <a:lnTo>
                    <a:pt x="82" y="88"/>
                  </a:lnTo>
                  <a:lnTo>
                    <a:pt x="84" y="88"/>
                  </a:lnTo>
                  <a:lnTo>
                    <a:pt x="84" y="88"/>
                  </a:lnTo>
                  <a:lnTo>
                    <a:pt x="76" y="82"/>
                  </a:lnTo>
                  <a:lnTo>
                    <a:pt x="76" y="82"/>
                  </a:lnTo>
                  <a:lnTo>
                    <a:pt x="72" y="78"/>
                  </a:lnTo>
                  <a:lnTo>
                    <a:pt x="68" y="72"/>
                  </a:lnTo>
                  <a:lnTo>
                    <a:pt x="64" y="66"/>
                  </a:lnTo>
                  <a:lnTo>
                    <a:pt x="64" y="64"/>
                  </a:lnTo>
                  <a:lnTo>
                    <a:pt x="64" y="64"/>
                  </a:lnTo>
                  <a:lnTo>
                    <a:pt x="64" y="56"/>
                  </a:lnTo>
                  <a:lnTo>
                    <a:pt x="62" y="52"/>
                  </a:lnTo>
                  <a:lnTo>
                    <a:pt x="54" y="44"/>
                  </a:lnTo>
                  <a:lnTo>
                    <a:pt x="54" y="44"/>
                  </a:lnTo>
                  <a:lnTo>
                    <a:pt x="38" y="30"/>
                  </a:lnTo>
                  <a:lnTo>
                    <a:pt x="32" y="24"/>
                  </a:lnTo>
                  <a:lnTo>
                    <a:pt x="26" y="16"/>
                  </a:lnTo>
                  <a:lnTo>
                    <a:pt x="26" y="16"/>
                  </a:lnTo>
                  <a:lnTo>
                    <a:pt x="20" y="10"/>
                  </a:lnTo>
                  <a:lnTo>
                    <a:pt x="14" y="4"/>
                  </a:lnTo>
                  <a:lnTo>
                    <a:pt x="8" y="2"/>
                  </a:lnTo>
                  <a:lnTo>
                    <a:pt x="0" y="0"/>
                  </a:lnTo>
                  <a:lnTo>
                    <a:pt x="0" y="0"/>
                  </a:lnTo>
                  <a:lnTo>
                    <a:pt x="0" y="4"/>
                  </a:lnTo>
                  <a:lnTo>
                    <a:pt x="2" y="8"/>
                  </a:lnTo>
                  <a:lnTo>
                    <a:pt x="6" y="14"/>
                  </a:lnTo>
                  <a:lnTo>
                    <a:pt x="6" y="14"/>
                  </a:lnTo>
                  <a:lnTo>
                    <a:pt x="18" y="26"/>
                  </a:lnTo>
                  <a:lnTo>
                    <a:pt x="26" y="42"/>
                  </a:lnTo>
                  <a:lnTo>
                    <a:pt x="34" y="56"/>
                  </a:lnTo>
                  <a:lnTo>
                    <a:pt x="40" y="72"/>
                  </a:lnTo>
                  <a:lnTo>
                    <a:pt x="40" y="72"/>
                  </a:lnTo>
                  <a:lnTo>
                    <a:pt x="46" y="84"/>
                  </a:lnTo>
                  <a:lnTo>
                    <a:pt x="54" y="94"/>
                  </a:lnTo>
                  <a:lnTo>
                    <a:pt x="70" y="114"/>
                  </a:lnTo>
                  <a:lnTo>
                    <a:pt x="70" y="114"/>
                  </a:lnTo>
                  <a:lnTo>
                    <a:pt x="72" y="116"/>
                  </a:lnTo>
                  <a:lnTo>
                    <a:pt x="74" y="116"/>
                  </a:lnTo>
                  <a:lnTo>
                    <a:pt x="78" y="114"/>
                  </a:lnTo>
                  <a:lnTo>
                    <a:pt x="78" y="114"/>
                  </a:lnTo>
                  <a:lnTo>
                    <a:pt x="80" y="114"/>
                  </a:lnTo>
                  <a:lnTo>
                    <a:pt x="82" y="112"/>
                  </a:lnTo>
                  <a:lnTo>
                    <a:pt x="82" y="108"/>
                  </a:lnTo>
                  <a:lnTo>
                    <a:pt x="82" y="10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5" name="Freeform 78"/>
            <p:cNvSpPr/>
            <p:nvPr/>
          </p:nvSpPr>
          <p:spPr bwMode="auto">
            <a:xfrm>
              <a:off x="8086725" y="882650"/>
              <a:ext cx="139700" cy="123825"/>
            </a:xfrm>
            <a:custGeom>
              <a:avLst/>
              <a:gdLst/>
              <a:ahLst/>
              <a:cxnLst>
                <a:cxn ang="0">
                  <a:pos x="38" y="58"/>
                </a:cxn>
                <a:cxn ang="0">
                  <a:pos x="36" y="58"/>
                </a:cxn>
                <a:cxn ang="0">
                  <a:pos x="16" y="60"/>
                </a:cxn>
                <a:cxn ang="0">
                  <a:pos x="0" y="74"/>
                </a:cxn>
                <a:cxn ang="0">
                  <a:pos x="8" y="72"/>
                </a:cxn>
                <a:cxn ang="0">
                  <a:pos x="26" y="68"/>
                </a:cxn>
                <a:cxn ang="0">
                  <a:pos x="32" y="64"/>
                </a:cxn>
                <a:cxn ang="0">
                  <a:pos x="36" y="72"/>
                </a:cxn>
                <a:cxn ang="0">
                  <a:pos x="36" y="76"/>
                </a:cxn>
                <a:cxn ang="0">
                  <a:pos x="38" y="78"/>
                </a:cxn>
                <a:cxn ang="0">
                  <a:pos x="42" y="76"/>
                </a:cxn>
                <a:cxn ang="0">
                  <a:pos x="42" y="72"/>
                </a:cxn>
                <a:cxn ang="0">
                  <a:pos x="46" y="68"/>
                </a:cxn>
                <a:cxn ang="0">
                  <a:pos x="46" y="64"/>
                </a:cxn>
                <a:cxn ang="0">
                  <a:pos x="54" y="66"/>
                </a:cxn>
                <a:cxn ang="0">
                  <a:pos x="66" y="60"/>
                </a:cxn>
                <a:cxn ang="0">
                  <a:pos x="70" y="58"/>
                </a:cxn>
                <a:cxn ang="0">
                  <a:pos x="78" y="54"/>
                </a:cxn>
                <a:cxn ang="0">
                  <a:pos x="78" y="46"/>
                </a:cxn>
                <a:cxn ang="0">
                  <a:pos x="82" y="28"/>
                </a:cxn>
                <a:cxn ang="0">
                  <a:pos x="86" y="20"/>
                </a:cxn>
                <a:cxn ang="0">
                  <a:pos x="88" y="14"/>
                </a:cxn>
                <a:cxn ang="0">
                  <a:pos x="84" y="8"/>
                </a:cxn>
                <a:cxn ang="0">
                  <a:pos x="80" y="2"/>
                </a:cxn>
                <a:cxn ang="0">
                  <a:pos x="78" y="0"/>
                </a:cxn>
                <a:cxn ang="0">
                  <a:pos x="74" y="4"/>
                </a:cxn>
                <a:cxn ang="0">
                  <a:pos x="72" y="10"/>
                </a:cxn>
                <a:cxn ang="0">
                  <a:pos x="70" y="26"/>
                </a:cxn>
                <a:cxn ang="0">
                  <a:pos x="68" y="32"/>
                </a:cxn>
                <a:cxn ang="0">
                  <a:pos x="54" y="42"/>
                </a:cxn>
                <a:cxn ang="0">
                  <a:pos x="42" y="52"/>
                </a:cxn>
                <a:cxn ang="0">
                  <a:pos x="38" y="58"/>
                </a:cxn>
              </a:cxnLst>
              <a:rect l="0" t="0" r="r" b="b"/>
              <a:pathLst>
                <a:path w="88" h="78">
                  <a:moveTo>
                    <a:pt x="38" y="58"/>
                  </a:moveTo>
                  <a:lnTo>
                    <a:pt x="38" y="58"/>
                  </a:lnTo>
                  <a:lnTo>
                    <a:pt x="36" y="58"/>
                  </a:lnTo>
                  <a:lnTo>
                    <a:pt x="36" y="58"/>
                  </a:lnTo>
                  <a:lnTo>
                    <a:pt x="26" y="58"/>
                  </a:lnTo>
                  <a:lnTo>
                    <a:pt x="16" y="60"/>
                  </a:lnTo>
                  <a:lnTo>
                    <a:pt x="8" y="66"/>
                  </a:lnTo>
                  <a:lnTo>
                    <a:pt x="0" y="74"/>
                  </a:lnTo>
                  <a:lnTo>
                    <a:pt x="0" y="74"/>
                  </a:lnTo>
                  <a:lnTo>
                    <a:pt x="8" y="72"/>
                  </a:lnTo>
                  <a:lnTo>
                    <a:pt x="14" y="72"/>
                  </a:lnTo>
                  <a:lnTo>
                    <a:pt x="26" y="68"/>
                  </a:lnTo>
                  <a:lnTo>
                    <a:pt x="26" y="68"/>
                  </a:lnTo>
                  <a:lnTo>
                    <a:pt x="32" y="64"/>
                  </a:lnTo>
                  <a:lnTo>
                    <a:pt x="34" y="66"/>
                  </a:lnTo>
                  <a:lnTo>
                    <a:pt x="36" y="72"/>
                  </a:lnTo>
                  <a:lnTo>
                    <a:pt x="36" y="72"/>
                  </a:lnTo>
                  <a:lnTo>
                    <a:pt x="36" y="76"/>
                  </a:lnTo>
                  <a:lnTo>
                    <a:pt x="38" y="78"/>
                  </a:lnTo>
                  <a:lnTo>
                    <a:pt x="38" y="78"/>
                  </a:lnTo>
                  <a:lnTo>
                    <a:pt x="40" y="78"/>
                  </a:lnTo>
                  <a:lnTo>
                    <a:pt x="42" y="76"/>
                  </a:lnTo>
                  <a:lnTo>
                    <a:pt x="42" y="72"/>
                  </a:lnTo>
                  <a:lnTo>
                    <a:pt x="42" y="72"/>
                  </a:lnTo>
                  <a:lnTo>
                    <a:pt x="46" y="70"/>
                  </a:lnTo>
                  <a:lnTo>
                    <a:pt x="46" y="68"/>
                  </a:lnTo>
                  <a:lnTo>
                    <a:pt x="46" y="64"/>
                  </a:lnTo>
                  <a:lnTo>
                    <a:pt x="46" y="64"/>
                  </a:lnTo>
                  <a:lnTo>
                    <a:pt x="50" y="66"/>
                  </a:lnTo>
                  <a:lnTo>
                    <a:pt x="54" y="66"/>
                  </a:lnTo>
                  <a:lnTo>
                    <a:pt x="60" y="64"/>
                  </a:lnTo>
                  <a:lnTo>
                    <a:pt x="66" y="60"/>
                  </a:lnTo>
                  <a:lnTo>
                    <a:pt x="70" y="58"/>
                  </a:lnTo>
                  <a:lnTo>
                    <a:pt x="70" y="58"/>
                  </a:lnTo>
                  <a:lnTo>
                    <a:pt x="76" y="58"/>
                  </a:lnTo>
                  <a:lnTo>
                    <a:pt x="78" y="54"/>
                  </a:lnTo>
                  <a:lnTo>
                    <a:pt x="78" y="54"/>
                  </a:lnTo>
                  <a:lnTo>
                    <a:pt x="78" y="46"/>
                  </a:lnTo>
                  <a:lnTo>
                    <a:pt x="80" y="36"/>
                  </a:lnTo>
                  <a:lnTo>
                    <a:pt x="82" y="28"/>
                  </a:lnTo>
                  <a:lnTo>
                    <a:pt x="86" y="20"/>
                  </a:lnTo>
                  <a:lnTo>
                    <a:pt x="86" y="20"/>
                  </a:lnTo>
                  <a:lnTo>
                    <a:pt x="88" y="16"/>
                  </a:lnTo>
                  <a:lnTo>
                    <a:pt x="88" y="14"/>
                  </a:lnTo>
                  <a:lnTo>
                    <a:pt x="84" y="8"/>
                  </a:lnTo>
                  <a:lnTo>
                    <a:pt x="84" y="8"/>
                  </a:lnTo>
                  <a:lnTo>
                    <a:pt x="82" y="2"/>
                  </a:lnTo>
                  <a:lnTo>
                    <a:pt x="80" y="2"/>
                  </a:lnTo>
                  <a:lnTo>
                    <a:pt x="78" y="0"/>
                  </a:lnTo>
                  <a:lnTo>
                    <a:pt x="78" y="0"/>
                  </a:lnTo>
                  <a:lnTo>
                    <a:pt x="74" y="2"/>
                  </a:lnTo>
                  <a:lnTo>
                    <a:pt x="74" y="4"/>
                  </a:lnTo>
                  <a:lnTo>
                    <a:pt x="72" y="10"/>
                  </a:lnTo>
                  <a:lnTo>
                    <a:pt x="72" y="10"/>
                  </a:lnTo>
                  <a:lnTo>
                    <a:pt x="72" y="18"/>
                  </a:lnTo>
                  <a:lnTo>
                    <a:pt x="70" y="26"/>
                  </a:lnTo>
                  <a:lnTo>
                    <a:pt x="70" y="26"/>
                  </a:lnTo>
                  <a:lnTo>
                    <a:pt x="68" y="32"/>
                  </a:lnTo>
                  <a:lnTo>
                    <a:pt x="64" y="36"/>
                  </a:lnTo>
                  <a:lnTo>
                    <a:pt x="54" y="42"/>
                  </a:lnTo>
                  <a:lnTo>
                    <a:pt x="46" y="48"/>
                  </a:lnTo>
                  <a:lnTo>
                    <a:pt x="42" y="52"/>
                  </a:lnTo>
                  <a:lnTo>
                    <a:pt x="38" y="58"/>
                  </a:lnTo>
                  <a:lnTo>
                    <a:pt x="38" y="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6" name="Freeform 79"/>
            <p:cNvSpPr/>
            <p:nvPr/>
          </p:nvSpPr>
          <p:spPr bwMode="auto">
            <a:xfrm>
              <a:off x="4911725" y="330200"/>
              <a:ext cx="301625" cy="98425"/>
            </a:xfrm>
            <a:custGeom>
              <a:avLst/>
              <a:gdLst/>
              <a:ahLst/>
              <a:cxnLst>
                <a:cxn ang="0">
                  <a:pos x="40" y="28"/>
                </a:cxn>
                <a:cxn ang="0">
                  <a:pos x="54" y="18"/>
                </a:cxn>
                <a:cxn ang="0">
                  <a:pos x="62" y="16"/>
                </a:cxn>
                <a:cxn ang="0">
                  <a:pos x="62" y="18"/>
                </a:cxn>
                <a:cxn ang="0">
                  <a:pos x="56" y="24"/>
                </a:cxn>
                <a:cxn ang="0">
                  <a:pos x="52" y="26"/>
                </a:cxn>
                <a:cxn ang="0">
                  <a:pos x="78" y="32"/>
                </a:cxn>
                <a:cxn ang="0">
                  <a:pos x="58" y="36"/>
                </a:cxn>
                <a:cxn ang="0">
                  <a:pos x="70" y="40"/>
                </a:cxn>
                <a:cxn ang="0">
                  <a:pos x="88" y="40"/>
                </a:cxn>
                <a:cxn ang="0">
                  <a:pos x="106" y="44"/>
                </a:cxn>
                <a:cxn ang="0">
                  <a:pos x="66" y="48"/>
                </a:cxn>
                <a:cxn ang="0">
                  <a:pos x="72" y="52"/>
                </a:cxn>
                <a:cxn ang="0">
                  <a:pos x="88" y="54"/>
                </a:cxn>
                <a:cxn ang="0">
                  <a:pos x="96" y="60"/>
                </a:cxn>
                <a:cxn ang="0">
                  <a:pos x="114" y="62"/>
                </a:cxn>
                <a:cxn ang="0">
                  <a:pos x="176" y="58"/>
                </a:cxn>
                <a:cxn ang="0">
                  <a:pos x="182" y="58"/>
                </a:cxn>
                <a:cxn ang="0">
                  <a:pos x="182" y="54"/>
                </a:cxn>
                <a:cxn ang="0">
                  <a:pos x="176" y="52"/>
                </a:cxn>
                <a:cxn ang="0">
                  <a:pos x="182" y="48"/>
                </a:cxn>
                <a:cxn ang="0">
                  <a:pos x="190" y="46"/>
                </a:cxn>
                <a:cxn ang="0">
                  <a:pos x="162" y="28"/>
                </a:cxn>
                <a:cxn ang="0">
                  <a:pos x="162" y="14"/>
                </a:cxn>
                <a:cxn ang="0">
                  <a:pos x="162" y="10"/>
                </a:cxn>
                <a:cxn ang="0">
                  <a:pos x="152" y="8"/>
                </a:cxn>
                <a:cxn ang="0">
                  <a:pos x="148" y="10"/>
                </a:cxn>
                <a:cxn ang="0">
                  <a:pos x="152" y="14"/>
                </a:cxn>
                <a:cxn ang="0">
                  <a:pos x="140" y="14"/>
                </a:cxn>
                <a:cxn ang="0">
                  <a:pos x="138" y="18"/>
                </a:cxn>
                <a:cxn ang="0">
                  <a:pos x="142" y="26"/>
                </a:cxn>
                <a:cxn ang="0">
                  <a:pos x="136" y="30"/>
                </a:cxn>
                <a:cxn ang="0">
                  <a:pos x="132" y="22"/>
                </a:cxn>
                <a:cxn ang="0">
                  <a:pos x="120" y="18"/>
                </a:cxn>
                <a:cxn ang="0">
                  <a:pos x="114" y="22"/>
                </a:cxn>
                <a:cxn ang="0">
                  <a:pos x="102" y="16"/>
                </a:cxn>
                <a:cxn ang="0">
                  <a:pos x="94" y="18"/>
                </a:cxn>
                <a:cxn ang="0">
                  <a:pos x="88" y="14"/>
                </a:cxn>
                <a:cxn ang="0">
                  <a:pos x="78" y="14"/>
                </a:cxn>
                <a:cxn ang="0">
                  <a:pos x="74" y="14"/>
                </a:cxn>
                <a:cxn ang="0">
                  <a:pos x="78" y="12"/>
                </a:cxn>
                <a:cxn ang="0">
                  <a:pos x="78" y="10"/>
                </a:cxn>
                <a:cxn ang="0">
                  <a:pos x="60" y="4"/>
                </a:cxn>
                <a:cxn ang="0">
                  <a:pos x="40" y="2"/>
                </a:cxn>
                <a:cxn ang="0">
                  <a:pos x="26" y="0"/>
                </a:cxn>
                <a:cxn ang="0">
                  <a:pos x="10" y="2"/>
                </a:cxn>
                <a:cxn ang="0">
                  <a:pos x="10" y="8"/>
                </a:cxn>
                <a:cxn ang="0">
                  <a:pos x="4" y="20"/>
                </a:cxn>
                <a:cxn ang="0">
                  <a:pos x="16" y="32"/>
                </a:cxn>
                <a:cxn ang="0">
                  <a:pos x="34" y="32"/>
                </a:cxn>
              </a:cxnLst>
              <a:rect l="0" t="0" r="r" b="b"/>
              <a:pathLst>
                <a:path w="190" h="62">
                  <a:moveTo>
                    <a:pt x="34" y="32"/>
                  </a:moveTo>
                  <a:lnTo>
                    <a:pt x="34" y="32"/>
                  </a:lnTo>
                  <a:lnTo>
                    <a:pt x="40" y="28"/>
                  </a:lnTo>
                  <a:lnTo>
                    <a:pt x="44" y="24"/>
                  </a:lnTo>
                  <a:lnTo>
                    <a:pt x="48" y="20"/>
                  </a:lnTo>
                  <a:lnTo>
                    <a:pt x="54" y="18"/>
                  </a:lnTo>
                  <a:lnTo>
                    <a:pt x="54" y="18"/>
                  </a:lnTo>
                  <a:lnTo>
                    <a:pt x="58" y="16"/>
                  </a:lnTo>
                  <a:lnTo>
                    <a:pt x="62" y="16"/>
                  </a:lnTo>
                  <a:lnTo>
                    <a:pt x="62" y="16"/>
                  </a:lnTo>
                  <a:lnTo>
                    <a:pt x="62" y="18"/>
                  </a:lnTo>
                  <a:lnTo>
                    <a:pt x="62" y="18"/>
                  </a:lnTo>
                  <a:lnTo>
                    <a:pt x="60" y="20"/>
                  </a:lnTo>
                  <a:lnTo>
                    <a:pt x="58" y="20"/>
                  </a:lnTo>
                  <a:lnTo>
                    <a:pt x="56" y="24"/>
                  </a:lnTo>
                  <a:lnTo>
                    <a:pt x="56" y="24"/>
                  </a:lnTo>
                  <a:lnTo>
                    <a:pt x="52" y="26"/>
                  </a:lnTo>
                  <a:lnTo>
                    <a:pt x="52" y="26"/>
                  </a:lnTo>
                  <a:lnTo>
                    <a:pt x="58" y="30"/>
                  </a:lnTo>
                  <a:lnTo>
                    <a:pt x="64" y="32"/>
                  </a:lnTo>
                  <a:lnTo>
                    <a:pt x="78" y="32"/>
                  </a:lnTo>
                  <a:lnTo>
                    <a:pt x="78" y="32"/>
                  </a:lnTo>
                  <a:lnTo>
                    <a:pt x="58" y="36"/>
                  </a:lnTo>
                  <a:lnTo>
                    <a:pt x="58" y="36"/>
                  </a:lnTo>
                  <a:lnTo>
                    <a:pt x="60" y="38"/>
                  </a:lnTo>
                  <a:lnTo>
                    <a:pt x="64" y="40"/>
                  </a:lnTo>
                  <a:lnTo>
                    <a:pt x="70" y="40"/>
                  </a:lnTo>
                  <a:lnTo>
                    <a:pt x="70" y="40"/>
                  </a:lnTo>
                  <a:lnTo>
                    <a:pt x="78" y="40"/>
                  </a:lnTo>
                  <a:lnTo>
                    <a:pt x="88" y="40"/>
                  </a:lnTo>
                  <a:lnTo>
                    <a:pt x="96" y="40"/>
                  </a:lnTo>
                  <a:lnTo>
                    <a:pt x="106" y="44"/>
                  </a:lnTo>
                  <a:lnTo>
                    <a:pt x="106" y="44"/>
                  </a:lnTo>
                  <a:lnTo>
                    <a:pt x="86" y="44"/>
                  </a:lnTo>
                  <a:lnTo>
                    <a:pt x="76" y="44"/>
                  </a:lnTo>
                  <a:lnTo>
                    <a:pt x="66" y="48"/>
                  </a:lnTo>
                  <a:lnTo>
                    <a:pt x="66" y="48"/>
                  </a:lnTo>
                  <a:lnTo>
                    <a:pt x="68" y="50"/>
                  </a:lnTo>
                  <a:lnTo>
                    <a:pt x="72" y="52"/>
                  </a:lnTo>
                  <a:lnTo>
                    <a:pt x="82" y="54"/>
                  </a:lnTo>
                  <a:lnTo>
                    <a:pt x="82" y="54"/>
                  </a:lnTo>
                  <a:lnTo>
                    <a:pt x="88" y="54"/>
                  </a:lnTo>
                  <a:lnTo>
                    <a:pt x="90" y="56"/>
                  </a:lnTo>
                  <a:lnTo>
                    <a:pt x="90" y="56"/>
                  </a:lnTo>
                  <a:lnTo>
                    <a:pt x="96" y="60"/>
                  </a:lnTo>
                  <a:lnTo>
                    <a:pt x="102" y="62"/>
                  </a:lnTo>
                  <a:lnTo>
                    <a:pt x="114" y="62"/>
                  </a:lnTo>
                  <a:lnTo>
                    <a:pt x="114" y="62"/>
                  </a:lnTo>
                  <a:lnTo>
                    <a:pt x="144" y="56"/>
                  </a:lnTo>
                  <a:lnTo>
                    <a:pt x="160" y="56"/>
                  </a:lnTo>
                  <a:lnTo>
                    <a:pt x="176" y="58"/>
                  </a:lnTo>
                  <a:lnTo>
                    <a:pt x="176" y="58"/>
                  </a:lnTo>
                  <a:lnTo>
                    <a:pt x="180" y="58"/>
                  </a:lnTo>
                  <a:lnTo>
                    <a:pt x="182" y="58"/>
                  </a:lnTo>
                  <a:lnTo>
                    <a:pt x="182" y="56"/>
                  </a:lnTo>
                  <a:lnTo>
                    <a:pt x="182" y="56"/>
                  </a:lnTo>
                  <a:lnTo>
                    <a:pt x="182" y="54"/>
                  </a:lnTo>
                  <a:lnTo>
                    <a:pt x="180" y="54"/>
                  </a:lnTo>
                  <a:lnTo>
                    <a:pt x="178" y="54"/>
                  </a:lnTo>
                  <a:lnTo>
                    <a:pt x="176" y="52"/>
                  </a:lnTo>
                  <a:lnTo>
                    <a:pt x="176" y="52"/>
                  </a:lnTo>
                  <a:lnTo>
                    <a:pt x="178" y="50"/>
                  </a:lnTo>
                  <a:lnTo>
                    <a:pt x="182" y="48"/>
                  </a:lnTo>
                  <a:lnTo>
                    <a:pt x="186" y="48"/>
                  </a:lnTo>
                  <a:lnTo>
                    <a:pt x="190" y="46"/>
                  </a:lnTo>
                  <a:lnTo>
                    <a:pt x="190" y="46"/>
                  </a:lnTo>
                  <a:lnTo>
                    <a:pt x="178" y="44"/>
                  </a:lnTo>
                  <a:lnTo>
                    <a:pt x="168" y="38"/>
                  </a:lnTo>
                  <a:lnTo>
                    <a:pt x="162" y="28"/>
                  </a:lnTo>
                  <a:lnTo>
                    <a:pt x="158" y="16"/>
                  </a:lnTo>
                  <a:lnTo>
                    <a:pt x="158" y="16"/>
                  </a:lnTo>
                  <a:lnTo>
                    <a:pt x="162" y="14"/>
                  </a:lnTo>
                  <a:lnTo>
                    <a:pt x="164" y="12"/>
                  </a:lnTo>
                  <a:lnTo>
                    <a:pt x="162" y="10"/>
                  </a:lnTo>
                  <a:lnTo>
                    <a:pt x="162" y="10"/>
                  </a:lnTo>
                  <a:lnTo>
                    <a:pt x="160" y="8"/>
                  </a:lnTo>
                  <a:lnTo>
                    <a:pt x="158" y="8"/>
                  </a:lnTo>
                  <a:lnTo>
                    <a:pt x="152" y="8"/>
                  </a:lnTo>
                  <a:lnTo>
                    <a:pt x="152" y="8"/>
                  </a:lnTo>
                  <a:lnTo>
                    <a:pt x="148" y="8"/>
                  </a:lnTo>
                  <a:lnTo>
                    <a:pt x="148" y="10"/>
                  </a:lnTo>
                  <a:lnTo>
                    <a:pt x="148" y="12"/>
                  </a:lnTo>
                  <a:lnTo>
                    <a:pt x="148" y="12"/>
                  </a:lnTo>
                  <a:lnTo>
                    <a:pt x="152" y="14"/>
                  </a:lnTo>
                  <a:lnTo>
                    <a:pt x="152" y="14"/>
                  </a:lnTo>
                  <a:lnTo>
                    <a:pt x="144" y="14"/>
                  </a:lnTo>
                  <a:lnTo>
                    <a:pt x="140" y="14"/>
                  </a:lnTo>
                  <a:lnTo>
                    <a:pt x="136" y="14"/>
                  </a:lnTo>
                  <a:lnTo>
                    <a:pt x="136" y="14"/>
                  </a:lnTo>
                  <a:lnTo>
                    <a:pt x="138" y="18"/>
                  </a:lnTo>
                  <a:lnTo>
                    <a:pt x="138" y="18"/>
                  </a:lnTo>
                  <a:lnTo>
                    <a:pt x="140" y="24"/>
                  </a:lnTo>
                  <a:lnTo>
                    <a:pt x="142" y="26"/>
                  </a:lnTo>
                  <a:lnTo>
                    <a:pt x="140" y="28"/>
                  </a:lnTo>
                  <a:lnTo>
                    <a:pt x="140" y="28"/>
                  </a:lnTo>
                  <a:lnTo>
                    <a:pt x="136" y="30"/>
                  </a:lnTo>
                  <a:lnTo>
                    <a:pt x="134" y="28"/>
                  </a:lnTo>
                  <a:lnTo>
                    <a:pt x="132" y="22"/>
                  </a:lnTo>
                  <a:lnTo>
                    <a:pt x="132" y="22"/>
                  </a:lnTo>
                  <a:lnTo>
                    <a:pt x="126" y="18"/>
                  </a:lnTo>
                  <a:lnTo>
                    <a:pt x="124" y="18"/>
                  </a:lnTo>
                  <a:lnTo>
                    <a:pt x="120" y="18"/>
                  </a:lnTo>
                  <a:lnTo>
                    <a:pt x="120" y="18"/>
                  </a:lnTo>
                  <a:lnTo>
                    <a:pt x="118" y="20"/>
                  </a:lnTo>
                  <a:lnTo>
                    <a:pt x="114" y="22"/>
                  </a:lnTo>
                  <a:lnTo>
                    <a:pt x="110" y="20"/>
                  </a:lnTo>
                  <a:lnTo>
                    <a:pt x="110" y="20"/>
                  </a:lnTo>
                  <a:lnTo>
                    <a:pt x="102" y="16"/>
                  </a:lnTo>
                  <a:lnTo>
                    <a:pt x="98" y="16"/>
                  </a:lnTo>
                  <a:lnTo>
                    <a:pt x="94" y="18"/>
                  </a:lnTo>
                  <a:lnTo>
                    <a:pt x="94" y="18"/>
                  </a:lnTo>
                  <a:lnTo>
                    <a:pt x="88" y="18"/>
                  </a:lnTo>
                  <a:lnTo>
                    <a:pt x="88" y="18"/>
                  </a:lnTo>
                  <a:lnTo>
                    <a:pt x="88" y="14"/>
                  </a:lnTo>
                  <a:lnTo>
                    <a:pt x="86" y="12"/>
                  </a:lnTo>
                  <a:lnTo>
                    <a:pt x="84" y="12"/>
                  </a:lnTo>
                  <a:lnTo>
                    <a:pt x="78" y="14"/>
                  </a:lnTo>
                  <a:lnTo>
                    <a:pt x="76" y="14"/>
                  </a:lnTo>
                  <a:lnTo>
                    <a:pt x="74" y="14"/>
                  </a:lnTo>
                  <a:lnTo>
                    <a:pt x="74" y="14"/>
                  </a:lnTo>
                  <a:lnTo>
                    <a:pt x="74" y="12"/>
                  </a:lnTo>
                  <a:lnTo>
                    <a:pt x="74" y="12"/>
                  </a:lnTo>
                  <a:lnTo>
                    <a:pt x="78" y="12"/>
                  </a:lnTo>
                  <a:lnTo>
                    <a:pt x="78" y="12"/>
                  </a:lnTo>
                  <a:lnTo>
                    <a:pt x="78" y="10"/>
                  </a:lnTo>
                  <a:lnTo>
                    <a:pt x="78" y="10"/>
                  </a:lnTo>
                  <a:lnTo>
                    <a:pt x="70" y="6"/>
                  </a:lnTo>
                  <a:lnTo>
                    <a:pt x="60" y="4"/>
                  </a:lnTo>
                  <a:lnTo>
                    <a:pt x="60" y="4"/>
                  </a:lnTo>
                  <a:lnTo>
                    <a:pt x="50" y="4"/>
                  </a:lnTo>
                  <a:lnTo>
                    <a:pt x="46" y="4"/>
                  </a:lnTo>
                  <a:lnTo>
                    <a:pt x="40" y="2"/>
                  </a:lnTo>
                  <a:lnTo>
                    <a:pt x="40" y="2"/>
                  </a:lnTo>
                  <a:lnTo>
                    <a:pt x="34" y="0"/>
                  </a:lnTo>
                  <a:lnTo>
                    <a:pt x="26" y="0"/>
                  </a:lnTo>
                  <a:lnTo>
                    <a:pt x="12" y="2"/>
                  </a:lnTo>
                  <a:lnTo>
                    <a:pt x="12" y="2"/>
                  </a:lnTo>
                  <a:lnTo>
                    <a:pt x="10" y="2"/>
                  </a:lnTo>
                  <a:lnTo>
                    <a:pt x="10" y="4"/>
                  </a:lnTo>
                  <a:lnTo>
                    <a:pt x="10" y="4"/>
                  </a:lnTo>
                  <a:lnTo>
                    <a:pt x="10" y="8"/>
                  </a:lnTo>
                  <a:lnTo>
                    <a:pt x="10" y="10"/>
                  </a:lnTo>
                  <a:lnTo>
                    <a:pt x="8" y="16"/>
                  </a:lnTo>
                  <a:lnTo>
                    <a:pt x="4" y="20"/>
                  </a:lnTo>
                  <a:lnTo>
                    <a:pt x="0" y="26"/>
                  </a:lnTo>
                  <a:lnTo>
                    <a:pt x="0" y="26"/>
                  </a:lnTo>
                  <a:lnTo>
                    <a:pt x="16" y="32"/>
                  </a:lnTo>
                  <a:lnTo>
                    <a:pt x="26" y="34"/>
                  </a:lnTo>
                  <a:lnTo>
                    <a:pt x="30" y="34"/>
                  </a:lnTo>
                  <a:lnTo>
                    <a:pt x="34" y="32"/>
                  </a:lnTo>
                  <a:lnTo>
                    <a:pt x="3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7" name="Freeform 80"/>
            <p:cNvSpPr/>
            <p:nvPr/>
          </p:nvSpPr>
          <p:spPr bwMode="auto">
            <a:xfrm>
              <a:off x="7004050" y="1758950"/>
              <a:ext cx="88900" cy="222250"/>
            </a:xfrm>
            <a:custGeom>
              <a:avLst/>
              <a:gdLst/>
              <a:ahLst/>
              <a:cxnLst>
                <a:cxn ang="0">
                  <a:pos x="56" y="34"/>
                </a:cxn>
                <a:cxn ang="0">
                  <a:pos x="56" y="34"/>
                </a:cxn>
                <a:cxn ang="0">
                  <a:pos x="54" y="26"/>
                </a:cxn>
                <a:cxn ang="0">
                  <a:pos x="52" y="18"/>
                </a:cxn>
                <a:cxn ang="0">
                  <a:pos x="50" y="10"/>
                </a:cxn>
                <a:cxn ang="0">
                  <a:pos x="46" y="4"/>
                </a:cxn>
                <a:cxn ang="0">
                  <a:pos x="42" y="0"/>
                </a:cxn>
                <a:cxn ang="0">
                  <a:pos x="42" y="0"/>
                </a:cxn>
                <a:cxn ang="0">
                  <a:pos x="44" y="8"/>
                </a:cxn>
                <a:cxn ang="0">
                  <a:pos x="42" y="14"/>
                </a:cxn>
                <a:cxn ang="0">
                  <a:pos x="38" y="18"/>
                </a:cxn>
                <a:cxn ang="0">
                  <a:pos x="36" y="24"/>
                </a:cxn>
                <a:cxn ang="0">
                  <a:pos x="36" y="24"/>
                </a:cxn>
                <a:cxn ang="0">
                  <a:pos x="34" y="30"/>
                </a:cxn>
                <a:cxn ang="0">
                  <a:pos x="30" y="34"/>
                </a:cxn>
                <a:cxn ang="0">
                  <a:pos x="22" y="40"/>
                </a:cxn>
                <a:cxn ang="0">
                  <a:pos x="22" y="40"/>
                </a:cxn>
                <a:cxn ang="0">
                  <a:pos x="12" y="46"/>
                </a:cxn>
                <a:cxn ang="0">
                  <a:pos x="8" y="52"/>
                </a:cxn>
                <a:cxn ang="0">
                  <a:pos x="6" y="60"/>
                </a:cxn>
                <a:cxn ang="0">
                  <a:pos x="8" y="70"/>
                </a:cxn>
                <a:cxn ang="0">
                  <a:pos x="8" y="70"/>
                </a:cxn>
                <a:cxn ang="0">
                  <a:pos x="8" y="80"/>
                </a:cxn>
                <a:cxn ang="0">
                  <a:pos x="6" y="92"/>
                </a:cxn>
                <a:cxn ang="0">
                  <a:pos x="6" y="92"/>
                </a:cxn>
                <a:cxn ang="0">
                  <a:pos x="2" y="96"/>
                </a:cxn>
                <a:cxn ang="0">
                  <a:pos x="2" y="102"/>
                </a:cxn>
                <a:cxn ang="0">
                  <a:pos x="0" y="112"/>
                </a:cxn>
                <a:cxn ang="0">
                  <a:pos x="6" y="132"/>
                </a:cxn>
                <a:cxn ang="0">
                  <a:pos x="6" y="132"/>
                </a:cxn>
                <a:cxn ang="0">
                  <a:pos x="8" y="136"/>
                </a:cxn>
                <a:cxn ang="0">
                  <a:pos x="12" y="138"/>
                </a:cxn>
                <a:cxn ang="0">
                  <a:pos x="12" y="138"/>
                </a:cxn>
                <a:cxn ang="0">
                  <a:pos x="14" y="140"/>
                </a:cxn>
                <a:cxn ang="0">
                  <a:pos x="16" y="140"/>
                </a:cxn>
                <a:cxn ang="0">
                  <a:pos x="18" y="138"/>
                </a:cxn>
                <a:cxn ang="0">
                  <a:pos x="18" y="138"/>
                </a:cxn>
                <a:cxn ang="0">
                  <a:pos x="24" y="136"/>
                </a:cxn>
                <a:cxn ang="0">
                  <a:pos x="28" y="134"/>
                </a:cxn>
                <a:cxn ang="0">
                  <a:pos x="30" y="130"/>
                </a:cxn>
                <a:cxn ang="0">
                  <a:pos x="32" y="124"/>
                </a:cxn>
                <a:cxn ang="0">
                  <a:pos x="32" y="124"/>
                </a:cxn>
                <a:cxn ang="0">
                  <a:pos x="36" y="102"/>
                </a:cxn>
                <a:cxn ang="0">
                  <a:pos x="36" y="102"/>
                </a:cxn>
                <a:cxn ang="0">
                  <a:pos x="36" y="102"/>
                </a:cxn>
                <a:cxn ang="0">
                  <a:pos x="36" y="102"/>
                </a:cxn>
                <a:cxn ang="0">
                  <a:pos x="46" y="68"/>
                </a:cxn>
                <a:cxn ang="0">
                  <a:pos x="46" y="68"/>
                </a:cxn>
                <a:cxn ang="0">
                  <a:pos x="48" y="60"/>
                </a:cxn>
                <a:cxn ang="0">
                  <a:pos x="46" y="52"/>
                </a:cxn>
                <a:cxn ang="0">
                  <a:pos x="46" y="52"/>
                </a:cxn>
                <a:cxn ang="0">
                  <a:pos x="46" y="50"/>
                </a:cxn>
                <a:cxn ang="0">
                  <a:pos x="46" y="50"/>
                </a:cxn>
                <a:cxn ang="0">
                  <a:pos x="50" y="48"/>
                </a:cxn>
                <a:cxn ang="0">
                  <a:pos x="50" y="46"/>
                </a:cxn>
                <a:cxn ang="0">
                  <a:pos x="50" y="46"/>
                </a:cxn>
                <a:cxn ang="0">
                  <a:pos x="48" y="42"/>
                </a:cxn>
                <a:cxn ang="0">
                  <a:pos x="48" y="38"/>
                </a:cxn>
                <a:cxn ang="0">
                  <a:pos x="52" y="36"/>
                </a:cxn>
                <a:cxn ang="0">
                  <a:pos x="56" y="34"/>
                </a:cxn>
                <a:cxn ang="0">
                  <a:pos x="56" y="34"/>
                </a:cxn>
              </a:cxnLst>
              <a:rect l="0" t="0" r="r" b="b"/>
              <a:pathLst>
                <a:path w="56" h="140">
                  <a:moveTo>
                    <a:pt x="56" y="34"/>
                  </a:moveTo>
                  <a:lnTo>
                    <a:pt x="56" y="34"/>
                  </a:lnTo>
                  <a:lnTo>
                    <a:pt x="54" y="26"/>
                  </a:lnTo>
                  <a:lnTo>
                    <a:pt x="52" y="18"/>
                  </a:lnTo>
                  <a:lnTo>
                    <a:pt x="50" y="10"/>
                  </a:lnTo>
                  <a:lnTo>
                    <a:pt x="46" y="4"/>
                  </a:lnTo>
                  <a:lnTo>
                    <a:pt x="42" y="0"/>
                  </a:lnTo>
                  <a:lnTo>
                    <a:pt x="42" y="0"/>
                  </a:lnTo>
                  <a:lnTo>
                    <a:pt x="44" y="8"/>
                  </a:lnTo>
                  <a:lnTo>
                    <a:pt x="42" y="14"/>
                  </a:lnTo>
                  <a:lnTo>
                    <a:pt x="38" y="18"/>
                  </a:lnTo>
                  <a:lnTo>
                    <a:pt x="36" y="24"/>
                  </a:lnTo>
                  <a:lnTo>
                    <a:pt x="36" y="24"/>
                  </a:lnTo>
                  <a:lnTo>
                    <a:pt x="34" y="30"/>
                  </a:lnTo>
                  <a:lnTo>
                    <a:pt x="30" y="34"/>
                  </a:lnTo>
                  <a:lnTo>
                    <a:pt x="22" y="40"/>
                  </a:lnTo>
                  <a:lnTo>
                    <a:pt x="22" y="40"/>
                  </a:lnTo>
                  <a:lnTo>
                    <a:pt x="12" y="46"/>
                  </a:lnTo>
                  <a:lnTo>
                    <a:pt x="8" y="52"/>
                  </a:lnTo>
                  <a:lnTo>
                    <a:pt x="6" y="60"/>
                  </a:lnTo>
                  <a:lnTo>
                    <a:pt x="8" y="70"/>
                  </a:lnTo>
                  <a:lnTo>
                    <a:pt x="8" y="70"/>
                  </a:lnTo>
                  <a:lnTo>
                    <a:pt x="8" y="80"/>
                  </a:lnTo>
                  <a:lnTo>
                    <a:pt x="6" y="92"/>
                  </a:lnTo>
                  <a:lnTo>
                    <a:pt x="6" y="92"/>
                  </a:lnTo>
                  <a:lnTo>
                    <a:pt x="2" y="96"/>
                  </a:lnTo>
                  <a:lnTo>
                    <a:pt x="2" y="102"/>
                  </a:lnTo>
                  <a:lnTo>
                    <a:pt x="0" y="112"/>
                  </a:lnTo>
                  <a:lnTo>
                    <a:pt x="6" y="132"/>
                  </a:lnTo>
                  <a:lnTo>
                    <a:pt x="6" y="132"/>
                  </a:lnTo>
                  <a:lnTo>
                    <a:pt x="8" y="136"/>
                  </a:lnTo>
                  <a:lnTo>
                    <a:pt x="12" y="138"/>
                  </a:lnTo>
                  <a:lnTo>
                    <a:pt x="12" y="138"/>
                  </a:lnTo>
                  <a:lnTo>
                    <a:pt x="14" y="140"/>
                  </a:lnTo>
                  <a:lnTo>
                    <a:pt x="16" y="140"/>
                  </a:lnTo>
                  <a:lnTo>
                    <a:pt x="18" y="138"/>
                  </a:lnTo>
                  <a:lnTo>
                    <a:pt x="18" y="138"/>
                  </a:lnTo>
                  <a:lnTo>
                    <a:pt x="24" y="136"/>
                  </a:lnTo>
                  <a:lnTo>
                    <a:pt x="28" y="134"/>
                  </a:lnTo>
                  <a:lnTo>
                    <a:pt x="30" y="130"/>
                  </a:lnTo>
                  <a:lnTo>
                    <a:pt x="32" y="124"/>
                  </a:lnTo>
                  <a:lnTo>
                    <a:pt x="32" y="124"/>
                  </a:lnTo>
                  <a:lnTo>
                    <a:pt x="36" y="102"/>
                  </a:lnTo>
                  <a:lnTo>
                    <a:pt x="36" y="102"/>
                  </a:lnTo>
                  <a:lnTo>
                    <a:pt x="36" y="102"/>
                  </a:lnTo>
                  <a:lnTo>
                    <a:pt x="36" y="102"/>
                  </a:lnTo>
                  <a:lnTo>
                    <a:pt x="46" y="68"/>
                  </a:lnTo>
                  <a:lnTo>
                    <a:pt x="46" y="68"/>
                  </a:lnTo>
                  <a:lnTo>
                    <a:pt x="48" y="60"/>
                  </a:lnTo>
                  <a:lnTo>
                    <a:pt x="46" y="52"/>
                  </a:lnTo>
                  <a:lnTo>
                    <a:pt x="46" y="52"/>
                  </a:lnTo>
                  <a:lnTo>
                    <a:pt x="46" y="50"/>
                  </a:lnTo>
                  <a:lnTo>
                    <a:pt x="46" y="50"/>
                  </a:lnTo>
                  <a:lnTo>
                    <a:pt x="50" y="48"/>
                  </a:lnTo>
                  <a:lnTo>
                    <a:pt x="50" y="46"/>
                  </a:lnTo>
                  <a:lnTo>
                    <a:pt x="50" y="46"/>
                  </a:lnTo>
                  <a:lnTo>
                    <a:pt x="48" y="42"/>
                  </a:lnTo>
                  <a:lnTo>
                    <a:pt x="48" y="38"/>
                  </a:lnTo>
                  <a:lnTo>
                    <a:pt x="52" y="36"/>
                  </a:lnTo>
                  <a:lnTo>
                    <a:pt x="56" y="34"/>
                  </a:lnTo>
                  <a:lnTo>
                    <a:pt x="56"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8" name="Freeform 81"/>
            <p:cNvSpPr/>
            <p:nvPr/>
          </p:nvSpPr>
          <p:spPr bwMode="auto">
            <a:xfrm>
              <a:off x="6172200" y="466725"/>
              <a:ext cx="123825" cy="44450"/>
            </a:xfrm>
            <a:custGeom>
              <a:avLst/>
              <a:gdLst/>
              <a:ahLst/>
              <a:cxnLst>
                <a:cxn ang="0">
                  <a:pos x="76" y="14"/>
                </a:cxn>
                <a:cxn ang="0">
                  <a:pos x="76" y="14"/>
                </a:cxn>
                <a:cxn ang="0">
                  <a:pos x="78" y="10"/>
                </a:cxn>
                <a:cxn ang="0">
                  <a:pos x="74" y="6"/>
                </a:cxn>
                <a:cxn ang="0">
                  <a:pos x="74" y="6"/>
                </a:cxn>
                <a:cxn ang="0">
                  <a:pos x="64" y="0"/>
                </a:cxn>
                <a:cxn ang="0">
                  <a:pos x="58" y="0"/>
                </a:cxn>
                <a:cxn ang="0">
                  <a:pos x="52" y="2"/>
                </a:cxn>
                <a:cxn ang="0">
                  <a:pos x="52" y="2"/>
                </a:cxn>
                <a:cxn ang="0">
                  <a:pos x="44" y="4"/>
                </a:cxn>
                <a:cxn ang="0">
                  <a:pos x="36" y="4"/>
                </a:cxn>
                <a:cxn ang="0">
                  <a:pos x="28" y="6"/>
                </a:cxn>
                <a:cxn ang="0">
                  <a:pos x="20" y="10"/>
                </a:cxn>
                <a:cxn ang="0">
                  <a:pos x="20" y="10"/>
                </a:cxn>
                <a:cxn ang="0">
                  <a:pos x="16" y="2"/>
                </a:cxn>
                <a:cxn ang="0">
                  <a:pos x="12" y="0"/>
                </a:cxn>
                <a:cxn ang="0">
                  <a:pos x="6" y="2"/>
                </a:cxn>
                <a:cxn ang="0">
                  <a:pos x="0" y="6"/>
                </a:cxn>
                <a:cxn ang="0">
                  <a:pos x="0" y="6"/>
                </a:cxn>
                <a:cxn ang="0">
                  <a:pos x="4" y="8"/>
                </a:cxn>
                <a:cxn ang="0">
                  <a:pos x="8" y="8"/>
                </a:cxn>
                <a:cxn ang="0">
                  <a:pos x="10" y="8"/>
                </a:cxn>
                <a:cxn ang="0">
                  <a:pos x="14" y="10"/>
                </a:cxn>
                <a:cxn ang="0">
                  <a:pos x="14" y="10"/>
                </a:cxn>
                <a:cxn ang="0">
                  <a:pos x="12" y="12"/>
                </a:cxn>
                <a:cxn ang="0">
                  <a:pos x="12" y="12"/>
                </a:cxn>
                <a:cxn ang="0">
                  <a:pos x="6" y="12"/>
                </a:cxn>
                <a:cxn ang="0">
                  <a:pos x="6" y="12"/>
                </a:cxn>
                <a:cxn ang="0">
                  <a:pos x="8" y="16"/>
                </a:cxn>
                <a:cxn ang="0">
                  <a:pos x="12" y="16"/>
                </a:cxn>
                <a:cxn ang="0">
                  <a:pos x="12" y="16"/>
                </a:cxn>
                <a:cxn ang="0">
                  <a:pos x="14" y="18"/>
                </a:cxn>
                <a:cxn ang="0">
                  <a:pos x="14" y="20"/>
                </a:cxn>
                <a:cxn ang="0">
                  <a:pos x="14" y="22"/>
                </a:cxn>
                <a:cxn ang="0">
                  <a:pos x="16" y="24"/>
                </a:cxn>
                <a:cxn ang="0">
                  <a:pos x="16" y="24"/>
                </a:cxn>
                <a:cxn ang="0">
                  <a:pos x="20" y="26"/>
                </a:cxn>
                <a:cxn ang="0">
                  <a:pos x="28" y="28"/>
                </a:cxn>
                <a:cxn ang="0">
                  <a:pos x="46" y="26"/>
                </a:cxn>
                <a:cxn ang="0">
                  <a:pos x="64" y="22"/>
                </a:cxn>
                <a:cxn ang="0">
                  <a:pos x="72" y="18"/>
                </a:cxn>
                <a:cxn ang="0">
                  <a:pos x="76" y="14"/>
                </a:cxn>
                <a:cxn ang="0">
                  <a:pos x="76" y="14"/>
                </a:cxn>
              </a:cxnLst>
              <a:rect l="0" t="0" r="r" b="b"/>
              <a:pathLst>
                <a:path w="78" h="28">
                  <a:moveTo>
                    <a:pt x="76" y="14"/>
                  </a:moveTo>
                  <a:lnTo>
                    <a:pt x="76" y="14"/>
                  </a:lnTo>
                  <a:lnTo>
                    <a:pt x="78" y="10"/>
                  </a:lnTo>
                  <a:lnTo>
                    <a:pt x="74" y="6"/>
                  </a:lnTo>
                  <a:lnTo>
                    <a:pt x="74" y="6"/>
                  </a:lnTo>
                  <a:lnTo>
                    <a:pt x="64" y="0"/>
                  </a:lnTo>
                  <a:lnTo>
                    <a:pt x="58" y="0"/>
                  </a:lnTo>
                  <a:lnTo>
                    <a:pt x="52" y="2"/>
                  </a:lnTo>
                  <a:lnTo>
                    <a:pt x="52" y="2"/>
                  </a:lnTo>
                  <a:lnTo>
                    <a:pt x="44" y="4"/>
                  </a:lnTo>
                  <a:lnTo>
                    <a:pt x="36" y="4"/>
                  </a:lnTo>
                  <a:lnTo>
                    <a:pt x="28" y="6"/>
                  </a:lnTo>
                  <a:lnTo>
                    <a:pt x="20" y="10"/>
                  </a:lnTo>
                  <a:lnTo>
                    <a:pt x="20" y="10"/>
                  </a:lnTo>
                  <a:lnTo>
                    <a:pt x="16" y="2"/>
                  </a:lnTo>
                  <a:lnTo>
                    <a:pt x="12" y="0"/>
                  </a:lnTo>
                  <a:lnTo>
                    <a:pt x="6" y="2"/>
                  </a:lnTo>
                  <a:lnTo>
                    <a:pt x="0" y="6"/>
                  </a:lnTo>
                  <a:lnTo>
                    <a:pt x="0" y="6"/>
                  </a:lnTo>
                  <a:lnTo>
                    <a:pt x="4" y="8"/>
                  </a:lnTo>
                  <a:lnTo>
                    <a:pt x="8" y="8"/>
                  </a:lnTo>
                  <a:lnTo>
                    <a:pt x="10" y="8"/>
                  </a:lnTo>
                  <a:lnTo>
                    <a:pt x="14" y="10"/>
                  </a:lnTo>
                  <a:lnTo>
                    <a:pt x="14" y="10"/>
                  </a:lnTo>
                  <a:lnTo>
                    <a:pt x="12" y="12"/>
                  </a:lnTo>
                  <a:lnTo>
                    <a:pt x="12" y="12"/>
                  </a:lnTo>
                  <a:lnTo>
                    <a:pt x="6" y="12"/>
                  </a:lnTo>
                  <a:lnTo>
                    <a:pt x="6" y="12"/>
                  </a:lnTo>
                  <a:lnTo>
                    <a:pt x="8" y="16"/>
                  </a:lnTo>
                  <a:lnTo>
                    <a:pt x="12" y="16"/>
                  </a:lnTo>
                  <a:lnTo>
                    <a:pt x="12" y="16"/>
                  </a:lnTo>
                  <a:lnTo>
                    <a:pt x="14" y="18"/>
                  </a:lnTo>
                  <a:lnTo>
                    <a:pt x="14" y="20"/>
                  </a:lnTo>
                  <a:lnTo>
                    <a:pt x="14" y="22"/>
                  </a:lnTo>
                  <a:lnTo>
                    <a:pt x="16" y="24"/>
                  </a:lnTo>
                  <a:lnTo>
                    <a:pt x="16" y="24"/>
                  </a:lnTo>
                  <a:lnTo>
                    <a:pt x="20" y="26"/>
                  </a:lnTo>
                  <a:lnTo>
                    <a:pt x="28" y="28"/>
                  </a:lnTo>
                  <a:lnTo>
                    <a:pt x="46" y="26"/>
                  </a:lnTo>
                  <a:lnTo>
                    <a:pt x="64" y="22"/>
                  </a:lnTo>
                  <a:lnTo>
                    <a:pt x="72" y="18"/>
                  </a:lnTo>
                  <a:lnTo>
                    <a:pt x="76" y="14"/>
                  </a:lnTo>
                  <a:lnTo>
                    <a:pt x="76"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29" name="Freeform 82"/>
            <p:cNvSpPr/>
            <p:nvPr/>
          </p:nvSpPr>
          <p:spPr bwMode="auto">
            <a:xfrm>
              <a:off x="8531225" y="2232025"/>
              <a:ext cx="92075" cy="98425"/>
            </a:xfrm>
            <a:custGeom>
              <a:avLst/>
              <a:gdLst/>
              <a:ahLst/>
              <a:cxnLst>
                <a:cxn ang="0">
                  <a:pos x="48" y="2"/>
                </a:cxn>
                <a:cxn ang="0">
                  <a:pos x="48" y="2"/>
                </a:cxn>
                <a:cxn ang="0">
                  <a:pos x="46" y="0"/>
                </a:cxn>
                <a:cxn ang="0">
                  <a:pos x="44" y="2"/>
                </a:cxn>
                <a:cxn ang="0">
                  <a:pos x="42" y="6"/>
                </a:cxn>
                <a:cxn ang="0">
                  <a:pos x="42" y="6"/>
                </a:cxn>
                <a:cxn ang="0">
                  <a:pos x="38" y="14"/>
                </a:cxn>
                <a:cxn ang="0">
                  <a:pos x="32" y="22"/>
                </a:cxn>
                <a:cxn ang="0">
                  <a:pos x="26" y="30"/>
                </a:cxn>
                <a:cxn ang="0">
                  <a:pos x="18" y="34"/>
                </a:cxn>
                <a:cxn ang="0">
                  <a:pos x="18" y="34"/>
                </a:cxn>
                <a:cxn ang="0">
                  <a:pos x="12" y="38"/>
                </a:cxn>
                <a:cxn ang="0">
                  <a:pos x="8" y="42"/>
                </a:cxn>
                <a:cxn ang="0">
                  <a:pos x="2" y="52"/>
                </a:cxn>
                <a:cxn ang="0">
                  <a:pos x="2" y="52"/>
                </a:cxn>
                <a:cxn ang="0">
                  <a:pos x="0" y="54"/>
                </a:cxn>
                <a:cxn ang="0">
                  <a:pos x="2" y="56"/>
                </a:cxn>
                <a:cxn ang="0">
                  <a:pos x="2" y="58"/>
                </a:cxn>
                <a:cxn ang="0">
                  <a:pos x="2" y="58"/>
                </a:cxn>
                <a:cxn ang="0">
                  <a:pos x="10" y="60"/>
                </a:cxn>
                <a:cxn ang="0">
                  <a:pos x="18" y="62"/>
                </a:cxn>
                <a:cxn ang="0">
                  <a:pos x="18" y="62"/>
                </a:cxn>
                <a:cxn ang="0">
                  <a:pos x="24" y="60"/>
                </a:cxn>
                <a:cxn ang="0">
                  <a:pos x="28" y="58"/>
                </a:cxn>
                <a:cxn ang="0">
                  <a:pos x="30" y="54"/>
                </a:cxn>
                <a:cxn ang="0">
                  <a:pos x="32" y="52"/>
                </a:cxn>
                <a:cxn ang="0">
                  <a:pos x="32" y="52"/>
                </a:cxn>
                <a:cxn ang="0">
                  <a:pos x="36" y="40"/>
                </a:cxn>
                <a:cxn ang="0">
                  <a:pos x="40" y="34"/>
                </a:cxn>
                <a:cxn ang="0">
                  <a:pos x="46" y="30"/>
                </a:cxn>
                <a:cxn ang="0">
                  <a:pos x="46" y="30"/>
                </a:cxn>
                <a:cxn ang="0">
                  <a:pos x="50" y="28"/>
                </a:cxn>
                <a:cxn ang="0">
                  <a:pos x="52" y="24"/>
                </a:cxn>
                <a:cxn ang="0">
                  <a:pos x="58" y="14"/>
                </a:cxn>
                <a:cxn ang="0">
                  <a:pos x="58" y="14"/>
                </a:cxn>
                <a:cxn ang="0">
                  <a:pos x="58" y="8"/>
                </a:cxn>
                <a:cxn ang="0">
                  <a:pos x="56" y="6"/>
                </a:cxn>
                <a:cxn ang="0">
                  <a:pos x="52" y="4"/>
                </a:cxn>
                <a:cxn ang="0">
                  <a:pos x="48" y="2"/>
                </a:cxn>
                <a:cxn ang="0">
                  <a:pos x="48" y="2"/>
                </a:cxn>
              </a:cxnLst>
              <a:rect l="0" t="0" r="r" b="b"/>
              <a:pathLst>
                <a:path w="58" h="62">
                  <a:moveTo>
                    <a:pt x="48" y="2"/>
                  </a:moveTo>
                  <a:lnTo>
                    <a:pt x="48" y="2"/>
                  </a:lnTo>
                  <a:lnTo>
                    <a:pt x="46" y="0"/>
                  </a:lnTo>
                  <a:lnTo>
                    <a:pt x="44" y="2"/>
                  </a:lnTo>
                  <a:lnTo>
                    <a:pt x="42" y="6"/>
                  </a:lnTo>
                  <a:lnTo>
                    <a:pt x="42" y="6"/>
                  </a:lnTo>
                  <a:lnTo>
                    <a:pt x="38" y="14"/>
                  </a:lnTo>
                  <a:lnTo>
                    <a:pt x="32" y="22"/>
                  </a:lnTo>
                  <a:lnTo>
                    <a:pt x="26" y="30"/>
                  </a:lnTo>
                  <a:lnTo>
                    <a:pt x="18" y="34"/>
                  </a:lnTo>
                  <a:lnTo>
                    <a:pt x="18" y="34"/>
                  </a:lnTo>
                  <a:lnTo>
                    <a:pt x="12" y="38"/>
                  </a:lnTo>
                  <a:lnTo>
                    <a:pt x="8" y="42"/>
                  </a:lnTo>
                  <a:lnTo>
                    <a:pt x="2" y="52"/>
                  </a:lnTo>
                  <a:lnTo>
                    <a:pt x="2" y="52"/>
                  </a:lnTo>
                  <a:lnTo>
                    <a:pt x="0" y="54"/>
                  </a:lnTo>
                  <a:lnTo>
                    <a:pt x="2" y="56"/>
                  </a:lnTo>
                  <a:lnTo>
                    <a:pt x="2" y="58"/>
                  </a:lnTo>
                  <a:lnTo>
                    <a:pt x="2" y="58"/>
                  </a:lnTo>
                  <a:lnTo>
                    <a:pt x="10" y="60"/>
                  </a:lnTo>
                  <a:lnTo>
                    <a:pt x="18" y="62"/>
                  </a:lnTo>
                  <a:lnTo>
                    <a:pt x="18" y="62"/>
                  </a:lnTo>
                  <a:lnTo>
                    <a:pt x="24" y="60"/>
                  </a:lnTo>
                  <a:lnTo>
                    <a:pt x="28" y="58"/>
                  </a:lnTo>
                  <a:lnTo>
                    <a:pt x="30" y="54"/>
                  </a:lnTo>
                  <a:lnTo>
                    <a:pt x="32" y="52"/>
                  </a:lnTo>
                  <a:lnTo>
                    <a:pt x="32" y="52"/>
                  </a:lnTo>
                  <a:lnTo>
                    <a:pt x="36" y="40"/>
                  </a:lnTo>
                  <a:lnTo>
                    <a:pt x="40" y="34"/>
                  </a:lnTo>
                  <a:lnTo>
                    <a:pt x="46" y="30"/>
                  </a:lnTo>
                  <a:lnTo>
                    <a:pt x="46" y="30"/>
                  </a:lnTo>
                  <a:lnTo>
                    <a:pt x="50" y="28"/>
                  </a:lnTo>
                  <a:lnTo>
                    <a:pt x="52" y="24"/>
                  </a:lnTo>
                  <a:lnTo>
                    <a:pt x="58" y="14"/>
                  </a:lnTo>
                  <a:lnTo>
                    <a:pt x="58" y="14"/>
                  </a:lnTo>
                  <a:lnTo>
                    <a:pt x="58" y="8"/>
                  </a:lnTo>
                  <a:lnTo>
                    <a:pt x="56" y="6"/>
                  </a:lnTo>
                  <a:lnTo>
                    <a:pt x="52" y="4"/>
                  </a:lnTo>
                  <a:lnTo>
                    <a:pt x="48" y="2"/>
                  </a:lnTo>
                  <a:lnTo>
                    <a:pt x="48"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0" name="Freeform 83"/>
            <p:cNvSpPr/>
            <p:nvPr/>
          </p:nvSpPr>
          <p:spPr bwMode="auto">
            <a:xfrm>
              <a:off x="5314950" y="295275"/>
              <a:ext cx="161925" cy="34925"/>
            </a:xfrm>
            <a:custGeom>
              <a:avLst/>
              <a:gdLst/>
              <a:ahLst/>
              <a:cxnLst>
                <a:cxn ang="0">
                  <a:pos x="14" y="20"/>
                </a:cxn>
                <a:cxn ang="0">
                  <a:pos x="14" y="20"/>
                </a:cxn>
                <a:cxn ang="0">
                  <a:pos x="42" y="20"/>
                </a:cxn>
                <a:cxn ang="0">
                  <a:pos x="70" y="20"/>
                </a:cxn>
                <a:cxn ang="0">
                  <a:pos x="70" y="20"/>
                </a:cxn>
                <a:cxn ang="0">
                  <a:pos x="82" y="22"/>
                </a:cxn>
                <a:cxn ang="0">
                  <a:pos x="94" y="22"/>
                </a:cxn>
                <a:cxn ang="0">
                  <a:pos x="94" y="22"/>
                </a:cxn>
                <a:cxn ang="0">
                  <a:pos x="100" y="18"/>
                </a:cxn>
                <a:cxn ang="0">
                  <a:pos x="102" y="14"/>
                </a:cxn>
                <a:cxn ang="0">
                  <a:pos x="102" y="14"/>
                </a:cxn>
                <a:cxn ang="0">
                  <a:pos x="102" y="12"/>
                </a:cxn>
                <a:cxn ang="0">
                  <a:pos x="100" y="12"/>
                </a:cxn>
                <a:cxn ang="0">
                  <a:pos x="96" y="10"/>
                </a:cxn>
                <a:cxn ang="0">
                  <a:pos x="96" y="10"/>
                </a:cxn>
                <a:cxn ang="0">
                  <a:pos x="88" y="10"/>
                </a:cxn>
                <a:cxn ang="0">
                  <a:pos x="82" y="8"/>
                </a:cxn>
                <a:cxn ang="0">
                  <a:pos x="68" y="10"/>
                </a:cxn>
                <a:cxn ang="0">
                  <a:pos x="68" y="10"/>
                </a:cxn>
                <a:cxn ang="0">
                  <a:pos x="48" y="12"/>
                </a:cxn>
                <a:cxn ang="0">
                  <a:pos x="38" y="12"/>
                </a:cxn>
                <a:cxn ang="0">
                  <a:pos x="28" y="8"/>
                </a:cxn>
                <a:cxn ang="0">
                  <a:pos x="28" y="8"/>
                </a:cxn>
                <a:cxn ang="0">
                  <a:pos x="14" y="2"/>
                </a:cxn>
                <a:cxn ang="0">
                  <a:pos x="8" y="0"/>
                </a:cxn>
                <a:cxn ang="0">
                  <a:pos x="0" y="0"/>
                </a:cxn>
                <a:cxn ang="0">
                  <a:pos x="0" y="0"/>
                </a:cxn>
                <a:cxn ang="0">
                  <a:pos x="2" y="4"/>
                </a:cxn>
                <a:cxn ang="0">
                  <a:pos x="4" y="8"/>
                </a:cxn>
                <a:cxn ang="0">
                  <a:pos x="8" y="12"/>
                </a:cxn>
                <a:cxn ang="0">
                  <a:pos x="8" y="18"/>
                </a:cxn>
                <a:cxn ang="0">
                  <a:pos x="8" y="18"/>
                </a:cxn>
                <a:cxn ang="0">
                  <a:pos x="10" y="20"/>
                </a:cxn>
                <a:cxn ang="0">
                  <a:pos x="14" y="20"/>
                </a:cxn>
                <a:cxn ang="0">
                  <a:pos x="14" y="20"/>
                </a:cxn>
              </a:cxnLst>
              <a:rect l="0" t="0" r="r" b="b"/>
              <a:pathLst>
                <a:path w="102" h="22">
                  <a:moveTo>
                    <a:pt x="14" y="20"/>
                  </a:moveTo>
                  <a:lnTo>
                    <a:pt x="14" y="20"/>
                  </a:lnTo>
                  <a:lnTo>
                    <a:pt x="42" y="20"/>
                  </a:lnTo>
                  <a:lnTo>
                    <a:pt x="70" y="20"/>
                  </a:lnTo>
                  <a:lnTo>
                    <a:pt x="70" y="20"/>
                  </a:lnTo>
                  <a:lnTo>
                    <a:pt x="82" y="22"/>
                  </a:lnTo>
                  <a:lnTo>
                    <a:pt x="94" y="22"/>
                  </a:lnTo>
                  <a:lnTo>
                    <a:pt x="94" y="22"/>
                  </a:lnTo>
                  <a:lnTo>
                    <a:pt x="100" y="18"/>
                  </a:lnTo>
                  <a:lnTo>
                    <a:pt x="102" y="14"/>
                  </a:lnTo>
                  <a:lnTo>
                    <a:pt x="102" y="14"/>
                  </a:lnTo>
                  <a:lnTo>
                    <a:pt x="102" y="12"/>
                  </a:lnTo>
                  <a:lnTo>
                    <a:pt x="100" y="12"/>
                  </a:lnTo>
                  <a:lnTo>
                    <a:pt x="96" y="10"/>
                  </a:lnTo>
                  <a:lnTo>
                    <a:pt x="96" y="10"/>
                  </a:lnTo>
                  <a:lnTo>
                    <a:pt x="88" y="10"/>
                  </a:lnTo>
                  <a:lnTo>
                    <a:pt x="82" y="8"/>
                  </a:lnTo>
                  <a:lnTo>
                    <a:pt x="68" y="10"/>
                  </a:lnTo>
                  <a:lnTo>
                    <a:pt x="68" y="10"/>
                  </a:lnTo>
                  <a:lnTo>
                    <a:pt x="48" y="12"/>
                  </a:lnTo>
                  <a:lnTo>
                    <a:pt x="38" y="12"/>
                  </a:lnTo>
                  <a:lnTo>
                    <a:pt x="28" y="8"/>
                  </a:lnTo>
                  <a:lnTo>
                    <a:pt x="28" y="8"/>
                  </a:lnTo>
                  <a:lnTo>
                    <a:pt x="14" y="2"/>
                  </a:lnTo>
                  <a:lnTo>
                    <a:pt x="8" y="0"/>
                  </a:lnTo>
                  <a:lnTo>
                    <a:pt x="0" y="0"/>
                  </a:lnTo>
                  <a:lnTo>
                    <a:pt x="0" y="0"/>
                  </a:lnTo>
                  <a:lnTo>
                    <a:pt x="2" y="4"/>
                  </a:lnTo>
                  <a:lnTo>
                    <a:pt x="4" y="8"/>
                  </a:lnTo>
                  <a:lnTo>
                    <a:pt x="8" y="12"/>
                  </a:lnTo>
                  <a:lnTo>
                    <a:pt x="8" y="18"/>
                  </a:lnTo>
                  <a:lnTo>
                    <a:pt x="8" y="18"/>
                  </a:lnTo>
                  <a:lnTo>
                    <a:pt x="10" y="20"/>
                  </a:lnTo>
                  <a:lnTo>
                    <a:pt x="14" y="20"/>
                  </a:lnTo>
                  <a:lnTo>
                    <a:pt x="1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1" name="Freeform 84"/>
            <p:cNvSpPr/>
            <p:nvPr/>
          </p:nvSpPr>
          <p:spPr bwMode="auto">
            <a:xfrm>
              <a:off x="5273675" y="288925"/>
              <a:ext cx="41275" cy="12700"/>
            </a:xfrm>
            <a:custGeom>
              <a:avLst/>
              <a:gdLst/>
              <a:ahLst/>
              <a:cxnLst>
                <a:cxn ang="0">
                  <a:pos x="24" y="4"/>
                </a:cxn>
                <a:cxn ang="0">
                  <a:pos x="24" y="4"/>
                </a:cxn>
                <a:cxn ang="0">
                  <a:pos x="12" y="0"/>
                </a:cxn>
                <a:cxn ang="0">
                  <a:pos x="0" y="2"/>
                </a:cxn>
                <a:cxn ang="0">
                  <a:pos x="0" y="2"/>
                </a:cxn>
                <a:cxn ang="0">
                  <a:pos x="12" y="8"/>
                </a:cxn>
                <a:cxn ang="0">
                  <a:pos x="18" y="8"/>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6" y="4"/>
                </a:cxn>
                <a:cxn ang="0">
                  <a:pos x="24" y="4"/>
                </a:cxn>
              </a:cxnLst>
              <a:rect l="0" t="0" r="r" b="b"/>
              <a:pathLst>
                <a:path w="26" h="8">
                  <a:moveTo>
                    <a:pt x="24" y="4"/>
                  </a:moveTo>
                  <a:lnTo>
                    <a:pt x="24" y="4"/>
                  </a:lnTo>
                  <a:lnTo>
                    <a:pt x="12" y="0"/>
                  </a:lnTo>
                  <a:lnTo>
                    <a:pt x="0" y="2"/>
                  </a:lnTo>
                  <a:lnTo>
                    <a:pt x="0" y="2"/>
                  </a:lnTo>
                  <a:lnTo>
                    <a:pt x="12" y="8"/>
                  </a:lnTo>
                  <a:lnTo>
                    <a:pt x="18" y="8"/>
                  </a:lnTo>
                  <a:lnTo>
                    <a:pt x="26" y="4"/>
                  </a:lnTo>
                  <a:lnTo>
                    <a:pt x="26" y="4"/>
                  </a:lnTo>
                  <a:lnTo>
                    <a:pt x="26" y="4"/>
                  </a:lnTo>
                  <a:lnTo>
                    <a:pt x="26" y="4"/>
                  </a:lnTo>
                  <a:lnTo>
                    <a:pt x="26" y="4"/>
                  </a:lnTo>
                  <a:lnTo>
                    <a:pt x="26" y="4"/>
                  </a:lnTo>
                  <a:lnTo>
                    <a:pt x="26" y="4"/>
                  </a:lnTo>
                  <a:lnTo>
                    <a:pt x="26" y="4"/>
                  </a:lnTo>
                  <a:lnTo>
                    <a:pt x="26" y="4"/>
                  </a:lnTo>
                  <a:lnTo>
                    <a:pt x="26" y="4"/>
                  </a:lnTo>
                  <a:lnTo>
                    <a:pt x="26" y="4"/>
                  </a:lnTo>
                  <a:lnTo>
                    <a:pt x="2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2" name="Freeform 85"/>
            <p:cNvSpPr/>
            <p:nvPr/>
          </p:nvSpPr>
          <p:spPr bwMode="auto">
            <a:xfrm>
              <a:off x="5730875" y="708025"/>
              <a:ext cx="69850" cy="79375"/>
            </a:xfrm>
            <a:custGeom>
              <a:avLst/>
              <a:gdLst/>
              <a:ahLst/>
              <a:cxnLst>
                <a:cxn ang="0">
                  <a:pos x="30" y="0"/>
                </a:cxn>
                <a:cxn ang="0">
                  <a:pos x="30" y="0"/>
                </a:cxn>
                <a:cxn ang="0">
                  <a:pos x="24" y="4"/>
                </a:cxn>
                <a:cxn ang="0">
                  <a:pos x="20" y="8"/>
                </a:cxn>
                <a:cxn ang="0">
                  <a:pos x="14" y="20"/>
                </a:cxn>
                <a:cxn ang="0">
                  <a:pos x="8" y="30"/>
                </a:cxn>
                <a:cxn ang="0">
                  <a:pos x="0" y="40"/>
                </a:cxn>
                <a:cxn ang="0">
                  <a:pos x="0" y="40"/>
                </a:cxn>
                <a:cxn ang="0">
                  <a:pos x="18" y="42"/>
                </a:cxn>
                <a:cxn ang="0">
                  <a:pos x="24" y="42"/>
                </a:cxn>
                <a:cxn ang="0">
                  <a:pos x="32" y="44"/>
                </a:cxn>
                <a:cxn ang="0">
                  <a:pos x="32" y="44"/>
                </a:cxn>
                <a:cxn ang="0">
                  <a:pos x="30" y="46"/>
                </a:cxn>
                <a:cxn ang="0">
                  <a:pos x="30" y="48"/>
                </a:cxn>
                <a:cxn ang="0">
                  <a:pos x="30" y="50"/>
                </a:cxn>
                <a:cxn ang="0">
                  <a:pos x="30" y="50"/>
                </a:cxn>
                <a:cxn ang="0">
                  <a:pos x="34" y="48"/>
                </a:cxn>
                <a:cxn ang="0">
                  <a:pos x="38" y="42"/>
                </a:cxn>
                <a:cxn ang="0">
                  <a:pos x="38" y="42"/>
                </a:cxn>
                <a:cxn ang="0">
                  <a:pos x="42" y="40"/>
                </a:cxn>
                <a:cxn ang="0">
                  <a:pos x="42" y="40"/>
                </a:cxn>
                <a:cxn ang="0">
                  <a:pos x="44" y="36"/>
                </a:cxn>
                <a:cxn ang="0">
                  <a:pos x="44" y="32"/>
                </a:cxn>
                <a:cxn ang="0">
                  <a:pos x="44" y="28"/>
                </a:cxn>
                <a:cxn ang="0">
                  <a:pos x="44" y="24"/>
                </a:cxn>
                <a:cxn ang="0">
                  <a:pos x="44" y="24"/>
                </a:cxn>
                <a:cxn ang="0">
                  <a:pos x="44" y="24"/>
                </a:cxn>
                <a:cxn ang="0">
                  <a:pos x="42" y="24"/>
                </a:cxn>
                <a:cxn ang="0">
                  <a:pos x="36" y="24"/>
                </a:cxn>
                <a:cxn ang="0">
                  <a:pos x="36" y="24"/>
                </a:cxn>
                <a:cxn ang="0">
                  <a:pos x="32" y="24"/>
                </a:cxn>
                <a:cxn ang="0">
                  <a:pos x="28" y="22"/>
                </a:cxn>
                <a:cxn ang="0">
                  <a:pos x="26" y="18"/>
                </a:cxn>
                <a:cxn ang="0">
                  <a:pos x="22" y="18"/>
                </a:cxn>
                <a:cxn ang="0">
                  <a:pos x="22" y="18"/>
                </a:cxn>
                <a:cxn ang="0">
                  <a:pos x="24" y="14"/>
                </a:cxn>
                <a:cxn ang="0">
                  <a:pos x="26" y="10"/>
                </a:cxn>
                <a:cxn ang="0">
                  <a:pos x="26" y="10"/>
                </a:cxn>
                <a:cxn ang="0">
                  <a:pos x="30" y="0"/>
                </a:cxn>
                <a:cxn ang="0">
                  <a:pos x="30" y="0"/>
                </a:cxn>
              </a:cxnLst>
              <a:rect l="0" t="0" r="r" b="b"/>
              <a:pathLst>
                <a:path w="44" h="50">
                  <a:moveTo>
                    <a:pt x="30" y="0"/>
                  </a:moveTo>
                  <a:lnTo>
                    <a:pt x="30" y="0"/>
                  </a:lnTo>
                  <a:lnTo>
                    <a:pt x="24" y="4"/>
                  </a:lnTo>
                  <a:lnTo>
                    <a:pt x="20" y="8"/>
                  </a:lnTo>
                  <a:lnTo>
                    <a:pt x="14" y="20"/>
                  </a:lnTo>
                  <a:lnTo>
                    <a:pt x="8" y="30"/>
                  </a:lnTo>
                  <a:lnTo>
                    <a:pt x="0" y="40"/>
                  </a:lnTo>
                  <a:lnTo>
                    <a:pt x="0" y="40"/>
                  </a:lnTo>
                  <a:lnTo>
                    <a:pt x="18" y="42"/>
                  </a:lnTo>
                  <a:lnTo>
                    <a:pt x="24" y="42"/>
                  </a:lnTo>
                  <a:lnTo>
                    <a:pt x="32" y="44"/>
                  </a:lnTo>
                  <a:lnTo>
                    <a:pt x="32" y="44"/>
                  </a:lnTo>
                  <a:lnTo>
                    <a:pt x="30" y="46"/>
                  </a:lnTo>
                  <a:lnTo>
                    <a:pt x="30" y="48"/>
                  </a:lnTo>
                  <a:lnTo>
                    <a:pt x="30" y="50"/>
                  </a:lnTo>
                  <a:lnTo>
                    <a:pt x="30" y="50"/>
                  </a:lnTo>
                  <a:lnTo>
                    <a:pt x="34" y="48"/>
                  </a:lnTo>
                  <a:lnTo>
                    <a:pt x="38" y="42"/>
                  </a:lnTo>
                  <a:lnTo>
                    <a:pt x="38" y="42"/>
                  </a:lnTo>
                  <a:lnTo>
                    <a:pt x="42" y="40"/>
                  </a:lnTo>
                  <a:lnTo>
                    <a:pt x="42" y="40"/>
                  </a:lnTo>
                  <a:lnTo>
                    <a:pt x="44" y="36"/>
                  </a:lnTo>
                  <a:lnTo>
                    <a:pt x="44" y="32"/>
                  </a:lnTo>
                  <a:lnTo>
                    <a:pt x="44" y="28"/>
                  </a:lnTo>
                  <a:lnTo>
                    <a:pt x="44" y="24"/>
                  </a:lnTo>
                  <a:lnTo>
                    <a:pt x="44" y="24"/>
                  </a:lnTo>
                  <a:lnTo>
                    <a:pt x="44" y="24"/>
                  </a:lnTo>
                  <a:lnTo>
                    <a:pt x="42" y="24"/>
                  </a:lnTo>
                  <a:lnTo>
                    <a:pt x="36" y="24"/>
                  </a:lnTo>
                  <a:lnTo>
                    <a:pt x="36" y="24"/>
                  </a:lnTo>
                  <a:lnTo>
                    <a:pt x="32" y="24"/>
                  </a:lnTo>
                  <a:lnTo>
                    <a:pt x="28" y="22"/>
                  </a:lnTo>
                  <a:lnTo>
                    <a:pt x="26" y="18"/>
                  </a:lnTo>
                  <a:lnTo>
                    <a:pt x="22" y="18"/>
                  </a:lnTo>
                  <a:lnTo>
                    <a:pt x="22" y="18"/>
                  </a:lnTo>
                  <a:lnTo>
                    <a:pt x="24" y="14"/>
                  </a:lnTo>
                  <a:lnTo>
                    <a:pt x="26" y="10"/>
                  </a:lnTo>
                  <a:lnTo>
                    <a:pt x="26" y="10"/>
                  </a:lnTo>
                  <a:lnTo>
                    <a:pt x="30" y="0"/>
                  </a:lnTo>
                  <a:lnTo>
                    <a:pt x="3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3" name="Freeform 86"/>
            <p:cNvSpPr/>
            <p:nvPr/>
          </p:nvSpPr>
          <p:spPr bwMode="auto">
            <a:xfrm>
              <a:off x="6340475" y="647700"/>
              <a:ext cx="53975" cy="60325"/>
            </a:xfrm>
            <a:custGeom>
              <a:avLst/>
              <a:gdLst/>
              <a:ahLst/>
              <a:cxnLst>
                <a:cxn ang="0">
                  <a:pos x="8" y="38"/>
                </a:cxn>
                <a:cxn ang="0">
                  <a:pos x="8" y="38"/>
                </a:cxn>
                <a:cxn ang="0">
                  <a:pos x="20" y="34"/>
                </a:cxn>
                <a:cxn ang="0">
                  <a:pos x="30" y="30"/>
                </a:cxn>
                <a:cxn ang="0">
                  <a:pos x="30" y="30"/>
                </a:cxn>
                <a:cxn ang="0">
                  <a:pos x="32" y="28"/>
                </a:cxn>
                <a:cxn ang="0">
                  <a:pos x="32" y="24"/>
                </a:cxn>
                <a:cxn ang="0">
                  <a:pos x="32" y="18"/>
                </a:cxn>
                <a:cxn ang="0">
                  <a:pos x="32" y="18"/>
                </a:cxn>
                <a:cxn ang="0">
                  <a:pos x="32" y="12"/>
                </a:cxn>
                <a:cxn ang="0">
                  <a:pos x="32" y="12"/>
                </a:cxn>
                <a:cxn ang="0">
                  <a:pos x="34" y="6"/>
                </a:cxn>
                <a:cxn ang="0">
                  <a:pos x="32" y="2"/>
                </a:cxn>
                <a:cxn ang="0">
                  <a:pos x="30" y="0"/>
                </a:cxn>
                <a:cxn ang="0">
                  <a:pos x="24" y="0"/>
                </a:cxn>
                <a:cxn ang="0">
                  <a:pos x="24" y="0"/>
                </a:cxn>
                <a:cxn ang="0">
                  <a:pos x="18" y="2"/>
                </a:cxn>
                <a:cxn ang="0">
                  <a:pos x="14" y="6"/>
                </a:cxn>
                <a:cxn ang="0">
                  <a:pos x="10" y="12"/>
                </a:cxn>
                <a:cxn ang="0">
                  <a:pos x="4" y="14"/>
                </a:cxn>
                <a:cxn ang="0">
                  <a:pos x="4" y="14"/>
                </a:cxn>
                <a:cxn ang="0">
                  <a:pos x="4" y="16"/>
                </a:cxn>
                <a:cxn ang="0">
                  <a:pos x="2" y="18"/>
                </a:cxn>
                <a:cxn ang="0">
                  <a:pos x="4" y="20"/>
                </a:cxn>
                <a:cxn ang="0">
                  <a:pos x="4" y="20"/>
                </a:cxn>
                <a:cxn ang="0">
                  <a:pos x="6" y="22"/>
                </a:cxn>
                <a:cxn ang="0">
                  <a:pos x="8" y="24"/>
                </a:cxn>
                <a:cxn ang="0">
                  <a:pos x="4" y="30"/>
                </a:cxn>
                <a:cxn ang="0">
                  <a:pos x="4" y="30"/>
                </a:cxn>
                <a:cxn ang="0">
                  <a:pos x="2" y="32"/>
                </a:cxn>
                <a:cxn ang="0">
                  <a:pos x="0" y="34"/>
                </a:cxn>
                <a:cxn ang="0">
                  <a:pos x="0" y="36"/>
                </a:cxn>
                <a:cxn ang="0">
                  <a:pos x="0" y="36"/>
                </a:cxn>
                <a:cxn ang="0">
                  <a:pos x="4" y="38"/>
                </a:cxn>
                <a:cxn ang="0">
                  <a:pos x="8" y="38"/>
                </a:cxn>
                <a:cxn ang="0">
                  <a:pos x="8" y="38"/>
                </a:cxn>
              </a:cxnLst>
              <a:rect l="0" t="0" r="r" b="b"/>
              <a:pathLst>
                <a:path w="34" h="38">
                  <a:moveTo>
                    <a:pt x="8" y="38"/>
                  </a:moveTo>
                  <a:lnTo>
                    <a:pt x="8" y="38"/>
                  </a:lnTo>
                  <a:lnTo>
                    <a:pt x="20" y="34"/>
                  </a:lnTo>
                  <a:lnTo>
                    <a:pt x="30" y="30"/>
                  </a:lnTo>
                  <a:lnTo>
                    <a:pt x="30" y="30"/>
                  </a:lnTo>
                  <a:lnTo>
                    <a:pt x="32" y="28"/>
                  </a:lnTo>
                  <a:lnTo>
                    <a:pt x="32" y="24"/>
                  </a:lnTo>
                  <a:lnTo>
                    <a:pt x="32" y="18"/>
                  </a:lnTo>
                  <a:lnTo>
                    <a:pt x="32" y="18"/>
                  </a:lnTo>
                  <a:lnTo>
                    <a:pt x="32" y="12"/>
                  </a:lnTo>
                  <a:lnTo>
                    <a:pt x="32" y="12"/>
                  </a:lnTo>
                  <a:lnTo>
                    <a:pt x="34" y="6"/>
                  </a:lnTo>
                  <a:lnTo>
                    <a:pt x="32" y="2"/>
                  </a:lnTo>
                  <a:lnTo>
                    <a:pt x="30" y="0"/>
                  </a:lnTo>
                  <a:lnTo>
                    <a:pt x="24" y="0"/>
                  </a:lnTo>
                  <a:lnTo>
                    <a:pt x="24" y="0"/>
                  </a:lnTo>
                  <a:lnTo>
                    <a:pt x="18" y="2"/>
                  </a:lnTo>
                  <a:lnTo>
                    <a:pt x="14" y="6"/>
                  </a:lnTo>
                  <a:lnTo>
                    <a:pt x="10" y="12"/>
                  </a:lnTo>
                  <a:lnTo>
                    <a:pt x="4" y="14"/>
                  </a:lnTo>
                  <a:lnTo>
                    <a:pt x="4" y="14"/>
                  </a:lnTo>
                  <a:lnTo>
                    <a:pt x="4" y="16"/>
                  </a:lnTo>
                  <a:lnTo>
                    <a:pt x="2" y="18"/>
                  </a:lnTo>
                  <a:lnTo>
                    <a:pt x="4" y="20"/>
                  </a:lnTo>
                  <a:lnTo>
                    <a:pt x="4" y="20"/>
                  </a:lnTo>
                  <a:lnTo>
                    <a:pt x="6" y="22"/>
                  </a:lnTo>
                  <a:lnTo>
                    <a:pt x="8" y="24"/>
                  </a:lnTo>
                  <a:lnTo>
                    <a:pt x="4" y="30"/>
                  </a:lnTo>
                  <a:lnTo>
                    <a:pt x="4" y="30"/>
                  </a:lnTo>
                  <a:lnTo>
                    <a:pt x="2" y="32"/>
                  </a:lnTo>
                  <a:lnTo>
                    <a:pt x="0" y="34"/>
                  </a:lnTo>
                  <a:lnTo>
                    <a:pt x="0" y="36"/>
                  </a:lnTo>
                  <a:lnTo>
                    <a:pt x="0" y="36"/>
                  </a:lnTo>
                  <a:lnTo>
                    <a:pt x="4" y="38"/>
                  </a:lnTo>
                  <a:lnTo>
                    <a:pt x="8" y="38"/>
                  </a:lnTo>
                  <a:lnTo>
                    <a:pt x="8"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4" name="Freeform 87"/>
            <p:cNvSpPr/>
            <p:nvPr/>
          </p:nvSpPr>
          <p:spPr bwMode="auto">
            <a:xfrm>
              <a:off x="7940675" y="1571625"/>
              <a:ext cx="47625" cy="82550"/>
            </a:xfrm>
            <a:custGeom>
              <a:avLst/>
              <a:gdLst/>
              <a:ahLst/>
              <a:cxnLst>
                <a:cxn ang="0">
                  <a:pos x="4" y="32"/>
                </a:cxn>
                <a:cxn ang="0">
                  <a:pos x="4" y="32"/>
                </a:cxn>
                <a:cxn ang="0">
                  <a:pos x="6" y="36"/>
                </a:cxn>
                <a:cxn ang="0">
                  <a:pos x="4" y="42"/>
                </a:cxn>
                <a:cxn ang="0">
                  <a:pos x="4" y="42"/>
                </a:cxn>
                <a:cxn ang="0">
                  <a:pos x="4" y="48"/>
                </a:cxn>
                <a:cxn ang="0">
                  <a:pos x="4" y="50"/>
                </a:cxn>
                <a:cxn ang="0">
                  <a:pos x="8" y="52"/>
                </a:cxn>
                <a:cxn ang="0">
                  <a:pos x="8" y="52"/>
                </a:cxn>
                <a:cxn ang="0">
                  <a:pos x="10" y="46"/>
                </a:cxn>
                <a:cxn ang="0">
                  <a:pos x="10" y="40"/>
                </a:cxn>
                <a:cxn ang="0">
                  <a:pos x="10" y="28"/>
                </a:cxn>
                <a:cxn ang="0">
                  <a:pos x="10" y="28"/>
                </a:cxn>
                <a:cxn ang="0">
                  <a:pos x="10" y="22"/>
                </a:cxn>
                <a:cxn ang="0">
                  <a:pos x="12" y="22"/>
                </a:cxn>
                <a:cxn ang="0">
                  <a:pos x="14" y="20"/>
                </a:cxn>
                <a:cxn ang="0">
                  <a:pos x="14" y="20"/>
                </a:cxn>
                <a:cxn ang="0">
                  <a:pos x="16" y="22"/>
                </a:cxn>
                <a:cxn ang="0">
                  <a:pos x="16" y="22"/>
                </a:cxn>
                <a:cxn ang="0">
                  <a:pos x="16" y="26"/>
                </a:cxn>
                <a:cxn ang="0">
                  <a:pos x="16" y="26"/>
                </a:cxn>
                <a:cxn ang="0">
                  <a:pos x="18" y="34"/>
                </a:cxn>
                <a:cxn ang="0">
                  <a:pos x="20" y="38"/>
                </a:cxn>
                <a:cxn ang="0">
                  <a:pos x="24" y="40"/>
                </a:cxn>
                <a:cxn ang="0">
                  <a:pos x="28" y="40"/>
                </a:cxn>
                <a:cxn ang="0">
                  <a:pos x="28" y="40"/>
                </a:cxn>
                <a:cxn ang="0">
                  <a:pos x="28" y="32"/>
                </a:cxn>
                <a:cxn ang="0">
                  <a:pos x="28" y="32"/>
                </a:cxn>
                <a:cxn ang="0">
                  <a:pos x="24" y="26"/>
                </a:cxn>
                <a:cxn ang="0">
                  <a:pos x="22" y="18"/>
                </a:cxn>
                <a:cxn ang="0">
                  <a:pos x="22" y="14"/>
                </a:cxn>
                <a:cxn ang="0">
                  <a:pos x="22" y="10"/>
                </a:cxn>
                <a:cxn ang="0">
                  <a:pos x="26" y="6"/>
                </a:cxn>
                <a:cxn ang="0">
                  <a:pos x="30" y="2"/>
                </a:cxn>
                <a:cxn ang="0">
                  <a:pos x="30" y="2"/>
                </a:cxn>
                <a:cxn ang="0">
                  <a:pos x="30" y="2"/>
                </a:cxn>
                <a:cxn ang="0">
                  <a:pos x="28" y="0"/>
                </a:cxn>
                <a:cxn ang="0">
                  <a:pos x="28" y="0"/>
                </a:cxn>
                <a:cxn ang="0">
                  <a:pos x="24" y="2"/>
                </a:cxn>
                <a:cxn ang="0">
                  <a:pos x="18" y="4"/>
                </a:cxn>
                <a:cxn ang="0">
                  <a:pos x="14" y="6"/>
                </a:cxn>
                <a:cxn ang="0">
                  <a:pos x="10" y="4"/>
                </a:cxn>
                <a:cxn ang="0">
                  <a:pos x="8" y="2"/>
                </a:cxn>
                <a:cxn ang="0">
                  <a:pos x="8" y="2"/>
                </a:cxn>
                <a:cxn ang="0">
                  <a:pos x="8" y="0"/>
                </a:cxn>
                <a:cxn ang="0">
                  <a:pos x="6" y="2"/>
                </a:cxn>
                <a:cxn ang="0">
                  <a:pos x="4" y="4"/>
                </a:cxn>
                <a:cxn ang="0">
                  <a:pos x="4" y="4"/>
                </a:cxn>
                <a:cxn ang="0">
                  <a:pos x="4" y="12"/>
                </a:cxn>
                <a:cxn ang="0">
                  <a:pos x="0" y="18"/>
                </a:cxn>
                <a:cxn ang="0">
                  <a:pos x="0" y="26"/>
                </a:cxn>
                <a:cxn ang="0">
                  <a:pos x="2" y="30"/>
                </a:cxn>
                <a:cxn ang="0">
                  <a:pos x="4" y="32"/>
                </a:cxn>
                <a:cxn ang="0">
                  <a:pos x="4" y="32"/>
                </a:cxn>
              </a:cxnLst>
              <a:rect l="0" t="0" r="r" b="b"/>
              <a:pathLst>
                <a:path w="30" h="52">
                  <a:moveTo>
                    <a:pt x="4" y="32"/>
                  </a:moveTo>
                  <a:lnTo>
                    <a:pt x="4" y="32"/>
                  </a:lnTo>
                  <a:lnTo>
                    <a:pt x="6" y="36"/>
                  </a:lnTo>
                  <a:lnTo>
                    <a:pt x="4" y="42"/>
                  </a:lnTo>
                  <a:lnTo>
                    <a:pt x="4" y="42"/>
                  </a:lnTo>
                  <a:lnTo>
                    <a:pt x="4" y="48"/>
                  </a:lnTo>
                  <a:lnTo>
                    <a:pt x="4" y="50"/>
                  </a:lnTo>
                  <a:lnTo>
                    <a:pt x="8" y="52"/>
                  </a:lnTo>
                  <a:lnTo>
                    <a:pt x="8" y="52"/>
                  </a:lnTo>
                  <a:lnTo>
                    <a:pt x="10" y="46"/>
                  </a:lnTo>
                  <a:lnTo>
                    <a:pt x="10" y="40"/>
                  </a:lnTo>
                  <a:lnTo>
                    <a:pt x="10" y="28"/>
                  </a:lnTo>
                  <a:lnTo>
                    <a:pt x="10" y="28"/>
                  </a:lnTo>
                  <a:lnTo>
                    <a:pt x="10" y="22"/>
                  </a:lnTo>
                  <a:lnTo>
                    <a:pt x="12" y="22"/>
                  </a:lnTo>
                  <a:lnTo>
                    <a:pt x="14" y="20"/>
                  </a:lnTo>
                  <a:lnTo>
                    <a:pt x="14" y="20"/>
                  </a:lnTo>
                  <a:lnTo>
                    <a:pt x="16" y="22"/>
                  </a:lnTo>
                  <a:lnTo>
                    <a:pt x="16" y="22"/>
                  </a:lnTo>
                  <a:lnTo>
                    <a:pt x="16" y="26"/>
                  </a:lnTo>
                  <a:lnTo>
                    <a:pt x="16" y="26"/>
                  </a:lnTo>
                  <a:lnTo>
                    <a:pt x="18" y="34"/>
                  </a:lnTo>
                  <a:lnTo>
                    <a:pt x="20" y="38"/>
                  </a:lnTo>
                  <a:lnTo>
                    <a:pt x="24" y="40"/>
                  </a:lnTo>
                  <a:lnTo>
                    <a:pt x="28" y="40"/>
                  </a:lnTo>
                  <a:lnTo>
                    <a:pt x="28" y="40"/>
                  </a:lnTo>
                  <a:lnTo>
                    <a:pt x="28" y="32"/>
                  </a:lnTo>
                  <a:lnTo>
                    <a:pt x="28" y="32"/>
                  </a:lnTo>
                  <a:lnTo>
                    <a:pt x="24" y="26"/>
                  </a:lnTo>
                  <a:lnTo>
                    <a:pt x="22" y="18"/>
                  </a:lnTo>
                  <a:lnTo>
                    <a:pt x="22" y="14"/>
                  </a:lnTo>
                  <a:lnTo>
                    <a:pt x="22" y="10"/>
                  </a:lnTo>
                  <a:lnTo>
                    <a:pt x="26" y="6"/>
                  </a:lnTo>
                  <a:lnTo>
                    <a:pt x="30" y="2"/>
                  </a:lnTo>
                  <a:lnTo>
                    <a:pt x="30" y="2"/>
                  </a:lnTo>
                  <a:lnTo>
                    <a:pt x="30" y="2"/>
                  </a:lnTo>
                  <a:lnTo>
                    <a:pt x="28" y="0"/>
                  </a:lnTo>
                  <a:lnTo>
                    <a:pt x="28" y="0"/>
                  </a:lnTo>
                  <a:lnTo>
                    <a:pt x="24" y="2"/>
                  </a:lnTo>
                  <a:lnTo>
                    <a:pt x="18" y="4"/>
                  </a:lnTo>
                  <a:lnTo>
                    <a:pt x="14" y="6"/>
                  </a:lnTo>
                  <a:lnTo>
                    <a:pt x="10" y="4"/>
                  </a:lnTo>
                  <a:lnTo>
                    <a:pt x="8" y="2"/>
                  </a:lnTo>
                  <a:lnTo>
                    <a:pt x="8" y="2"/>
                  </a:lnTo>
                  <a:lnTo>
                    <a:pt x="8" y="0"/>
                  </a:lnTo>
                  <a:lnTo>
                    <a:pt x="6" y="2"/>
                  </a:lnTo>
                  <a:lnTo>
                    <a:pt x="4" y="4"/>
                  </a:lnTo>
                  <a:lnTo>
                    <a:pt x="4" y="4"/>
                  </a:lnTo>
                  <a:lnTo>
                    <a:pt x="4" y="12"/>
                  </a:lnTo>
                  <a:lnTo>
                    <a:pt x="0" y="18"/>
                  </a:lnTo>
                  <a:lnTo>
                    <a:pt x="0" y="26"/>
                  </a:lnTo>
                  <a:lnTo>
                    <a:pt x="2" y="30"/>
                  </a:lnTo>
                  <a:lnTo>
                    <a:pt x="4" y="32"/>
                  </a:lnTo>
                  <a:lnTo>
                    <a:pt x="4"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5" name="Freeform 88"/>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6" name="Freeform 89"/>
            <p:cNvSpPr/>
            <p:nvPr/>
          </p:nvSpPr>
          <p:spPr bwMode="auto">
            <a:xfrm>
              <a:off x="8626475" y="2171700"/>
              <a:ext cx="50800" cy="73025"/>
            </a:xfrm>
            <a:custGeom>
              <a:avLst/>
              <a:gdLst/>
              <a:ahLst/>
              <a:cxnLst>
                <a:cxn ang="0">
                  <a:pos x="14" y="6"/>
                </a:cxn>
                <a:cxn ang="0">
                  <a:pos x="14" y="6"/>
                </a:cxn>
                <a:cxn ang="0">
                  <a:pos x="10" y="2"/>
                </a:cxn>
                <a:cxn ang="0">
                  <a:pos x="8" y="0"/>
                </a:cxn>
                <a:cxn ang="0">
                  <a:pos x="2" y="0"/>
                </a:cxn>
                <a:cxn ang="0">
                  <a:pos x="2" y="0"/>
                </a:cxn>
                <a:cxn ang="0">
                  <a:pos x="4" y="10"/>
                </a:cxn>
                <a:cxn ang="0">
                  <a:pos x="4" y="10"/>
                </a:cxn>
                <a:cxn ang="0">
                  <a:pos x="2" y="16"/>
                </a:cxn>
                <a:cxn ang="0">
                  <a:pos x="0" y="22"/>
                </a:cxn>
                <a:cxn ang="0">
                  <a:pos x="0" y="26"/>
                </a:cxn>
                <a:cxn ang="0">
                  <a:pos x="0" y="28"/>
                </a:cxn>
                <a:cxn ang="0">
                  <a:pos x="2" y="30"/>
                </a:cxn>
                <a:cxn ang="0">
                  <a:pos x="8" y="34"/>
                </a:cxn>
                <a:cxn ang="0">
                  <a:pos x="8" y="34"/>
                </a:cxn>
                <a:cxn ang="0">
                  <a:pos x="8" y="36"/>
                </a:cxn>
                <a:cxn ang="0">
                  <a:pos x="6" y="40"/>
                </a:cxn>
                <a:cxn ang="0">
                  <a:pos x="6" y="40"/>
                </a:cxn>
                <a:cxn ang="0">
                  <a:pos x="4" y="44"/>
                </a:cxn>
                <a:cxn ang="0">
                  <a:pos x="8" y="46"/>
                </a:cxn>
                <a:cxn ang="0">
                  <a:pos x="8" y="46"/>
                </a:cxn>
                <a:cxn ang="0">
                  <a:pos x="10" y="46"/>
                </a:cxn>
                <a:cxn ang="0">
                  <a:pos x="12" y="44"/>
                </a:cxn>
                <a:cxn ang="0">
                  <a:pos x="12" y="44"/>
                </a:cxn>
                <a:cxn ang="0">
                  <a:pos x="32" y="10"/>
                </a:cxn>
                <a:cxn ang="0">
                  <a:pos x="32" y="10"/>
                </a:cxn>
                <a:cxn ang="0">
                  <a:pos x="30" y="6"/>
                </a:cxn>
                <a:cxn ang="0">
                  <a:pos x="30" y="6"/>
                </a:cxn>
                <a:cxn ang="0">
                  <a:pos x="26" y="8"/>
                </a:cxn>
                <a:cxn ang="0">
                  <a:pos x="22" y="10"/>
                </a:cxn>
                <a:cxn ang="0">
                  <a:pos x="18" y="10"/>
                </a:cxn>
                <a:cxn ang="0">
                  <a:pos x="14" y="6"/>
                </a:cxn>
                <a:cxn ang="0">
                  <a:pos x="14" y="6"/>
                </a:cxn>
              </a:cxnLst>
              <a:rect l="0" t="0" r="r" b="b"/>
              <a:pathLst>
                <a:path w="32" h="46">
                  <a:moveTo>
                    <a:pt x="14" y="6"/>
                  </a:moveTo>
                  <a:lnTo>
                    <a:pt x="14" y="6"/>
                  </a:lnTo>
                  <a:lnTo>
                    <a:pt x="10" y="2"/>
                  </a:lnTo>
                  <a:lnTo>
                    <a:pt x="8" y="0"/>
                  </a:lnTo>
                  <a:lnTo>
                    <a:pt x="2" y="0"/>
                  </a:lnTo>
                  <a:lnTo>
                    <a:pt x="2" y="0"/>
                  </a:lnTo>
                  <a:lnTo>
                    <a:pt x="4" y="10"/>
                  </a:lnTo>
                  <a:lnTo>
                    <a:pt x="4" y="10"/>
                  </a:lnTo>
                  <a:lnTo>
                    <a:pt x="2" y="16"/>
                  </a:lnTo>
                  <a:lnTo>
                    <a:pt x="0" y="22"/>
                  </a:lnTo>
                  <a:lnTo>
                    <a:pt x="0" y="26"/>
                  </a:lnTo>
                  <a:lnTo>
                    <a:pt x="0" y="28"/>
                  </a:lnTo>
                  <a:lnTo>
                    <a:pt x="2" y="30"/>
                  </a:lnTo>
                  <a:lnTo>
                    <a:pt x="8" y="34"/>
                  </a:lnTo>
                  <a:lnTo>
                    <a:pt x="8" y="34"/>
                  </a:lnTo>
                  <a:lnTo>
                    <a:pt x="8" y="36"/>
                  </a:lnTo>
                  <a:lnTo>
                    <a:pt x="6" y="40"/>
                  </a:lnTo>
                  <a:lnTo>
                    <a:pt x="6" y="40"/>
                  </a:lnTo>
                  <a:lnTo>
                    <a:pt x="4" y="44"/>
                  </a:lnTo>
                  <a:lnTo>
                    <a:pt x="8" y="46"/>
                  </a:lnTo>
                  <a:lnTo>
                    <a:pt x="8" y="46"/>
                  </a:lnTo>
                  <a:lnTo>
                    <a:pt x="10" y="46"/>
                  </a:lnTo>
                  <a:lnTo>
                    <a:pt x="12" y="44"/>
                  </a:lnTo>
                  <a:lnTo>
                    <a:pt x="12" y="44"/>
                  </a:lnTo>
                  <a:lnTo>
                    <a:pt x="32" y="10"/>
                  </a:lnTo>
                  <a:lnTo>
                    <a:pt x="32" y="10"/>
                  </a:lnTo>
                  <a:lnTo>
                    <a:pt x="30" y="6"/>
                  </a:lnTo>
                  <a:lnTo>
                    <a:pt x="30" y="6"/>
                  </a:lnTo>
                  <a:lnTo>
                    <a:pt x="26" y="8"/>
                  </a:lnTo>
                  <a:lnTo>
                    <a:pt x="22" y="10"/>
                  </a:lnTo>
                  <a:lnTo>
                    <a:pt x="18" y="10"/>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7" name="Freeform 90"/>
            <p:cNvSpPr/>
            <p:nvPr/>
          </p:nvSpPr>
          <p:spPr bwMode="auto">
            <a:xfrm>
              <a:off x="7775575" y="1660525"/>
              <a:ext cx="111125" cy="41275"/>
            </a:xfrm>
            <a:custGeom>
              <a:avLst/>
              <a:gdLst/>
              <a:ahLst/>
              <a:cxnLst>
                <a:cxn ang="0">
                  <a:pos x="70" y="22"/>
                </a:cxn>
                <a:cxn ang="0">
                  <a:pos x="70" y="22"/>
                </a:cxn>
                <a:cxn ang="0">
                  <a:pos x="68" y="18"/>
                </a:cxn>
                <a:cxn ang="0">
                  <a:pos x="68" y="18"/>
                </a:cxn>
                <a:cxn ang="0">
                  <a:pos x="62" y="18"/>
                </a:cxn>
                <a:cxn ang="0">
                  <a:pos x="58" y="14"/>
                </a:cxn>
                <a:cxn ang="0">
                  <a:pos x="54" y="12"/>
                </a:cxn>
                <a:cxn ang="0">
                  <a:pos x="52" y="10"/>
                </a:cxn>
                <a:cxn ang="0">
                  <a:pos x="52" y="10"/>
                </a:cxn>
                <a:cxn ang="0">
                  <a:pos x="28" y="6"/>
                </a:cxn>
                <a:cxn ang="0">
                  <a:pos x="6" y="0"/>
                </a:cxn>
                <a:cxn ang="0">
                  <a:pos x="6" y="0"/>
                </a:cxn>
                <a:cxn ang="0">
                  <a:pos x="4" y="0"/>
                </a:cxn>
                <a:cxn ang="0">
                  <a:pos x="4" y="0"/>
                </a:cxn>
                <a:cxn ang="0">
                  <a:pos x="2" y="4"/>
                </a:cxn>
                <a:cxn ang="0">
                  <a:pos x="2" y="4"/>
                </a:cxn>
                <a:cxn ang="0">
                  <a:pos x="0" y="6"/>
                </a:cxn>
                <a:cxn ang="0">
                  <a:pos x="2" y="8"/>
                </a:cxn>
                <a:cxn ang="0">
                  <a:pos x="4" y="8"/>
                </a:cxn>
                <a:cxn ang="0">
                  <a:pos x="4" y="8"/>
                </a:cxn>
                <a:cxn ang="0">
                  <a:pos x="18" y="16"/>
                </a:cxn>
                <a:cxn ang="0">
                  <a:pos x="34" y="20"/>
                </a:cxn>
                <a:cxn ang="0">
                  <a:pos x="66" y="26"/>
                </a:cxn>
                <a:cxn ang="0">
                  <a:pos x="66" y="26"/>
                </a:cxn>
                <a:cxn ang="0">
                  <a:pos x="68" y="24"/>
                </a:cxn>
                <a:cxn ang="0">
                  <a:pos x="70" y="22"/>
                </a:cxn>
                <a:cxn ang="0">
                  <a:pos x="70" y="22"/>
                </a:cxn>
              </a:cxnLst>
              <a:rect l="0" t="0" r="r" b="b"/>
              <a:pathLst>
                <a:path w="70" h="26">
                  <a:moveTo>
                    <a:pt x="70" y="22"/>
                  </a:moveTo>
                  <a:lnTo>
                    <a:pt x="70" y="22"/>
                  </a:lnTo>
                  <a:lnTo>
                    <a:pt x="68" y="18"/>
                  </a:lnTo>
                  <a:lnTo>
                    <a:pt x="68" y="18"/>
                  </a:lnTo>
                  <a:lnTo>
                    <a:pt x="62" y="18"/>
                  </a:lnTo>
                  <a:lnTo>
                    <a:pt x="58" y="14"/>
                  </a:lnTo>
                  <a:lnTo>
                    <a:pt x="54" y="12"/>
                  </a:lnTo>
                  <a:lnTo>
                    <a:pt x="52" y="10"/>
                  </a:lnTo>
                  <a:lnTo>
                    <a:pt x="52" y="10"/>
                  </a:lnTo>
                  <a:lnTo>
                    <a:pt x="28" y="6"/>
                  </a:lnTo>
                  <a:lnTo>
                    <a:pt x="6" y="0"/>
                  </a:lnTo>
                  <a:lnTo>
                    <a:pt x="6" y="0"/>
                  </a:lnTo>
                  <a:lnTo>
                    <a:pt x="4" y="0"/>
                  </a:lnTo>
                  <a:lnTo>
                    <a:pt x="4" y="0"/>
                  </a:lnTo>
                  <a:lnTo>
                    <a:pt x="2" y="4"/>
                  </a:lnTo>
                  <a:lnTo>
                    <a:pt x="2" y="4"/>
                  </a:lnTo>
                  <a:lnTo>
                    <a:pt x="0" y="6"/>
                  </a:lnTo>
                  <a:lnTo>
                    <a:pt x="2" y="8"/>
                  </a:lnTo>
                  <a:lnTo>
                    <a:pt x="4" y="8"/>
                  </a:lnTo>
                  <a:lnTo>
                    <a:pt x="4" y="8"/>
                  </a:lnTo>
                  <a:lnTo>
                    <a:pt x="18" y="16"/>
                  </a:lnTo>
                  <a:lnTo>
                    <a:pt x="34" y="20"/>
                  </a:lnTo>
                  <a:lnTo>
                    <a:pt x="66" y="26"/>
                  </a:lnTo>
                  <a:lnTo>
                    <a:pt x="66" y="26"/>
                  </a:lnTo>
                  <a:lnTo>
                    <a:pt x="68" y="24"/>
                  </a:lnTo>
                  <a:lnTo>
                    <a:pt x="70" y="22"/>
                  </a:lnTo>
                  <a:lnTo>
                    <a:pt x="70"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8" name="Freeform 91"/>
            <p:cNvSpPr/>
            <p:nvPr/>
          </p:nvSpPr>
          <p:spPr bwMode="auto">
            <a:xfrm>
              <a:off x="7102475" y="288925"/>
              <a:ext cx="215900" cy="104775"/>
            </a:xfrm>
            <a:custGeom>
              <a:avLst/>
              <a:gdLst/>
              <a:ahLst/>
              <a:cxnLst>
                <a:cxn ang="0">
                  <a:pos x="44" y="64"/>
                </a:cxn>
                <a:cxn ang="0">
                  <a:pos x="44" y="64"/>
                </a:cxn>
                <a:cxn ang="0">
                  <a:pos x="38" y="60"/>
                </a:cxn>
                <a:cxn ang="0">
                  <a:pos x="34" y="56"/>
                </a:cxn>
                <a:cxn ang="0">
                  <a:pos x="32" y="54"/>
                </a:cxn>
                <a:cxn ang="0">
                  <a:pos x="32" y="52"/>
                </a:cxn>
                <a:cxn ang="0">
                  <a:pos x="32" y="48"/>
                </a:cxn>
                <a:cxn ang="0">
                  <a:pos x="36" y="44"/>
                </a:cxn>
                <a:cxn ang="0">
                  <a:pos x="36" y="44"/>
                </a:cxn>
                <a:cxn ang="0">
                  <a:pos x="44" y="38"/>
                </a:cxn>
                <a:cxn ang="0">
                  <a:pos x="44" y="38"/>
                </a:cxn>
                <a:cxn ang="0">
                  <a:pos x="54" y="30"/>
                </a:cxn>
                <a:cxn ang="0">
                  <a:pos x="66" y="24"/>
                </a:cxn>
                <a:cxn ang="0">
                  <a:pos x="78" y="18"/>
                </a:cxn>
                <a:cxn ang="0">
                  <a:pos x="90" y="16"/>
                </a:cxn>
                <a:cxn ang="0">
                  <a:pos x="90" y="16"/>
                </a:cxn>
                <a:cxn ang="0">
                  <a:pos x="128" y="8"/>
                </a:cxn>
                <a:cxn ang="0">
                  <a:pos x="128" y="8"/>
                </a:cxn>
                <a:cxn ang="0">
                  <a:pos x="134" y="6"/>
                </a:cxn>
                <a:cxn ang="0">
                  <a:pos x="134" y="6"/>
                </a:cxn>
                <a:cxn ang="0">
                  <a:pos x="136" y="4"/>
                </a:cxn>
                <a:cxn ang="0">
                  <a:pos x="136" y="4"/>
                </a:cxn>
                <a:cxn ang="0">
                  <a:pos x="134" y="0"/>
                </a:cxn>
                <a:cxn ang="0">
                  <a:pos x="132" y="0"/>
                </a:cxn>
                <a:cxn ang="0">
                  <a:pos x="128" y="0"/>
                </a:cxn>
                <a:cxn ang="0">
                  <a:pos x="128" y="0"/>
                </a:cxn>
                <a:cxn ang="0">
                  <a:pos x="102" y="6"/>
                </a:cxn>
                <a:cxn ang="0">
                  <a:pos x="76" y="10"/>
                </a:cxn>
                <a:cxn ang="0">
                  <a:pos x="76" y="10"/>
                </a:cxn>
                <a:cxn ang="0">
                  <a:pos x="64" y="12"/>
                </a:cxn>
                <a:cxn ang="0">
                  <a:pos x="52" y="16"/>
                </a:cxn>
                <a:cxn ang="0">
                  <a:pos x="40" y="22"/>
                </a:cxn>
                <a:cxn ang="0">
                  <a:pos x="28" y="30"/>
                </a:cxn>
                <a:cxn ang="0">
                  <a:pos x="28" y="30"/>
                </a:cxn>
                <a:cxn ang="0">
                  <a:pos x="26" y="32"/>
                </a:cxn>
                <a:cxn ang="0">
                  <a:pos x="24" y="32"/>
                </a:cxn>
                <a:cxn ang="0">
                  <a:pos x="24" y="32"/>
                </a:cxn>
                <a:cxn ang="0">
                  <a:pos x="20" y="40"/>
                </a:cxn>
                <a:cxn ang="0">
                  <a:pos x="14" y="46"/>
                </a:cxn>
                <a:cxn ang="0">
                  <a:pos x="0" y="56"/>
                </a:cxn>
                <a:cxn ang="0">
                  <a:pos x="0" y="56"/>
                </a:cxn>
                <a:cxn ang="0">
                  <a:pos x="6" y="56"/>
                </a:cxn>
                <a:cxn ang="0">
                  <a:pos x="12" y="58"/>
                </a:cxn>
                <a:cxn ang="0">
                  <a:pos x="22" y="62"/>
                </a:cxn>
                <a:cxn ang="0">
                  <a:pos x="32" y="66"/>
                </a:cxn>
                <a:cxn ang="0">
                  <a:pos x="38" y="66"/>
                </a:cxn>
                <a:cxn ang="0">
                  <a:pos x="44" y="64"/>
                </a:cxn>
                <a:cxn ang="0">
                  <a:pos x="44" y="64"/>
                </a:cxn>
              </a:cxnLst>
              <a:rect l="0" t="0" r="r" b="b"/>
              <a:pathLst>
                <a:path w="136" h="66">
                  <a:moveTo>
                    <a:pt x="44" y="64"/>
                  </a:moveTo>
                  <a:lnTo>
                    <a:pt x="44" y="64"/>
                  </a:lnTo>
                  <a:lnTo>
                    <a:pt x="38" y="60"/>
                  </a:lnTo>
                  <a:lnTo>
                    <a:pt x="34" y="56"/>
                  </a:lnTo>
                  <a:lnTo>
                    <a:pt x="32" y="54"/>
                  </a:lnTo>
                  <a:lnTo>
                    <a:pt x="32" y="52"/>
                  </a:lnTo>
                  <a:lnTo>
                    <a:pt x="32" y="48"/>
                  </a:lnTo>
                  <a:lnTo>
                    <a:pt x="36" y="44"/>
                  </a:lnTo>
                  <a:lnTo>
                    <a:pt x="36" y="44"/>
                  </a:lnTo>
                  <a:lnTo>
                    <a:pt x="44" y="38"/>
                  </a:lnTo>
                  <a:lnTo>
                    <a:pt x="44" y="38"/>
                  </a:lnTo>
                  <a:lnTo>
                    <a:pt x="54" y="30"/>
                  </a:lnTo>
                  <a:lnTo>
                    <a:pt x="66" y="24"/>
                  </a:lnTo>
                  <a:lnTo>
                    <a:pt x="78" y="18"/>
                  </a:lnTo>
                  <a:lnTo>
                    <a:pt x="90" y="16"/>
                  </a:lnTo>
                  <a:lnTo>
                    <a:pt x="90" y="16"/>
                  </a:lnTo>
                  <a:lnTo>
                    <a:pt x="128" y="8"/>
                  </a:lnTo>
                  <a:lnTo>
                    <a:pt x="128" y="8"/>
                  </a:lnTo>
                  <a:lnTo>
                    <a:pt x="134" y="6"/>
                  </a:lnTo>
                  <a:lnTo>
                    <a:pt x="134" y="6"/>
                  </a:lnTo>
                  <a:lnTo>
                    <a:pt x="136" y="4"/>
                  </a:lnTo>
                  <a:lnTo>
                    <a:pt x="136" y="4"/>
                  </a:lnTo>
                  <a:lnTo>
                    <a:pt x="134" y="0"/>
                  </a:lnTo>
                  <a:lnTo>
                    <a:pt x="132" y="0"/>
                  </a:lnTo>
                  <a:lnTo>
                    <a:pt x="128" y="0"/>
                  </a:lnTo>
                  <a:lnTo>
                    <a:pt x="128" y="0"/>
                  </a:lnTo>
                  <a:lnTo>
                    <a:pt x="102" y="6"/>
                  </a:lnTo>
                  <a:lnTo>
                    <a:pt x="76" y="10"/>
                  </a:lnTo>
                  <a:lnTo>
                    <a:pt x="76" y="10"/>
                  </a:lnTo>
                  <a:lnTo>
                    <a:pt x="64" y="12"/>
                  </a:lnTo>
                  <a:lnTo>
                    <a:pt x="52" y="16"/>
                  </a:lnTo>
                  <a:lnTo>
                    <a:pt x="40" y="22"/>
                  </a:lnTo>
                  <a:lnTo>
                    <a:pt x="28" y="30"/>
                  </a:lnTo>
                  <a:lnTo>
                    <a:pt x="28" y="30"/>
                  </a:lnTo>
                  <a:lnTo>
                    <a:pt x="26" y="32"/>
                  </a:lnTo>
                  <a:lnTo>
                    <a:pt x="24" y="32"/>
                  </a:lnTo>
                  <a:lnTo>
                    <a:pt x="24" y="32"/>
                  </a:lnTo>
                  <a:lnTo>
                    <a:pt x="20" y="40"/>
                  </a:lnTo>
                  <a:lnTo>
                    <a:pt x="14" y="46"/>
                  </a:lnTo>
                  <a:lnTo>
                    <a:pt x="0" y="56"/>
                  </a:lnTo>
                  <a:lnTo>
                    <a:pt x="0" y="56"/>
                  </a:lnTo>
                  <a:lnTo>
                    <a:pt x="6" y="56"/>
                  </a:lnTo>
                  <a:lnTo>
                    <a:pt x="12" y="58"/>
                  </a:lnTo>
                  <a:lnTo>
                    <a:pt x="22" y="62"/>
                  </a:lnTo>
                  <a:lnTo>
                    <a:pt x="32" y="66"/>
                  </a:lnTo>
                  <a:lnTo>
                    <a:pt x="38" y="66"/>
                  </a:lnTo>
                  <a:lnTo>
                    <a:pt x="44" y="64"/>
                  </a:lnTo>
                  <a:lnTo>
                    <a:pt x="44" y="6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39" name="Freeform 92"/>
            <p:cNvSpPr/>
            <p:nvPr/>
          </p:nvSpPr>
          <p:spPr bwMode="auto">
            <a:xfrm>
              <a:off x="5194300" y="339725"/>
              <a:ext cx="76200" cy="41275"/>
            </a:xfrm>
            <a:custGeom>
              <a:avLst/>
              <a:gdLst/>
              <a:ahLst/>
              <a:cxnLst>
                <a:cxn ang="0">
                  <a:pos x="0" y="14"/>
                </a:cxn>
                <a:cxn ang="0">
                  <a:pos x="0" y="14"/>
                </a:cxn>
                <a:cxn ang="0">
                  <a:pos x="6" y="14"/>
                </a:cxn>
                <a:cxn ang="0">
                  <a:pos x="10" y="16"/>
                </a:cxn>
                <a:cxn ang="0">
                  <a:pos x="22" y="22"/>
                </a:cxn>
                <a:cxn ang="0">
                  <a:pos x="32" y="26"/>
                </a:cxn>
                <a:cxn ang="0">
                  <a:pos x="38" y="26"/>
                </a:cxn>
                <a:cxn ang="0">
                  <a:pos x="44" y="24"/>
                </a:cxn>
                <a:cxn ang="0">
                  <a:pos x="44" y="24"/>
                </a:cxn>
                <a:cxn ang="0">
                  <a:pos x="46" y="20"/>
                </a:cxn>
                <a:cxn ang="0">
                  <a:pos x="48" y="18"/>
                </a:cxn>
                <a:cxn ang="0">
                  <a:pos x="48" y="18"/>
                </a:cxn>
                <a:cxn ang="0">
                  <a:pos x="48" y="14"/>
                </a:cxn>
                <a:cxn ang="0">
                  <a:pos x="48" y="14"/>
                </a:cxn>
                <a:cxn ang="0">
                  <a:pos x="44" y="12"/>
                </a:cxn>
                <a:cxn ang="0">
                  <a:pos x="44" y="12"/>
                </a:cxn>
                <a:cxn ang="0">
                  <a:pos x="42" y="12"/>
                </a:cxn>
                <a:cxn ang="0">
                  <a:pos x="40" y="10"/>
                </a:cxn>
                <a:cxn ang="0">
                  <a:pos x="38" y="10"/>
                </a:cxn>
                <a:cxn ang="0">
                  <a:pos x="36" y="8"/>
                </a:cxn>
                <a:cxn ang="0">
                  <a:pos x="36" y="8"/>
                </a:cxn>
                <a:cxn ang="0">
                  <a:pos x="42" y="2"/>
                </a:cxn>
                <a:cxn ang="0">
                  <a:pos x="42" y="2"/>
                </a:cxn>
                <a:cxn ang="0">
                  <a:pos x="40" y="0"/>
                </a:cxn>
                <a:cxn ang="0">
                  <a:pos x="38" y="0"/>
                </a:cxn>
                <a:cxn ang="0">
                  <a:pos x="32" y="0"/>
                </a:cxn>
                <a:cxn ang="0">
                  <a:pos x="28" y="2"/>
                </a:cxn>
                <a:cxn ang="0">
                  <a:pos x="22" y="0"/>
                </a:cxn>
                <a:cxn ang="0">
                  <a:pos x="22" y="0"/>
                </a:cxn>
                <a:cxn ang="0">
                  <a:pos x="16" y="0"/>
                </a:cxn>
                <a:cxn ang="0">
                  <a:pos x="12" y="4"/>
                </a:cxn>
                <a:cxn ang="0">
                  <a:pos x="12" y="4"/>
                </a:cxn>
                <a:cxn ang="0">
                  <a:pos x="16" y="6"/>
                </a:cxn>
                <a:cxn ang="0">
                  <a:pos x="20" y="8"/>
                </a:cxn>
                <a:cxn ang="0">
                  <a:pos x="20" y="8"/>
                </a:cxn>
                <a:cxn ang="0">
                  <a:pos x="18" y="12"/>
                </a:cxn>
                <a:cxn ang="0">
                  <a:pos x="16" y="12"/>
                </a:cxn>
                <a:cxn ang="0">
                  <a:pos x="12" y="12"/>
                </a:cxn>
                <a:cxn ang="0">
                  <a:pos x="6" y="12"/>
                </a:cxn>
                <a:cxn ang="0">
                  <a:pos x="2" y="12"/>
                </a:cxn>
                <a:cxn ang="0">
                  <a:pos x="0" y="14"/>
                </a:cxn>
                <a:cxn ang="0">
                  <a:pos x="0" y="14"/>
                </a:cxn>
              </a:cxnLst>
              <a:rect l="0" t="0" r="r" b="b"/>
              <a:pathLst>
                <a:path w="48" h="26">
                  <a:moveTo>
                    <a:pt x="0" y="14"/>
                  </a:moveTo>
                  <a:lnTo>
                    <a:pt x="0" y="14"/>
                  </a:lnTo>
                  <a:lnTo>
                    <a:pt x="6" y="14"/>
                  </a:lnTo>
                  <a:lnTo>
                    <a:pt x="10" y="16"/>
                  </a:lnTo>
                  <a:lnTo>
                    <a:pt x="22" y="22"/>
                  </a:lnTo>
                  <a:lnTo>
                    <a:pt x="32" y="26"/>
                  </a:lnTo>
                  <a:lnTo>
                    <a:pt x="38" y="26"/>
                  </a:lnTo>
                  <a:lnTo>
                    <a:pt x="44" y="24"/>
                  </a:lnTo>
                  <a:lnTo>
                    <a:pt x="44" y="24"/>
                  </a:lnTo>
                  <a:lnTo>
                    <a:pt x="46" y="20"/>
                  </a:lnTo>
                  <a:lnTo>
                    <a:pt x="48" y="18"/>
                  </a:lnTo>
                  <a:lnTo>
                    <a:pt x="48" y="18"/>
                  </a:lnTo>
                  <a:lnTo>
                    <a:pt x="48" y="14"/>
                  </a:lnTo>
                  <a:lnTo>
                    <a:pt x="48" y="14"/>
                  </a:lnTo>
                  <a:lnTo>
                    <a:pt x="44" y="12"/>
                  </a:lnTo>
                  <a:lnTo>
                    <a:pt x="44" y="12"/>
                  </a:lnTo>
                  <a:lnTo>
                    <a:pt x="42" y="12"/>
                  </a:lnTo>
                  <a:lnTo>
                    <a:pt x="40" y="10"/>
                  </a:lnTo>
                  <a:lnTo>
                    <a:pt x="38" y="10"/>
                  </a:lnTo>
                  <a:lnTo>
                    <a:pt x="36" y="8"/>
                  </a:lnTo>
                  <a:lnTo>
                    <a:pt x="36" y="8"/>
                  </a:lnTo>
                  <a:lnTo>
                    <a:pt x="42" y="2"/>
                  </a:lnTo>
                  <a:lnTo>
                    <a:pt x="42" y="2"/>
                  </a:lnTo>
                  <a:lnTo>
                    <a:pt x="40" y="0"/>
                  </a:lnTo>
                  <a:lnTo>
                    <a:pt x="38" y="0"/>
                  </a:lnTo>
                  <a:lnTo>
                    <a:pt x="32" y="0"/>
                  </a:lnTo>
                  <a:lnTo>
                    <a:pt x="28" y="2"/>
                  </a:lnTo>
                  <a:lnTo>
                    <a:pt x="22" y="0"/>
                  </a:lnTo>
                  <a:lnTo>
                    <a:pt x="22" y="0"/>
                  </a:lnTo>
                  <a:lnTo>
                    <a:pt x="16" y="0"/>
                  </a:lnTo>
                  <a:lnTo>
                    <a:pt x="12" y="4"/>
                  </a:lnTo>
                  <a:lnTo>
                    <a:pt x="12" y="4"/>
                  </a:lnTo>
                  <a:lnTo>
                    <a:pt x="16" y="6"/>
                  </a:lnTo>
                  <a:lnTo>
                    <a:pt x="20" y="8"/>
                  </a:lnTo>
                  <a:lnTo>
                    <a:pt x="20" y="8"/>
                  </a:lnTo>
                  <a:lnTo>
                    <a:pt x="18" y="12"/>
                  </a:lnTo>
                  <a:lnTo>
                    <a:pt x="16" y="12"/>
                  </a:lnTo>
                  <a:lnTo>
                    <a:pt x="12" y="12"/>
                  </a:lnTo>
                  <a:lnTo>
                    <a:pt x="6" y="12"/>
                  </a:lnTo>
                  <a:lnTo>
                    <a:pt x="2" y="12"/>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0" name="Freeform 93"/>
            <p:cNvSpPr/>
            <p:nvPr/>
          </p:nvSpPr>
          <p:spPr bwMode="auto">
            <a:xfrm>
              <a:off x="5422900" y="1177925"/>
              <a:ext cx="120650" cy="53975"/>
            </a:xfrm>
            <a:custGeom>
              <a:avLst/>
              <a:gdLst/>
              <a:ahLst/>
              <a:cxnLst>
                <a:cxn ang="0">
                  <a:pos x="70" y="34"/>
                </a:cxn>
                <a:cxn ang="0">
                  <a:pos x="70" y="34"/>
                </a:cxn>
                <a:cxn ang="0">
                  <a:pos x="74" y="32"/>
                </a:cxn>
                <a:cxn ang="0">
                  <a:pos x="76" y="32"/>
                </a:cxn>
                <a:cxn ang="0">
                  <a:pos x="76" y="32"/>
                </a:cxn>
                <a:cxn ang="0">
                  <a:pos x="76" y="28"/>
                </a:cxn>
                <a:cxn ang="0">
                  <a:pos x="72" y="26"/>
                </a:cxn>
                <a:cxn ang="0">
                  <a:pos x="72" y="26"/>
                </a:cxn>
                <a:cxn ang="0">
                  <a:pos x="60" y="20"/>
                </a:cxn>
                <a:cxn ang="0">
                  <a:pos x="48" y="12"/>
                </a:cxn>
                <a:cxn ang="0">
                  <a:pos x="48" y="12"/>
                </a:cxn>
                <a:cxn ang="0">
                  <a:pos x="32" y="2"/>
                </a:cxn>
                <a:cxn ang="0">
                  <a:pos x="22" y="0"/>
                </a:cxn>
                <a:cxn ang="0">
                  <a:pos x="12" y="2"/>
                </a:cxn>
                <a:cxn ang="0">
                  <a:pos x="12" y="2"/>
                </a:cxn>
                <a:cxn ang="0">
                  <a:pos x="4" y="4"/>
                </a:cxn>
                <a:cxn ang="0">
                  <a:pos x="2" y="6"/>
                </a:cxn>
                <a:cxn ang="0">
                  <a:pos x="0" y="12"/>
                </a:cxn>
                <a:cxn ang="0">
                  <a:pos x="0" y="12"/>
                </a:cxn>
                <a:cxn ang="0">
                  <a:pos x="4" y="10"/>
                </a:cxn>
                <a:cxn ang="0">
                  <a:pos x="8" y="8"/>
                </a:cxn>
                <a:cxn ang="0">
                  <a:pos x="16" y="4"/>
                </a:cxn>
                <a:cxn ang="0">
                  <a:pos x="16" y="4"/>
                </a:cxn>
                <a:cxn ang="0">
                  <a:pos x="18" y="4"/>
                </a:cxn>
                <a:cxn ang="0">
                  <a:pos x="20" y="8"/>
                </a:cxn>
                <a:cxn ang="0">
                  <a:pos x="22" y="10"/>
                </a:cxn>
                <a:cxn ang="0">
                  <a:pos x="24" y="12"/>
                </a:cxn>
                <a:cxn ang="0">
                  <a:pos x="24" y="12"/>
                </a:cxn>
                <a:cxn ang="0">
                  <a:pos x="38" y="14"/>
                </a:cxn>
                <a:cxn ang="0">
                  <a:pos x="44" y="18"/>
                </a:cxn>
                <a:cxn ang="0">
                  <a:pos x="48" y="24"/>
                </a:cxn>
                <a:cxn ang="0">
                  <a:pos x="48" y="24"/>
                </a:cxn>
                <a:cxn ang="0">
                  <a:pos x="52" y="28"/>
                </a:cxn>
                <a:cxn ang="0">
                  <a:pos x="58" y="32"/>
                </a:cxn>
                <a:cxn ang="0">
                  <a:pos x="64" y="34"/>
                </a:cxn>
                <a:cxn ang="0">
                  <a:pos x="70" y="34"/>
                </a:cxn>
                <a:cxn ang="0">
                  <a:pos x="70" y="34"/>
                </a:cxn>
              </a:cxnLst>
              <a:rect l="0" t="0" r="r" b="b"/>
              <a:pathLst>
                <a:path w="76" h="34">
                  <a:moveTo>
                    <a:pt x="70" y="34"/>
                  </a:moveTo>
                  <a:lnTo>
                    <a:pt x="70" y="34"/>
                  </a:lnTo>
                  <a:lnTo>
                    <a:pt x="74" y="32"/>
                  </a:lnTo>
                  <a:lnTo>
                    <a:pt x="76" y="32"/>
                  </a:lnTo>
                  <a:lnTo>
                    <a:pt x="76" y="32"/>
                  </a:lnTo>
                  <a:lnTo>
                    <a:pt x="76" y="28"/>
                  </a:lnTo>
                  <a:lnTo>
                    <a:pt x="72" y="26"/>
                  </a:lnTo>
                  <a:lnTo>
                    <a:pt x="72" y="26"/>
                  </a:lnTo>
                  <a:lnTo>
                    <a:pt x="60" y="20"/>
                  </a:lnTo>
                  <a:lnTo>
                    <a:pt x="48" y="12"/>
                  </a:lnTo>
                  <a:lnTo>
                    <a:pt x="48" y="12"/>
                  </a:lnTo>
                  <a:lnTo>
                    <a:pt x="32" y="2"/>
                  </a:lnTo>
                  <a:lnTo>
                    <a:pt x="22" y="0"/>
                  </a:lnTo>
                  <a:lnTo>
                    <a:pt x="12" y="2"/>
                  </a:lnTo>
                  <a:lnTo>
                    <a:pt x="12" y="2"/>
                  </a:lnTo>
                  <a:lnTo>
                    <a:pt x="4" y="4"/>
                  </a:lnTo>
                  <a:lnTo>
                    <a:pt x="2" y="6"/>
                  </a:lnTo>
                  <a:lnTo>
                    <a:pt x="0" y="12"/>
                  </a:lnTo>
                  <a:lnTo>
                    <a:pt x="0" y="12"/>
                  </a:lnTo>
                  <a:lnTo>
                    <a:pt x="4" y="10"/>
                  </a:lnTo>
                  <a:lnTo>
                    <a:pt x="8" y="8"/>
                  </a:lnTo>
                  <a:lnTo>
                    <a:pt x="16" y="4"/>
                  </a:lnTo>
                  <a:lnTo>
                    <a:pt x="16" y="4"/>
                  </a:lnTo>
                  <a:lnTo>
                    <a:pt x="18" y="4"/>
                  </a:lnTo>
                  <a:lnTo>
                    <a:pt x="20" y="8"/>
                  </a:lnTo>
                  <a:lnTo>
                    <a:pt x="22" y="10"/>
                  </a:lnTo>
                  <a:lnTo>
                    <a:pt x="24" y="12"/>
                  </a:lnTo>
                  <a:lnTo>
                    <a:pt x="24" y="12"/>
                  </a:lnTo>
                  <a:lnTo>
                    <a:pt x="38" y="14"/>
                  </a:lnTo>
                  <a:lnTo>
                    <a:pt x="44" y="18"/>
                  </a:lnTo>
                  <a:lnTo>
                    <a:pt x="48" y="24"/>
                  </a:lnTo>
                  <a:lnTo>
                    <a:pt x="48" y="24"/>
                  </a:lnTo>
                  <a:lnTo>
                    <a:pt x="52" y="28"/>
                  </a:lnTo>
                  <a:lnTo>
                    <a:pt x="58" y="32"/>
                  </a:lnTo>
                  <a:lnTo>
                    <a:pt x="64" y="34"/>
                  </a:lnTo>
                  <a:lnTo>
                    <a:pt x="70" y="34"/>
                  </a:lnTo>
                  <a:lnTo>
                    <a:pt x="70" y="3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1" name="Freeform 94"/>
            <p:cNvSpPr/>
            <p:nvPr/>
          </p:nvSpPr>
          <p:spPr bwMode="auto">
            <a:xfrm>
              <a:off x="8223250" y="676275"/>
              <a:ext cx="28575" cy="120650"/>
            </a:xfrm>
            <a:custGeom>
              <a:avLst/>
              <a:gdLst/>
              <a:ahLst/>
              <a:cxnLst>
                <a:cxn ang="0">
                  <a:pos x="8" y="0"/>
                </a:cxn>
                <a:cxn ang="0">
                  <a:pos x="8" y="0"/>
                </a:cxn>
                <a:cxn ang="0">
                  <a:pos x="4" y="2"/>
                </a:cxn>
                <a:cxn ang="0">
                  <a:pos x="0" y="6"/>
                </a:cxn>
                <a:cxn ang="0">
                  <a:pos x="0" y="6"/>
                </a:cxn>
                <a:cxn ang="0">
                  <a:pos x="0" y="14"/>
                </a:cxn>
                <a:cxn ang="0">
                  <a:pos x="2" y="20"/>
                </a:cxn>
                <a:cxn ang="0">
                  <a:pos x="4" y="28"/>
                </a:cxn>
                <a:cxn ang="0">
                  <a:pos x="4" y="34"/>
                </a:cxn>
                <a:cxn ang="0">
                  <a:pos x="4" y="34"/>
                </a:cxn>
                <a:cxn ang="0">
                  <a:pos x="2" y="44"/>
                </a:cxn>
                <a:cxn ang="0">
                  <a:pos x="2" y="50"/>
                </a:cxn>
                <a:cxn ang="0">
                  <a:pos x="4" y="56"/>
                </a:cxn>
                <a:cxn ang="0">
                  <a:pos x="4" y="56"/>
                </a:cxn>
                <a:cxn ang="0">
                  <a:pos x="2" y="66"/>
                </a:cxn>
                <a:cxn ang="0">
                  <a:pos x="2" y="76"/>
                </a:cxn>
                <a:cxn ang="0">
                  <a:pos x="2" y="76"/>
                </a:cxn>
                <a:cxn ang="0">
                  <a:pos x="6" y="74"/>
                </a:cxn>
                <a:cxn ang="0">
                  <a:pos x="8" y="70"/>
                </a:cxn>
                <a:cxn ang="0">
                  <a:pos x="10" y="66"/>
                </a:cxn>
                <a:cxn ang="0">
                  <a:pos x="6" y="62"/>
                </a:cxn>
                <a:cxn ang="0">
                  <a:pos x="6" y="62"/>
                </a:cxn>
                <a:cxn ang="0">
                  <a:pos x="6" y="58"/>
                </a:cxn>
                <a:cxn ang="0">
                  <a:pos x="6" y="56"/>
                </a:cxn>
                <a:cxn ang="0">
                  <a:pos x="6" y="56"/>
                </a:cxn>
                <a:cxn ang="0">
                  <a:pos x="8" y="50"/>
                </a:cxn>
                <a:cxn ang="0">
                  <a:pos x="10" y="48"/>
                </a:cxn>
                <a:cxn ang="0">
                  <a:pos x="10" y="48"/>
                </a:cxn>
                <a:cxn ang="0">
                  <a:pos x="14" y="46"/>
                </a:cxn>
                <a:cxn ang="0">
                  <a:pos x="16" y="42"/>
                </a:cxn>
                <a:cxn ang="0">
                  <a:pos x="18" y="40"/>
                </a:cxn>
                <a:cxn ang="0">
                  <a:pos x="18" y="36"/>
                </a:cxn>
                <a:cxn ang="0">
                  <a:pos x="14" y="30"/>
                </a:cxn>
                <a:cxn ang="0">
                  <a:pos x="12" y="24"/>
                </a:cxn>
                <a:cxn ang="0">
                  <a:pos x="12" y="24"/>
                </a:cxn>
                <a:cxn ang="0">
                  <a:pos x="12" y="16"/>
                </a:cxn>
                <a:cxn ang="0">
                  <a:pos x="12" y="8"/>
                </a:cxn>
                <a:cxn ang="0">
                  <a:pos x="12" y="8"/>
                </a:cxn>
                <a:cxn ang="0">
                  <a:pos x="12" y="2"/>
                </a:cxn>
                <a:cxn ang="0">
                  <a:pos x="10" y="0"/>
                </a:cxn>
                <a:cxn ang="0">
                  <a:pos x="8" y="0"/>
                </a:cxn>
                <a:cxn ang="0">
                  <a:pos x="8" y="0"/>
                </a:cxn>
              </a:cxnLst>
              <a:rect l="0" t="0" r="r" b="b"/>
              <a:pathLst>
                <a:path w="18" h="76">
                  <a:moveTo>
                    <a:pt x="8" y="0"/>
                  </a:moveTo>
                  <a:lnTo>
                    <a:pt x="8" y="0"/>
                  </a:lnTo>
                  <a:lnTo>
                    <a:pt x="4" y="2"/>
                  </a:lnTo>
                  <a:lnTo>
                    <a:pt x="0" y="6"/>
                  </a:lnTo>
                  <a:lnTo>
                    <a:pt x="0" y="6"/>
                  </a:lnTo>
                  <a:lnTo>
                    <a:pt x="0" y="14"/>
                  </a:lnTo>
                  <a:lnTo>
                    <a:pt x="2" y="20"/>
                  </a:lnTo>
                  <a:lnTo>
                    <a:pt x="4" y="28"/>
                  </a:lnTo>
                  <a:lnTo>
                    <a:pt x="4" y="34"/>
                  </a:lnTo>
                  <a:lnTo>
                    <a:pt x="4" y="34"/>
                  </a:lnTo>
                  <a:lnTo>
                    <a:pt x="2" y="44"/>
                  </a:lnTo>
                  <a:lnTo>
                    <a:pt x="2" y="50"/>
                  </a:lnTo>
                  <a:lnTo>
                    <a:pt x="4" y="56"/>
                  </a:lnTo>
                  <a:lnTo>
                    <a:pt x="4" y="56"/>
                  </a:lnTo>
                  <a:lnTo>
                    <a:pt x="2" y="66"/>
                  </a:lnTo>
                  <a:lnTo>
                    <a:pt x="2" y="76"/>
                  </a:lnTo>
                  <a:lnTo>
                    <a:pt x="2" y="76"/>
                  </a:lnTo>
                  <a:lnTo>
                    <a:pt x="6" y="74"/>
                  </a:lnTo>
                  <a:lnTo>
                    <a:pt x="8" y="70"/>
                  </a:lnTo>
                  <a:lnTo>
                    <a:pt x="10" y="66"/>
                  </a:lnTo>
                  <a:lnTo>
                    <a:pt x="6" y="62"/>
                  </a:lnTo>
                  <a:lnTo>
                    <a:pt x="6" y="62"/>
                  </a:lnTo>
                  <a:lnTo>
                    <a:pt x="6" y="58"/>
                  </a:lnTo>
                  <a:lnTo>
                    <a:pt x="6" y="56"/>
                  </a:lnTo>
                  <a:lnTo>
                    <a:pt x="6" y="56"/>
                  </a:lnTo>
                  <a:lnTo>
                    <a:pt x="8" y="50"/>
                  </a:lnTo>
                  <a:lnTo>
                    <a:pt x="10" y="48"/>
                  </a:lnTo>
                  <a:lnTo>
                    <a:pt x="10" y="48"/>
                  </a:lnTo>
                  <a:lnTo>
                    <a:pt x="14" y="46"/>
                  </a:lnTo>
                  <a:lnTo>
                    <a:pt x="16" y="42"/>
                  </a:lnTo>
                  <a:lnTo>
                    <a:pt x="18" y="40"/>
                  </a:lnTo>
                  <a:lnTo>
                    <a:pt x="18" y="36"/>
                  </a:lnTo>
                  <a:lnTo>
                    <a:pt x="14" y="30"/>
                  </a:lnTo>
                  <a:lnTo>
                    <a:pt x="12" y="24"/>
                  </a:lnTo>
                  <a:lnTo>
                    <a:pt x="12" y="24"/>
                  </a:lnTo>
                  <a:lnTo>
                    <a:pt x="12" y="16"/>
                  </a:lnTo>
                  <a:lnTo>
                    <a:pt x="12" y="8"/>
                  </a:lnTo>
                  <a:lnTo>
                    <a:pt x="12" y="8"/>
                  </a:lnTo>
                  <a:lnTo>
                    <a:pt x="12" y="2"/>
                  </a:lnTo>
                  <a:lnTo>
                    <a:pt x="10" y="0"/>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2" name="Freeform 95"/>
            <p:cNvSpPr/>
            <p:nvPr/>
          </p:nvSpPr>
          <p:spPr bwMode="auto">
            <a:xfrm>
              <a:off x="7953375" y="1254125"/>
              <a:ext cx="34925" cy="79375"/>
            </a:xfrm>
            <a:custGeom>
              <a:avLst/>
              <a:gdLst/>
              <a:ahLst/>
              <a:cxnLst>
                <a:cxn ang="0">
                  <a:pos x="10" y="50"/>
                </a:cxn>
                <a:cxn ang="0">
                  <a:pos x="10" y="50"/>
                </a:cxn>
                <a:cxn ang="0">
                  <a:pos x="12" y="50"/>
                </a:cxn>
                <a:cxn ang="0">
                  <a:pos x="12" y="50"/>
                </a:cxn>
                <a:cxn ang="0">
                  <a:pos x="14" y="48"/>
                </a:cxn>
                <a:cxn ang="0">
                  <a:pos x="16" y="50"/>
                </a:cxn>
                <a:cxn ang="0">
                  <a:pos x="16" y="50"/>
                </a:cxn>
                <a:cxn ang="0">
                  <a:pos x="20" y="50"/>
                </a:cxn>
                <a:cxn ang="0">
                  <a:pos x="22" y="48"/>
                </a:cxn>
                <a:cxn ang="0">
                  <a:pos x="22" y="48"/>
                </a:cxn>
                <a:cxn ang="0">
                  <a:pos x="22" y="46"/>
                </a:cxn>
                <a:cxn ang="0">
                  <a:pos x="22" y="46"/>
                </a:cxn>
                <a:cxn ang="0">
                  <a:pos x="20" y="44"/>
                </a:cxn>
                <a:cxn ang="0">
                  <a:pos x="20" y="46"/>
                </a:cxn>
                <a:cxn ang="0">
                  <a:pos x="16" y="48"/>
                </a:cxn>
                <a:cxn ang="0">
                  <a:pos x="16" y="48"/>
                </a:cxn>
                <a:cxn ang="0">
                  <a:pos x="14" y="48"/>
                </a:cxn>
                <a:cxn ang="0">
                  <a:pos x="14" y="48"/>
                </a:cxn>
                <a:cxn ang="0">
                  <a:pos x="14" y="42"/>
                </a:cxn>
                <a:cxn ang="0">
                  <a:pos x="12" y="36"/>
                </a:cxn>
                <a:cxn ang="0">
                  <a:pos x="12" y="32"/>
                </a:cxn>
                <a:cxn ang="0">
                  <a:pos x="14" y="28"/>
                </a:cxn>
                <a:cxn ang="0">
                  <a:pos x="14" y="28"/>
                </a:cxn>
                <a:cxn ang="0">
                  <a:pos x="16" y="22"/>
                </a:cxn>
                <a:cxn ang="0">
                  <a:pos x="18" y="18"/>
                </a:cxn>
                <a:cxn ang="0">
                  <a:pos x="18" y="8"/>
                </a:cxn>
                <a:cxn ang="0">
                  <a:pos x="18" y="8"/>
                </a:cxn>
                <a:cxn ang="0">
                  <a:pos x="16" y="4"/>
                </a:cxn>
                <a:cxn ang="0">
                  <a:pos x="14" y="2"/>
                </a:cxn>
                <a:cxn ang="0">
                  <a:pos x="10" y="0"/>
                </a:cxn>
                <a:cxn ang="0">
                  <a:pos x="10" y="0"/>
                </a:cxn>
                <a:cxn ang="0">
                  <a:pos x="6" y="0"/>
                </a:cxn>
                <a:cxn ang="0">
                  <a:pos x="4" y="2"/>
                </a:cxn>
                <a:cxn ang="0">
                  <a:pos x="4" y="8"/>
                </a:cxn>
                <a:cxn ang="0">
                  <a:pos x="4" y="8"/>
                </a:cxn>
                <a:cxn ang="0">
                  <a:pos x="4" y="16"/>
                </a:cxn>
                <a:cxn ang="0">
                  <a:pos x="4" y="20"/>
                </a:cxn>
                <a:cxn ang="0">
                  <a:pos x="2" y="22"/>
                </a:cxn>
                <a:cxn ang="0">
                  <a:pos x="2" y="22"/>
                </a:cxn>
                <a:cxn ang="0">
                  <a:pos x="0" y="26"/>
                </a:cxn>
                <a:cxn ang="0">
                  <a:pos x="0" y="30"/>
                </a:cxn>
                <a:cxn ang="0">
                  <a:pos x="2" y="38"/>
                </a:cxn>
                <a:cxn ang="0">
                  <a:pos x="6" y="44"/>
                </a:cxn>
                <a:cxn ang="0">
                  <a:pos x="10" y="50"/>
                </a:cxn>
                <a:cxn ang="0">
                  <a:pos x="10" y="50"/>
                </a:cxn>
              </a:cxnLst>
              <a:rect l="0" t="0" r="r" b="b"/>
              <a:pathLst>
                <a:path w="22" h="50">
                  <a:moveTo>
                    <a:pt x="10" y="50"/>
                  </a:moveTo>
                  <a:lnTo>
                    <a:pt x="10" y="50"/>
                  </a:lnTo>
                  <a:lnTo>
                    <a:pt x="12" y="50"/>
                  </a:lnTo>
                  <a:lnTo>
                    <a:pt x="12" y="50"/>
                  </a:lnTo>
                  <a:lnTo>
                    <a:pt x="14" y="48"/>
                  </a:lnTo>
                  <a:lnTo>
                    <a:pt x="16" y="50"/>
                  </a:lnTo>
                  <a:lnTo>
                    <a:pt x="16" y="50"/>
                  </a:lnTo>
                  <a:lnTo>
                    <a:pt x="20" y="50"/>
                  </a:lnTo>
                  <a:lnTo>
                    <a:pt x="22" y="48"/>
                  </a:lnTo>
                  <a:lnTo>
                    <a:pt x="22" y="48"/>
                  </a:lnTo>
                  <a:lnTo>
                    <a:pt x="22" y="46"/>
                  </a:lnTo>
                  <a:lnTo>
                    <a:pt x="22" y="46"/>
                  </a:lnTo>
                  <a:lnTo>
                    <a:pt x="20" y="44"/>
                  </a:lnTo>
                  <a:lnTo>
                    <a:pt x="20" y="46"/>
                  </a:lnTo>
                  <a:lnTo>
                    <a:pt x="16" y="48"/>
                  </a:lnTo>
                  <a:lnTo>
                    <a:pt x="16" y="48"/>
                  </a:lnTo>
                  <a:lnTo>
                    <a:pt x="14" y="48"/>
                  </a:lnTo>
                  <a:lnTo>
                    <a:pt x="14" y="48"/>
                  </a:lnTo>
                  <a:lnTo>
                    <a:pt x="14" y="42"/>
                  </a:lnTo>
                  <a:lnTo>
                    <a:pt x="12" y="36"/>
                  </a:lnTo>
                  <a:lnTo>
                    <a:pt x="12" y="32"/>
                  </a:lnTo>
                  <a:lnTo>
                    <a:pt x="14" y="28"/>
                  </a:lnTo>
                  <a:lnTo>
                    <a:pt x="14" y="28"/>
                  </a:lnTo>
                  <a:lnTo>
                    <a:pt x="16" y="22"/>
                  </a:lnTo>
                  <a:lnTo>
                    <a:pt x="18" y="18"/>
                  </a:lnTo>
                  <a:lnTo>
                    <a:pt x="18" y="8"/>
                  </a:lnTo>
                  <a:lnTo>
                    <a:pt x="18" y="8"/>
                  </a:lnTo>
                  <a:lnTo>
                    <a:pt x="16" y="4"/>
                  </a:lnTo>
                  <a:lnTo>
                    <a:pt x="14" y="2"/>
                  </a:lnTo>
                  <a:lnTo>
                    <a:pt x="10" y="0"/>
                  </a:lnTo>
                  <a:lnTo>
                    <a:pt x="10" y="0"/>
                  </a:lnTo>
                  <a:lnTo>
                    <a:pt x="6" y="0"/>
                  </a:lnTo>
                  <a:lnTo>
                    <a:pt x="4" y="2"/>
                  </a:lnTo>
                  <a:lnTo>
                    <a:pt x="4" y="8"/>
                  </a:lnTo>
                  <a:lnTo>
                    <a:pt x="4" y="8"/>
                  </a:lnTo>
                  <a:lnTo>
                    <a:pt x="4" y="16"/>
                  </a:lnTo>
                  <a:lnTo>
                    <a:pt x="4" y="20"/>
                  </a:lnTo>
                  <a:lnTo>
                    <a:pt x="2" y="22"/>
                  </a:lnTo>
                  <a:lnTo>
                    <a:pt x="2" y="22"/>
                  </a:lnTo>
                  <a:lnTo>
                    <a:pt x="0" y="26"/>
                  </a:lnTo>
                  <a:lnTo>
                    <a:pt x="0" y="30"/>
                  </a:lnTo>
                  <a:lnTo>
                    <a:pt x="2" y="38"/>
                  </a:lnTo>
                  <a:lnTo>
                    <a:pt x="6" y="44"/>
                  </a:lnTo>
                  <a:lnTo>
                    <a:pt x="10" y="50"/>
                  </a:lnTo>
                  <a:lnTo>
                    <a:pt x="10" y="5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3" name="Freeform 96"/>
            <p:cNvSpPr/>
            <p:nvPr/>
          </p:nvSpPr>
          <p:spPr bwMode="auto">
            <a:xfrm>
              <a:off x="8261350" y="2235200"/>
              <a:ext cx="41275" cy="41275"/>
            </a:xfrm>
            <a:custGeom>
              <a:avLst/>
              <a:gdLst/>
              <a:ahLst/>
              <a:cxnLst>
                <a:cxn ang="0">
                  <a:pos x="20" y="2"/>
                </a:cxn>
                <a:cxn ang="0">
                  <a:pos x="20" y="2"/>
                </a:cxn>
                <a:cxn ang="0">
                  <a:pos x="14" y="4"/>
                </a:cxn>
                <a:cxn ang="0">
                  <a:pos x="8" y="2"/>
                </a:cxn>
                <a:cxn ang="0">
                  <a:pos x="8" y="2"/>
                </a:cxn>
                <a:cxn ang="0">
                  <a:pos x="4" y="0"/>
                </a:cxn>
                <a:cxn ang="0">
                  <a:pos x="2" y="0"/>
                </a:cxn>
                <a:cxn ang="0">
                  <a:pos x="0" y="0"/>
                </a:cxn>
                <a:cxn ang="0">
                  <a:pos x="0" y="0"/>
                </a:cxn>
                <a:cxn ang="0">
                  <a:pos x="0" y="2"/>
                </a:cxn>
                <a:cxn ang="0">
                  <a:pos x="0" y="6"/>
                </a:cxn>
                <a:cxn ang="0">
                  <a:pos x="2" y="10"/>
                </a:cxn>
                <a:cxn ang="0">
                  <a:pos x="2" y="10"/>
                </a:cxn>
                <a:cxn ang="0">
                  <a:pos x="4" y="16"/>
                </a:cxn>
                <a:cxn ang="0">
                  <a:pos x="4" y="16"/>
                </a:cxn>
                <a:cxn ang="0">
                  <a:pos x="8" y="24"/>
                </a:cxn>
                <a:cxn ang="0">
                  <a:pos x="10" y="26"/>
                </a:cxn>
                <a:cxn ang="0">
                  <a:pos x="12" y="26"/>
                </a:cxn>
                <a:cxn ang="0">
                  <a:pos x="12" y="26"/>
                </a:cxn>
                <a:cxn ang="0">
                  <a:pos x="16" y="26"/>
                </a:cxn>
                <a:cxn ang="0">
                  <a:pos x="20" y="24"/>
                </a:cxn>
                <a:cxn ang="0">
                  <a:pos x="24" y="18"/>
                </a:cxn>
                <a:cxn ang="0">
                  <a:pos x="24" y="18"/>
                </a:cxn>
                <a:cxn ang="0">
                  <a:pos x="26" y="12"/>
                </a:cxn>
                <a:cxn ang="0">
                  <a:pos x="26" y="8"/>
                </a:cxn>
                <a:cxn ang="0">
                  <a:pos x="26" y="8"/>
                </a:cxn>
                <a:cxn ang="0">
                  <a:pos x="26" y="2"/>
                </a:cxn>
                <a:cxn ang="0">
                  <a:pos x="24" y="0"/>
                </a:cxn>
                <a:cxn ang="0">
                  <a:pos x="20" y="2"/>
                </a:cxn>
                <a:cxn ang="0">
                  <a:pos x="20" y="2"/>
                </a:cxn>
              </a:cxnLst>
              <a:rect l="0" t="0" r="r" b="b"/>
              <a:pathLst>
                <a:path w="26" h="26">
                  <a:moveTo>
                    <a:pt x="20" y="2"/>
                  </a:moveTo>
                  <a:lnTo>
                    <a:pt x="20" y="2"/>
                  </a:lnTo>
                  <a:lnTo>
                    <a:pt x="14" y="4"/>
                  </a:lnTo>
                  <a:lnTo>
                    <a:pt x="8" y="2"/>
                  </a:lnTo>
                  <a:lnTo>
                    <a:pt x="8" y="2"/>
                  </a:lnTo>
                  <a:lnTo>
                    <a:pt x="4" y="0"/>
                  </a:lnTo>
                  <a:lnTo>
                    <a:pt x="2" y="0"/>
                  </a:lnTo>
                  <a:lnTo>
                    <a:pt x="0" y="0"/>
                  </a:lnTo>
                  <a:lnTo>
                    <a:pt x="0" y="0"/>
                  </a:lnTo>
                  <a:lnTo>
                    <a:pt x="0" y="2"/>
                  </a:lnTo>
                  <a:lnTo>
                    <a:pt x="0" y="6"/>
                  </a:lnTo>
                  <a:lnTo>
                    <a:pt x="2" y="10"/>
                  </a:lnTo>
                  <a:lnTo>
                    <a:pt x="2" y="10"/>
                  </a:lnTo>
                  <a:lnTo>
                    <a:pt x="4" y="16"/>
                  </a:lnTo>
                  <a:lnTo>
                    <a:pt x="4" y="16"/>
                  </a:lnTo>
                  <a:lnTo>
                    <a:pt x="8" y="24"/>
                  </a:lnTo>
                  <a:lnTo>
                    <a:pt x="10" y="26"/>
                  </a:lnTo>
                  <a:lnTo>
                    <a:pt x="12" y="26"/>
                  </a:lnTo>
                  <a:lnTo>
                    <a:pt x="12" y="26"/>
                  </a:lnTo>
                  <a:lnTo>
                    <a:pt x="16" y="26"/>
                  </a:lnTo>
                  <a:lnTo>
                    <a:pt x="20" y="24"/>
                  </a:lnTo>
                  <a:lnTo>
                    <a:pt x="24" y="18"/>
                  </a:lnTo>
                  <a:lnTo>
                    <a:pt x="24" y="18"/>
                  </a:lnTo>
                  <a:lnTo>
                    <a:pt x="26" y="12"/>
                  </a:lnTo>
                  <a:lnTo>
                    <a:pt x="26" y="8"/>
                  </a:lnTo>
                  <a:lnTo>
                    <a:pt x="26" y="8"/>
                  </a:lnTo>
                  <a:lnTo>
                    <a:pt x="26" y="2"/>
                  </a:lnTo>
                  <a:lnTo>
                    <a:pt x="24" y="0"/>
                  </a:lnTo>
                  <a:lnTo>
                    <a:pt x="20" y="2"/>
                  </a:lnTo>
                  <a:lnTo>
                    <a:pt x="2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4" name="Freeform 97"/>
            <p:cNvSpPr/>
            <p:nvPr/>
          </p:nvSpPr>
          <p:spPr bwMode="auto">
            <a:xfrm>
              <a:off x="8086725" y="1568450"/>
              <a:ext cx="234950" cy="161925"/>
            </a:xfrm>
            <a:custGeom>
              <a:avLst/>
              <a:gdLst/>
              <a:ahLst/>
              <a:cxnLst>
                <a:cxn ang="0">
                  <a:pos x="124" y="56"/>
                </a:cxn>
                <a:cxn ang="0">
                  <a:pos x="118" y="50"/>
                </a:cxn>
                <a:cxn ang="0">
                  <a:pos x="114" y="42"/>
                </a:cxn>
                <a:cxn ang="0">
                  <a:pos x="94" y="30"/>
                </a:cxn>
                <a:cxn ang="0">
                  <a:pos x="80" y="24"/>
                </a:cxn>
                <a:cxn ang="0">
                  <a:pos x="68" y="18"/>
                </a:cxn>
                <a:cxn ang="0">
                  <a:pos x="52" y="14"/>
                </a:cxn>
                <a:cxn ang="0">
                  <a:pos x="42" y="24"/>
                </a:cxn>
                <a:cxn ang="0">
                  <a:pos x="38" y="28"/>
                </a:cxn>
                <a:cxn ang="0">
                  <a:pos x="32" y="26"/>
                </a:cxn>
                <a:cxn ang="0">
                  <a:pos x="28" y="22"/>
                </a:cxn>
                <a:cxn ang="0">
                  <a:pos x="26" y="16"/>
                </a:cxn>
                <a:cxn ang="0">
                  <a:pos x="24" y="4"/>
                </a:cxn>
                <a:cxn ang="0">
                  <a:pos x="20" y="2"/>
                </a:cxn>
                <a:cxn ang="0">
                  <a:pos x="10" y="2"/>
                </a:cxn>
                <a:cxn ang="0">
                  <a:pos x="0" y="8"/>
                </a:cxn>
                <a:cxn ang="0">
                  <a:pos x="8" y="12"/>
                </a:cxn>
                <a:cxn ang="0">
                  <a:pos x="14" y="18"/>
                </a:cxn>
                <a:cxn ang="0">
                  <a:pos x="16" y="22"/>
                </a:cxn>
                <a:cxn ang="0">
                  <a:pos x="14" y="28"/>
                </a:cxn>
                <a:cxn ang="0">
                  <a:pos x="16" y="30"/>
                </a:cxn>
                <a:cxn ang="0">
                  <a:pos x="16" y="36"/>
                </a:cxn>
                <a:cxn ang="0">
                  <a:pos x="18" y="36"/>
                </a:cxn>
                <a:cxn ang="0">
                  <a:pos x="20" y="36"/>
                </a:cxn>
                <a:cxn ang="0">
                  <a:pos x="22" y="32"/>
                </a:cxn>
                <a:cxn ang="0">
                  <a:pos x="50" y="46"/>
                </a:cxn>
                <a:cxn ang="0">
                  <a:pos x="60" y="60"/>
                </a:cxn>
                <a:cxn ang="0">
                  <a:pos x="58" y="76"/>
                </a:cxn>
                <a:cxn ang="0">
                  <a:pos x="56" y="78"/>
                </a:cxn>
                <a:cxn ang="0">
                  <a:pos x="56" y="80"/>
                </a:cxn>
                <a:cxn ang="0">
                  <a:pos x="60" y="80"/>
                </a:cxn>
                <a:cxn ang="0">
                  <a:pos x="70" y="80"/>
                </a:cxn>
                <a:cxn ang="0">
                  <a:pos x="78" y="86"/>
                </a:cxn>
                <a:cxn ang="0">
                  <a:pos x="80" y="90"/>
                </a:cxn>
                <a:cxn ang="0">
                  <a:pos x="86" y="90"/>
                </a:cxn>
                <a:cxn ang="0">
                  <a:pos x="92" y="90"/>
                </a:cxn>
                <a:cxn ang="0">
                  <a:pos x="94" y="82"/>
                </a:cxn>
                <a:cxn ang="0">
                  <a:pos x="104" y="76"/>
                </a:cxn>
                <a:cxn ang="0">
                  <a:pos x="120" y="78"/>
                </a:cxn>
                <a:cxn ang="0">
                  <a:pos x="126" y="90"/>
                </a:cxn>
                <a:cxn ang="0">
                  <a:pos x="132" y="98"/>
                </a:cxn>
                <a:cxn ang="0">
                  <a:pos x="140" y="102"/>
                </a:cxn>
                <a:cxn ang="0">
                  <a:pos x="146" y="100"/>
                </a:cxn>
                <a:cxn ang="0">
                  <a:pos x="146" y="96"/>
                </a:cxn>
                <a:cxn ang="0">
                  <a:pos x="142" y="90"/>
                </a:cxn>
                <a:cxn ang="0">
                  <a:pos x="138" y="88"/>
                </a:cxn>
                <a:cxn ang="0">
                  <a:pos x="128" y="72"/>
                </a:cxn>
                <a:cxn ang="0">
                  <a:pos x="126" y="70"/>
                </a:cxn>
                <a:cxn ang="0">
                  <a:pos x="128" y="64"/>
                </a:cxn>
                <a:cxn ang="0">
                  <a:pos x="130" y="60"/>
                </a:cxn>
                <a:cxn ang="0">
                  <a:pos x="124" y="56"/>
                </a:cxn>
              </a:cxnLst>
              <a:rect l="0" t="0" r="r" b="b"/>
              <a:pathLst>
                <a:path w="148" h="102">
                  <a:moveTo>
                    <a:pt x="124" y="56"/>
                  </a:moveTo>
                  <a:lnTo>
                    <a:pt x="124" y="56"/>
                  </a:lnTo>
                  <a:lnTo>
                    <a:pt x="120" y="54"/>
                  </a:lnTo>
                  <a:lnTo>
                    <a:pt x="118" y="50"/>
                  </a:lnTo>
                  <a:lnTo>
                    <a:pt x="118" y="50"/>
                  </a:lnTo>
                  <a:lnTo>
                    <a:pt x="114" y="42"/>
                  </a:lnTo>
                  <a:lnTo>
                    <a:pt x="108" y="36"/>
                  </a:lnTo>
                  <a:lnTo>
                    <a:pt x="94" y="30"/>
                  </a:lnTo>
                  <a:lnTo>
                    <a:pt x="94" y="30"/>
                  </a:lnTo>
                  <a:lnTo>
                    <a:pt x="80" y="24"/>
                  </a:lnTo>
                  <a:lnTo>
                    <a:pt x="68" y="18"/>
                  </a:lnTo>
                  <a:lnTo>
                    <a:pt x="68" y="18"/>
                  </a:lnTo>
                  <a:lnTo>
                    <a:pt x="60" y="14"/>
                  </a:lnTo>
                  <a:lnTo>
                    <a:pt x="52" y="14"/>
                  </a:lnTo>
                  <a:lnTo>
                    <a:pt x="46" y="18"/>
                  </a:lnTo>
                  <a:lnTo>
                    <a:pt x="42" y="24"/>
                  </a:lnTo>
                  <a:lnTo>
                    <a:pt x="42" y="24"/>
                  </a:lnTo>
                  <a:lnTo>
                    <a:pt x="38" y="28"/>
                  </a:lnTo>
                  <a:lnTo>
                    <a:pt x="34" y="30"/>
                  </a:lnTo>
                  <a:lnTo>
                    <a:pt x="32" y="26"/>
                  </a:lnTo>
                  <a:lnTo>
                    <a:pt x="28" y="22"/>
                  </a:lnTo>
                  <a:lnTo>
                    <a:pt x="28" y="22"/>
                  </a:lnTo>
                  <a:lnTo>
                    <a:pt x="26" y="16"/>
                  </a:lnTo>
                  <a:lnTo>
                    <a:pt x="26" y="16"/>
                  </a:lnTo>
                  <a:lnTo>
                    <a:pt x="26" y="8"/>
                  </a:lnTo>
                  <a:lnTo>
                    <a:pt x="24" y="4"/>
                  </a:lnTo>
                  <a:lnTo>
                    <a:pt x="20" y="2"/>
                  </a:lnTo>
                  <a:lnTo>
                    <a:pt x="20" y="2"/>
                  </a:lnTo>
                  <a:lnTo>
                    <a:pt x="14" y="0"/>
                  </a:lnTo>
                  <a:lnTo>
                    <a:pt x="10" y="2"/>
                  </a:lnTo>
                  <a:lnTo>
                    <a:pt x="0" y="8"/>
                  </a:lnTo>
                  <a:lnTo>
                    <a:pt x="0" y="8"/>
                  </a:lnTo>
                  <a:lnTo>
                    <a:pt x="4" y="10"/>
                  </a:lnTo>
                  <a:lnTo>
                    <a:pt x="8" y="12"/>
                  </a:lnTo>
                  <a:lnTo>
                    <a:pt x="14" y="18"/>
                  </a:lnTo>
                  <a:lnTo>
                    <a:pt x="14" y="18"/>
                  </a:lnTo>
                  <a:lnTo>
                    <a:pt x="16" y="22"/>
                  </a:lnTo>
                  <a:lnTo>
                    <a:pt x="16" y="22"/>
                  </a:lnTo>
                  <a:lnTo>
                    <a:pt x="14" y="26"/>
                  </a:lnTo>
                  <a:lnTo>
                    <a:pt x="14" y="28"/>
                  </a:lnTo>
                  <a:lnTo>
                    <a:pt x="16" y="30"/>
                  </a:lnTo>
                  <a:lnTo>
                    <a:pt x="16" y="30"/>
                  </a:lnTo>
                  <a:lnTo>
                    <a:pt x="16" y="34"/>
                  </a:lnTo>
                  <a:lnTo>
                    <a:pt x="16" y="36"/>
                  </a:lnTo>
                  <a:lnTo>
                    <a:pt x="18" y="36"/>
                  </a:lnTo>
                  <a:lnTo>
                    <a:pt x="18" y="36"/>
                  </a:lnTo>
                  <a:lnTo>
                    <a:pt x="20" y="36"/>
                  </a:lnTo>
                  <a:lnTo>
                    <a:pt x="20" y="36"/>
                  </a:lnTo>
                  <a:lnTo>
                    <a:pt x="22" y="32"/>
                  </a:lnTo>
                  <a:lnTo>
                    <a:pt x="22" y="32"/>
                  </a:lnTo>
                  <a:lnTo>
                    <a:pt x="50" y="46"/>
                  </a:lnTo>
                  <a:lnTo>
                    <a:pt x="50" y="46"/>
                  </a:lnTo>
                  <a:lnTo>
                    <a:pt x="56" y="52"/>
                  </a:lnTo>
                  <a:lnTo>
                    <a:pt x="60" y="60"/>
                  </a:lnTo>
                  <a:lnTo>
                    <a:pt x="60" y="66"/>
                  </a:lnTo>
                  <a:lnTo>
                    <a:pt x="58" y="76"/>
                  </a:lnTo>
                  <a:lnTo>
                    <a:pt x="58" y="76"/>
                  </a:lnTo>
                  <a:lnTo>
                    <a:pt x="56" y="78"/>
                  </a:lnTo>
                  <a:lnTo>
                    <a:pt x="56" y="80"/>
                  </a:lnTo>
                  <a:lnTo>
                    <a:pt x="56" y="80"/>
                  </a:lnTo>
                  <a:lnTo>
                    <a:pt x="60" y="80"/>
                  </a:lnTo>
                  <a:lnTo>
                    <a:pt x="60" y="80"/>
                  </a:lnTo>
                  <a:lnTo>
                    <a:pt x="66" y="78"/>
                  </a:lnTo>
                  <a:lnTo>
                    <a:pt x="70" y="80"/>
                  </a:lnTo>
                  <a:lnTo>
                    <a:pt x="74" y="82"/>
                  </a:lnTo>
                  <a:lnTo>
                    <a:pt x="78" y="86"/>
                  </a:lnTo>
                  <a:lnTo>
                    <a:pt x="78" y="86"/>
                  </a:lnTo>
                  <a:lnTo>
                    <a:pt x="80" y="90"/>
                  </a:lnTo>
                  <a:lnTo>
                    <a:pt x="86" y="90"/>
                  </a:lnTo>
                  <a:lnTo>
                    <a:pt x="86" y="90"/>
                  </a:lnTo>
                  <a:lnTo>
                    <a:pt x="88" y="90"/>
                  </a:lnTo>
                  <a:lnTo>
                    <a:pt x="92" y="90"/>
                  </a:lnTo>
                  <a:lnTo>
                    <a:pt x="94" y="82"/>
                  </a:lnTo>
                  <a:lnTo>
                    <a:pt x="94" y="82"/>
                  </a:lnTo>
                  <a:lnTo>
                    <a:pt x="98" y="78"/>
                  </a:lnTo>
                  <a:lnTo>
                    <a:pt x="104" y="76"/>
                  </a:lnTo>
                  <a:lnTo>
                    <a:pt x="112" y="76"/>
                  </a:lnTo>
                  <a:lnTo>
                    <a:pt x="120" y="78"/>
                  </a:lnTo>
                  <a:lnTo>
                    <a:pt x="120" y="78"/>
                  </a:lnTo>
                  <a:lnTo>
                    <a:pt x="126" y="90"/>
                  </a:lnTo>
                  <a:lnTo>
                    <a:pt x="132" y="98"/>
                  </a:lnTo>
                  <a:lnTo>
                    <a:pt x="132" y="98"/>
                  </a:lnTo>
                  <a:lnTo>
                    <a:pt x="136" y="100"/>
                  </a:lnTo>
                  <a:lnTo>
                    <a:pt x="140" y="102"/>
                  </a:lnTo>
                  <a:lnTo>
                    <a:pt x="146" y="100"/>
                  </a:lnTo>
                  <a:lnTo>
                    <a:pt x="146" y="100"/>
                  </a:lnTo>
                  <a:lnTo>
                    <a:pt x="148" y="98"/>
                  </a:lnTo>
                  <a:lnTo>
                    <a:pt x="146" y="96"/>
                  </a:lnTo>
                  <a:lnTo>
                    <a:pt x="146" y="96"/>
                  </a:lnTo>
                  <a:lnTo>
                    <a:pt x="142" y="90"/>
                  </a:lnTo>
                  <a:lnTo>
                    <a:pt x="138" y="88"/>
                  </a:lnTo>
                  <a:lnTo>
                    <a:pt x="138" y="88"/>
                  </a:lnTo>
                  <a:lnTo>
                    <a:pt x="134" y="80"/>
                  </a:lnTo>
                  <a:lnTo>
                    <a:pt x="128" y="72"/>
                  </a:lnTo>
                  <a:lnTo>
                    <a:pt x="128" y="72"/>
                  </a:lnTo>
                  <a:lnTo>
                    <a:pt x="126" y="70"/>
                  </a:lnTo>
                  <a:lnTo>
                    <a:pt x="128" y="64"/>
                  </a:lnTo>
                  <a:lnTo>
                    <a:pt x="128" y="64"/>
                  </a:lnTo>
                  <a:lnTo>
                    <a:pt x="130" y="62"/>
                  </a:lnTo>
                  <a:lnTo>
                    <a:pt x="130" y="60"/>
                  </a:lnTo>
                  <a:lnTo>
                    <a:pt x="124" y="56"/>
                  </a:lnTo>
                  <a:lnTo>
                    <a:pt x="124" y="5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5" name="Freeform 98"/>
            <p:cNvSpPr/>
            <p:nvPr/>
          </p:nvSpPr>
          <p:spPr bwMode="auto">
            <a:xfrm>
              <a:off x="8169275" y="304800"/>
              <a:ext cx="60325" cy="22225"/>
            </a:xfrm>
            <a:custGeom>
              <a:avLst/>
              <a:gdLst/>
              <a:ahLst/>
              <a:cxnLst>
                <a:cxn ang="0">
                  <a:pos x="10" y="14"/>
                </a:cxn>
                <a:cxn ang="0">
                  <a:pos x="10" y="14"/>
                </a:cxn>
                <a:cxn ang="0">
                  <a:pos x="38" y="10"/>
                </a:cxn>
                <a:cxn ang="0">
                  <a:pos x="38" y="10"/>
                </a:cxn>
                <a:cxn ang="0">
                  <a:pos x="38" y="8"/>
                </a:cxn>
                <a:cxn ang="0">
                  <a:pos x="38" y="4"/>
                </a:cxn>
                <a:cxn ang="0">
                  <a:pos x="38" y="0"/>
                </a:cxn>
                <a:cxn ang="0">
                  <a:pos x="34" y="0"/>
                </a:cxn>
                <a:cxn ang="0">
                  <a:pos x="34" y="0"/>
                </a:cxn>
                <a:cxn ang="0">
                  <a:pos x="28" y="2"/>
                </a:cxn>
                <a:cxn ang="0">
                  <a:pos x="22" y="2"/>
                </a:cxn>
                <a:cxn ang="0">
                  <a:pos x="12" y="0"/>
                </a:cxn>
                <a:cxn ang="0">
                  <a:pos x="12" y="0"/>
                </a:cxn>
                <a:cxn ang="0">
                  <a:pos x="4" y="0"/>
                </a:cxn>
                <a:cxn ang="0">
                  <a:pos x="0" y="2"/>
                </a:cxn>
                <a:cxn ang="0">
                  <a:pos x="0" y="6"/>
                </a:cxn>
                <a:cxn ang="0">
                  <a:pos x="0" y="6"/>
                </a:cxn>
                <a:cxn ang="0">
                  <a:pos x="0" y="10"/>
                </a:cxn>
                <a:cxn ang="0">
                  <a:pos x="2" y="12"/>
                </a:cxn>
                <a:cxn ang="0">
                  <a:pos x="10" y="14"/>
                </a:cxn>
                <a:cxn ang="0">
                  <a:pos x="10" y="14"/>
                </a:cxn>
              </a:cxnLst>
              <a:rect l="0" t="0" r="r" b="b"/>
              <a:pathLst>
                <a:path w="38" h="14">
                  <a:moveTo>
                    <a:pt x="10" y="14"/>
                  </a:moveTo>
                  <a:lnTo>
                    <a:pt x="10" y="14"/>
                  </a:lnTo>
                  <a:lnTo>
                    <a:pt x="38" y="10"/>
                  </a:lnTo>
                  <a:lnTo>
                    <a:pt x="38" y="10"/>
                  </a:lnTo>
                  <a:lnTo>
                    <a:pt x="38" y="8"/>
                  </a:lnTo>
                  <a:lnTo>
                    <a:pt x="38" y="4"/>
                  </a:lnTo>
                  <a:lnTo>
                    <a:pt x="38" y="0"/>
                  </a:lnTo>
                  <a:lnTo>
                    <a:pt x="34" y="0"/>
                  </a:lnTo>
                  <a:lnTo>
                    <a:pt x="34" y="0"/>
                  </a:lnTo>
                  <a:lnTo>
                    <a:pt x="28" y="2"/>
                  </a:lnTo>
                  <a:lnTo>
                    <a:pt x="22" y="2"/>
                  </a:lnTo>
                  <a:lnTo>
                    <a:pt x="12" y="0"/>
                  </a:lnTo>
                  <a:lnTo>
                    <a:pt x="12" y="0"/>
                  </a:lnTo>
                  <a:lnTo>
                    <a:pt x="4" y="0"/>
                  </a:lnTo>
                  <a:lnTo>
                    <a:pt x="0" y="2"/>
                  </a:lnTo>
                  <a:lnTo>
                    <a:pt x="0" y="6"/>
                  </a:lnTo>
                  <a:lnTo>
                    <a:pt x="0" y="6"/>
                  </a:lnTo>
                  <a:lnTo>
                    <a:pt x="0" y="10"/>
                  </a:lnTo>
                  <a:lnTo>
                    <a:pt x="2" y="12"/>
                  </a:lnTo>
                  <a:lnTo>
                    <a:pt x="10" y="14"/>
                  </a:lnTo>
                  <a:lnTo>
                    <a:pt x="1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6" name="Freeform 99"/>
            <p:cNvSpPr/>
            <p:nvPr/>
          </p:nvSpPr>
          <p:spPr bwMode="auto">
            <a:xfrm>
              <a:off x="4943475" y="282575"/>
              <a:ext cx="88900" cy="22225"/>
            </a:xfrm>
            <a:custGeom>
              <a:avLst/>
              <a:gdLst/>
              <a:ahLst/>
              <a:cxnLst>
                <a:cxn ang="0">
                  <a:pos x="36" y="8"/>
                </a:cxn>
                <a:cxn ang="0">
                  <a:pos x="36" y="8"/>
                </a:cxn>
                <a:cxn ang="0">
                  <a:pos x="38" y="8"/>
                </a:cxn>
                <a:cxn ang="0">
                  <a:pos x="38" y="8"/>
                </a:cxn>
                <a:cxn ang="0">
                  <a:pos x="46" y="8"/>
                </a:cxn>
                <a:cxn ang="0">
                  <a:pos x="50" y="8"/>
                </a:cxn>
                <a:cxn ang="0">
                  <a:pos x="52" y="6"/>
                </a:cxn>
                <a:cxn ang="0">
                  <a:pos x="56" y="0"/>
                </a:cxn>
                <a:cxn ang="0">
                  <a:pos x="56" y="0"/>
                </a:cxn>
                <a:cxn ang="0">
                  <a:pos x="42" y="0"/>
                </a:cxn>
                <a:cxn ang="0">
                  <a:pos x="28" y="4"/>
                </a:cxn>
                <a:cxn ang="0">
                  <a:pos x="14" y="8"/>
                </a:cxn>
                <a:cxn ang="0">
                  <a:pos x="0" y="14"/>
                </a:cxn>
                <a:cxn ang="0">
                  <a:pos x="0" y="14"/>
                </a:cxn>
                <a:cxn ang="0">
                  <a:pos x="20" y="14"/>
                </a:cxn>
                <a:cxn ang="0">
                  <a:pos x="28" y="14"/>
                </a:cxn>
                <a:cxn ang="0">
                  <a:pos x="36" y="8"/>
                </a:cxn>
                <a:cxn ang="0">
                  <a:pos x="36" y="8"/>
                </a:cxn>
              </a:cxnLst>
              <a:rect l="0" t="0" r="r" b="b"/>
              <a:pathLst>
                <a:path w="56" h="14">
                  <a:moveTo>
                    <a:pt x="36" y="8"/>
                  </a:moveTo>
                  <a:lnTo>
                    <a:pt x="36" y="8"/>
                  </a:lnTo>
                  <a:lnTo>
                    <a:pt x="38" y="8"/>
                  </a:lnTo>
                  <a:lnTo>
                    <a:pt x="38" y="8"/>
                  </a:lnTo>
                  <a:lnTo>
                    <a:pt x="46" y="8"/>
                  </a:lnTo>
                  <a:lnTo>
                    <a:pt x="50" y="8"/>
                  </a:lnTo>
                  <a:lnTo>
                    <a:pt x="52" y="6"/>
                  </a:lnTo>
                  <a:lnTo>
                    <a:pt x="56" y="0"/>
                  </a:lnTo>
                  <a:lnTo>
                    <a:pt x="56" y="0"/>
                  </a:lnTo>
                  <a:lnTo>
                    <a:pt x="42" y="0"/>
                  </a:lnTo>
                  <a:lnTo>
                    <a:pt x="28" y="4"/>
                  </a:lnTo>
                  <a:lnTo>
                    <a:pt x="14" y="8"/>
                  </a:lnTo>
                  <a:lnTo>
                    <a:pt x="0" y="14"/>
                  </a:lnTo>
                  <a:lnTo>
                    <a:pt x="0" y="14"/>
                  </a:lnTo>
                  <a:lnTo>
                    <a:pt x="20" y="14"/>
                  </a:lnTo>
                  <a:lnTo>
                    <a:pt x="28" y="14"/>
                  </a:lnTo>
                  <a:lnTo>
                    <a:pt x="36" y="8"/>
                  </a:lnTo>
                  <a:lnTo>
                    <a:pt x="36"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7" name="Freeform 100"/>
            <p:cNvSpPr/>
            <p:nvPr/>
          </p:nvSpPr>
          <p:spPr bwMode="auto">
            <a:xfrm>
              <a:off x="7458075" y="1400175"/>
              <a:ext cx="22225" cy="60325"/>
            </a:xfrm>
            <a:custGeom>
              <a:avLst/>
              <a:gdLst/>
              <a:ahLst/>
              <a:cxnLst>
                <a:cxn ang="0">
                  <a:pos x="4" y="0"/>
                </a:cxn>
                <a:cxn ang="0">
                  <a:pos x="4" y="0"/>
                </a:cxn>
                <a:cxn ang="0">
                  <a:pos x="0" y="10"/>
                </a:cxn>
                <a:cxn ang="0">
                  <a:pos x="0" y="18"/>
                </a:cxn>
                <a:cxn ang="0">
                  <a:pos x="0" y="34"/>
                </a:cxn>
                <a:cxn ang="0">
                  <a:pos x="0" y="34"/>
                </a:cxn>
                <a:cxn ang="0">
                  <a:pos x="2" y="36"/>
                </a:cxn>
                <a:cxn ang="0">
                  <a:pos x="4" y="38"/>
                </a:cxn>
                <a:cxn ang="0">
                  <a:pos x="6" y="38"/>
                </a:cxn>
                <a:cxn ang="0">
                  <a:pos x="10" y="36"/>
                </a:cxn>
                <a:cxn ang="0">
                  <a:pos x="10" y="36"/>
                </a:cxn>
                <a:cxn ang="0">
                  <a:pos x="12" y="34"/>
                </a:cxn>
                <a:cxn ang="0">
                  <a:pos x="14" y="30"/>
                </a:cxn>
                <a:cxn ang="0">
                  <a:pos x="14" y="26"/>
                </a:cxn>
                <a:cxn ang="0">
                  <a:pos x="14" y="22"/>
                </a:cxn>
                <a:cxn ang="0">
                  <a:pos x="14" y="22"/>
                </a:cxn>
                <a:cxn ang="0">
                  <a:pos x="4" y="0"/>
                </a:cxn>
                <a:cxn ang="0">
                  <a:pos x="4" y="0"/>
                </a:cxn>
              </a:cxnLst>
              <a:rect l="0" t="0" r="r" b="b"/>
              <a:pathLst>
                <a:path w="14" h="38">
                  <a:moveTo>
                    <a:pt x="4" y="0"/>
                  </a:moveTo>
                  <a:lnTo>
                    <a:pt x="4" y="0"/>
                  </a:lnTo>
                  <a:lnTo>
                    <a:pt x="0" y="10"/>
                  </a:lnTo>
                  <a:lnTo>
                    <a:pt x="0" y="18"/>
                  </a:lnTo>
                  <a:lnTo>
                    <a:pt x="0" y="34"/>
                  </a:lnTo>
                  <a:lnTo>
                    <a:pt x="0" y="34"/>
                  </a:lnTo>
                  <a:lnTo>
                    <a:pt x="2" y="36"/>
                  </a:lnTo>
                  <a:lnTo>
                    <a:pt x="4" y="38"/>
                  </a:lnTo>
                  <a:lnTo>
                    <a:pt x="6" y="38"/>
                  </a:lnTo>
                  <a:lnTo>
                    <a:pt x="10" y="36"/>
                  </a:lnTo>
                  <a:lnTo>
                    <a:pt x="10" y="36"/>
                  </a:lnTo>
                  <a:lnTo>
                    <a:pt x="12" y="34"/>
                  </a:lnTo>
                  <a:lnTo>
                    <a:pt x="14" y="30"/>
                  </a:lnTo>
                  <a:lnTo>
                    <a:pt x="14" y="26"/>
                  </a:lnTo>
                  <a:lnTo>
                    <a:pt x="14" y="22"/>
                  </a:lnTo>
                  <a:lnTo>
                    <a:pt x="14" y="22"/>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8" name="Freeform 101"/>
            <p:cNvSpPr/>
            <p:nvPr/>
          </p:nvSpPr>
          <p:spPr bwMode="auto">
            <a:xfrm>
              <a:off x="7600950" y="219075"/>
              <a:ext cx="101600" cy="38100"/>
            </a:xfrm>
            <a:custGeom>
              <a:avLst/>
              <a:gdLst/>
              <a:ahLst/>
              <a:cxnLst>
                <a:cxn ang="0">
                  <a:pos x="24" y="12"/>
                </a:cxn>
                <a:cxn ang="0">
                  <a:pos x="24" y="12"/>
                </a:cxn>
                <a:cxn ang="0">
                  <a:pos x="22" y="14"/>
                </a:cxn>
                <a:cxn ang="0">
                  <a:pos x="22" y="14"/>
                </a:cxn>
                <a:cxn ang="0">
                  <a:pos x="20" y="18"/>
                </a:cxn>
                <a:cxn ang="0">
                  <a:pos x="22" y="20"/>
                </a:cxn>
                <a:cxn ang="0">
                  <a:pos x="26" y="22"/>
                </a:cxn>
                <a:cxn ang="0">
                  <a:pos x="26" y="22"/>
                </a:cxn>
                <a:cxn ang="0">
                  <a:pos x="58" y="24"/>
                </a:cxn>
                <a:cxn ang="0">
                  <a:pos x="58" y="24"/>
                </a:cxn>
                <a:cxn ang="0">
                  <a:pos x="62" y="24"/>
                </a:cxn>
                <a:cxn ang="0">
                  <a:pos x="64" y="22"/>
                </a:cxn>
                <a:cxn ang="0">
                  <a:pos x="64" y="18"/>
                </a:cxn>
                <a:cxn ang="0">
                  <a:pos x="64" y="18"/>
                </a:cxn>
                <a:cxn ang="0">
                  <a:pos x="64" y="14"/>
                </a:cxn>
                <a:cxn ang="0">
                  <a:pos x="62" y="14"/>
                </a:cxn>
                <a:cxn ang="0">
                  <a:pos x="56" y="12"/>
                </a:cxn>
                <a:cxn ang="0">
                  <a:pos x="56" y="12"/>
                </a:cxn>
                <a:cxn ang="0">
                  <a:pos x="52" y="14"/>
                </a:cxn>
                <a:cxn ang="0">
                  <a:pos x="50" y="14"/>
                </a:cxn>
                <a:cxn ang="0">
                  <a:pos x="48" y="12"/>
                </a:cxn>
                <a:cxn ang="0">
                  <a:pos x="48" y="12"/>
                </a:cxn>
                <a:cxn ang="0">
                  <a:pos x="46" y="10"/>
                </a:cxn>
                <a:cxn ang="0">
                  <a:pos x="46" y="6"/>
                </a:cxn>
                <a:cxn ang="0">
                  <a:pos x="44" y="4"/>
                </a:cxn>
                <a:cxn ang="0">
                  <a:pos x="40" y="2"/>
                </a:cxn>
                <a:cxn ang="0">
                  <a:pos x="40" y="2"/>
                </a:cxn>
                <a:cxn ang="0">
                  <a:pos x="34" y="0"/>
                </a:cxn>
                <a:cxn ang="0">
                  <a:pos x="28" y="0"/>
                </a:cxn>
                <a:cxn ang="0">
                  <a:pos x="18" y="2"/>
                </a:cxn>
                <a:cxn ang="0">
                  <a:pos x="10" y="8"/>
                </a:cxn>
                <a:cxn ang="0">
                  <a:pos x="0" y="14"/>
                </a:cxn>
                <a:cxn ang="0">
                  <a:pos x="0" y="14"/>
                </a:cxn>
                <a:cxn ang="0">
                  <a:pos x="6" y="16"/>
                </a:cxn>
                <a:cxn ang="0">
                  <a:pos x="12" y="14"/>
                </a:cxn>
                <a:cxn ang="0">
                  <a:pos x="18" y="12"/>
                </a:cxn>
                <a:cxn ang="0">
                  <a:pos x="24" y="12"/>
                </a:cxn>
                <a:cxn ang="0">
                  <a:pos x="24" y="12"/>
                </a:cxn>
              </a:cxnLst>
              <a:rect l="0" t="0" r="r" b="b"/>
              <a:pathLst>
                <a:path w="64" h="24">
                  <a:moveTo>
                    <a:pt x="24" y="12"/>
                  </a:moveTo>
                  <a:lnTo>
                    <a:pt x="24" y="12"/>
                  </a:lnTo>
                  <a:lnTo>
                    <a:pt x="22" y="14"/>
                  </a:lnTo>
                  <a:lnTo>
                    <a:pt x="22" y="14"/>
                  </a:lnTo>
                  <a:lnTo>
                    <a:pt x="20" y="18"/>
                  </a:lnTo>
                  <a:lnTo>
                    <a:pt x="22" y="20"/>
                  </a:lnTo>
                  <a:lnTo>
                    <a:pt x="26" y="22"/>
                  </a:lnTo>
                  <a:lnTo>
                    <a:pt x="26" y="22"/>
                  </a:lnTo>
                  <a:lnTo>
                    <a:pt x="58" y="24"/>
                  </a:lnTo>
                  <a:lnTo>
                    <a:pt x="58" y="24"/>
                  </a:lnTo>
                  <a:lnTo>
                    <a:pt x="62" y="24"/>
                  </a:lnTo>
                  <a:lnTo>
                    <a:pt x="64" y="22"/>
                  </a:lnTo>
                  <a:lnTo>
                    <a:pt x="64" y="18"/>
                  </a:lnTo>
                  <a:lnTo>
                    <a:pt x="64" y="18"/>
                  </a:lnTo>
                  <a:lnTo>
                    <a:pt x="64" y="14"/>
                  </a:lnTo>
                  <a:lnTo>
                    <a:pt x="62" y="14"/>
                  </a:lnTo>
                  <a:lnTo>
                    <a:pt x="56" y="12"/>
                  </a:lnTo>
                  <a:lnTo>
                    <a:pt x="56" y="12"/>
                  </a:lnTo>
                  <a:lnTo>
                    <a:pt x="52" y="14"/>
                  </a:lnTo>
                  <a:lnTo>
                    <a:pt x="50" y="14"/>
                  </a:lnTo>
                  <a:lnTo>
                    <a:pt x="48" y="12"/>
                  </a:lnTo>
                  <a:lnTo>
                    <a:pt x="48" y="12"/>
                  </a:lnTo>
                  <a:lnTo>
                    <a:pt x="46" y="10"/>
                  </a:lnTo>
                  <a:lnTo>
                    <a:pt x="46" y="6"/>
                  </a:lnTo>
                  <a:lnTo>
                    <a:pt x="44" y="4"/>
                  </a:lnTo>
                  <a:lnTo>
                    <a:pt x="40" y="2"/>
                  </a:lnTo>
                  <a:lnTo>
                    <a:pt x="40" y="2"/>
                  </a:lnTo>
                  <a:lnTo>
                    <a:pt x="34" y="0"/>
                  </a:lnTo>
                  <a:lnTo>
                    <a:pt x="28" y="0"/>
                  </a:lnTo>
                  <a:lnTo>
                    <a:pt x="18" y="2"/>
                  </a:lnTo>
                  <a:lnTo>
                    <a:pt x="10" y="8"/>
                  </a:lnTo>
                  <a:lnTo>
                    <a:pt x="0" y="14"/>
                  </a:lnTo>
                  <a:lnTo>
                    <a:pt x="0" y="14"/>
                  </a:lnTo>
                  <a:lnTo>
                    <a:pt x="6" y="16"/>
                  </a:lnTo>
                  <a:lnTo>
                    <a:pt x="12" y="14"/>
                  </a:lnTo>
                  <a:lnTo>
                    <a:pt x="18" y="12"/>
                  </a:lnTo>
                  <a:lnTo>
                    <a:pt x="24" y="12"/>
                  </a:lnTo>
                  <a:lnTo>
                    <a:pt x="2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49" name="Freeform 102"/>
            <p:cNvSpPr/>
            <p:nvPr/>
          </p:nvSpPr>
          <p:spPr bwMode="auto">
            <a:xfrm>
              <a:off x="7705725" y="250825"/>
              <a:ext cx="66675" cy="19050"/>
            </a:xfrm>
            <a:custGeom>
              <a:avLst/>
              <a:gdLst/>
              <a:ahLst/>
              <a:cxnLst>
                <a:cxn ang="0">
                  <a:pos x="42" y="8"/>
                </a:cxn>
                <a:cxn ang="0">
                  <a:pos x="42" y="8"/>
                </a:cxn>
                <a:cxn ang="0">
                  <a:pos x="28" y="2"/>
                </a:cxn>
                <a:cxn ang="0">
                  <a:pos x="18" y="0"/>
                </a:cxn>
                <a:cxn ang="0">
                  <a:pos x="12" y="2"/>
                </a:cxn>
                <a:cxn ang="0">
                  <a:pos x="8" y="4"/>
                </a:cxn>
                <a:cxn ang="0">
                  <a:pos x="0" y="12"/>
                </a:cxn>
                <a:cxn ang="0">
                  <a:pos x="0" y="12"/>
                </a:cxn>
                <a:cxn ang="0">
                  <a:pos x="20" y="12"/>
                </a:cxn>
                <a:cxn ang="0">
                  <a:pos x="42" y="8"/>
                </a:cxn>
                <a:cxn ang="0">
                  <a:pos x="42" y="8"/>
                </a:cxn>
              </a:cxnLst>
              <a:rect l="0" t="0" r="r" b="b"/>
              <a:pathLst>
                <a:path w="42" h="12">
                  <a:moveTo>
                    <a:pt x="42" y="8"/>
                  </a:moveTo>
                  <a:lnTo>
                    <a:pt x="42" y="8"/>
                  </a:lnTo>
                  <a:lnTo>
                    <a:pt x="28" y="2"/>
                  </a:lnTo>
                  <a:lnTo>
                    <a:pt x="18" y="0"/>
                  </a:lnTo>
                  <a:lnTo>
                    <a:pt x="12" y="2"/>
                  </a:lnTo>
                  <a:lnTo>
                    <a:pt x="8" y="4"/>
                  </a:lnTo>
                  <a:lnTo>
                    <a:pt x="0" y="12"/>
                  </a:lnTo>
                  <a:lnTo>
                    <a:pt x="0" y="12"/>
                  </a:lnTo>
                  <a:lnTo>
                    <a:pt x="20" y="12"/>
                  </a:lnTo>
                  <a:lnTo>
                    <a:pt x="42" y="8"/>
                  </a:lnTo>
                  <a:lnTo>
                    <a:pt x="4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0" name="Freeform 103"/>
            <p:cNvSpPr/>
            <p:nvPr/>
          </p:nvSpPr>
          <p:spPr bwMode="auto">
            <a:xfrm>
              <a:off x="5162550" y="250825"/>
              <a:ext cx="79375" cy="22225"/>
            </a:xfrm>
            <a:custGeom>
              <a:avLst/>
              <a:gdLst/>
              <a:ahLst/>
              <a:cxnLst>
                <a:cxn ang="0">
                  <a:pos x="12" y="8"/>
                </a:cxn>
                <a:cxn ang="0">
                  <a:pos x="12" y="8"/>
                </a:cxn>
                <a:cxn ang="0">
                  <a:pos x="4" y="8"/>
                </a:cxn>
                <a:cxn ang="0">
                  <a:pos x="4" y="8"/>
                </a:cxn>
                <a:cxn ang="0">
                  <a:pos x="6" y="10"/>
                </a:cxn>
                <a:cxn ang="0">
                  <a:pos x="10" y="12"/>
                </a:cxn>
                <a:cxn ang="0">
                  <a:pos x="16" y="10"/>
                </a:cxn>
                <a:cxn ang="0">
                  <a:pos x="16" y="10"/>
                </a:cxn>
                <a:cxn ang="0">
                  <a:pos x="24" y="10"/>
                </a:cxn>
                <a:cxn ang="0">
                  <a:pos x="32" y="12"/>
                </a:cxn>
                <a:cxn ang="0">
                  <a:pos x="40" y="14"/>
                </a:cxn>
                <a:cxn ang="0">
                  <a:pos x="50" y="14"/>
                </a:cxn>
                <a:cxn ang="0">
                  <a:pos x="50" y="14"/>
                </a:cxn>
                <a:cxn ang="0">
                  <a:pos x="38" y="6"/>
                </a:cxn>
                <a:cxn ang="0">
                  <a:pos x="26" y="2"/>
                </a:cxn>
                <a:cxn ang="0">
                  <a:pos x="0" y="0"/>
                </a:cxn>
                <a:cxn ang="0">
                  <a:pos x="0" y="0"/>
                </a:cxn>
                <a:cxn ang="0">
                  <a:pos x="4" y="4"/>
                </a:cxn>
                <a:cxn ang="0">
                  <a:pos x="6" y="4"/>
                </a:cxn>
                <a:cxn ang="0">
                  <a:pos x="10" y="4"/>
                </a:cxn>
                <a:cxn ang="0">
                  <a:pos x="12" y="8"/>
                </a:cxn>
                <a:cxn ang="0">
                  <a:pos x="12" y="8"/>
                </a:cxn>
              </a:cxnLst>
              <a:rect l="0" t="0" r="r" b="b"/>
              <a:pathLst>
                <a:path w="50" h="14">
                  <a:moveTo>
                    <a:pt x="12" y="8"/>
                  </a:moveTo>
                  <a:lnTo>
                    <a:pt x="12" y="8"/>
                  </a:lnTo>
                  <a:lnTo>
                    <a:pt x="4" y="8"/>
                  </a:lnTo>
                  <a:lnTo>
                    <a:pt x="4" y="8"/>
                  </a:lnTo>
                  <a:lnTo>
                    <a:pt x="6" y="10"/>
                  </a:lnTo>
                  <a:lnTo>
                    <a:pt x="10" y="12"/>
                  </a:lnTo>
                  <a:lnTo>
                    <a:pt x="16" y="10"/>
                  </a:lnTo>
                  <a:lnTo>
                    <a:pt x="16" y="10"/>
                  </a:lnTo>
                  <a:lnTo>
                    <a:pt x="24" y="10"/>
                  </a:lnTo>
                  <a:lnTo>
                    <a:pt x="32" y="12"/>
                  </a:lnTo>
                  <a:lnTo>
                    <a:pt x="40" y="14"/>
                  </a:lnTo>
                  <a:lnTo>
                    <a:pt x="50" y="14"/>
                  </a:lnTo>
                  <a:lnTo>
                    <a:pt x="50" y="14"/>
                  </a:lnTo>
                  <a:lnTo>
                    <a:pt x="38" y="6"/>
                  </a:lnTo>
                  <a:lnTo>
                    <a:pt x="26" y="2"/>
                  </a:lnTo>
                  <a:lnTo>
                    <a:pt x="0" y="0"/>
                  </a:lnTo>
                  <a:lnTo>
                    <a:pt x="0" y="0"/>
                  </a:lnTo>
                  <a:lnTo>
                    <a:pt x="4" y="4"/>
                  </a:lnTo>
                  <a:lnTo>
                    <a:pt x="6" y="4"/>
                  </a:lnTo>
                  <a:lnTo>
                    <a:pt x="10" y="4"/>
                  </a:lnTo>
                  <a:lnTo>
                    <a:pt x="12" y="8"/>
                  </a:lnTo>
                  <a:lnTo>
                    <a:pt x="1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1" name="Freeform 104"/>
            <p:cNvSpPr/>
            <p:nvPr/>
          </p:nvSpPr>
          <p:spPr bwMode="auto">
            <a:xfrm>
              <a:off x="4886325" y="727075"/>
              <a:ext cx="50800" cy="31750"/>
            </a:xfrm>
            <a:custGeom>
              <a:avLst/>
              <a:gdLst/>
              <a:ahLst/>
              <a:cxnLst>
                <a:cxn ang="0">
                  <a:pos x="32" y="20"/>
                </a:cxn>
                <a:cxn ang="0">
                  <a:pos x="32" y="20"/>
                </a:cxn>
                <a:cxn ang="0">
                  <a:pos x="32" y="20"/>
                </a:cxn>
                <a:cxn ang="0">
                  <a:pos x="32" y="20"/>
                </a:cxn>
                <a:cxn ang="0">
                  <a:pos x="32" y="20"/>
                </a:cxn>
                <a:cxn ang="0">
                  <a:pos x="30" y="18"/>
                </a:cxn>
                <a:cxn ang="0">
                  <a:pos x="30" y="16"/>
                </a:cxn>
                <a:cxn ang="0">
                  <a:pos x="24" y="12"/>
                </a:cxn>
                <a:cxn ang="0">
                  <a:pos x="20" y="8"/>
                </a:cxn>
                <a:cxn ang="0">
                  <a:pos x="20" y="6"/>
                </a:cxn>
                <a:cxn ang="0">
                  <a:pos x="20" y="4"/>
                </a:cxn>
                <a:cxn ang="0">
                  <a:pos x="20" y="4"/>
                </a:cxn>
                <a:cxn ang="0">
                  <a:pos x="6" y="0"/>
                </a:cxn>
                <a:cxn ang="0">
                  <a:pos x="6" y="0"/>
                </a:cxn>
                <a:cxn ang="0">
                  <a:pos x="2" y="0"/>
                </a:cxn>
                <a:cxn ang="0">
                  <a:pos x="0" y="0"/>
                </a:cxn>
                <a:cxn ang="0">
                  <a:pos x="0" y="4"/>
                </a:cxn>
                <a:cxn ang="0">
                  <a:pos x="0" y="4"/>
                </a:cxn>
                <a:cxn ang="0">
                  <a:pos x="6" y="6"/>
                </a:cxn>
                <a:cxn ang="0">
                  <a:pos x="10" y="10"/>
                </a:cxn>
                <a:cxn ang="0">
                  <a:pos x="22" y="18"/>
                </a:cxn>
                <a:cxn ang="0">
                  <a:pos x="22" y="18"/>
                </a:cxn>
                <a:cxn ang="0">
                  <a:pos x="26" y="20"/>
                </a:cxn>
                <a:cxn ang="0">
                  <a:pos x="28" y="20"/>
                </a:cxn>
                <a:cxn ang="0">
                  <a:pos x="32" y="20"/>
                </a:cxn>
                <a:cxn ang="0">
                  <a:pos x="32" y="20"/>
                </a:cxn>
              </a:cxnLst>
              <a:rect l="0" t="0" r="r" b="b"/>
              <a:pathLst>
                <a:path w="32" h="20">
                  <a:moveTo>
                    <a:pt x="32" y="20"/>
                  </a:moveTo>
                  <a:lnTo>
                    <a:pt x="32" y="20"/>
                  </a:lnTo>
                  <a:lnTo>
                    <a:pt x="32" y="20"/>
                  </a:lnTo>
                  <a:lnTo>
                    <a:pt x="32" y="20"/>
                  </a:lnTo>
                  <a:lnTo>
                    <a:pt x="32" y="20"/>
                  </a:lnTo>
                  <a:lnTo>
                    <a:pt x="30" y="18"/>
                  </a:lnTo>
                  <a:lnTo>
                    <a:pt x="30" y="16"/>
                  </a:lnTo>
                  <a:lnTo>
                    <a:pt x="24" y="12"/>
                  </a:lnTo>
                  <a:lnTo>
                    <a:pt x="20" y="8"/>
                  </a:lnTo>
                  <a:lnTo>
                    <a:pt x="20" y="6"/>
                  </a:lnTo>
                  <a:lnTo>
                    <a:pt x="20" y="4"/>
                  </a:lnTo>
                  <a:lnTo>
                    <a:pt x="20" y="4"/>
                  </a:lnTo>
                  <a:lnTo>
                    <a:pt x="6" y="0"/>
                  </a:lnTo>
                  <a:lnTo>
                    <a:pt x="6" y="0"/>
                  </a:lnTo>
                  <a:lnTo>
                    <a:pt x="2" y="0"/>
                  </a:lnTo>
                  <a:lnTo>
                    <a:pt x="0" y="0"/>
                  </a:lnTo>
                  <a:lnTo>
                    <a:pt x="0" y="4"/>
                  </a:lnTo>
                  <a:lnTo>
                    <a:pt x="0" y="4"/>
                  </a:lnTo>
                  <a:lnTo>
                    <a:pt x="6" y="6"/>
                  </a:lnTo>
                  <a:lnTo>
                    <a:pt x="10" y="10"/>
                  </a:lnTo>
                  <a:lnTo>
                    <a:pt x="22" y="18"/>
                  </a:lnTo>
                  <a:lnTo>
                    <a:pt x="22" y="18"/>
                  </a:lnTo>
                  <a:lnTo>
                    <a:pt x="26" y="20"/>
                  </a:lnTo>
                  <a:lnTo>
                    <a:pt x="28" y="20"/>
                  </a:lnTo>
                  <a:lnTo>
                    <a:pt x="32" y="20"/>
                  </a:lnTo>
                  <a:lnTo>
                    <a:pt x="32"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2" name="Freeform 105"/>
            <p:cNvSpPr/>
            <p:nvPr/>
          </p:nvSpPr>
          <p:spPr bwMode="auto">
            <a:xfrm>
              <a:off x="8074025" y="1003300"/>
              <a:ext cx="25400" cy="38100"/>
            </a:xfrm>
            <a:custGeom>
              <a:avLst/>
              <a:gdLst/>
              <a:ahLst/>
              <a:cxnLst>
                <a:cxn ang="0">
                  <a:pos x="0" y="4"/>
                </a:cxn>
                <a:cxn ang="0">
                  <a:pos x="0" y="4"/>
                </a:cxn>
                <a:cxn ang="0">
                  <a:pos x="0" y="8"/>
                </a:cxn>
                <a:cxn ang="0">
                  <a:pos x="2" y="10"/>
                </a:cxn>
                <a:cxn ang="0">
                  <a:pos x="2" y="10"/>
                </a:cxn>
                <a:cxn ang="0">
                  <a:pos x="6" y="10"/>
                </a:cxn>
                <a:cxn ang="0">
                  <a:pos x="8" y="10"/>
                </a:cxn>
                <a:cxn ang="0">
                  <a:pos x="6" y="16"/>
                </a:cxn>
                <a:cxn ang="0">
                  <a:pos x="6" y="16"/>
                </a:cxn>
                <a:cxn ang="0">
                  <a:pos x="4" y="20"/>
                </a:cxn>
                <a:cxn ang="0">
                  <a:pos x="4" y="22"/>
                </a:cxn>
                <a:cxn ang="0">
                  <a:pos x="8" y="24"/>
                </a:cxn>
                <a:cxn ang="0">
                  <a:pos x="8" y="24"/>
                </a:cxn>
                <a:cxn ang="0">
                  <a:pos x="10" y="24"/>
                </a:cxn>
                <a:cxn ang="0">
                  <a:pos x="12" y="22"/>
                </a:cxn>
                <a:cxn ang="0">
                  <a:pos x="14" y="18"/>
                </a:cxn>
                <a:cxn ang="0">
                  <a:pos x="14" y="18"/>
                </a:cxn>
                <a:cxn ang="0">
                  <a:pos x="16" y="8"/>
                </a:cxn>
                <a:cxn ang="0">
                  <a:pos x="16" y="8"/>
                </a:cxn>
                <a:cxn ang="0">
                  <a:pos x="14" y="2"/>
                </a:cxn>
                <a:cxn ang="0">
                  <a:pos x="8" y="0"/>
                </a:cxn>
                <a:cxn ang="0">
                  <a:pos x="8" y="0"/>
                </a:cxn>
                <a:cxn ang="0">
                  <a:pos x="6" y="0"/>
                </a:cxn>
                <a:cxn ang="0">
                  <a:pos x="4" y="0"/>
                </a:cxn>
                <a:cxn ang="0">
                  <a:pos x="0" y="4"/>
                </a:cxn>
                <a:cxn ang="0">
                  <a:pos x="0" y="4"/>
                </a:cxn>
              </a:cxnLst>
              <a:rect l="0" t="0" r="r" b="b"/>
              <a:pathLst>
                <a:path w="16" h="24">
                  <a:moveTo>
                    <a:pt x="0" y="4"/>
                  </a:moveTo>
                  <a:lnTo>
                    <a:pt x="0" y="4"/>
                  </a:lnTo>
                  <a:lnTo>
                    <a:pt x="0" y="8"/>
                  </a:lnTo>
                  <a:lnTo>
                    <a:pt x="2" y="10"/>
                  </a:lnTo>
                  <a:lnTo>
                    <a:pt x="2" y="10"/>
                  </a:lnTo>
                  <a:lnTo>
                    <a:pt x="6" y="10"/>
                  </a:lnTo>
                  <a:lnTo>
                    <a:pt x="8" y="10"/>
                  </a:lnTo>
                  <a:lnTo>
                    <a:pt x="6" y="16"/>
                  </a:lnTo>
                  <a:lnTo>
                    <a:pt x="6" y="16"/>
                  </a:lnTo>
                  <a:lnTo>
                    <a:pt x="4" y="20"/>
                  </a:lnTo>
                  <a:lnTo>
                    <a:pt x="4" y="22"/>
                  </a:lnTo>
                  <a:lnTo>
                    <a:pt x="8" y="24"/>
                  </a:lnTo>
                  <a:lnTo>
                    <a:pt x="8" y="24"/>
                  </a:lnTo>
                  <a:lnTo>
                    <a:pt x="10" y="24"/>
                  </a:lnTo>
                  <a:lnTo>
                    <a:pt x="12" y="22"/>
                  </a:lnTo>
                  <a:lnTo>
                    <a:pt x="14" y="18"/>
                  </a:lnTo>
                  <a:lnTo>
                    <a:pt x="14" y="18"/>
                  </a:lnTo>
                  <a:lnTo>
                    <a:pt x="16" y="8"/>
                  </a:lnTo>
                  <a:lnTo>
                    <a:pt x="16" y="8"/>
                  </a:lnTo>
                  <a:lnTo>
                    <a:pt x="14" y="2"/>
                  </a:lnTo>
                  <a:lnTo>
                    <a:pt x="8" y="0"/>
                  </a:lnTo>
                  <a:lnTo>
                    <a:pt x="8" y="0"/>
                  </a:lnTo>
                  <a:lnTo>
                    <a:pt x="6" y="0"/>
                  </a:lnTo>
                  <a:lnTo>
                    <a:pt x="4" y="0"/>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3" name="Freeform 106"/>
            <p:cNvSpPr/>
            <p:nvPr/>
          </p:nvSpPr>
          <p:spPr bwMode="auto">
            <a:xfrm>
              <a:off x="5175250" y="292100"/>
              <a:ext cx="82550" cy="31750"/>
            </a:xfrm>
            <a:custGeom>
              <a:avLst/>
              <a:gdLst/>
              <a:ahLst/>
              <a:cxnLst>
                <a:cxn ang="0">
                  <a:pos x="38" y="4"/>
                </a:cxn>
                <a:cxn ang="0">
                  <a:pos x="38" y="4"/>
                </a:cxn>
                <a:cxn ang="0">
                  <a:pos x="30" y="0"/>
                </a:cxn>
                <a:cxn ang="0">
                  <a:pos x="26" y="2"/>
                </a:cxn>
                <a:cxn ang="0">
                  <a:pos x="24" y="6"/>
                </a:cxn>
                <a:cxn ang="0">
                  <a:pos x="24" y="6"/>
                </a:cxn>
                <a:cxn ang="0">
                  <a:pos x="22" y="6"/>
                </a:cxn>
                <a:cxn ang="0">
                  <a:pos x="22" y="6"/>
                </a:cxn>
                <a:cxn ang="0">
                  <a:pos x="12" y="8"/>
                </a:cxn>
                <a:cxn ang="0">
                  <a:pos x="12" y="8"/>
                </a:cxn>
                <a:cxn ang="0">
                  <a:pos x="10" y="6"/>
                </a:cxn>
                <a:cxn ang="0">
                  <a:pos x="6" y="4"/>
                </a:cxn>
                <a:cxn ang="0">
                  <a:pos x="6" y="4"/>
                </a:cxn>
                <a:cxn ang="0">
                  <a:pos x="2" y="2"/>
                </a:cxn>
                <a:cxn ang="0">
                  <a:pos x="0" y="0"/>
                </a:cxn>
                <a:cxn ang="0">
                  <a:pos x="0" y="2"/>
                </a:cxn>
                <a:cxn ang="0">
                  <a:pos x="0" y="2"/>
                </a:cxn>
                <a:cxn ang="0">
                  <a:pos x="0" y="6"/>
                </a:cxn>
                <a:cxn ang="0">
                  <a:pos x="0" y="8"/>
                </a:cxn>
                <a:cxn ang="0">
                  <a:pos x="2" y="8"/>
                </a:cxn>
                <a:cxn ang="0">
                  <a:pos x="2" y="8"/>
                </a:cxn>
                <a:cxn ang="0">
                  <a:pos x="10" y="8"/>
                </a:cxn>
                <a:cxn ang="0">
                  <a:pos x="10" y="8"/>
                </a:cxn>
                <a:cxn ang="0">
                  <a:pos x="12" y="12"/>
                </a:cxn>
                <a:cxn ang="0">
                  <a:pos x="14" y="12"/>
                </a:cxn>
                <a:cxn ang="0">
                  <a:pos x="20" y="10"/>
                </a:cxn>
                <a:cxn ang="0">
                  <a:pos x="20" y="10"/>
                </a:cxn>
                <a:cxn ang="0">
                  <a:pos x="20" y="10"/>
                </a:cxn>
                <a:cxn ang="0">
                  <a:pos x="20" y="10"/>
                </a:cxn>
                <a:cxn ang="0">
                  <a:pos x="22" y="12"/>
                </a:cxn>
                <a:cxn ang="0">
                  <a:pos x="26" y="14"/>
                </a:cxn>
                <a:cxn ang="0">
                  <a:pos x="30" y="14"/>
                </a:cxn>
                <a:cxn ang="0">
                  <a:pos x="32" y="16"/>
                </a:cxn>
                <a:cxn ang="0">
                  <a:pos x="32" y="16"/>
                </a:cxn>
                <a:cxn ang="0">
                  <a:pos x="36" y="18"/>
                </a:cxn>
                <a:cxn ang="0">
                  <a:pos x="40" y="20"/>
                </a:cxn>
                <a:cxn ang="0">
                  <a:pos x="46" y="18"/>
                </a:cxn>
                <a:cxn ang="0">
                  <a:pos x="50" y="16"/>
                </a:cxn>
                <a:cxn ang="0">
                  <a:pos x="50" y="16"/>
                </a:cxn>
                <a:cxn ang="0">
                  <a:pos x="52" y="12"/>
                </a:cxn>
                <a:cxn ang="0">
                  <a:pos x="52" y="6"/>
                </a:cxn>
                <a:cxn ang="0">
                  <a:pos x="52" y="6"/>
                </a:cxn>
                <a:cxn ang="0">
                  <a:pos x="48" y="4"/>
                </a:cxn>
                <a:cxn ang="0">
                  <a:pos x="44" y="2"/>
                </a:cxn>
                <a:cxn ang="0">
                  <a:pos x="42" y="4"/>
                </a:cxn>
                <a:cxn ang="0">
                  <a:pos x="38" y="4"/>
                </a:cxn>
                <a:cxn ang="0">
                  <a:pos x="38" y="4"/>
                </a:cxn>
              </a:cxnLst>
              <a:rect l="0" t="0" r="r" b="b"/>
              <a:pathLst>
                <a:path w="52" h="20">
                  <a:moveTo>
                    <a:pt x="38" y="4"/>
                  </a:moveTo>
                  <a:lnTo>
                    <a:pt x="38" y="4"/>
                  </a:lnTo>
                  <a:lnTo>
                    <a:pt x="30" y="0"/>
                  </a:lnTo>
                  <a:lnTo>
                    <a:pt x="26" y="2"/>
                  </a:lnTo>
                  <a:lnTo>
                    <a:pt x="24" y="6"/>
                  </a:lnTo>
                  <a:lnTo>
                    <a:pt x="24" y="6"/>
                  </a:lnTo>
                  <a:lnTo>
                    <a:pt x="22" y="6"/>
                  </a:lnTo>
                  <a:lnTo>
                    <a:pt x="22" y="6"/>
                  </a:lnTo>
                  <a:lnTo>
                    <a:pt x="12" y="8"/>
                  </a:lnTo>
                  <a:lnTo>
                    <a:pt x="12" y="8"/>
                  </a:lnTo>
                  <a:lnTo>
                    <a:pt x="10" y="6"/>
                  </a:lnTo>
                  <a:lnTo>
                    <a:pt x="6" y="4"/>
                  </a:lnTo>
                  <a:lnTo>
                    <a:pt x="6" y="4"/>
                  </a:lnTo>
                  <a:lnTo>
                    <a:pt x="2" y="2"/>
                  </a:lnTo>
                  <a:lnTo>
                    <a:pt x="0" y="0"/>
                  </a:lnTo>
                  <a:lnTo>
                    <a:pt x="0" y="2"/>
                  </a:lnTo>
                  <a:lnTo>
                    <a:pt x="0" y="2"/>
                  </a:lnTo>
                  <a:lnTo>
                    <a:pt x="0" y="6"/>
                  </a:lnTo>
                  <a:lnTo>
                    <a:pt x="0" y="8"/>
                  </a:lnTo>
                  <a:lnTo>
                    <a:pt x="2" y="8"/>
                  </a:lnTo>
                  <a:lnTo>
                    <a:pt x="2" y="8"/>
                  </a:lnTo>
                  <a:lnTo>
                    <a:pt x="10" y="8"/>
                  </a:lnTo>
                  <a:lnTo>
                    <a:pt x="10" y="8"/>
                  </a:lnTo>
                  <a:lnTo>
                    <a:pt x="12" y="12"/>
                  </a:lnTo>
                  <a:lnTo>
                    <a:pt x="14" y="12"/>
                  </a:lnTo>
                  <a:lnTo>
                    <a:pt x="20" y="10"/>
                  </a:lnTo>
                  <a:lnTo>
                    <a:pt x="20" y="10"/>
                  </a:lnTo>
                  <a:lnTo>
                    <a:pt x="20" y="10"/>
                  </a:lnTo>
                  <a:lnTo>
                    <a:pt x="20" y="10"/>
                  </a:lnTo>
                  <a:lnTo>
                    <a:pt x="22" y="12"/>
                  </a:lnTo>
                  <a:lnTo>
                    <a:pt x="26" y="14"/>
                  </a:lnTo>
                  <a:lnTo>
                    <a:pt x="30" y="14"/>
                  </a:lnTo>
                  <a:lnTo>
                    <a:pt x="32" y="16"/>
                  </a:lnTo>
                  <a:lnTo>
                    <a:pt x="32" y="16"/>
                  </a:lnTo>
                  <a:lnTo>
                    <a:pt x="36" y="18"/>
                  </a:lnTo>
                  <a:lnTo>
                    <a:pt x="40" y="20"/>
                  </a:lnTo>
                  <a:lnTo>
                    <a:pt x="46" y="18"/>
                  </a:lnTo>
                  <a:lnTo>
                    <a:pt x="50" y="16"/>
                  </a:lnTo>
                  <a:lnTo>
                    <a:pt x="50" y="16"/>
                  </a:lnTo>
                  <a:lnTo>
                    <a:pt x="52" y="12"/>
                  </a:lnTo>
                  <a:lnTo>
                    <a:pt x="52" y="6"/>
                  </a:lnTo>
                  <a:lnTo>
                    <a:pt x="52" y="6"/>
                  </a:lnTo>
                  <a:lnTo>
                    <a:pt x="48" y="4"/>
                  </a:lnTo>
                  <a:lnTo>
                    <a:pt x="44" y="2"/>
                  </a:lnTo>
                  <a:lnTo>
                    <a:pt x="42" y="4"/>
                  </a:lnTo>
                  <a:lnTo>
                    <a:pt x="38" y="4"/>
                  </a:lnTo>
                  <a:lnTo>
                    <a:pt x="38"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4" name="Freeform 107"/>
            <p:cNvSpPr/>
            <p:nvPr/>
          </p:nvSpPr>
          <p:spPr bwMode="auto">
            <a:xfrm>
              <a:off x="7956550" y="1143000"/>
              <a:ext cx="19050" cy="47625"/>
            </a:xfrm>
            <a:custGeom>
              <a:avLst/>
              <a:gdLst/>
              <a:ahLst/>
              <a:cxnLst>
                <a:cxn ang="0">
                  <a:pos x="12" y="0"/>
                </a:cxn>
                <a:cxn ang="0">
                  <a:pos x="12" y="0"/>
                </a:cxn>
                <a:cxn ang="0">
                  <a:pos x="4" y="8"/>
                </a:cxn>
                <a:cxn ang="0">
                  <a:pos x="0" y="16"/>
                </a:cxn>
                <a:cxn ang="0">
                  <a:pos x="0" y="22"/>
                </a:cxn>
                <a:cxn ang="0">
                  <a:pos x="4" y="30"/>
                </a:cxn>
                <a:cxn ang="0">
                  <a:pos x="4" y="30"/>
                </a:cxn>
                <a:cxn ang="0">
                  <a:pos x="8" y="24"/>
                </a:cxn>
                <a:cxn ang="0">
                  <a:pos x="10" y="16"/>
                </a:cxn>
                <a:cxn ang="0">
                  <a:pos x="12" y="0"/>
                </a:cxn>
                <a:cxn ang="0">
                  <a:pos x="12" y="0"/>
                </a:cxn>
              </a:cxnLst>
              <a:rect l="0" t="0" r="r" b="b"/>
              <a:pathLst>
                <a:path w="12" h="30">
                  <a:moveTo>
                    <a:pt x="12" y="0"/>
                  </a:moveTo>
                  <a:lnTo>
                    <a:pt x="12" y="0"/>
                  </a:lnTo>
                  <a:lnTo>
                    <a:pt x="4" y="8"/>
                  </a:lnTo>
                  <a:lnTo>
                    <a:pt x="0" y="16"/>
                  </a:lnTo>
                  <a:lnTo>
                    <a:pt x="0" y="22"/>
                  </a:lnTo>
                  <a:lnTo>
                    <a:pt x="4" y="30"/>
                  </a:lnTo>
                  <a:lnTo>
                    <a:pt x="4" y="30"/>
                  </a:lnTo>
                  <a:lnTo>
                    <a:pt x="8" y="24"/>
                  </a:lnTo>
                  <a:lnTo>
                    <a:pt x="10" y="1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5" name="Freeform 108"/>
            <p:cNvSpPr/>
            <p:nvPr/>
          </p:nvSpPr>
          <p:spPr bwMode="auto">
            <a:xfrm>
              <a:off x="7813675" y="1231900"/>
              <a:ext cx="28575" cy="25400"/>
            </a:xfrm>
            <a:custGeom>
              <a:avLst/>
              <a:gdLst/>
              <a:ahLst/>
              <a:cxnLst>
                <a:cxn ang="0">
                  <a:pos x="18" y="0"/>
                </a:cxn>
                <a:cxn ang="0">
                  <a:pos x="18" y="0"/>
                </a:cxn>
                <a:cxn ang="0">
                  <a:pos x="12" y="0"/>
                </a:cxn>
                <a:cxn ang="0">
                  <a:pos x="6" y="0"/>
                </a:cxn>
                <a:cxn ang="0">
                  <a:pos x="2" y="4"/>
                </a:cxn>
                <a:cxn ang="0">
                  <a:pos x="0" y="8"/>
                </a:cxn>
                <a:cxn ang="0">
                  <a:pos x="0" y="8"/>
                </a:cxn>
                <a:cxn ang="0">
                  <a:pos x="0" y="14"/>
                </a:cxn>
                <a:cxn ang="0">
                  <a:pos x="2" y="16"/>
                </a:cxn>
                <a:cxn ang="0">
                  <a:pos x="4" y="16"/>
                </a:cxn>
                <a:cxn ang="0">
                  <a:pos x="4" y="16"/>
                </a:cxn>
                <a:cxn ang="0">
                  <a:pos x="10" y="14"/>
                </a:cxn>
                <a:cxn ang="0">
                  <a:pos x="14" y="10"/>
                </a:cxn>
                <a:cxn ang="0">
                  <a:pos x="18" y="0"/>
                </a:cxn>
                <a:cxn ang="0">
                  <a:pos x="18" y="0"/>
                </a:cxn>
              </a:cxnLst>
              <a:rect l="0" t="0" r="r" b="b"/>
              <a:pathLst>
                <a:path w="18" h="16">
                  <a:moveTo>
                    <a:pt x="18" y="0"/>
                  </a:moveTo>
                  <a:lnTo>
                    <a:pt x="18" y="0"/>
                  </a:lnTo>
                  <a:lnTo>
                    <a:pt x="12" y="0"/>
                  </a:lnTo>
                  <a:lnTo>
                    <a:pt x="6" y="0"/>
                  </a:lnTo>
                  <a:lnTo>
                    <a:pt x="2" y="4"/>
                  </a:lnTo>
                  <a:lnTo>
                    <a:pt x="0" y="8"/>
                  </a:lnTo>
                  <a:lnTo>
                    <a:pt x="0" y="8"/>
                  </a:lnTo>
                  <a:lnTo>
                    <a:pt x="0" y="14"/>
                  </a:lnTo>
                  <a:lnTo>
                    <a:pt x="2" y="16"/>
                  </a:lnTo>
                  <a:lnTo>
                    <a:pt x="4" y="16"/>
                  </a:lnTo>
                  <a:lnTo>
                    <a:pt x="4" y="16"/>
                  </a:lnTo>
                  <a:lnTo>
                    <a:pt x="10" y="14"/>
                  </a:lnTo>
                  <a:lnTo>
                    <a:pt x="14" y="10"/>
                  </a:lnTo>
                  <a:lnTo>
                    <a:pt x="18" y="0"/>
                  </a:lnTo>
                  <a:lnTo>
                    <a:pt x="1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6" name="Freeform 109"/>
            <p:cNvSpPr/>
            <p:nvPr/>
          </p:nvSpPr>
          <p:spPr bwMode="auto">
            <a:xfrm>
              <a:off x="6572250" y="882650"/>
              <a:ext cx="15875" cy="34925"/>
            </a:xfrm>
            <a:custGeom>
              <a:avLst/>
              <a:gdLst/>
              <a:ahLst/>
              <a:cxnLst>
                <a:cxn ang="0">
                  <a:pos x="0" y="6"/>
                </a:cxn>
                <a:cxn ang="0">
                  <a:pos x="0" y="6"/>
                </a:cxn>
                <a:cxn ang="0">
                  <a:pos x="0" y="22"/>
                </a:cxn>
                <a:cxn ang="0">
                  <a:pos x="0" y="22"/>
                </a:cxn>
                <a:cxn ang="0">
                  <a:pos x="6" y="20"/>
                </a:cxn>
                <a:cxn ang="0">
                  <a:pos x="10" y="14"/>
                </a:cxn>
                <a:cxn ang="0">
                  <a:pos x="10" y="4"/>
                </a:cxn>
                <a:cxn ang="0">
                  <a:pos x="10" y="4"/>
                </a:cxn>
                <a:cxn ang="0">
                  <a:pos x="8" y="2"/>
                </a:cxn>
                <a:cxn ang="0">
                  <a:pos x="6" y="0"/>
                </a:cxn>
                <a:cxn ang="0">
                  <a:pos x="6" y="0"/>
                </a:cxn>
                <a:cxn ang="0">
                  <a:pos x="2" y="2"/>
                </a:cxn>
                <a:cxn ang="0">
                  <a:pos x="0" y="2"/>
                </a:cxn>
                <a:cxn ang="0">
                  <a:pos x="0" y="6"/>
                </a:cxn>
                <a:cxn ang="0">
                  <a:pos x="0" y="6"/>
                </a:cxn>
              </a:cxnLst>
              <a:rect l="0" t="0" r="r" b="b"/>
              <a:pathLst>
                <a:path w="10" h="22">
                  <a:moveTo>
                    <a:pt x="0" y="6"/>
                  </a:moveTo>
                  <a:lnTo>
                    <a:pt x="0" y="6"/>
                  </a:lnTo>
                  <a:lnTo>
                    <a:pt x="0" y="22"/>
                  </a:lnTo>
                  <a:lnTo>
                    <a:pt x="0" y="22"/>
                  </a:lnTo>
                  <a:lnTo>
                    <a:pt x="6" y="20"/>
                  </a:lnTo>
                  <a:lnTo>
                    <a:pt x="10" y="14"/>
                  </a:lnTo>
                  <a:lnTo>
                    <a:pt x="10" y="4"/>
                  </a:lnTo>
                  <a:lnTo>
                    <a:pt x="10" y="4"/>
                  </a:lnTo>
                  <a:lnTo>
                    <a:pt x="8" y="2"/>
                  </a:lnTo>
                  <a:lnTo>
                    <a:pt x="6" y="0"/>
                  </a:lnTo>
                  <a:lnTo>
                    <a:pt x="6" y="0"/>
                  </a:lnTo>
                  <a:lnTo>
                    <a:pt x="2" y="2"/>
                  </a:lnTo>
                  <a:lnTo>
                    <a:pt x="0"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7" name="Freeform 110"/>
            <p:cNvSpPr/>
            <p:nvPr/>
          </p:nvSpPr>
          <p:spPr bwMode="auto">
            <a:xfrm>
              <a:off x="7953375" y="1543050"/>
              <a:ext cx="57150" cy="9525"/>
            </a:xfrm>
            <a:custGeom>
              <a:avLst/>
              <a:gdLst/>
              <a:ahLst/>
              <a:cxnLst>
                <a:cxn ang="0">
                  <a:pos x="0" y="6"/>
                </a:cxn>
                <a:cxn ang="0">
                  <a:pos x="0" y="6"/>
                </a:cxn>
                <a:cxn ang="0">
                  <a:pos x="28" y="6"/>
                </a:cxn>
                <a:cxn ang="0">
                  <a:pos x="32" y="6"/>
                </a:cxn>
                <a:cxn ang="0">
                  <a:pos x="36" y="2"/>
                </a:cxn>
                <a:cxn ang="0">
                  <a:pos x="36" y="2"/>
                </a:cxn>
                <a:cxn ang="0">
                  <a:pos x="32" y="2"/>
                </a:cxn>
                <a:cxn ang="0">
                  <a:pos x="28" y="2"/>
                </a:cxn>
                <a:cxn ang="0">
                  <a:pos x="18" y="0"/>
                </a:cxn>
                <a:cxn ang="0">
                  <a:pos x="10" y="0"/>
                </a:cxn>
                <a:cxn ang="0">
                  <a:pos x="6" y="2"/>
                </a:cxn>
                <a:cxn ang="0">
                  <a:pos x="0" y="6"/>
                </a:cxn>
                <a:cxn ang="0">
                  <a:pos x="0" y="6"/>
                </a:cxn>
              </a:cxnLst>
              <a:rect l="0" t="0" r="r" b="b"/>
              <a:pathLst>
                <a:path w="36" h="6">
                  <a:moveTo>
                    <a:pt x="0" y="6"/>
                  </a:moveTo>
                  <a:lnTo>
                    <a:pt x="0" y="6"/>
                  </a:lnTo>
                  <a:lnTo>
                    <a:pt x="28" y="6"/>
                  </a:lnTo>
                  <a:lnTo>
                    <a:pt x="32" y="6"/>
                  </a:lnTo>
                  <a:lnTo>
                    <a:pt x="36" y="2"/>
                  </a:lnTo>
                  <a:lnTo>
                    <a:pt x="36" y="2"/>
                  </a:lnTo>
                  <a:lnTo>
                    <a:pt x="32" y="2"/>
                  </a:lnTo>
                  <a:lnTo>
                    <a:pt x="28" y="2"/>
                  </a:lnTo>
                  <a:lnTo>
                    <a:pt x="18" y="0"/>
                  </a:lnTo>
                  <a:lnTo>
                    <a:pt x="10"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8" name="Freeform 111"/>
            <p:cNvSpPr/>
            <p:nvPr/>
          </p:nvSpPr>
          <p:spPr bwMode="auto">
            <a:xfrm>
              <a:off x="6619875" y="930275"/>
              <a:ext cx="38100" cy="25400"/>
            </a:xfrm>
            <a:custGeom>
              <a:avLst/>
              <a:gdLst/>
              <a:ahLst/>
              <a:cxnLst>
                <a:cxn ang="0">
                  <a:pos x="24" y="0"/>
                </a:cxn>
                <a:cxn ang="0">
                  <a:pos x="24" y="0"/>
                </a:cxn>
                <a:cxn ang="0">
                  <a:pos x="18" y="2"/>
                </a:cxn>
                <a:cxn ang="0">
                  <a:pos x="12" y="2"/>
                </a:cxn>
                <a:cxn ang="0">
                  <a:pos x="6" y="2"/>
                </a:cxn>
                <a:cxn ang="0">
                  <a:pos x="0" y="4"/>
                </a:cxn>
                <a:cxn ang="0">
                  <a:pos x="0" y="4"/>
                </a:cxn>
                <a:cxn ang="0">
                  <a:pos x="20" y="16"/>
                </a:cxn>
                <a:cxn ang="0">
                  <a:pos x="20" y="16"/>
                </a:cxn>
                <a:cxn ang="0">
                  <a:pos x="24" y="0"/>
                </a:cxn>
                <a:cxn ang="0">
                  <a:pos x="24" y="0"/>
                </a:cxn>
              </a:cxnLst>
              <a:rect l="0" t="0" r="r" b="b"/>
              <a:pathLst>
                <a:path w="24" h="16">
                  <a:moveTo>
                    <a:pt x="24" y="0"/>
                  </a:moveTo>
                  <a:lnTo>
                    <a:pt x="24" y="0"/>
                  </a:lnTo>
                  <a:lnTo>
                    <a:pt x="18" y="2"/>
                  </a:lnTo>
                  <a:lnTo>
                    <a:pt x="12" y="2"/>
                  </a:lnTo>
                  <a:lnTo>
                    <a:pt x="6" y="2"/>
                  </a:lnTo>
                  <a:lnTo>
                    <a:pt x="0" y="4"/>
                  </a:lnTo>
                  <a:lnTo>
                    <a:pt x="0" y="4"/>
                  </a:lnTo>
                  <a:lnTo>
                    <a:pt x="20" y="16"/>
                  </a:lnTo>
                  <a:lnTo>
                    <a:pt x="20" y="16"/>
                  </a:lnTo>
                  <a:lnTo>
                    <a:pt x="24" y="0"/>
                  </a:lnTo>
                  <a:lnTo>
                    <a:pt x="2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59" name="Freeform 112"/>
            <p:cNvSpPr/>
            <p:nvPr/>
          </p:nvSpPr>
          <p:spPr bwMode="auto">
            <a:xfrm>
              <a:off x="7997825" y="1701800"/>
              <a:ext cx="41275" cy="28575"/>
            </a:xfrm>
            <a:custGeom>
              <a:avLst/>
              <a:gdLst/>
              <a:ahLst/>
              <a:cxnLst>
                <a:cxn ang="0">
                  <a:pos x="6" y="16"/>
                </a:cxn>
                <a:cxn ang="0">
                  <a:pos x="6" y="16"/>
                </a:cxn>
                <a:cxn ang="0">
                  <a:pos x="10" y="12"/>
                </a:cxn>
                <a:cxn ang="0">
                  <a:pos x="14" y="8"/>
                </a:cxn>
                <a:cxn ang="0">
                  <a:pos x="26" y="0"/>
                </a:cxn>
                <a:cxn ang="0">
                  <a:pos x="26" y="0"/>
                </a:cxn>
                <a:cxn ang="0">
                  <a:pos x="18" y="0"/>
                </a:cxn>
                <a:cxn ang="0">
                  <a:pos x="12" y="2"/>
                </a:cxn>
                <a:cxn ang="0">
                  <a:pos x="2" y="10"/>
                </a:cxn>
                <a:cxn ang="0">
                  <a:pos x="2" y="10"/>
                </a:cxn>
                <a:cxn ang="0">
                  <a:pos x="0" y="12"/>
                </a:cxn>
                <a:cxn ang="0">
                  <a:pos x="2" y="16"/>
                </a:cxn>
                <a:cxn ang="0">
                  <a:pos x="2" y="16"/>
                </a:cxn>
                <a:cxn ang="0">
                  <a:pos x="4" y="18"/>
                </a:cxn>
                <a:cxn ang="0">
                  <a:pos x="6" y="16"/>
                </a:cxn>
                <a:cxn ang="0">
                  <a:pos x="6" y="16"/>
                </a:cxn>
              </a:cxnLst>
              <a:rect l="0" t="0" r="r" b="b"/>
              <a:pathLst>
                <a:path w="26" h="18">
                  <a:moveTo>
                    <a:pt x="6" y="16"/>
                  </a:moveTo>
                  <a:lnTo>
                    <a:pt x="6" y="16"/>
                  </a:lnTo>
                  <a:lnTo>
                    <a:pt x="10" y="12"/>
                  </a:lnTo>
                  <a:lnTo>
                    <a:pt x="14" y="8"/>
                  </a:lnTo>
                  <a:lnTo>
                    <a:pt x="26" y="0"/>
                  </a:lnTo>
                  <a:lnTo>
                    <a:pt x="26" y="0"/>
                  </a:lnTo>
                  <a:lnTo>
                    <a:pt x="18" y="0"/>
                  </a:lnTo>
                  <a:lnTo>
                    <a:pt x="12" y="2"/>
                  </a:lnTo>
                  <a:lnTo>
                    <a:pt x="2" y="10"/>
                  </a:lnTo>
                  <a:lnTo>
                    <a:pt x="2" y="10"/>
                  </a:lnTo>
                  <a:lnTo>
                    <a:pt x="0" y="12"/>
                  </a:lnTo>
                  <a:lnTo>
                    <a:pt x="2" y="16"/>
                  </a:lnTo>
                  <a:lnTo>
                    <a:pt x="2" y="16"/>
                  </a:lnTo>
                  <a:lnTo>
                    <a:pt x="4" y="18"/>
                  </a:lnTo>
                  <a:lnTo>
                    <a:pt x="6" y="16"/>
                  </a:lnTo>
                  <a:lnTo>
                    <a:pt x="6"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0" name="Freeform 113"/>
            <p:cNvSpPr/>
            <p:nvPr/>
          </p:nvSpPr>
          <p:spPr bwMode="auto">
            <a:xfrm>
              <a:off x="5276850" y="311150"/>
              <a:ext cx="31750" cy="19050"/>
            </a:xfrm>
            <a:custGeom>
              <a:avLst/>
              <a:gdLst/>
              <a:ahLst/>
              <a:cxnLst>
                <a:cxn ang="0">
                  <a:pos x="6" y="2"/>
                </a:cxn>
                <a:cxn ang="0">
                  <a:pos x="6" y="2"/>
                </a:cxn>
                <a:cxn ang="0">
                  <a:pos x="2" y="4"/>
                </a:cxn>
                <a:cxn ang="0">
                  <a:pos x="0" y="8"/>
                </a:cxn>
                <a:cxn ang="0">
                  <a:pos x="0" y="8"/>
                </a:cxn>
                <a:cxn ang="0">
                  <a:pos x="4" y="8"/>
                </a:cxn>
                <a:cxn ang="0">
                  <a:pos x="8" y="10"/>
                </a:cxn>
                <a:cxn ang="0">
                  <a:pos x="8" y="10"/>
                </a:cxn>
                <a:cxn ang="0">
                  <a:pos x="14" y="12"/>
                </a:cxn>
                <a:cxn ang="0">
                  <a:pos x="16" y="10"/>
                </a:cxn>
                <a:cxn ang="0">
                  <a:pos x="20" y="8"/>
                </a:cxn>
                <a:cxn ang="0">
                  <a:pos x="20" y="8"/>
                </a:cxn>
                <a:cxn ang="0">
                  <a:pos x="18" y="4"/>
                </a:cxn>
                <a:cxn ang="0">
                  <a:pos x="18" y="4"/>
                </a:cxn>
                <a:cxn ang="0">
                  <a:pos x="16" y="2"/>
                </a:cxn>
                <a:cxn ang="0">
                  <a:pos x="12" y="0"/>
                </a:cxn>
                <a:cxn ang="0">
                  <a:pos x="6" y="2"/>
                </a:cxn>
                <a:cxn ang="0">
                  <a:pos x="6" y="2"/>
                </a:cxn>
              </a:cxnLst>
              <a:rect l="0" t="0" r="r" b="b"/>
              <a:pathLst>
                <a:path w="20" h="12">
                  <a:moveTo>
                    <a:pt x="6" y="2"/>
                  </a:moveTo>
                  <a:lnTo>
                    <a:pt x="6" y="2"/>
                  </a:lnTo>
                  <a:lnTo>
                    <a:pt x="2" y="4"/>
                  </a:lnTo>
                  <a:lnTo>
                    <a:pt x="0" y="8"/>
                  </a:lnTo>
                  <a:lnTo>
                    <a:pt x="0" y="8"/>
                  </a:lnTo>
                  <a:lnTo>
                    <a:pt x="4" y="8"/>
                  </a:lnTo>
                  <a:lnTo>
                    <a:pt x="8" y="10"/>
                  </a:lnTo>
                  <a:lnTo>
                    <a:pt x="8" y="10"/>
                  </a:lnTo>
                  <a:lnTo>
                    <a:pt x="14" y="12"/>
                  </a:lnTo>
                  <a:lnTo>
                    <a:pt x="16" y="10"/>
                  </a:lnTo>
                  <a:lnTo>
                    <a:pt x="20" y="8"/>
                  </a:lnTo>
                  <a:lnTo>
                    <a:pt x="20" y="8"/>
                  </a:lnTo>
                  <a:lnTo>
                    <a:pt x="18" y="4"/>
                  </a:lnTo>
                  <a:lnTo>
                    <a:pt x="18" y="4"/>
                  </a:lnTo>
                  <a:lnTo>
                    <a:pt x="16" y="2"/>
                  </a:lnTo>
                  <a:lnTo>
                    <a:pt x="12" y="0"/>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1" name="Freeform 114"/>
            <p:cNvSpPr/>
            <p:nvPr/>
          </p:nvSpPr>
          <p:spPr bwMode="auto">
            <a:xfrm>
              <a:off x="5248275" y="260350"/>
              <a:ext cx="41275" cy="15875"/>
            </a:xfrm>
            <a:custGeom>
              <a:avLst/>
              <a:gdLst/>
              <a:ahLst/>
              <a:cxnLst>
                <a:cxn ang="0">
                  <a:pos x="22" y="10"/>
                </a:cxn>
                <a:cxn ang="0">
                  <a:pos x="22" y="10"/>
                </a:cxn>
                <a:cxn ang="0">
                  <a:pos x="26" y="6"/>
                </a:cxn>
                <a:cxn ang="0">
                  <a:pos x="26" y="6"/>
                </a:cxn>
                <a:cxn ang="0">
                  <a:pos x="26" y="4"/>
                </a:cxn>
                <a:cxn ang="0">
                  <a:pos x="24" y="4"/>
                </a:cxn>
                <a:cxn ang="0">
                  <a:pos x="24" y="4"/>
                </a:cxn>
                <a:cxn ang="0">
                  <a:pos x="12" y="0"/>
                </a:cxn>
                <a:cxn ang="0">
                  <a:pos x="6" y="0"/>
                </a:cxn>
                <a:cxn ang="0">
                  <a:pos x="0" y="0"/>
                </a:cxn>
                <a:cxn ang="0">
                  <a:pos x="0" y="0"/>
                </a:cxn>
                <a:cxn ang="0">
                  <a:pos x="6" y="6"/>
                </a:cxn>
                <a:cxn ang="0">
                  <a:pos x="10" y="8"/>
                </a:cxn>
                <a:cxn ang="0">
                  <a:pos x="16" y="10"/>
                </a:cxn>
                <a:cxn ang="0">
                  <a:pos x="22" y="10"/>
                </a:cxn>
                <a:cxn ang="0">
                  <a:pos x="22" y="10"/>
                </a:cxn>
              </a:cxnLst>
              <a:rect l="0" t="0" r="r" b="b"/>
              <a:pathLst>
                <a:path w="26" h="10">
                  <a:moveTo>
                    <a:pt x="22" y="10"/>
                  </a:moveTo>
                  <a:lnTo>
                    <a:pt x="22" y="10"/>
                  </a:lnTo>
                  <a:lnTo>
                    <a:pt x="26" y="6"/>
                  </a:lnTo>
                  <a:lnTo>
                    <a:pt x="26" y="6"/>
                  </a:lnTo>
                  <a:lnTo>
                    <a:pt x="26" y="4"/>
                  </a:lnTo>
                  <a:lnTo>
                    <a:pt x="24" y="4"/>
                  </a:lnTo>
                  <a:lnTo>
                    <a:pt x="24" y="4"/>
                  </a:lnTo>
                  <a:lnTo>
                    <a:pt x="12" y="0"/>
                  </a:lnTo>
                  <a:lnTo>
                    <a:pt x="6" y="0"/>
                  </a:lnTo>
                  <a:lnTo>
                    <a:pt x="0" y="0"/>
                  </a:lnTo>
                  <a:lnTo>
                    <a:pt x="0" y="0"/>
                  </a:lnTo>
                  <a:lnTo>
                    <a:pt x="6" y="6"/>
                  </a:lnTo>
                  <a:lnTo>
                    <a:pt x="10" y="8"/>
                  </a:lnTo>
                  <a:lnTo>
                    <a:pt x="16" y="10"/>
                  </a:lnTo>
                  <a:lnTo>
                    <a:pt x="22" y="10"/>
                  </a:lnTo>
                  <a:lnTo>
                    <a:pt x="22"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2" name="Freeform 115"/>
            <p:cNvSpPr/>
            <p:nvPr/>
          </p:nvSpPr>
          <p:spPr bwMode="auto">
            <a:xfrm>
              <a:off x="8277225" y="317500"/>
              <a:ext cx="53975" cy="6350"/>
            </a:xfrm>
            <a:custGeom>
              <a:avLst/>
              <a:gdLst/>
              <a:ahLst/>
              <a:cxnLst>
                <a:cxn ang="0">
                  <a:pos x="34" y="4"/>
                </a:cxn>
                <a:cxn ang="0">
                  <a:pos x="34" y="4"/>
                </a:cxn>
                <a:cxn ang="0">
                  <a:pos x="18" y="0"/>
                </a:cxn>
                <a:cxn ang="0">
                  <a:pos x="0" y="0"/>
                </a:cxn>
                <a:cxn ang="0">
                  <a:pos x="0" y="0"/>
                </a:cxn>
                <a:cxn ang="0">
                  <a:pos x="18" y="4"/>
                </a:cxn>
                <a:cxn ang="0">
                  <a:pos x="26" y="4"/>
                </a:cxn>
                <a:cxn ang="0">
                  <a:pos x="34" y="4"/>
                </a:cxn>
                <a:cxn ang="0">
                  <a:pos x="34" y="4"/>
                </a:cxn>
              </a:cxnLst>
              <a:rect l="0" t="0" r="r" b="b"/>
              <a:pathLst>
                <a:path w="34" h="4">
                  <a:moveTo>
                    <a:pt x="34" y="4"/>
                  </a:moveTo>
                  <a:lnTo>
                    <a:pt x="34" y="4"/>
                  </a:lnTo>
                  <a:lnTo>
                    <a:pt x="18" y="0"/>
                  </a:lnTo>
                  <a:lnTo>
                    <a:pt x="0" y="0"/>
                  </a:lnTo>
                  <a:lnTo>
                    <a:pt x="0" y="0"/>
                  </a:lnTo>
                  <a:lnTo>
                    <a:pt x="18" y="4"/>
                  </a:lnTo>
                  <a:lnTo>
                    <a:pt x="26" y="4"/>
                  </a:lnTo>
                  <a:lnTo>
                    <a:pt x="34" y="4"/>
                  </a:lnTo>
                  <a:lnTo>
                    <a:pt x="3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3" name="Freeform 116"/>
            <p:cNvSpPr/>
            <p:nvPr/>
          </p:nvSpPr>
          <p:spPr bwMode="auto">
            <a:xfrm>
              <a:off x="5511800" y="434975"/>
              <a:ext cx="25400" cy="15875"/>
            </a:xfrm>
            <a:custGeom>
              <a:avLst/>
              <a:gdLst/>
              <a:ahLst/>
              <a:cxnLst>
                <a:cxn ang="0">
                  <a:pos x="8" y="10"/>
                </a:cxn>
                <a:cxn ang="0">
                  <a:pos x="8" y="10"/>
                </a:cxn>
                <a:cxn ang="0">
                  <a:pos x="12" y="8"/>
                </a:cxn>
                <a:cxn ang="0">
                  <a:pos x="14" y="8"/>
                </a:cxn>
                <a:cxn ang="0">
                  <a:pos x="16" y="4"/>
                </a:cxn>
                <a:cxn ang="0">
                  <a:pos x="16" y="4"/>
                </a:cxn>
                <a:cxn ang="0">
                  <a:pos x="16" y="2"/>
                </a:cxn>
                <a:cxn ang="0">
                  <a:pos x="14" y="0"/>
                </a:cxn>
                <a:cxn ang="0">
                  <a:pos x="8" y="0"/>
                </a:cxn>
                <a:cxn ang="0">
                  <a:pos x="8" y="0"/>
                </a:cxn>
                <a:cxn ang="0">
                  <a:pos x="2" y="0"/>
                </a:cxn>
                <a:cxn ang="0">
                  <a:pos x="0" y="2"/>
                </a:cxn>
                <a:cxn ang="0">
                  <a:pos x="0" y="6"/>
                </a:cxn>
                <a:cxn ang="0">
                  <a:pos x="0" y="6"/>
                </a:cxn>
                <a:cxn ang="0">
                  <a:pos x="0" y="8"/>
                </a:cxn>
                <a:cxn ang="0">
                  <a:pos x="2" y="10"/>
                </a:cxn>
                <a:cxn ang="0">
                  <a:pos x="8" y="10"/>
                </a:cxn>
                <a:cxn ang="0">
                  <a:pos x="8" y="10"/>
                </a:cxn>
              </a:cxnLst>
              <a:rect l="0" t="0" r="r" b="b"/>
              <a:pathLst>
                <a:path w="16" h="10">
                  <a:moveTo>
                    <a:pt x="8" y="10"/>
                  </a:moveTo>
                  <a:lnTo>
                    <a:pt x="8" y="10"/>
                  </a:lnTo>
                  <a:lnTo>
                    <a:pt x="12" y="8"/>
                  </a:lnTo>
                  <a:lnTo>
                    <a:pt x="14" y="8"/>
                  </a:lnTo>
                  <a:lnTo>
                    <a:pt x="16" y="4"/>
                  </a:lnTo>
                  <a:lnTo>
                    <a:pt x="16" y="4"/>
                  </a:lnTo>
                  <a:lnTo>
                    <a:pt x="16" y="2"/>
                  </a:lnTo>
                  <a:lnTo>
                    <a:pt x="14" y="0"/>
                  </a:lnTo>
                  <a:lnTo>
                    <a:pt x="8" y="0"/>
                  </a:lnTo>
                  <a:lnTo>
                    <a:pt x="8" y="0"/>
                  </a:lnTo>
                  <a:lnTo>
                    <a:pt x="2" y="0"/>
                  </a:lnTo>
                  <a:lnTo>
                    <a:pt x="0" y="2"/>
                  </a:lnTo>
                  <a:lnTo>
                    <a:pt x="0" y="6"/>
                  </a:lnTo>
                  <a:lnTo>
                    <a:pt x="0" y="6"/>
                  </a:lnTo>
                  <a:lnTo>
                    <a:pt x="0" y="8"/>
                  </a:lnTo>
                  <a:lnTo>
                    <a:pt x="2" y="10"/>
                  </a:lnTo>
                  <a:lnTo>
                    <a:pt x="8" y="10"/>
                  </a:lnTo>
                  <a:lnTo>
                    <a:pt x="8"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4" name="Freeform 117"/>
            <p:cNvSpPr/>
            <p:nvPr/>
          </p:nvSpPr>
          <p:spPr bwMode="auto">
            <a:xfrm>
              <a:off x="8108950" y="996950"/>
              <a:ext cx="25400" cy="22225"/>
            </a:xfrm>
            <a:custGeom>
              <a:avLst/>
              <a:gdLst/>
              <a:ahLst/>
              <a:cxnLst>
                <a:cxn ang="0">
                  <a:pos x="14" y="6"/>
                </a:cxn>
                <a:cxn ang="0">
                  <a:pos x="14" y="6"/>
                </a:cxn>
                <a:cxn ang="0">
                  <a:pos x="16" y="4"/>
                </a:cxn>
                <a:cxn ang="0">
                  <a:pos x="16" y="2"/>
                </a:cxn>
                <a:cxn ang="0">
                  <a:pos x="16" y="2"/>
                </a:cxn>
                <a:cxn ang="0">
                  <a:pos x="14" y="0"/>
                </a:cxn>
                <a:cxn ang="0">
                  <a:pos x="14" y="0"/>
                </a:cxn>
                <a:cxn ang="0">
                  <a:pos x="8" y="0"/>
                </a:cxn>
                <a:cxn ang="0">
                  <a:pos x="2" y="2"/>
                </a:cxn>
                <a:cxn ang="0">
                  <a:pos x="2" y="2"/>
                </a:cxn>
                <a:cxn ang="0">
                  <a:pos x="0" y="4"/>
                </a:cxn>
                <a:cxn ang="0">
                  <a:pos x="0" y="8"/>
                </a:cxn>
                <a:cxn ang="0">
                  <a:pos x="0" y="10"/>
                </a:cxn>
                <a:cxn ang="0">
                  <a:pos x="2" y="14"/>
                </a:cxn>
                <a:cxn ang="0">
                  <a:pos x="2" y="14"/>
                </a:cxn>
                <a:cxn ang="0">
                  <a:pos x="6" y="8"/>
                </a:cxn>
                <a:cxn ang="0">
                  <a:pos x="10" y="6"/>
                </a:cxn>
                <a:cxn ang="0">
                  <a:pos x="14" y="6"/>
                </a:cxn>
                <a:cxn ang="0">
                  <a:pos x="14" y="6"/>
                </a:cxn>
              </a:cxnLst>
              <a:rect l="0" t="0" r="r" b="b"/>
              <a:pathLst>
                <a:path w="16" h="14">
                  <a:moveTo>
                    <a:pt x="14" y="6"/>
                  </a:moveTo>
                  <a:lnTo>
                    <a:pt x="14" y="6"/>
                  </a:lnTo>
                  <a:lnTo>
                    <a:pt x="16" y="4"/>
                  </a:lnTo>
                  <a:lnTo>
                    <a:pt x="16" y="2"/>
                  </a:lnTo>
                  <a:lnTo>
                    <a:pt x="16" y="2"/>
                  </a:lnTo>
                  <a:lnTo>
                    <a:pt x="14" y="0"/>
                  </a:lnTo>
                  <a:lnTo>
                    <a:pt x="14" y="0"/>
                  </a:lnTo>
                  <a:lnTo>
                    <a:pt x="8" y="0"/>
                  </a:lnTo>
                  <a:lnTo>
                    <a:pt x="2" y="2"/>
                  </a:lnTo>
                  <a:lnTo>
                    <a:pt x="2" y="2"/>
                  </a:lnTo>
                  <a:lnTo>
                    <a:pt x="0" y="4"/>
                  </a:lnTo>
                  <a:lnTo>
                    <a:pt x="0" y="8"/>
                  </a:lnTo>
                  <a:lnTo>
                    <a:pt x="0" y="10"/>
                  </a:lnTo>
                  <a:lnTo>
                    <a:pt x="2" y="14"/>
                  </a:lnTo>
                  <a:lnTo>
                    <a:pt x="2" y="14"/>
                  </a:lnTo>
                  <a:lnTo>
                    <a:pt x="6" y="8"/>
                  </a:lnTo>
                  <a:lnTo>
                    <a:pt x="10" y="6"/>
                  </a:lnTo>
                  <a:lnTo>
                    <a:pt x="14" y="6"/>
                  </a:lnTo>
                  <a:lnTo>
                    <a:pt x="14"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5" name="Freeform 118"/>
            <p:cNvSpPr/>
            <p:nvPr/>
          </p:nvSpPr>
          <p:spPr bwMode="auto">
            <a:xfrm>
              <a:off x="8229600" y="320675"/>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6" name="Freeform 119"/>
            <p:cNvSpPr/>
            <p:nvPr/>
          </p:nvSpPr>
          <p:spPr bwMode="auto">
            <a:xfrm>
              <a:off x="8229600" y="307975"/>
              <a:ext cx="31750" cy="15875"/>
            </a:xfrm>
            <a:custGeom>
              <a:avLst/>
              <a:gdLst/>
              <a:ahLst/>
              <a:cxnLst>
                <a:cxn ang="0">
                  <a:pos x="18" y="8"/>
                </a:cxn>
                <a:cxn ang="0">
                  <a:pos x="18" y="8"/>
                </a:cxn>
                <a:cxn ang="0">
                  <a:pos x="20" y="4"/>
                </a:cxn>
                <a:cxn ang="0">
                  <a:pos x="20" y="4"/>
                </a:cxn>
                <a:cxn ang="0">
                  <a:pos x="18" y="2"/>
                </a:cxn>
                <a:cxn ang="0">
                  <a:pos x="16" y="2"/>
                </a:cxn>
                <a:cxn ang="0">
                  <a:pos x="16" y="2"/>
                </a:cxn>
                <a:cxn ang="0">
                  <a:pos x="12" y="0"/>
                </a:cxn>
                <a:cxn ang="0">
                  <a:pos x="8" y="2"/>
                </a:cxn>
                <a:cxn ang="0">
                  <a:pos x="0" y="8"/>
                </a:cxn>
                <a:cxn ang="0">
                  <a:pos x="0" y="8"/>
                </a:cxn>
                <a:cxn ang="0">
                  <a:pos x="4" y="10"/>
                </a:cxn>
                <a:cxn ang="0">
                  <a:pos x="8" y="10"/>
                </a:cxn>
                <a:cxn ang="0">
                  <a:pos x="14" y="8"/>
                </a:cxn>
                <a:cxn ang="0">
                  <a:pos x="18" y="8"/>
                </a:cxn>
                <a:cxn ang="0">
                  <a:pos x="18" y="8"/>
                </a:cxn>
              </a:cxnLst>
              <a:rect l="0" t="0" r="r" b="b"/>
              <a:pathLst>
                <a:path w="20" h="10">
                  <a:moveTo>
                    <a:pt x="18" y="8"/>
                  </a:moveTo>
                  <a:lnTo>
                    <a:pt x="18" y="8"/>
                  </a:lnTo>
                  <a:lnTo>
                    <a:pt x="20" y="4"/>
                  </a:lnTo>
                  <a:lnTo>
                    <a:pt x="20" y="4"/>
                  </a:lnTo>
                  <a:lnTo>
                    <a:pt x="18" y="2"/>
                  </a:lnTo>
                  <a:lnTo>
                    <a:pt x="16" y="2"/>
                  </a:lnTo>
                  <a:lnTo>
                    <a:pt x="16" y="2"/>
                  </a:lnTo>
                  <a:lnTo>
                    <a:pt x="12" y="0"/>
                  </a:lnTo>
                  <a:lnTo>
                    <a:pt x="8" y="2"/>
                  </a:lnTo>
                  <a:lnTo>
                    <a:pt x="0" y="8"/>
                  </a:lnTo>
                  <a:lnTo>
                    <a:pt x="0" y="8"/>
                  </a:lnTo>
                  <a:lnTo>
                    <a:pt x="4" y="10"/>
                  </a:lnTo>
                  <a:lnTo>
                    <a:pt x="8" y="10"/>
                  </a:lnTo>
                  <a:lnTo>
                    <a:pt x="14" y="8"/>
                  </a:lnTo>
                  <a:lnTo>
                    <a:pt x="18" y="8"/>
                  </a:lnTo>
                  <a:lnTo>
                    <a:pt x="1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7" name="Freeform 120"/>
            <p:cNvSpPr/>
            <p:nvPr/>
          </p:nvSpPr>
          <p:spPr bwMode="auto">
            <a:xfrm>
              <a:off x="4552950" y="600075"/>
              <a:ext cx="25400" cy="19050"/>
            </a:xfrm>
            <a:custGeom>
              <a:avLst/>
              <a:gdLst/>
              <a:ahLst/>
              <a:cxnLst>
                <a:cxn ang="0">
                  <a:pos x="0" y="12"/>
                </a:cxn>
                <a:cxn ang="0">
                  <a:pos x="0" y="12"/>
                </a:cxn>
                <a:cxn ang="0">
                  <a:pos x="6" y="12"/>
                </a:cxn>
                <a:cxn ang="0">
                  <a:pos x="10" y="12"/>
                </a:cxn>
                <a:cxn ang="0">
                  <a:pos x="16" y="6"/>
                </a:cxn>
                <a:cxn ang="0">
                  <a:pos x="16" y="6"/>
                </a:cxn>
                <a:cxn ang="0">
                  <a:pos x="14" y="0"/>
                </a:cxn>
                <a:cxn ang="0">
                  <a:pos x="14" y="0"/>
                </a:cxn>
                <a:cxn ang="0">
                  <a:pos x="10" y="4"/>
                </a:cxn>
                <a:cxn ang="0">
                  <a:pos x="6" y="4"/>
                </a:cxn>
                <a:cxn ang="0">
                  <a:pos x="2" y="8"/>
                </a:cxn>
                <a:cxn ang="0">
                  <a:pos x="0" y="12"/>
                </a:cxn>
                <a:cxn ang="0">
                  <a:pos x="0" y="12"/>
                </a:cxn>
              </a:cxnLst>
              <a:rect l="0" t="0" r="r" b="b"/>
              <a:pathLst>
                <a:path w="16" h="12">
                  <a:moveTo>
                    <a:pt x="0" y="12"/>
                  </a:moveTo>
                  <a:lnTo>
                    <a:pt x="0" y="12"/>
                  </a:lnTo>
                  <a:lnTo>
                    <a:pt x="6" y="12"/>
                  </a:lnTo>
                  <a:lnTo>
                    <a:pt x="10" y="12"/>
                  </a:lnTo>
                  <a:lnTo>
                    <a:pt x="16" y="6"/>
                  </a:lnTo>
                  <a:lnTo>
                    <a:pt x="16" y="6"/>
                  </a:lnTo>
                  <a:lnTo>
                    <a:pt x="14" y="0"/>
                  </a:lnTo>
                  <a:lnTo>
                    <a:pt x="14" y="0"/>
                  </a:lnTo>
                  <a:lnTo>
                    <a:pt x="10" y="4"/>
                  </a:lnTo>
                  <a:lnTo>
                    <a:pt x="6" y="4"/>
                  </a:lnTo>
                  <a:lnTo>
                    <a:pt x="2" y="8"/>
                  </a:lnTo>
                  <a:lnTo>
                    <a:pt x="0" y="12"/>
                  </a:lnTo>
                  <a:lnTo>
                    <a:pt x="0"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8" name="Freeform 121"/>
            <p:cNvSpPr/>
            <p:nvPr/>
          </p:nvSpPr>
          <p:spPr bwMode="auto">
            <a:xfrm>
              <a:off x="8054975" y="1606550"/>
              <a:ext cx="28575" cy="9525"/>
            </a:xfrm>
            <a:custGeom>
              <a:avLst/>
              <a:gdLst/>
              <a:ahLst/>
              <a:cxnLst>
                <a:cxn ang="0">
                  <a:pos x="0" y="6"/>
                </a:cxn>
                <a:cxn ang="0">
                  <a:pos x="0" y="6"/>
                </a:cxn>
                <a:cxn ang="0">
                  <a:pos x="10" y="6"/>
                </a:cxn>
                <a:cxn ang="0">
                  <a:pos x="18" y="6"/>
                </a:cxn>
                <a:cxn ang="0">
                  <a:pos x="18" y="6"/>
                </a:cxn>
                <a:cxn ang="0">
                  <a:pos x="12" y="2"/>
                </a:cxn>
                <a:cxn ang="0">
                  <a:pos x="8" y="0"/>
                </a:cxn>
                <a:cxn ang="0">
                  <a:pos x="4" y="2"/>
                </a:cxn>
                <a:cxn ang="0">
                  <a:pos x="0" y="6"/>
                </a:cxn>
                <a:cxn ang="0">
                  <a:pos x="0" y="6"/>
                </a:cxn>
              </a:cxnLst>
              <a:rect l="0" t="0" r="r" b="b"/>
              <a:pathLst>
                <a:path w="18" h="6">
                  <a:moveTo>
                    <a:pt x="0" y="6"/>
                  </a:moveTo>
                  <a:lnTo>
                    <a:pt x="0" y="6"/>
                  </a:lnTo>
                  <a:lnTo>
                    <a:pt x="10" y="6"/>
                  </a:lnTo>
                  <a:lnTo>
                    <a:pt x="18" y="6"/>
                  </a:lnTo>
                  <a:lnTo>
                    <a:pt x="18" y="6"/>
                  </a:lnTo>
                  <a:lnTo>
                    <a:pt x="12" y="2"/>
                  </a:lnTo>
                  <a:lnTo>
                    <a:pt x="8" y="0"/>
                  </a:lnTo>
                  <a:lnTo>
                    <a:pt x="4"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69" name="Freeform 122"/>
            <p:cNvSpPr/>
            <p:nvPr/>
          </p:nvSpPr>
          <p:spPr bwMode="auto">
            <a:xfrm>
              <a:off x="8207375" y="339725"/>
              <a:ext cx="34925" cy="12700"/>
            </a:xfrm>
            <a:custGeom>
              <a:avLst/>
              <a:gdLst/>
              <a:ahLst/>
              <a:cxnLst>
                <a:cxn ang="0">
                  <a:pos x="0" y="6"/>
                </a:cxn>
                <a:cxn ang="0">
                  <a:pos x="0" y="6"/>
                </a:cxn>
                <a:cxn ang="0">
                  <a:pos x="22" y="8"/>
                </a:cxn>
                <a:cxn ang="0">
                  <a:pos x="22" y="8"/>
                </a:cxn>
                <a:cxn ang="0">
                  <a:pos x="18" y="4"/>
                </a:cxn>
                <a:cxn ang="0">
                  <a:pos x="12" y="0"/>
                </a:cxn>
                <a:cxn ang="0">
                  <a:pos x="6" y="2"/>
                </a:cxn>
                <a:cxn ang="0">
                  <a:pos x="0" y="6"/>
                </a:cxn>
                <a:cxn ang="0">
                  <a:pos x="0" y="6"/>
                </a:cxn>
              </a:cxnLst>
              <a:rect l="0" t="0" r="r" b="b"/>
              <a:pathLst>
                <a:path w="22" h="8">
                  <a:moveTo>
                    <a:pt x="0" y="6"/>
                  </a:moveTo>
                  <a:lnTo>
                    <a:pt x="0" y="6"/>
                  </a:lnTo>
                  <a:lnTo>
                    <a:pt x="22" y="8"/>
                  </a:lnTo>
                  <a:lnTo>
                    <a:pt x="22" y="8"/>
                  </a:lnTo>
                  <a:lnTo>
                    <a:pt x="18" y="4"/>
                  </a:lnTo>
                  <a:lnTo>
                    <a:pt x="12" y="0"/>
                  </a:lnTo>
                  <a:lnTo>
                    <a:pt x="6" y="2"/>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0" name="Freeform 123"/>
            <p:cNvSpPr/>
            <p:nvPr/>
          </p:nvSpPr>
          <p:spPr bwMode="auto">
            <a:xfrm>
              <a:off x="5067300" y="260350"/>
              <a:ext cx="44450" cy="22225"/>
            </a:xfrm>
            <a:custGeom>
              <a:avLst/>
              <a:gdLst/>
              <a:ahLst/>
              <a:cxnLst>
                <a:cxn ang="0">
                  <a:pos x="20" y="10"/>
                </a:cxn>
                <a:cxn ang="0">
                  <a:pos x="20" y="10"/>
                </a:cxn>
                <a:cxn ang="0">
                  <a:pos x="22" y="8"/>
                </a:cxn>
                <a:cxn ang="0">
                  <a:pos x="24" y="8"/>
                </a:cxn>
                <a:cxn ang="0">
                  <a:pos x="24" y="6"/>
                </a:cxn>
                <a:cxn ang="0">
                  <a:pos x="24" y="6"/>
                </a:cxn>
                <a:cxn ang="0">
                  <a:pos x="22" y="6"/>
                </a:cxn>
                <a:cxn ang="0">
                  <a:pos x="18" y="6"/>
                </a:cxn>
                <a:cxn ang="0">
                  <a:pos x="14" y="6"/>
                </a:cxn>
                <a:cxn ang="0">
                  <a:pos x="12" y="4"/>
                </a:cxn>
                <a:cxn ang="0">
                  <a:pos x="12" y="4"/>
                </a:cxn>
                <a:cxn ang="0">
                  <a:pos x="20" y="4"/>
                </a:cxn>
                <a:cxn ang="0">
                  <a:pos x="24" y="4"/>
                </a:cxn>
                <a:cxn ang="0">
                  <a:pos x="28" y="2"/>
                </a:cxn>
                <a:cxn ang="0">
                  <a:pos x="28" y="2"/>
                </a:cxn>
                <a:cxn ang="0">
                  <a:pos x="20" y="0"/>
                </a:cxn>
                <a:cxn ang="0">
                  <a:pos x="12" y="2"/>
                </a:cxn>
                <a:cxn ang="0">
                  <a:pos x="12" y="2"/>
                </a:cxn>
                <a:cxn ang="0">
                  <a:pos x="8" y="2"/>
                </a:cxn>
                <a:cxn ang="0">
                  <a:pos x="8" y="4"/>
                </a:cxn>
                <a:cxn ang="0">
                  <a:pos x="8" y="6"/>
                </a:cxn>
                <a:cxn ang="0">
                  <a:pos x="8" y="8"/>
                </a:cxn>
                <a:cxn ang="0">
                  <a:pos x="8" y="8"/>
                </a:cxn>
                <a:cxn ang="0">
                  <a:pos x="2" y="8"/>
                </a:cxn>
                <a:cxn ang="0">
                  <a:pos x="0" y="8"/>
                </a:cxn>
                <a:cxn ang="0">
                  <a:pos x="0" y="12"/>
                </a:cxn>
                <a:cxn ang="0">
                  <a:pos x="0" y="12"/>
                </a:cxn>
                <a:cxn ang="0">
                  <a:pos x="2" y="14"/>
                </a:cxn>
                <a:cxn ang="0">
                  <a:pos x="8" y="14"/>
                </a:cxn>
                <a:cxn ang="0">
                  <a:pos x="16" y="14"/>
                </a:cxn>
                <a:cxn ang="0">
                  <a:pos x="20" y="10"/>
                </a:cxn>
                <a:cxn ang="0">
                  <a:pos x="20" y="10"/>
                </a:cxn>
              </a:cxnLst>
              <a:rect l="0" t="0" r="r" b="b"/>
              <a:pathLst>
                <a:path w="28" h="14">
                  <a:moveTo>
                    <a:pt x="20" y="10"/>
                  </a:moveTo>
                  <a:lnTo>
                    <a:pt x="20" y="10"/>
                  </a:lnTo>
                  <a:lnTo>
                    <a:pt x="22" y="8"/>
                  </a:lnTo>
                  <a:lnTo>
                    <a:pt x="24" y="8"/>
                  </a:lnTo>
                  <a:lnTo>
                    <a:pt x="24" y="6"/>
                  </a:lnTo>
                  <a:lnTo>
                    <a:pt x="24" y="6"/>
                  </a:lnTo>
                  <a:lnTo>
                    <a:pt x="22" y="6"/>
                  </a:lnTo>
                  <a:lnTo>
                    <a:pt x="18" y="6"/>
                  </a:lnTo>
                  <a:lnTo>
                    <a:pt x="14" y="6"/>
                  </a:lnTo>
                  <a:lnTo>
                    <a:pt x="12" y="4"/>
                  </a:lnTo>
                  <a:lnTo>
                    <a:pt x="12" y="4"/>
                  </a:lnTo>
                  <a:lnTo>
                    <a:pt x="20" y="4"/>
                  </a:lnTo>
                  <a:lnTo>
                    <a:pt x="24" y="4"/>
                  </a:lnTo>
                  <a:lnTo>
                    <a:pt x="28" y="2"/>
                  </a:lnTo>
                  <a:lnTo>
                    <a:pt x="28" y="2"/>
                  </a:lnTo>
                  <a:lnTo>
                    <a:pt x="20" y="0"/>
                  </a:lnTo>
                  <a:lnTo>
                    <a:pt x="12" y="2"/>
                  </a:lnTo>
                  <a:lnTo>
                    <a:pt x="12" y="2"/>
                  </a:lnTo>
                  <a:lnTo>
                    <a:pt x="8" y="2"/>
                  </a:lnTo>
                  <a:lnTo>
                    <a:pt x="8" y="4"/>
                  </a:lnTo>
                  <a:lnTo>
                    <a:pt x="8" y="6"/>
                  </a:lnTo>
                  <a:lnTo>
                    <a:pt x="8" y="8"/>
                  </a:lnTo>
                  <a:lnTo>
                    <a:pt x="8" y="8"/>
                  </a:lnTo>
                  <a:lnTo>
                    <a:pt x="2" y="8"/>
                  </a:lnTo>
                  <a:lnTo>
                    <a:pt x="0" y="8"/>
                  </a:lnTo>
                  <a:lnTo>
                    <a:pt x="0" y="12"/>
                  </a:lnTo>
                  <a:lnTo>
                    <a:pt x="0" y="12"/>
                  </a:lnTo>
                  <a:lnTo>
                    <a:pt x="2" y="14"/>
                  </a:lnTo>
                  <a:lnTo>
                    <a:pt x="8" y="14"/>
                  </a:lnTo>
                  <a:lnTo>
                    <a:pt x="16" y="14"/>
                  </a:lnTo>
                  <a:lnTo>
                    <a:pt x="20" y="10"/>
                  </a:lnTo>
                  <a:lnTo>
                    <a:pt x="20"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1" name="Freeform 124"/>
            <p:cNvSpPr/>
            <p:nvPr/>
          </p:nvSpPr>
          <p:spPr bwMode="auto">
            <a:xfrm>
              <a:off x="8007350" y="1352550"/>
              <a:ext cx="15875" cy="38100"/>
            </a:xfrm>
            <a:custGeom>
              <a:avLst/>
              <a:gdLst/>
              <a:ahLst/>
              <a:cxnLst>
                <a:cxn ang="0">
                  <a:pos x="6" y="24"/>
                </a:cxn>
                <a:cxn ang="0">
                  <a:pos x="6" y="24"/>
                </a:cxn>
                <a:cxn ang="0">
                  <a:pos x="6" y="14"/>
                </a:cxn>
                <a:cxn ang="0">
                  <a:pos x="6" y="14"/>
                </a:cxn>
                <a:cxn ang="0">
                  <a:pos x="10" y="12"/>
                </a:cxn>
                <a:cxn ang="0">
                  <a:pos x="10" y="8"/>
                </a:cxn>
                <a:cxn ang="0">
                  <a:pos x="6" y="2"/>
                </a:cxn>
                <a:cxn ang="0">
                  <a:pos x="6" y="2"/>
                </a:cxn>
                <a:cxn ang="0">
                  <a:pos x="4" y="0"/>
                </a:cxn>
                <a:cxn ang="0">
                  <a:pos x="2" y="2"/>
                </a:cxn>
                <a:cxn ang="0">
                  <a:pos x="2" y="2"/>
                </a:cxn>
                <a:cxn ang="0">
                  <a:pos x="2" y="4"/>
                </a:cxn>
                <a:cxn ang="0">
                  <a:pos x="2" y="6"/>
                </a:cxn>
                <a:cxn ang="0">
                  <a:pos x="4" y="10"/>
                </a:cxn>
                <a:cxn ang="0">
                  <a:pos x="4" y="10"/>
                </a:cxn>
                <a:cxn ang="0">
                  <a:pos x="4" y="12"/>
                </a:cxn>
                <a:cxn ang="0">
                  <a:pos x="4" y="12"/>
                </a:cxn>
                <a:cxn ang="0">
                  <a:pos x="0" y="16"/>
                </a:cxn>
                <a:cxn ang="0">
                  <a:pos x="2" y="18"/>
                </a:cxn>
                <a:cxn ang="0">
                  <a:pos x="4" y="20"/>
                </a:cxn>
                <a:cxn ang="0">
                  <a:pos x="6" y="24"/>
                </a:cxn>
                <a:cxn ang="0">
                  <a:pos x="6" y="24"/>
                </a:cxn>
              </a:cxnLst>
              <a:rect l="0" t="0" r="r" b="b"/>
              <a:pathLst>
                <a:path w="10" h="24">
                  <a:moveTo>
                    <a:pt x="6" y="24"/>
                  </a:moveTo>
                  <a:lnTo>
                    <a:pt x="6" y="24"/>
                  </a:lnTo>
                  <a:lnTo>
                    <a:pt x="6" y="14"/>
                  </a:lnTo>
                  <a:lnTo>
                    <a:pt x="6" y="14"/>
                  </a:lnTo>
                  <a:lnTo>
                    <a:pt x="10" y="12"/>
                  </a:lnTo>
                  <a:lnTo>
                    <a:pt x="10" y="8"/>
                  </a:lnTo>
                  <a:lnTo>
                    <a:pt x="6" y="2"/>
                  </a:lnTo>
                  <a:lnTo>
                    <a:pt x="6" y="2"/>
                  </a:lnTo>
                  <a:lnTo>
                    <a:pt x="4" y="0"/>
                  </a:lnTo>
                  <a:lnTo>
                    <a:pt x="2" y="2"/>
                  </a:lnTo>
                  <a:lnTo>
                    <a:pt x="2" y="2"/>
                  </a:lnTo>
                  <a:lnTo>
                    <a:pt x="2" y="4"/>
                  </a:lnTo>
                  <a:lnTo>
                    <a:pt x="2" y="6"/>
                  </a:lnTo>
                  <a:lnTo>
                    <a:pt x="4" y="10"/>
                  </a:lnTo>
                  <a:lnTo>
                    <a:pt x="4" y="10"/>
                  </a:lnTo>
                  <a:lnTo>
                    <a:pt x="4" y="12"/>
                  </a:lnTo>
                  <a:lnTo>
                    <a:pt x="4" y="12"/>
                  </a:lnTo>
                  <a:lnTo>
                    <a:pt x="0" y="16"/>
                  </a:lnTo>
                  <a:lnTo>
                    <a:pt x="2" y="18"/>
                  </a:lnTo>
                  <a:lnTo>
                    <a:pt x="4" y="20"/>
                  </a:lnTo>
                  <a:lnTo>
                    <a:pt x="6" y="24"/>
                  </a:lnTo>
                  <a:lnTo>
                    <a:pt x="6"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2" name="Freeform 125"/>
            <p:cNvSpPr/>
            <p:nvPr/>
          </p:nvSpPr>
          <p:spPr bwMode="auto">
            <a:xfrm>
              <a:off x="5016500" y="292100"/>
              <a:ext cx="142875" cy="41275"/>
            </a:xfrm>
            <a:custGeom>
              <a:avLst/>
              <a:gdLst/>
              <a:ahLst/>
              <a:cxnLst>
                <a:cxn ang="0">
                  <a:pos x="4" y="10"/>
                </a:cxn>
                <a:cxn ang="0">
                  <a:pos x="4" y="10"/>
                </a:cxn>
                <a:cxn ang="0">
                  <a:pos x="0" y="12"/>
                </a:cxn>
                <a:cxn ang="0">
                  <a:pos x="0" y="14"/>
                </a:cxn>
                <a:cxn ang="0">
                  <a:pos x="0" y="16"/>
                </a:cxn>
                <a:cxn ang="0">
                  <a:pos x="0" y="16"/>
                </a:cxn>
                <a:cxn ang="0">
                  <a:pos x="0" y="18"/>
                </a:cxn>
                <a:cxn ang="0">
                  <a:pos x="2" y="18"/>
                </a:cxn>
                <a:cxn ang="0">
                  <a:pos x="6" y="18"/>
                </a:cxn>
                <a:cxn ang="0">
                  <a:pos x="6" y="18"/>
                </a:cxn>
                <a:cxn ang="0">
                  <a:pos x="16" y="18"/>
                </a:cxn>
                <a:cxn ang="0">
                  <a:pos x="16" y="18"/>
                </a:cxn>
                <a:cxn ang="0">
                  <a:pos x="20" y="16"/>
                </a:cxn>
                <a:cxn ang="0">
                  <a:pos x="24" y="16"/>
                </a:cxn>
                <a:cxn ang="0">
                  <a:pos x="30" y="18"/>
                </a:cxn>
                <a:cxn ang="0">
                  <a:pos x="30" y="18"/>
                </a:cxn>
                <a:cxn ang="0">
                  <a:pos x="30" y="20"/>
                </a:cxn>
                <a:cxn ang="0">
                  <a:pos x="30" y="20"/>
                </a:cxn>
                <a:cxn ang="0">
                  <a:pos x="28" y="20"/>
                </a:cxn>
                <a:cxn ang="0">
                  <a:pos x="24" y="22"/>
                </a:cxn>
                <a:cxn ang="0">
                  <a:pos x="24" y="22"/>
                </a:cxn>
                <a:cxn ang="0">
                  <a:pos x="28" y="24"/>
                </a:cxn>
                <a:cxn ang="0">
                  <a:pos x="34" y="26"/>
                </a:cxn>
                <a:cxn ang="0">
                  <a:pos x="44" y="24"/>
                </a:cxn>
                <a:cxn ang="0">
                  <a:pos x="44" y="24"/>
                </a:cxn>
                <a:cxn ang="0">
                  <a:pos x="62" y="20"/>
                </a:cxn>
                <a:cxn ang="0">
                  <a:pos x="70" y="18"/>
                </a:cxn>
                <a:cxn ang="0">
                  <a:pos x="80" y="18"/>
                </a:cxn>
                <a:cxn ang="0">
                  <a:pos x="80" y="18"/>
                </a:cxn>
                <a:cxn ang="0">
                  <a:pos x="86" y="18"/>
                </a:cxn>
                <a:cxn ang="0">
                  <a:pos x="90" y="14"/>
                </a:cxn>
                <a:cxn ang="0">
                  <a:pos x="90" y="14"/>
                </a:cxn>
                <a:cxn ang="0">
                  <a:pos x="90" y="10"/>
                </a:cxn>
                <a:cxn ang="0">
                  <a:pos x="88" y="10"/>
                </a:cxn>
                <a:cxn ang="0">
                  <a:pos x="88" y="10"/>
                </a:cxn>
                <a:cxn ang="0">
                  <a:pos x="80" y="10"/>
                </a:cxn>
                <a:cxn ang="0">
                  <a:pos x="74" y="10"/>
                </a:cxn>
                <a:cxn ang="0">
                  <a:pos x="68" y="6"/>
                </a:cxn>
                <a:cxn ang="0">
                  <a:pos x="62" y="0"/>
                </a:cxn>
                <a:cxn ang="0">
                  <a:pos x="62" y="0"/>
                </a:cxn>
                <a:cxn ang="0">
                  <a:pos x="60" y="2"/>
                </a:cxn>
                <a:cxn ang="0">
                  <a:pos x="60" y="2"/>
                </a:cxn>
                <a:cxn ang="0">
                  <a:pos x="58" y="2"/>
                </a:cxn>
                <a:cxn ang="0">
                  <a:pos x="56" y="4"/>
                </a:cxn>
                <a:cxn ang="0">
                  <a:pos x="58" y="8"/>
                </a:cxn>
                <a:cxn ang="0">
                  <a:pos x="62" y="10"/>
                </a:cxn>
                <a:cxn ang="0">
                  <a:pos x="62" y="12"/>
                </a:cxn>
                <a:cxn ang="0">
                  <a:pos x="62" y="14"/>
                </a:cxn>
                <a:cxn ang="0">
                  <a:pos x="62" y="14"/>
                </a:cxn>
                <a:cxn ang="0">
                  <a:pos x="48" y="12"/>
                </a:cxn>
                <a:cxn ang="0">
                  <a:pos x="36" y="8"/>
                </a:cxn>
                <a:cxn ang="0">
                  <a:pos x="36" y="8"/>
                </a:cxn>
                <a:cxn ang="0">
                  <a:pos x="34" y="6"/>
                </a:cxn>
                <a:cxn ang="0">
                  <a:pos x="30" y="6"/>
                </a:cxn>
                <a:cxn ang="0">
                  <a:pos x="24" y="6"/>
                </a:cxn>
                <a:cxn ang="0">
                  <a:pos x="24" y="6"/>
                </a:cxn>
                <a:cxn ang="0">
                  <a:pos x="20" y="4"/>
                </a:cxn>
                <a:cxn ang="0">
                  <a:pos x="14" y="4"/>
                </a:cxn>
                <a:cxn ang="0">
                  <a:pos x="14" y="4"/>
                </a:cxn>
                <a:cxn ang="0">
                  <a:pos x="8" y="6"/>
                </a:cxn>
                <a:cxn ang="0">
                  <a:pos x="6" y="8"/>
                </a:cxn>
                <a:cxn ang="0">
                  <a:pos x="4" y="10"/>
                </a:cxn>
                <a:cxn ang="0">
                  <a:pos x="4" y="10"/>
                </a:cxn>
              </a:cxnLst>
              <a:rect l="0" t="0" r="r" b="b"/>
              <a:pathLst>
                <a:path w="90" h="26">
                  <a:moveTo>
                    <a:pt x="4" y="10"/>
                  </a:moveTo>
                  <a:lnTo>
                    <a:pt x="4" y="10"/>
                  </a:lnTo>
                  <a:lnTo>
                    <a:pt x="0" y="12"/>
                  </a:lnTo>
                  <a:lnTo>
                    <a:pt x="0" y="14"/>
                  </a:lnTo>
                  <a:lnTo>
                    <a:pt x="0" y="16"/>
                  </a:lnTo>
                  <a:lnTo>
                    <a:pt x="0" y="16"/>
                  </a:lnTo>
                  <a:lnTo>
                    <a:pt x="0" y="18"/>
                  </a:lnTo>
                  <a:lnTo>
                    <a:pt x="2" y="18"/>
                  </a:lnTo>
                  <a:lnTo>
                    <a:pt x="6" y="18"/>
                  </a:lnTo>
                  <a:lnTo>
                    <a:pt x="6" y="18"/>
                  </a:lnTo>
                  <a:lnTo>
                    <a:pt x="16" y="18"/>
                  </a:lnTo>
                  <a:lnTo>
                    <a:pt x="16" y="18"/>
                  </a:lnTo>
                  <a:lnTo>
                    <a:pt x="20" y="16"/>
                  </a:lnTo>
                  <a:lnTo>
                    <a:pt x="24" y="16"/>
                  </a:lnTo>
                  <a:lnTo>
                    <a:pt x="30" y="18"/>
                  </a:lnTo>
                  <a:lnTo>
                    <a:pt x="30" y="18"/>
                  </a:lnTo>
                  <a:lnTo>
                    <a:pt x="30" y="20"/>
                  </a:lnTo>
                  <a:lnTo>
                    <a:pt x="30" y="20"/>
                  </a:lnTo>
                  <a:lnTo>
                    <a:pt x="28" y="20"/>
                  </a:lnTo>
                  <a:lnTo>
                    <a:pt x="24" y="22"/>
                  </a:lnTo>
                  <a:lnTo>
                    <a:pt x="24" y="22"/>
                  </a:lnTo>
                  <a:lnTo>
                    <a:pt x="28" y="24"/>
                  </a:lnTo>
                  <a:lnTo>
                    <a:pt x="34" y="26"/>
                  </a:lnTo>
                  <a:lnTo>
                    <a:pt x="44" y="24"/>
                  </a:lnTo>
                  <a:lnTo>
                    <a:pt x="44" y="24"/>
                  </a:lnTo>
                  <a:lnTo>
                    <a:pt x="62" y="20"/>
                  </a:lnTo>
                  <a:lnTo>
                    <a:pt x="70" y="18"/>
                  </a:lnTo>
                  <a:lnTo>
                    <a:pt x="80" y="18"/>
                  </a:lnTo>
                  <a:lnTo>
                    <a:pt x="80" y="18"/>
                  </a:lnTo>
                  <a:lnTo>
                    <a:pt x="86" y="18"/>
                  </a:lnTo>
                  <a:lnTo>
                    <a:pt x="90" y="14"/>
                  </a:lnTo>
                  <a:lnTo>
                    <a:pt x="90" y="14"/>
                  </a:lnTo>
                  <a:lnTo>
                    <a:pt x="90" y="10"/>
                  </a:lnTo>
                  <a:lnTo>
                    <a:pt x="88" y="10"/>
                  </a:lnTo>
                  <a:lnTo>
                    <a:pt x="88" y="10"/>
                  </a:lnTo>
                  <a:lnTo>
                    <a:pt x="80" y="10"/>
                  </a:lnTo>
                  <a:lnTo>
                    <a:pt x="74" y="10"/>
                  </a:lnTo>
                  <a:lnTo>
                    <a:pt x="68" y="6"/>
                  </a:lnTo>
                  <a:lnTo>
                    <a:pt x="62" y="0"/>
                  </a:lnTo>
                  <a:lnTo>
                    <a:pt x="62" y="0"/>
                  </a:lnTo>
                  <a:lnTo>
                    <a:pt x="60" y="2"/>
                  </a:lnTo>
                  <a:lnTo>
                    <a:pt x="60" y="2"/>
                  </a:lnTo>
                  <a:lnTo>
                    <a:pt x="58" y="2"/>
                  </a:lnTo>
                  <a:lnTo>
                    <a:pt x="56" y="4"/>
                  </a:lnTo>
                  <a:lnTo>
                    <a:pt x="58" y="8"/>
                  </a:lnTo>
                  <a:lnTo>
                    <a:pt x="62" y="10"/>
                  </a:lnTo>
                  <a:lnTo>
                    <a:pt x="62" y="12"/>
                  </a:lnTo>
                  <a:lnTo>
                    <a:pt x="62" y="14"/>
                  </a:lnTo>
                  <a:lnTo>
                    <a:pt x="62" y="14"/>
                  </a:lnTo>
                  <a:lnTo>
                    <a:pt x="48" y="12"/>
                  </a:lnTo>
                  <a:lnTo>
                    <a:pt x="36" y="8"/>
                  </a:lnTo>
                  <a:lnTo>
                    <a:pt x="36" y="8"/>
                  </a:lnTo>
                  <a:lnTo>
                    <a:pt x="34" y="6"/>
                  </a:lnTo>
                  <a:lnTo>
                    <a:pt x="30" y="6"/>
                  </a:lnTo>
                  <a:lnTo>
                    <a:pt x="24" y="6"/>
                  </a:lnTo>
                  <a:lnTo>
                    <a:pt x="24" y="6"/>
                  </a:lnTo>
                  <a:lnTo>
                    <a:pt x="20" y="4"/>
                  </a:lnTo>
                  <a:lnTo>
                    <a:pt x="14" y="4"/>
                  </a:lnTo>
                  <a:lnTo>
                    <a:pt x="14" y="4"/>
                  </a:lnTo>
                  <a:lnTo>
                    <a:pt x="8" y="6"/>
                  </a:lnTo>
                  <a:lnTo>
                    <a:pt x="6" y="8"/>
                  </a:lnTo>
                  <a:lnTo>
                    <a:pt x="4" y="10"/>
                  </a:lnTo>
                  <a:lnTo>
                    <a:pt x="4" y="1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3" name="Freeform 126"/>
            <p:cNvSpPr/>
            <p:nvPr/>
          </p:nvSpPr>
          <p:spPr bwMode="auto">
            <a:xfrm>
              <a:off x="7064375" y="412750"/>
              <a:ext cx="25400" cy="12700"/>
            </a:xfrm>
            <a:custGeom>
              <a:avLst/>
              <a:gdLst/>
              <a:ahLst/>
              <a:cxnLst>
                <a:cxn ang="0">
                  <a:pos x="2" y="6"/>
                </a:cxn>
                <a:cxn ang="0">
                  <a:pos x="2" y="6"/>
                </a:cxn>
                <a:cxn ang="0">
                  <a:pos x="6" y="8"/>
                </a:cxn>
                <a:cxn ang="0">
                  <a:pos x="8" y="8"/>
                </a:cxn>
                <a:cxn ang="0">
                  <a:pos x="16" y="4"/>
                </a:cxn>
                <a:cxn ang="0">
                  <a:pos x="16" y="4"/>
                </a:cxn>
                <a:cxn ang="0">
                  <a:pos x="8" y="0"/>
                </a:cxn>
                <a:cxn ang="0">
                  <a:pos x="4" y="2"/>
                </a:cxn>
                <a:cxn ang="0">
                  <a:pos x="2" y="2"/>
                </a:cxn>
                <a:cxn ang="0">
                  <a:pos x="2" y="2"/>
                </a:cxn>
                <a:cxn ang="0">
                  <a:pos x="0" y="4"/>
                </a:cxn>
                <a:cxn ang="0">
                  <a:pos x="2" y="6"/>
                </a:cxn>
                <a:cxn ang="0">
                  <a:pos x="2" y="6"/>
                </a:cxn>
              </a:cxnLst>
              <a:rect l="0" t="0" r="r" b="b"/>
              <a:pathLst>
                <a:path w="16" h="8">
                  <a:moveTo>
                    <a:pt x="2" y="6"/>
                  </a:moveTo>
                  <a:lnTo>
                    <a:pt x="2" y="6"/>
                  </a:lnTo>
                  <a:lnTo>
                    <a:pt x="6" y="8"/>
                  </a:lnTo>
                  <a:lnTo>
                    <a:pt x="8" y="8"/>
                  </a:lnTo>
                  <a:lnTo>
                    <a:pt x="16" y="4"/>
                  </a:lnTo>
                  <a:lnTo>
                    <a:pt x="16" y="4"/>
                  </a:lnTo>
                  <a:lnTo>
                    <a:pt x="8" y="0"/>
                  </a:lnTo>
                  <a:lnTo>
                    <a:pt x="4" y="2"/>
                  </a:lnTo>
                  <a:lnTo>
                    <a:pt x="2" y="2"/>
                  </a:lnTo>
                  <a:lnTo>
                    <a:pt x="2" y="2"/>
                  </a:lnTo>
                  <a:lnTo>
                    <a:pt x="0" y="4"/>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4" name="Freeform 127"/>
            <p:cNvSpPr/>
            <p:nvPr/>
          </p:nvSpPr>
          <p:spPr bwMode="auto">
            <a:xfrm>
              <a:off x="8045450" y="1530350"/>
              <a:ext cx="9525" cy="38100"/>
            </a:xfrm>
            <a:custGeom>
              <a:avLst/>
              <a:gdLst/>
              <a:ahLst/>
              <a:cxnLst>
                <a:cxn ang="0">
                  <a:pos x="2" y="14"/>
                </a:cxn>
                <a:cxn ang="0">
                  <a:pos x="2" y="14"/>
                </a:cxn>
                <a:cxn ang="0">
                  <a:pos x="2" y="18"/>
                </a:cxn>
                <a:cxn ang="0">
                  <a:pos x="2" y="22"/>
                </a:cxn>
                <a:cxn ang="0">
                  <a:pos x="4" y="24"/>
                </a:cxn>
                <a:cxn ang="0">
                  <a:pos x="4" y="24"/>
                </a:cxn>
                <a:cxn ang="0">
                  <a:pos x="6" y="12"/>
                </a:cxn>
                <a:cxn ang="0">
                  <a:pos x="6" y="12"/>
                </a:cxn>
                <a:cxn ang="0">
                  <a:pos x="6" y="8"/>
                </a:cxn>
                <a:cxn ang="0">
                  <a:pos x="6" y="6"/>
                </a:cxn>
                <a:cxn ang="0">
                  <a:pos x="4" y="0"/>
                </a:cxn>
                <a:cxn ang="0">
                  <a:pos x="4" y="0"/>
                </a:cxn>
                <a:cxn ang="0">
                  <a:pos x="0" y="4"/>
                </a:cxn>
                <a:cxn ang="0">
                  <a:pos x="0" y="6"/>
                </a:cxn>
                <a:cxn ang="0">
                  <a:pos x="0" y="10"/>
                </a:cxn>
                <a:cxn ang="0">
                  <a:pos x="2" y="14"/>
                </a:cxn>
                <a:cxn ang="0">
                  <a:pos x="2" y="14"/>
                </a:cxn>
              </a:cxnLst>
              <a:rect l="0" t="0" r="r" b="b"/>
              <a:pathLst>
                <a:path w="6" h="24">
                  <a:moveTo>
                    <a:pt x="2" y="14"/>
                  </a:moveTo>
                  <a:lnTo>
                    <a:pt x="2" y="14"/>
                  </a:lnTo>
                  <a:lnTo>
                    <a:pt x="2" y="18"/>
                  </a:lnTo>
                  <a:lnTo>
                    <a:pt x="2" y="22"/>
                  </a:lnTo>
                  <a:lnTo>
                    <a:pt x="4" y="24"/>
                  </a:lnTo>
                  <a:lnTo>
                    <a:pt x="4" y="24"/>
                  </a:lnTo>
                  <a:lnTo>
                    <a:pt x="6" y="12"/>
                  </a:lnTo>
                  <a:lnTo>
                    <a:pt x="6" y="12"/>
                  </a:lnTo>
                  <a:lnTo>
                    <a:pt x="6" y="8"/>
                  </a:lnTo>
                  <a:lnTo>
                    <a:pt x="6" y="6"/>
                  </a:lnTo>
                  <a:lnTo>
                    <a:pt x="4" y="0"/>
                  </a:lnTo>
                  <a:lnTo>
                    <a:pt x="4" y="0"/>
                  </a:lnTo>
                  <a:lnTo>
                    <a:pt x="0" y="4"/>
                  </a:lnTo>
                  <a:lnTo>
                    <a:pt x="0" y="6"/>
                  </a:lnTo>
                  <a:lnTo>
                    <a:pt x="0" y="10"/>
                  </a:lnTo>
                  <a:lnTo>
                    <a:pt x="2" y="14"/>
                  </a:lnTo>
                  <a:lnTo>
                    <a:pt x="2"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5" name="Freeform 128"/>
            <p:cNvSpPr/>
            <p:nvPr/>
          </p:nvSpPr>
          <p:spPr bwMode="auto">
            <a:xfrm>
              <a:off x="5429250" y="520700"/>
              <a:ext cx="19050" cy="12700"/>
            </a:xfrm>
            <a:custGeom>
              <a:avLst/>
              <a:gdLst/>
              <a:ahLst/>
              <a:cxnLst>
                <a:cxn ang="0">
                  <a:pos x="8" y="0"/>
                </a:cxn>
                <a:cxn ang="0">
                  <a:pos x="8" y="0"/>
                </a:cxn>
                <a:cxn ang="0">
                  <a:pos x="4" y="2"/>
                </a:cxn>
                <a:cxn ang="0">
                  <a:pos x="2" y="4"/>
                </a:cxn>
                <a:cxn ang="0">
                  <a:pos x="0" y="6"/>
                </a:cxn>
                <a:cxn ang="0">
                  <a:pos x="0" y="6"/>
                </a:cxn>
                <a:cxn ang="0">
                  <a:pos x="2" y="8"/>
                </a:cxn>
                <a:cxn ang="0">
                  <a:pos x="4" y="8"/>
                </a:cxn>
                <a:cxn ang="0">
                  <a:pos x="4" y="8"/>
                </a:cxn>
                <a:cxn ang="0">
                  <a:pos x="8" y="6"/>
                </a:cxn>
                <a:cxn ang="0">
                  <a:pos x="12" y="2"/>
                </a:cxn>
                <a:cxn ang="0">
                  <a:pos x="12" y="2"/>
                </a:cxn>
                <a:cxn ang="0">
                  <a:pos x="10" y="2"/>
                </a:cxn>
                <a:cxn ang="0">
                  <a:pos x="8" y="0"/>
                </a:cxn>
                <a:cxn ang="0">
                  <a:pos x="8" y="0"/>
                </a:cxn>
              </a:cxnLst>
              <a:rect l="0" t="0" r="r" b="b"/>
              <a:pathLst>
                <a:path w="12" h="8">
                  <a:moveTo>
                    <a:pt x="8" y="0"/>
                  </a:moveTo>
                  <a:lnTo>
                    <a:pt x="8" y="0"/>
                  </a:lnTo>
                  <a:lnTo>
                    <a:pt x="4" y="2"/>
                  </a:lnTo>
                  <a:lnTo>
                    <a:pt x="2" y="4"/>
                  </a:lnTo>
                  <a:lnTo>
                    <a:pt x="0" y="6"/>
                  </a:lnTo>
                  <a:lnTo>
                    <a:pt x="0" y="6"/>
                  </a:lnTo>
                  <a:lnTo>
                    <a:pt x="2" y="8"/>
                  </a:lnTo>
                  <a:lnTo>
                    <a:pt x="4" y="8"/>
                  </a:lnTo>
                  <a:lnTo>
                    <a:pt x="4" y="8"/>
                  </a:lnTo>
                  <a:lnTo>
                    <a:pt x="8" y="6"/>
                  </a:lnTo>
                  <a:lnTo>
                    <a:pt x="12" y="2"/>
                  </a:lnTo>
                  <a:lnTo>
                    <a:pt x="12" y="2"/>
                  </a:lnTo>
                  <a:lnTo>
                    <a:pt x="10" y="2"/>
                  </a:lnTo>
                  <a:lnTo>
                    <a:pt x="8" y="0"/>
                  </a:lnTo>
                  <a:lnTo>
                    <a:pt x="8"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6" name="Freeform 129"/>
            <p:cNvSpPr/>
            <p:nvPr/>
          </p:nvSpPr>
          <p:spPr bwMode="auto">
            <a:xfrm>
              <a:off x="6870700" y="977900"/>
              <a:ext cx="19050" cy="9525"/>
            </a:xfrm>
            <a:custGeom>
              <a:avLst/>
              <a:gdLst/>
              <a:ahLst/>
              <a:cxnLst>
                <a:cxn ang="0">
                  <a:pos x="12" y="0"/>
                </a:cxn>
                <a:cxn ang="0">
                  <a:pos x="12" y="0"/>
                </a:cxn>
                <a:cxn ang="0">
                  <a:pos x="4" y="0"/>
                </a:cxn>
                <a:cxn ang="0">
                  <a:pos x="0" y="4"/>
                </a:cxn>
                <a:cxn ang="0">
                  <a:pos x="0" y="4"/>
                </a:cxn>
                <a:cxn ang="0">
                  <a:pos x="0" y="6"/>
                </a:cxn>
                <a:cxn ang="0">
                  <a:pos x="0" y="6"/>
                </a:cxn>
                <a:cxn ang="0">
                  <a:pos x="4" y="6"/>
                </a:cxn>
                <a:cxn ang="0">
                  <a:pos x="6" y="6"/>
                </a:cxn>
                <a:cxn ang="0">
                  <a:pos x="12" y="0"/>
                </a:cxn>
                <a:cxn ang="0">
                  <a:pos x="12" y="0"/>
                </a:cxn>
              </a:cxnLst>
              <a:rect l="0" t="0" r="r" b="b"/>
              <a:pathLst>
                <a:path w="12" h="6">
                  <a:moveTo>
                    <a:pt x="12" y="0"/>
                  </a:moveTo>
                  <a:lnTo>
                    <a:pt x="12" y="0"/>
                  </a:lnTo>
                  <a:lnTo>
                    <a:pt x="4" y="0"/>
                  </a:lnTo>
                  <a:lnTo>
                    <a:pt x="0" y="4"/>
                  </a:lnTo>
                  <a:lnTo>
                    <a:pt x="0" y="4"/>
                  </a:lnTo>
                  <a:lnTo>
                    <a:pt x="0" y="6"/>
                  </a:lnTo>
                  <a:lnTo>
                    <a:pt x="0" y="6"/>
                  </a:lnTo>
                  <a:lnTo>
                    <a:pt x="4" y="6"/>
                  </a:lnTo>
                  <a:lnTo>
                    <a:pt x="6" y="6"/>
                  </a:lnTo>
                  <a:lnTo>
                    <a:pt x="12" y="0"/>
                  </a:lnTo>
                  <a:lnTo>
                    <a:pt x="1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7" name="Freeform 130"/>
            <p:cNvSpPr/>
            <p:nvPr/>
          </p:nvSpPr>
          <p:spPr bwMode="auto">
            <a:xfrm>
              <a:off x="5499100" y="1254125"/>
              <a:ext cx="22225" cy="12700"/>
            </a:xfrm>
            <a:custGeom>
              <a:avLst/>
              <a:gdLst/>
              <a:ahLst/>
              <a:cxnLst>
                <a:cxn ang="0">
                  <a:pos x="2" y="0"/>
                </a:cxn>
                <a:cxn ang="0">
                  <a:pos x="2" y="0"/>
                </a:cxn>
                <a:cxn ang="0">
                  <a:pos x="0" y="2"/>
                </a:cxn>
                <a:cxn ang="0">
                  <a:pos x="2" y="4"/>
                </a:cxn>
                <a:cxn ang="0">
                  <a:pos x="2" y="4"/>
                </a:cxn>
                <a:cxn ang="0">
                  <a:pos x="4" y="6"/>
                </a:cxn>
                <a:cxn ang="0">
                  <a:pos x="8" y="8"/>
                </a:cxn>
                <a:cxn ang="0">
                  <a:pos x="14" y="6"/>
                </a:cxn>
                <a:cxn ang="0">
                  <a:pos x="14" y="6"/>
                </a:cxn>
                <a:cxn ang="0">
                  <a:pos x="8" y="2"/>
                </a:cxn>
                <a:cxn ang="0">
                  <a:pos x="2" y="0"/>
                </a:cxn>
                <a:cxn ang="0">
                  <a:pos x="2" y="0"/>
                </a:cxn>
              </a:cxnLst>
              <a:rect l="0" t="0" r="r" b="b"/>
              <a:pathLst>
                <a:path w="14" h="8">
                  <a:moveTo>
                    <a:pt x="2" y="0"/>
                  </a:moveTo>
                  <a:lnTo>
                    <a:pt x="2" y="0"/>
                  </a:lnTo>
                  <a:lnTo>
                    <a:pt x="0" y="2"/>
                  </a:lnTo>
                  <a:lnTo>
                    <a:pt x="2" y="4"/>
                  </a:lnTo>
                  <a:lnTo>
                    <a:pt x="2" y="4"/>
                  </a:lnTo>
                  <a:lnTo>
                    <a:pt x="4" y="6"/>
                  </a:lnTo>
                  <a:lnTo>
                    <a:pt x="8" y="8"/>
                  </a:lnTo>
                  <a:lnTo>
                    <a:pt x="14" y="6"/>
                  </a:lnTo>
                  <a:lnTo>
                    <a:pt x="14" y="6"/>
                  </a:lnTo>
                  <a:lnTo>
                    <a:pt x="8"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8" name="Freeform 131"/>
            <p:cNvSpPr/>
            <p:nvPr/>
          </p:nvSpPr>
          <p:spPr bwMode="auto">
            <a:xfrm>
              <a:off x="5711825" y="781050"/>
              <a:ext cx="9525" cy="22225"/>
            </a:xfrm>
            <a:custGeom>
              <a:avLst/>
              <a:gdLst/>
              <a:ahLst/>
              <a:cxnLst>
                <a:cxn ang="0">
                  <a:pos x="4" y="14"/>
                </a:cxn>
                <a:cxn ang="0">
                  <a:pos x="4" y="14"/>
                </a:cxn>
                <a:cxn ang="0">
                  <a:pos x="6" y="10"/>
                </a:cxn>
                <a:cxn ang="0">
                  <a:pos x="6" y="8"/>
                </a:cxn>
                <a:cxn ang="0">
                  <a:pos x="6" y="4"/>
                </a:cxn>
                <a:cxn ang="0">
                  <a:pos x="6" y="0"/>
                </a:cxn>
                <a:cxn ang="0">
                  <a:pos x="6" y="0"/>
                </a:cxn>
                <a:cxn ang="0">
                  <a:pos x="0" y="8"/>
                </a:cxn>
                <a:cxn ang="0">
                  <a:pos x="0" y="10"/>
                </a:cxn>
                <a:cxn ang="0">
                  <a:pos x="0" y="12"/>
                </a:cxn>
                <a:cxn ang="0">
                  <a:pos x="0" y="12"/>
                </a:cxn>
                <a:cxn ang="0">
                  <a:pos x="4" y="14"/>
                </a:cxn>
                <a:cxn ang="0">
                  <a:pos x="4" y="14"/>
                </a:cxn>
              </a:cxnLst>
              <a:rect l="0" t="0" r="r" b="b"/>
              <a:pathLst>
                <a:path w="6" h="14">
                  <a:moveTo>
                    <a:pt x="4" y="14"/>
                  </a:moveTo>
                  <a:lnTo>
                    <a:pt x="4" y="14"/>
                  </a:lnTo>
                  <a:lnTo>
                    <a:pt x="6" y="10"/>
                  </a:lnTo>
                  <a:lnTo>
                    <a:pt x="6" y="8"/>
                  </a:lnTo>
                  <a:lnTo>
                    <a:pt x="6" y="4"/>
                  </a:lnTo>
                  <a:lnTo>
                    <a:pt x="6" y="0"/>
                  </a:lnTo>
                  <a:lnTo>
                    <a:pt x="6" y="0"/>
                  </a:lnTo>
                  <a:lnTo>
                    <a:pt x="0" y="8"/>
                  </a:lnTo>
                  <a:lnTo>
                    <a:pt x="0" y="10"/>
                  </a:lnTo>
                  <a:lnTo>
                    <a:pt x="0" y="12"/>
                  </a:lnTo>
                  <a:lnTo>
                    <a:pt x="0" y="12"/>
                  </a:lnTo>
                  <a:lnTo>
                    <a:pt x="4" y="14"/>
                  </a:lnTo>
                  <a:lnTo>
                    <a:pt x="4"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79" name="Freeform 132"/>
            <p:cNvSpPr/>
            <p:nvPr/>
          </p:nvSpPr>
          <p:spPr bwMode="auto">
            <a:xfrm>
              <a:off x="5797550" y="774700"/>
              <a:ext cx="15875" cy="12700"/>
            </a:xfrm>
            <a:custGeom>
              <a:avLst/>
              <a:gdLst/>
              <a:ahLst/>
              <a:cxnLst>
                <a:cxn ang="0">
                  <a:pos x="8" y="8"/>
                </a:cxn>
                <a:cxn ang="0">
                  <a:pos x="8" y="8"/>
                </a:cxn>
                <a:cxn ang="0">
                  <a:pos x="8" y="6"/>
                </a:cxn>
                <a:cxn ang="0">
                  <a:pos x="10" y="2"/>
                </a:cxn>
                <a:cxn ang="0">
                  <a:pos x="10" y="2"/>
                </a:cxn>
                <a:cxn ang="0">
                  <a:pos x="10" y="0"/>
                </a:cxn>
                <a:cxn ang="0">
                  <a:pos x="8" y="0"/>
                </a:cxn>
                <a:cxn ang="0">
                  <a:pos x="4" y="0"/>
                </a:cxn>
                <a:cxn ang="0">
                  <a:pos x="4" y="0"/>
                </a:cxn>
                <a:cxn ang="0">
                  <a:pos x="4" y="0"/>
                </a:cxn>
                <a:cxn ang="0">
                  <a:pos x="2" y="0"/>
                </a:cxn>
                <a:cxn ang="0">
                  <a:pos x="0" y="4"/>
                </a:cxn>
                <a:cxn ang="0">
                  <a:pos x="0" y="4"/>
                </a:cxn>
                <a:cxn ang="0">
                  <a:pos x="4" y="8"/>
                </a:cxn>
                <a:cxn ang="0">
                  <a:pos x="8" y="8"/>
                </a:cxn>
                <a:cxn ang="0">
                  <a:pos x="8" y="8"/>
                </a:cxn>
              </a:cxnLst>
              <a:rect l="0" t="0" r="r" b="b"/>
              <a:pathLst>
                <a:path w="10" h="8">
                  <a:moveTo>
                    <a:pt x="8" y="8"/>
                  </a:moveTo>
                  <a:lnTo>
                    <a:pt x="8" y="8"/>
                  </a:lnTo>
                  <a:lnTo>
                    <a:pt x="8" y="6"/>
                  </a:lnTo>
                  <a:lnTo>
                    <a:pt x="10" y="2"/>
                  </a:lnTo>
                  <a:lnTo>
                    <a:pt x="10" y="2"/>
                  </a:lnTo>
                  <a:lnTo>
                    <a:pt x="10" y="0"/>
                  </a:lnTo>
                  <a:lnTo>
                    <a:pt x="8" y="0"/>
                  </a:lnTo>
                  <a:lnTo>
                    <a:pt x="4" y="0"/>
                  </a:lnTo>
                  <a:lnTo>
                    <a:pt x="4" y="0"/>
                  </a:lnTo>
                  <a:lnTo>
                    <a:pt x="4" y="0"/>
                  </a:lnTo>
                  <a:lnTo>
                    <a:pt x="2" y="0"/>
                  </a:lnTo>
                  <a:lnTo>
                    <a:pt x="0" y="4"/>
                  </a:lnTo>
                  <a:lnTo>
                    <a:pt x="0" y="4"/>
                  </a:lnTo>
                  <a:lnTo>
                    <a:pt x="4" y="8"/>
                  </a:lnTo>
                  <a:lnTo>
                    <a:pt x="8" y="8"/>
                  </a:lnTo>
                  <a:lnTo>
                    <a:pt x="8"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0" name="Freeform 133"/>
            <p:cNvSpPr/>
            <p:nvPr/>
          </p:nvSpPr>
          <p:spPr bwMode="auto">
            <a:xfrm>
              <a:off x="5556250" y="2251075"/>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1" name="Freeform 134"/>
            <p:cNvSpPr/>
            <p:nvPr/>
          </p:nvSpPr>
          <p:spPr bwMode="auto">
            <a:xfrm>
              <a:off x="5549900" y="2251075"/>
              <a:ext cx="6350" cy="22225"/>
            </a:xfrm>
            <a:custGeom>
              <a:avLst/>
              <a:gdLst/>
              <a:ahLst/>
              <a:cxnLst>
                <a:cxn ang="0">
                  <a:pos x="0" y="14"/>
                </a:cxn>
                <a:cxn ang="0">
                  <a:pos x="0" y="14"/>
                </a:cxn>
                <a:cxn ang="0">
                  <a:pos x="2" y="10"/>
                </a:cxn>
                <a:cxn ang="0">
                  <a:pos x="4" y="8"/>
                </a:cxn>
                <a:cxn ang="0">
                  <a:pos x="4" y="0"/>
                </a:cxn>
                <a:cxn ang="0">
                  <a:pos x="4" y="0"/>
                </a:cxn>
                <a:cxn ang="0">
                  <a:pos x="0" y="2"/>
                </a:cxn>
                <a:cxn ang="0">
                  <a:pos x="0" y="6"/>
                </a:cxn>
                <a:cxn ang="0">
                  <a:pos x="0" y="14"/>
                </a:cxn>
                <a:cxn ang="0">
                  <a:pos x="0" y="14"/>
                </a:cxn>
              </a:cxnLst>
              <a:rect l="0" t="0" r="r" b="b"/>
              <a:pathLst>
                <a:path w="4" h="14">
                  <a:moveTo>
                    <a:pt x="0" y="14"/>
                  </a:moveTo>
                  <a:lnTo>
                    <a:pt x="0" y="14"/>
                  </a:lnTo>
                  <a:lnTo>
                    <a:pt x="2" y="10"/>
                  </a:lnTo>
                  <a:lnTo>
                    <a:pt x="4" y="8"/>
                  </a:lnTo>
                  <a:lnTo>
                    <a:pt x="4" y="0"/>
                  </a:lnTo>
                  <a:lnTo>
                    <a:pt x="4" y="0"/>
                  </a:lnTo>
                  <a:lnTo>
                    <a:pt x="0" y="2"/>
                  </a:lnTo>
                  <a:lnTo>
                    <a:pt x="0" y="6"/>
                  </a:lnTo>
                  <a:lnTo>
                    <a:pt x="0" y="14"/>
                  </a:lnTo>
                  <a:lnTo>
                    <a:pt x="0" y="1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2" name="Freeform 135"/>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3" name="Freeform 136"/>
            <p:cNvSpPr/>
            <p:nvPr/>
          </p:nvSpPr>
          <p:spPr bwMode="auto">
            <a:xfrm>
              <a:off x="7978775" y="1368425"/>
              <a:ext cx="12700" cy="15875"/>
            </a:xfrm>
            <a:custGeom>
              <a:avLst/>
              <a:gdLst/>
              <a:ahLst/>
              <a:cxnLst>
                <a:cxn ang="0">
                  <a:pos x="2" y="0"/>
                </a:cxn>
                <a:cxn ang="0">
                  <a:pos x="2" y="0"/>
                </a:cxn>
                <a:cxn ang="0">
                  <a:pos x="0" y="4"/>
                </a:cxn>
                <a:cxn ang="0">
                  <a:pos x="0" y="8"/>
                </a:cxn>
                <a:cxn ang="0">
                  <a:pos x="0" y="8"/>
                </a:cxn>
                <a:cxn ang="0">
                  <a:pos x="2" y="10"/>
                </a:cxn>
                <a:cxn ang="0">
                  <a:pos x="4" y="8"/>
                </a:cxn>
                <a:cxn ang="0">
                  <a:pos x="8" y="6"/>
                </a:cxn>
                <a:cxn ang="0">
                  <a:pos x="8" y="6"/>
                </a:cxn>
                <a:cxn ang="0">
                  <a:pos x="6" y="2"/>
                </a:cxn>
                <a:cxn ang="0">
                  <a:pos x="4" y="0"/>
                </a:cxn>
                <a:cxn ang="0">
                  <a:pos x="2" y="0"/>
                </a:cxn>
                <a:cxn ang="0">
                  <a:pos x="2" y="0"/>
                </a:cxn>
              </a:cxnLst>
              <a:rect l="0" t="0" r="r" b="b"/>
              <a:pathLst>
                <a:path w="8" h="10">
                  <a:moveTo>
                    <a:pt x="2" y="0"/>
                  </a:moveTo>
                  <a:lnTo>
                    <a:pt x="2" y="0"/>
                  </a:lnTo>
                  <a:lnTo>
                    <a:pt x="0" y="4"/>
                  </a:lnTo>
                  <a:lnTo>
                    <a:pt x="0" y="8"/>
                  </a:lnTo>
                  <a:lnTo>
                    <a:pt x="0" y="8"/>
                  </a:lnTo>
                  <a:lnTo>
                    <a:pt x="2" y="10"/>
                  </a:lnTo>
                  <a:lnTo>
                    <a:pt x="4" y="8"/>
                  </a:lnTo>
                  <a:lnTo>
                    <a:pt x="8" y="6"/>
                  </a:lnTo>
                  <a:lnTo>
                    <a:pt x="8" y="6"/>
                  </a:lnTo>
                  <a:lnTo>
                    <a:pt x="6" y="2"/>
                  </a:lnTo>
                  <a:lnTo>
                    <a:pt x="4" y="0"/>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4" name="Freeform 137"/>
            <p:cNvSpPr/>
            <p:nvPr/>
          </p:nvSpPr>
          <p:spPr bwMode="auto">
            <a:xfrm>
              <a:off x="6607175" y="638175"/>
              <a:ext cx="15875" cy="12700"/>
            </a:xfrm>
            <a:custGeom>
              <a:avLst/>
              <a:gdLst/>
              <a:ahLst/>
              <a:cxnLst>
                <a:cxn ang="0">
                  <a:pos x="10" y="0"/>
                </a:cxn>
                <a:cxn ang="0">
                  <a:pos x="10" y="0"/>
                </a:cxn>
                <a:cxn ang="0">
                  <a:pos x="0" y="0"/>
                </a:cxn>
                <a:cxn ang="0">
                  <a:pos x="0" y="0"/>
                </a:cxn>
                <a:cxn ang="0">
                  <a:pos x="0" y="6"/>
                </a:cxn>
                <a:cxn ang="0">
                  <a:pos x="0" y="8"/>
                </a:cxn>
                <a:cxn ang="0">
                  <a:pos x="4" y="8"/>
                </a:cxn>
                <a:cxn ang="0">
                  <a:pos x="4" y="8"/>
                </a:cxn>
                <a:cxn ang="0">
                  <a:pos x="6" y="8"/>
                </a:cxn>
                <a:cxn ang="0">
                  <a:pos x="8" y="6"/>
                </a:cxn>
                <a:cxn ang="0">
                  <a:pos x="10" y="0"/>
                </a:cxn>
                <a:cxn ang="0">
                  <a:pos x="10" y="0"/>
                </a:cxn>
              </a:cxnLst>
              <a:rect l="0" t="0" r="r" b="b"/>
              <a:pathLst>
                <a:path w="10" h="8">
                  <a:moveTo>
                    <a:pt x="10" y="0"/>
                  </a:moveTo>
                  <a:lnTo>
                    <a:pt x="10" y="0"/>
                  </a:lnTo>
                  <a:lnTo>
                    <a:pt x="0" y="0"/>
                  </a:lnTo>
                  <a:lnTo>
                    <a:pt x="0" y="0"/>
                  </a:lnTo>
                  <a:lnTo>
                    <a:pt x="0" y="6"/>
                  </a:lnTo>
                  <a:lnTo>
                    <a:pt x="0" y="8"/>
                  </a:lnTo>
                  <a:lnTo>
                    <a:pt x="4" y="8"/>
                  </a:lnTo>
                  <a:lnTo>
                    <a:pt x="4" y="8"/>
                  </a:lnTo>
                  <a:lnTo>
                    <a:pt x="6" y="8"/>
                  </a:lnTo>
                  <a:lnTo>
                    <a:pt x="8" y="6"/>
                  </a:lnTo>
                  <a:lnTo>
                    <a:pt x="10" y="0"/>
                  </a:lnTo>
                  <a:lnTo>
                    <a:pt x="1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5" name="Freeform 138"/>
            <p:cNvSpPr/>
            <p:nvPr/>
          </p:nvSpPr>
          <p:spPr bwMode="auto">
            <a:xfrm>
              <a:off x="7194550" y="400050"/>
              <a:ext cx="19050" cy="12700"/>
            </a:xfrm>
            <a:custGeom>
              <a:avLst/>
              <a:gdLst/>
              <a:ahLst/>
              <a:cxnLst>
                <a:cxn ang="0">
                  <a:pos x="0" y="0"/>
                </a:cxn>
                <a:cxn ang="0">
                  <a:pos x="0" y="0"/>
                </a:cxn>
                <a:cxn ang="0">
                  <a:pos x="2" y="4"/>
                </a:cxn>
                <a:cxn ang="0">
                  <a:pos x="6" y="4"/>
                </a:cxn>
                <a:cxn ang="0">
                  <a:pos x="10" y="6"/>
                </a:cxn>
                <a:cxn ang="0">
                  <a:pos x="12" y="8"/>
                </a:cxn>
                <a:cxn ang="0">
                  <a:pos x="12" y="8"/>
                </a:cxn>
                <a:cxn ang="0">
                  <a:pos x="10" y="2"/>
                </a:cxn>
                <a:cxn ang="0">
                  <a:pos x="8" y="2"/>
                </a:cxn>
                <a:cxn ang="0">
                  <a:pos x="4" y="0"/>
                </a:cxn>
                <a:cxn ang="0">
                  <a:pos x="0" y="0"/>
                </a:cxn>
                <a:cxn ang="0">
                  <a:pos x="0" y="0"/>
                </a:cxn>
              </a:cxnLst>
              <a:rect l="0" t="0" r="r" b="b"/>
              <a:pathLst>
                <a:path w="12" h="8">
                  <a:moveTo>
                    <a:pt x="0" y="0"/>
                  </a:moveTo>
                  <a:lnTo>
                    <a:pt x="0" y="0"/>
                  </a:lnTo>
                  <a:lnTo>
                    <a:pt x="2" y="4"/>
                  </a:lnTo>
                  <a:lnTo>
                    <a:pt x="6" y="4"/>
                  </a:lnTo>
                  <a:lnTo>
                    <a:pt x="10" y="6"/>
                  </a:lnTo>
                  <a:lnTo>
                    <a:pt x="12" y="8"/>
                  </a:lnTo>
                  <a:lnTo>
                    <a:pt x="12" y="8"/>
                  </a:lnTo>
                  <a:lnTo>
                    <a:pt x="10" y="2"/>
                  </a:lnTo>
                  <a:lnTo>
                    <a:pt x="8" y="2"/>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6" name="Freeform 139"/>
            <p:cNvSpPr/>
            <p:nvPr/>
          </p:nvSpPr>
          <p:spPr bwMode="auto">
            <a:xfrm>
              <a:off x="7213600" y="4127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7" name="Freeform 140"/>
            <p:cNvSpPr/>
            <p:nvPr/>
          </p:nvSpPr>
          <p:spPr bwMode="auto">
            <a:xfrm>
              <a:off x="4816475" y="669925"/>
              <a:ext cx="15875" cy="12700"/>
            </a:xfrm>
            <a:custGeom>
              <a:avLst/>
              <a:gdLst/>
              <a:ahLst/>
              <a:cxnLst>
                <a:cxn ang="0">
                  <a:pos x="0" y="0"/>
                </a:cxn>
                <a:cxn ang="0">
                  <a:pos x="0" y="0"/>
                </a:cxn>
                <a:cxn ang="0">
                  <a:pos x="4" y="4"/>
                </a:cxn>
                <a:cxn ang="0">
                  <a:pos x="8" y="8"/>
                </a:cxn>
                <a:cxn ang="0">
                  <a:pos x="8" y="8"/>
                </a:cxn>
                <a:cxn ang="0">
                  <a:pos x="10" y="4"/>
                </a:cxn>
                <a:cxn ang="0">
                  <a:pos x="10" y="0"/>
                </a:cxn>
                <a:cxn ang="0">
                  <a:pos x="6" y="0"/>
                </a:cxn>
                <a:cxn ang="0">
                  <a:pos x="0" y="0"/>
                </a:cxn>
                <a:cxn ang="0">
                  <a:pos x="0" y="0"/>
                </a:cxn>
              </a:cxnLst>
              <a:rect l="0" t="0" r="r" b="b"/>
              <a:pathLst>
                <a:path w="10" h="8">
                  <a:moveTo>
                    <a:pt x="0" y="0"/>
                  </a:moveTo>
                  <a:lnTo>
                    <a:pt x="0" y="0"/>
                  </a:lnTo>
                  <a:lnTo>
                    <a:pt x="4" y="4"/>
                  </a:lnTo>
                  <a:lnTo>
                    <a:pt x="8" y="8"/>
                  </a:lnTo>
                  <a:lnTo>
                    <a:pt x="8" y="8"/>
                  </a:lnTo>
                  <a:lnTo>
                    <a:pt x="10" y="4"/>
                  </a:lnTo>
                  <a:lnTo>
                    <a:pt x="10" y="0"/>
                  </a:lnTo>
                  <a:lnTo>
                    <a:pt x="6"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8" name="Freeform 141"/>
            <p:cNvSpPr/>
            <p:nvPr/>
          </p:nvSpPr>
          <p:spPr bwMode="auto">
            <a:xfrm>
              <a:off x="8308975" y="1641475"/>
              <a:ext cx="41275" cy="22225"/>
            </a:xfrm>
            <a:custGeom>
              <a:avLst/>
              <a:gdLst/>
              <a:ahLst/>
              <a:cxnLst>
                <a:cxn ang="0">
                  <a:pos x="14" y="12"/>
                </a:cxn>
                <a:cxn ang="0">
                  <a:pos x="14" y="12"/>
                </a:cxn>
                <a:cxn ang="0">
                  <a:pos x="18" y="12"/>
                </a:cxn>
                <a:cxn ang="0">
                  <a:pos x="20" y="10"/>
                </a:cxn>
                <a:cxn ang="0">
                  <a:pos x="20" y="10"/>
                </a:cxn>
                <a:cxn ang="0">
                  <a:pos x="24" y="6"/>
                </a:cxn>
                <a:cxn ang="0">
                  <a:pos x="26" y="4"/>
                </a:cxn>
                <a:cxn ang="0">
                  <a:pos x="24" y="2"/>
                </a:cxn>
                <a:cxn ang="0">
                  <a:pos x="24" y="2"/>
                </a:cxn>
                <a:cxn ang="0">
                  <a:pos x="22" y="0"/>
                </a:cxn>
                <a:cxn ang="0">
                  <a:pos x="20" y="0"/>
                </a:cxn>
                <a:cxn ang="0">
                  <a:pos x="20" y="4"/>
                </a:cxn>
                <a:cxn ang="0">
                  <a:pos x="20" y="4"/>
                </a:cxn>
                <a:cxn ang="0">
                  <a:pos x="16" y="6"/>
                </a:cxn>
                <a:cxn ang="0">
                  <a:pos x="14" y="6"/>
                </a:cxn>
                <a:cxn ang="0">
                  <a:pos x="12" y="6"/>
                </a:cxn>
                <a:cxn ang="0">
                  <a:pos x="8" y="8"/>
                </a:cxn>
                <a:cxn ang="0">
                  <a:pos x="8" y="8"/>
                </a:cxn>
                <a:cxn ang="0">
                  <a:pos x="4" y="8"/>
                </a:cxn>
                <a:cxn ang="0">
                  <a:pos x="2" y="8"/>
                </a:cxn>
                <a:cxn ang="0">
                  <a:pos x="0" y="10"/>
                </a:cxn>
                <a:cxn ang="0">
                  <a:pos x="0" y="10"/>
                </a:cxn>
                <a:cxn ang="0">
                  <a:pos x="4" y="12"/>
                </a:cxn>
                <a:cxn ang="0">
                  <a:pos x="6" y="14"/>
                </a:cxn>
                <a:cxn ang="0">
                  <a:pos x="14" y="12"/>
                </a:cxn>
                <a:cxn ang="0">
                  <a:pos x="14" y="12"/>
                </a:cxn>
              </a:cxnLst>
              <a:rect l="0" t="0" r="r" b="b"/>
              <a:pathLst>
                <a:path w="26" h="14">
                  <a:moveTo>
                    <a:pt x="14" y="12"/>
                  </a:moveTo>
                  <a:lnTo>
                    <a:pt x="14" y="12"/>
                  </a:lnTo>
                  <a:lnTo>
                    <a:pt x="18" y="12"/>
                  </a:lnTo>
                  <a:lnTo>
                    <a:pt x="20" y="10"/>
                  </a:lnTo>
                  <a:lnTo>
                    <a:pt x="20" y="10"/>
                  </a:lnTo>
                  <a:lnTo>
                    <a:pt x="24" y="6"/>
                  </a:lnTo>
                  <a:lnTo>
                    <a:pt x="26" y="4"/>
                  </a:lnTo>
                  <a:lnTo>
                    <a:pt x="24" y="2"/>
                  </a:lnTo>
                  <a:lnTo>
                    <a:pt x="24" y="2"/>
                  </a:lnTo>
                  <a:lnTo>
                    <a:pt x="22" y="0"/>
                  </a:lnTo>
                  <a:lnTo>
                    <a:pt x="20" y="0"/>
                  </a:lnTo>
                  <a:lnTo>
                    <a:pt x="20" y="4"/>
                  </a:lnTo>
                  <a:lnTo>
                    <a:pt x="20" y="4"/>
                  </a:lnTo>
                  <a:lnTo>
                    <a:pt x="16" y="6"/>
                  </a:lnTo>
                  <a:lnTo>
                    <a:pt x="14" y="6"/>
                  </a:lnTo>
                  <a:lnTo>
                    <a:pt x="12" y="6"/>
                  </a:lnTo>
                  <a:lnTo>
                    <a:pt x="8" y="8"/>
                  </a:lnTo>
                  <a:lnTo>
                    <a:pt x="8" y="8"/>
                  </a:lnTo>
                  <a:lnTo>
                    <a:pt x="4" y="8"/>
                  </a:lnTo>
                  <a:lnTo>
                    <a:pt x="2" y="8"/>
                  </a:lnTo>
                  <a:lnTo>
                    <a:pt x="0" y="10"/>
                  </a:lnTo>
                  <a:lnTo>
                    <a:pt x="0" y="10"/>
                  </a:lnTo>
                  <a:lnTo>
                    <a:pt x="4" y="12"/>
                  </a:lnTo>
                  <a:lnTo>
                    <a:pt x="6" y="14"/>
                  </a:lnTo>
                  <a:lnTo>
                    <a:pt x="14" y="12"/>
                  </a:lnTo>
                  <a:lnTo>
                    <a:pt x="14" y="1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89" name="Freeform 142"/>
            <p:cNvSpPr/>
            <p:nvPr/>
          </p:nvSpPr>
          <p:spPr bwMode="auto">
            <a:xfrm>
              <a:off x="4791075" y="609600"/>
              <a:ext cx="12700" cy="19050"/>
            </a:xfrm>
            <a:custGeom>
              <a:avLst/>
              <a:gdLst/>
              <a:ahLst/>
              <a:cxnLst>
                <a:cxn ang="0">
                  <a:pos x="6" y="4"/>
                </a:cxn>
                <a:cxn ang="0">
                  <a:pos x="6" y="4"/>
                </a:cxn>
                <a:cxn ang="0">
                  <a:pos x="0" y="0"/>
                </a:cxn>
                <a:cxn ang="0">
                  <a:pos x="0" y="0"/>
                </a:cxn>
                <a:cxn ang="0">
                  <a:pos x="0" y="0"/>
                </a:cxn>
                <a:cxn ang="0">
                  <a:pos x="0" y="2"/>
                </a:cxn>
                <a:cxn ang="0">
                  <a:pos x="0" y="2"/>
                </a:cxn>
                <a:cxn ang="0">
                  <a:pos x="0" y="8"/>
                </a:cxn>
                <a:cxn ang="0">
                  <a:pos x="2" y="12"/>
                </a:cxn>
                <a:cxn ang="0">
                  <a:pos x="6" y="12"/>
                </a:cxn>
                <a:cxn ang="0">
                  <a:pos x="6" y="12"/>
                </a:cxn>
                <a:cxn ang="0">
                  <a:pos x="6" y="10"/>
                </a:cxn>
                <a:cxn ang="0">
                  <a:pos x="6" y="10"/>
                </a:cxn>
                <a:cxn ang="0">
                  <a:pos x="8" y="6"/>
                </a:cxn>
                <a:cxn ang="0">
                  <a:pos x="8" y="6"/>
                </a:cxn>
                <a:cxn ang="0">
                  <a:pos x="6" y="4"/>
                </a:cxn>
                <a:cxn ang="0">
                  <a:pos x="6" y="4"/>
                </a:cxn>
              </a:cxnLst>
              <a:rect l="0" t="0" r="r" b="b"/>
              <a:pathLst>
                <a:path w="8" h="12">
                  <a:moveTo>
                    <a:pt x="6" y="4"/>
                  </a:moveTo>
                  <a:lnTo>
                    <a:pt x="6" y="4"/>
                  </a:lnTo>
                  <a:lnTo>
                    <a:pt x="0" y="0"/>
                  </a:lnTo>
                  <a:lnTo>
                    <a:pt x="0" y="0"/>
                  </a:lnTo>
                  <a:lnTo>
                    <a:pt x="0" y="0"/>
                  </a:lnTo>
                  <a:lnTo>
                    <a:pt x="0" y="2"/>
                  </a:lnTo>
                  <a:lnTo>
                    <a:pt x="0" y="2"/>
                  </a:lnTo>
                  <a:lnTo>
                    <a:pt x="0" y="8"/>
                  </a:lnTo>
                  <a:lnTo>
                    <a:pt x="2" y="12"/>
                  </a:lnTo>
                  <a:lnTo>
                    <a:pt x="6" y="12"/>
                  </a:lnTo>
                  <a:lnTo>
                    <a:pt x="6" y="12"/>
                  </a:lnTo>
                  <a:lnTo>
                    <a:pt x="6" y="10"/>
                  </a:lnTo>
                  <a:lnTo>
                    <a:pt x="6" y="10"/>
                  </a:lnTo>
                  <a:lnTo>
                    <a:pt x="8" y="6"/>
                  </a:lnTo>
                  <a:lnTo>
                    <a:pt x="8" y="6"/>
                  </a:lnTo>
                  <a:lnTo>
                    <a:pt x="6" y="4"/>
                  </a:lnTo>
                  <a:lnTo>
                    <a:pt x="6"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0" name="Freeform 143"/>
            <p:cNvSpPr/>
            <p:nvPr/>
          </p:nvSpPr>
          <p:spPr bwMode="auto">
            <a:xfrm>
              <a:off x="6394450" y="593725"/>
              <a:ext cx="92075" cy="136525"/>
            </a:xfrm>
            <a:custGeom>
              <a:avLst/>
              <a:gdLst/>
              <a:ahLst/>
              <a:cxnLst>
                <a:cxn ang="0">
                  <a:pos x="2" y="32"/>
                </a:cxn>
                <a:cxn ang="0">
                  <a:pos x="6" y="30"/>
                </a:cxn>
                <a:cxn ang="0">
                  <a:pos x="6" y="26"/>
                </a:cxn>
                <a:cxn ang="0">
                  <a:pos x="8" y="28"/>
                </a:cxn>
                <a:cxn ang="0">
                  <a:pos x="12" y="38"/>
                </a:cxn>
                <a:cxn ang="0">
                  <a:pos x="18" y="38"/>
                </a:cxn>
                <a:cxn ang="0">
                  <a:pos x="22" y="50"/>
                </a:cxn>
                <a:cxn ang="0">
                  <a:pos x="22" y="54"/>
                </a:cxn>
                <a:cxn ang="0">
                  <a:pos x="16" y="56"/>
                </a:cxn>
                <a:cxn ang="0">
                  <a:pos x="12" y="56"/>
                </a:cxn>
                <a:cxn ang="0">
                  <a:pos x="12" y="58"/>
                </a:cxn>
                <a:cxn ang="0">
                  <a:pos x="14" y="66"/>
                </a:cxn>
                <a:cxn ang="0">
                  <a:pos x="8" y="70"/>
                </a:cxn>
                <a:cxn ang="0">
                  <a:pos x="16" y="72"/>
                </a:cxn>
                <a:cxn ang="0">
                  <a:pos x="26" y="74"/>
                </a:cxn>
                <a:cxn ang="0">
                  <a:pos x="14" y="78"/>
                </a:cxn>
                <a:cxn ang="0">
                  <a:pos x="8" y="86"/>
                </a:cxn>
                <a:cxn ang="0">
                  <a:pos x="30" y="82"/>
                </a:cxn>
                <a:cxn ang="0">
                  <a:pos x="50" y="78"/>
                </a:cxn>
                <a:cxn ang="0">
                  <a:pos x="56" y="72"/>
                </a:cxn>
                <a:cxn ang="0">
                  <a:pos x="58" y="62"/>
                </a:cxn>
                <a:cxn ang="0">
                  <a:pos x="54" y="58"/>
                </a:cxn>
                <a:cxn ang="0">
                  <a:pos x="50" y="60"/>
                </a:cxn>
                <a:cxn ang="0">
                  <a:pos x="46" y="52"/>
                </a:cxn>
                <a:cxn ang="0">
                  <a:pos x="38" y="40"/>
                </a:cxn>
                <a:cxn ang="0">
                  <a:pos x="28" y="28"/>
                </a:cxn>
                <a:cxn ang="0">
                  <a:pos x="24" y="20"/>
                </a:cxn>
                <a:cxn ang="0">
                  <a:pos x="28" y="16"/>
                </a:cxn>
                <a:cxn ang="0">
                  <a:pos x="30" y="12"/>
                </a:cxn>
                <a:cxn ang="0">
                  <a:pos x="28" y="10"/>
                </a:cxn>
                <a:cxn ang="0">
                  <a:pos x="22" y="10"/>
                </a:cxn>
                <a:cxn ang="0">
                  <a:pos x="16" y="10"/>
                </a:cxn>
                <a:cxn ang="0">
                  <a:pos x="16" y="6"/>
                </a:cxn>
                <a:cxn ang="0">
                  <a:pos x="20" y="2"/>
                </a:cxn>
                <a:cxn ang="0">
                  <a:pos x="10" y="2"/>
                </a:cxn>
                <a:cxn ang="0">
                  <a:pos x="4" y="4"/>
                </a:cxn>
                <a:cxn ang="0">
                  <a:pos x="0" y="18"/>
                </a:cxn>
                <a:cxn ang="0">
                  <a:pos x="0" y="28"/>
                </a:cxn>
                <a:cxn ang="0">
                  <a:pos x="0" y="30"/>
                </a:cxn>
                <a:cxn ang="0">
                  <a:pos x="2" y="32"/>
                </a:cxn>
              </a:cxnLst>
              <a:rect l="0" t="0" r="r" b="b"/>
              <a:pathLst>
                <a:path w="58" h="86">
                  <a:moveTo>
                    <a:pt x="2" y="32"/>
                  </a:moveTo>
                  <a:lnTo>
                    <a:pt x="2" y="32"/>
                  </a:lnTo>
                  <a:lnTo>
                    <a:pt x="4" y="32"/>
                  </a:lnTo>
                  <a:lnTo>
                    <a:pt x="6" y="30"/>
                  </a:lnTo>
                  <a:lnTo>
                    <a:pt x="6" y="26"/>
                  </a:lnTo>
                  <a:lnTo>
                    <a:pt x="6" y="26"/>
                  </a:lnTo>
                  <a:lnTo>
                    <a:pt x="8" y="28"/>
                  </a:lnTo>
                  <a:lnTo>
                    <a:pt x="8" y="28"/>
                  </a:lnTo>
                  <a:lnTo>
                    <a:pt x="8" y="36"/>
                  </a:lnTo>
                  <a:lnTo>
                    <a:pt x="12" y="38"/>
                  </a:lnTo>
                  <a:lnTo>
                    <a:pt x="18" y="38"/>
                  </a:lnTo>
                  <a:lnTo>
                    <a:pt x="18" y="38"/>
                  </a:lnTo>
                  <a:lnTo>
                    <a:pt x="20" y="42"/>
                  </a:lnTo>
                  <a:lnTo>
                    <a:pt x="22" y="50"/>
                  </a:lnTo>
                  <a:lnTo>
                    <a:pt x="22" y="50"/>
                  </a:lnTo>
                  <a:lnTo>
                    <a:pt x="22" y="54"/>
                  </a:lnTo>
                  <a:lnTo>
                    <a:pt x="16" y="56"/>
                  </a:lnTo>
                  <a:lnTo>
                    <a:pt x="16" y="56"/>
                  </a:lnTo>
                  <a:lnTo>
                    <a:pt x="12" y="56"/>
                  </a:lnTo>
                  <a:lnTo>
                    <a:pt x="12" y="56"/>
                  </a:lnTo>
                  <a:lnTo>
                    <a:pt x="12" y="58"/>
                  </a:lnTo>
                  <a:lnTo>
                    <a:pt x="12" y="58"/>
                  </a:lnTo>
                  <a:lnTo>
                    <a:pt x="14" y="62"/>
                  </a:lnTo>
                  <a:lnTo>
                    <a:pt x="14" y="66"/>
                  </a:lnTo>
                  <a:lnTo>
                    <a:pt x="10" y="68"/>
                  </a:lnTo>
                  <a:lnTo>
                    <a:pt x="8" y="70"/>
                  </a:lnTo>
                  <a:lnTo>
                    <a:pt x="8" y="70"/>
                  </a:lnTo>
                  <a:lnTo>
                    <a:pt x="16" y="72"/>
                  </a:lnTo>
                  <a:lnTo>
                    <a:pt x="26" y="74"/>
                  </a:lnTo>
                  <a:lnTo>
                    <a:pt x="26" y="74"/>
                  </a:lnTo>
                  <a:lnTo>
                    <a:pt x="20" y="76"/>
                  </a:lnTo>
                  <a:lnTo>
                    <a:pt x="14" y="78"/>
                  </a:lnTo>
                  <a:lnTo>
                    <a:pt x="10" y="80"/>
                  </a:lnTo>
                  <a:lnTo>
                    <a:pt x="8" y="86"/>
                  </a:lnTo>
                  <a:lnTo>
                    <a:pt x="8" y="86"/>
                  </a:lnTo>
                  <a:lnTo>
                    <a:pt x="30" y="82"/>
                  </a:lnTo>
                  <a:lnTo>
                    <a:pt x="50" y="78"/>
                  </a:lnTo>
                  <a:lnTo>
                    <a:pt x="50" y="78"/>
                  </a:lnTo>
                  <a:lnTo>
                    <a:pt x="54" y="76"/>
                  </a:lnTo>
                  <a:lnTo>
                    <a:pt x="56" y="72"/>
                  </a:lnTo>
                  <a:lnTo>
                    <a:pt x="58" y="62"/>
                  </a:lnTo>
                  <a:lnTo>
                    <a:pt x="58" y="62"/>
                  </a:lnTo>
                  <a:lnTo>
                    <a:pt x="56" y="60"/>
                  </a:lnTo>
                  <a:lnTo>
                    <a:pt x="54" y="58"/>
                  </a:lnTo>
                  <a:lnTo>
                    <a:pt x="54" y="58"/>
                  </a:lnTo>
                  <a:lnTo>
                    <a:pt x="50" y="60"/>
                  </a:lnTo>
                  <a:lnTo>
                    <a:pt x="48" y="58"/>
                  </a:lnTo>
                  <a:lnTo>
                    <a:pt x="46" y="52"/>
                  </a:lnTo>
                  <a:lnTo>
                    <a:pt x="46" y="52"/>
                  </a:lnTo>
                  <a:lnTo>
                    <a:pt x="38" y="40"/>
                  </a:lnTo>
                  <a:lnTo>
                    <a:pt x="28" y="28"/>
                  </a:lnTo>
                  <a:lnTo>
                    <a:pt x="28" y="28"/>
                  </a:lnTo>
                  <a:lnTo>
                    <a:pt x="26" y="24"/>
                  </a:lnTo>
                  <a:lnTo>
                    <a:pt x="24" y="20"/>
                  </a:lnTo>
                  <a:lnTo>
                    <a:pt x="24" y="20"/>
                  </a:lnTo>
                  <a:lnTo>
                    <a:pt x="28" y="16"/>
                  </a:lnTo>
                  <a:lnTo>
                    <a:pt x="30" y="14"/>
                  </a:lnTo>
                  <a:lnTo>
                    <a:pt x="30" y="12"/>
                  </a:lnTo>
                  <a:lnTo>
                    <a:pt x="30" y="12"/>
                  </a:lnTo>
                  <a:lnTo>
                    <a:pt x="28" y="10"/>
                  </a:lnTo>
                  <a:lnTo>
                    <a:pt x="26" y="8"/>
                  </a:lnTo>
                  <a:lnTo>
                    <a:pt x="22" y="10"/>
                  </a:lnTo>
                  <a:lnTo>
                    <a:pt x="22" y="10"/>
                  </a:lnTo>
                  <a:lnTo>
                    <a:pt x="16" y="10"/>
                  </a:lnTo>
                  <a:lnTo>
                    <a:pt x="16" y="8"/>
                  </a:lnTo>
                  <a:lnTo>
                    <a:pt x="16" y="6"/>
                  </a:lnTo>
                  <a:lnTo>
                    <a:pt x="20" y="2"/>
                  </a:lnTo>
                  <a:lnTo>
                    <a:pt x="20" y="2"/>
                  </a:lnTo>
                  <a:lnTo>
                    <a:pt x="14" y="0"/>
                  </a:lnTo>
                  <a:lnTo>
                    <a:pt x="10" y="2"/>
                  </a:lnTo>
                  <a:lnTo>
                    <a:pt x="8" y="2"/>
                  </a:lnTo>
                  <a:lnTo>
                    <a:pt x="4" y="4"/>
                  </a:lnTo>
                  <a:lnTo>
                    <a:pt x="2" y="10"/>
                  </a:lnTo>
                  <a:lnTo>
                    <a:pt x="0" y="18"/>
                  </a:lnTo>
                  <a:lnTo>
                    <a:pt x="0" y="18"/>
                  </a:lnTo>
                  <a:lnTo>
                    <a:pt x="0" y="28"/>
                  </a:lnTo>
                  <a:lnTo>
                    <a:pt x="0" y="28"/>
                  </a:lnTo>
                  <a:lnTo>
                    <a:pt x="0" y="30"/>
                  </a:lnTo>
                  <a:lnTo>
                    <a:pt x="2" y="32"/>
                  </a:lnTo>
                  <a:lnTo>
                    <a:pt x="2" y="3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1" name="Freeform 144"/>
            <p:cNvSpPr/>
            <p:nvPr/>
          </p:nvSpPr>
          <p:spPr bwMode="auto">
            <a:xfrm>
              <a:off x="7950200" y="1698625"/>
              <a:ext cx="22225" cy="6350"/>
            </a:xfrm>
            <a:custGeom>
              <a:avLst/>
              <a:gdLst/>
              <a:ahLst/>
              <a:cxnLst>
                <a:cxn ang="0">
                  <a:pos x="14" y="4"/>
                </a:cxn>
                <a:cxn ang="0">
                  <a:pos x="14" y="4"/>
                </a:cxn>
                <a:cxn ang="0">
                  <a:pos x="8" y="0"/>
                </a:cxn>
                <a:cxn ang="0">
                  <a:pos x="4" y="0"/>
                </a:cxn>
                <a:cxn ang="0">
                  <a:pos x="0" y="4"/>
                </a:cxn>
                <a:cxn ang="0">
                  <a:pos x="0" y="4"/>
                </a:cxn>
                <a:cxn ang="0">
                  <a:pos x="8" y="4"/>
                </a:cxn>
                <a:cxn ang="0">
                  <a:pos x="10" y="4"/>
                </a:cxn>
                <a:cxn ang="0">
                  <a:pos x="14" y="4"/>
                </a:cxn>
                <a:cxn ang="0">
                  <a:pos x="14" y="4"/>
                </a:cxn>
              </a:cxnLst>
              <a:rect l="0" t="0" r="r" b="b"/>
              <a:pathLst>
                <a:path w="14" h="4">
                  <a:moveTo>
                    <a:pt x="14" y="4"/>
                  </a:moveTo>
                  <a:lnTo>
                    <a:pt x="14" y="4"/>
                  </a:lnTo>
                  <a:lnTo>
                    <a:pt x="8" y="0"/>
                  </a:lnTo>
                  <a:lnTo>
                    <a:pt x="4" y="0"/>
                  </a:lnTo>
                  <a:lnTo>
                    <a:pt x="0" y="4"/>
                  </a:lnTo>
                  <a:lnTo>
                    <a:pt x="0" y="4"/>
                  </a:lnTo>
                  <a:lnTo>
                    <a:pt x="8" y="4"/>
                  </a:lnTo>
                  <a:lnTo>
                    <a:pt x="10" y="4"/>
                  </a:lnTo>
                  <a:lnTo>
                    <a:pt x="14" y="4"/>
                  </a:lnTo>
                  <a:lnTo>
                    <a:pt x="14"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2" name="Freeform 145"/>
            <p:cNvSpPr/>
            <p:nvPr/>
          </p:nvSpPr>
          <p:spPr bwMode="auto">
            <a:xfrm>
              <a:off x="5391150" y="473075"/>
              <a:ext cx="79375" cy="44450"/>
            </a:xfrm>
            <a:custGeom>
              <a:avLst/>
              <a:gdLst/>
              <a:ahLst/>
              <a:cxnLst>
                <a:cxn ang="0">
                  <a:pos x="50" y="20"/>
                </a:cxn>
                <a:cxn ang="0">
                  <a:pos x="50" y="20"/>
                </a:cxn>
                <a:cxn ang="0">
                  <a:pos x="40" y="18"/>
                </a:cxn>
                <a:cxn ang="0">
                  <a:pos x="40" y="18"/>
                </a:cxn>
                <a:cxn ang="0">
                  <a:pos x="38" y="14"/>
                </a:cxn>
                <a:cxn ang="0">
                  <a:pos x="38" y="14"/>
                </a:cxn>
                <a:cxn ang="0">
                  <a:pos x="32" y="10"/>
                </a:cxn>
                <a:cxn ang="0">
                  <a:pos x="24" y="8"/>
                </a:cxn>
                <a:cxn ang="0">
                  <a:pos x="16" y="6"/>
                </a:cxn>
                <a:cxn ang="0">
                  <a:pos x="10" y="0"/>
                </a:cxn>
                <a:cxn ang="0">
                  <a:pos x="10" y="0"/>
                </a:cxn>
                <a:cxn ang="0">
                  <a:pos x="8" y="2"/>
                </a:cxn>
                <a:cxn ang="0">
                  <a:pos x="8" y="2"/>
                </a:cxn>
                <a:cxn ang="0">
                  <a:pos x="6" y="6"/>
                </a:cxn>
                <a:cxn ang="0">
                  <a:pos x="6" y="12"/>
                </a:cxn>
                <a:cxn ang="0">
                  <a:pos x="4" y="18"/>
                </a:cxn>
                <a:cxn ang="0">
                  <a:pos x="0" y="22"/>
                </a:cxn>
                <a:cxn ang="0">
                  <a:pos x="0" y="22"/>
                </a:cxn>
                <a:cxn ang="0">
                  <a:pos x="2" y="22"/>
                </a:cxn>
                <a:cxn ang="0">
                  <a:pos x="6" y="22"/>
                </a:cxn>
                <a:cxn ang="0">
                  <a:pos x="8" y="22"/>
                </a:cxn>
                <a:cxn ang="0">
                  <a:pos x="10" y="24"/>
                </a:cxn>
                <a:cxn ang="0">
                  <a:pos x="10" y="24"/>
                </a:cxn>
                <a:cxn ang="0">
                  <a:pos x="14" y="28"/>
                </a:cxn>
                <a:cxn ang="0">
                  <a:pos x="16" y="28"/>
                </a:cxn>
                <a:cxn ang="0">
                  <a:pos x="22" y="22"/>
                </a:cxn>
                <a:cxn ang="0">
                  <a:pos x="22" y="22"/>
                </a:cxn>
                <a:cxn ang="0">
                  <a:pos x="28" y="18"/>
                </a:cxn>
                <a:cxn ang="0">
                  <a:pos x="32" y="18"/>
                </a:cxn>
                <a:cxn ang="0">
                  <a:pos x="34" y="20"/>
                </a:cxn>
                <a:cxn ang="0">
                  <a:pos x="34" y="20"/>
                </a:cxn>
                <a:cxn ang="0">
                  <a:pos x="42" y="24"/>
                </a:cxn>
                <a:cxn ang="0">
                  <a:pos x="46" y="24"/>
                </a:cxn>
                <a:cxn ang="0">
                  <a:pos x="50" y="20"/>
                </a:cxn>
                <a:cxn ang="0">
                  <a:pos x="50" y="20"/>
                </a:cxn>
              </a:cxnLst>
              <a:rect l="0" t="0" r="r" b="b"/>
              <a:pathLst>
                <a:path w="50" h="28">
                  <a:moveTo>
                    <a:pt x="50" y="20"/>
                  </a:moveTo>
                  <a:lnTo>
                    <a:pt x="50" y="20"/>
                  </a:lnTo>
                  <a:lnTo>
                    <a:pt x="40" y="18"/>
                  </a:lnTo>
                  <a:lnTo>
                    <a:pt x="40" y="18"/>
                  </a:lnTo>
                  <a:lnTo>
                    <a:pt x="38" y="14"/>
                  </a:lnTo>
                  <a:lnTo>
                    <a:pt x="38" y="14"/>
                  </a:lnTo>
                  <a:lnTo>
                    <a:pt x="32" y="10"/>
                  </a:lnTo>
                  <a:lnTo>
                    <a:pt x="24" y="8"/>
                  </a:lnTo>
                  <a:lnTo>
                    <a:pt x="16" y="6"/>
                  </a:lnTo>
                  <a:lnTo>
                    <a:pt x="10" y="0"/>
                  </a:lnTo>
                  <a:lnTo>
                    <a:pt x="10" y="0"/>
                  </a:lnTo>
                  <a:lnTo>
                    <a:pt x="8" y="2"/>
                  </a:lnTo>
                  <a:lnTo>
                    <a:pt x="8" y="2"/>
                  </a:lnTo>
                  <a:lnTo>
                    <a:pt x="6" y="6"/>
                  </a:lnTo>
                  <a:lnTo>
                    <a:pt x="6" y="12"/>
                  </a:lnTo>
                  <a:lnTo>
                    <a:pt x="4" y="18"/>
                  </a:lnTo>
                  <a:lnTo>
                    <a:pt x="0" y="22"/>
                  </a:lnTo>
                  <a:lnTo>
                    <a:pt x="0" y="22"/>
                  </a:lnTo>
                  <a:lnTo>
                    <a:pt x="2" y="22"/>
                  </a:lnTo>
                  <a:lnTo>
                    <a:pt x="6" y="22"/>
                  </a:lnTo>
                  <a:lnTo>
                    <a:pt x="8" y="22"/>
                  </a:lnTo>
                  <a:lnTo>
                    <a:pt x="10" y="24"/>
                  </a:lnTo>
                  <a:lnTo>
                    <a:pt x="10" y="24"/>
                  </a:lnTo>
                  <a:lnTo>
                    <a:pt x="14" y="28"/>
                  </a:lnTo>
                  <a:lnTo>
                    <a:pt x="16" y="28"/>
                  </a:lnTo>
                  <a:lnTo>
                    <a:pt x="22" y="22"/>
                  </a:lnTo>
                  <a:lnTo>
                    <a:pt x="22" y="22"/>
                  </a:lnTo>
                  <a:lnTo>
                    <a:pt x="28" y="18"/>
                  </a:lnTo>
                  <a:lnTo>
                    <a:pt x="32" y="18"/>
                  </a:lnTo>
                  <a:lnTo>
                    <a:pt x="34" y="20"/>
                  </a:lnTo>
                  <a:lnTo>
                    <a:pt x="34" y="20"/>
                  </a:lnTo>
                  <a:lnTo>
                    <a:pt x="42" y="24"/>
                  </a:lnTo>
                  <a:lnTo>
                    <a:pt x="46" y="24"/>
                  </a:lnTo>
                  <a:lnTo>
                    <a:pt x="50" y="20"/>
                  </a:lnTo>
                  <a:lnTo>
                    <a:pt x="50"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3" name="Freeform 146"/>
            <p:cNvSpPr/>
            <p:nvPr/>
          </p:nvSpPr>
          <p:spPr bwMode="auto">
            <a:xfrm>
              <a:off x="8613775" y="2139950"/>
              <a:ext cx="19050" cy="28575"/>
            </a:xfrm>
            <a:custGeom>
              <a:avLst/>
              <a:gdLst/>
              <a:ahLst/>
              <a:cxnLst>
                <a:cxn ang="0">
                  <a:pos x="12" y="18"/>
                </a:cxn>
                <a:cxn ang="0">
                  <a:pos x="12" y="18"/>
                </a:cxn>
                <a:cxn ang="0">
                  <a:pos x="10" y="10"/>
                </a:cxn>
                <a:cxn ang="0">
                  <a:pos x="8" y="2"/>
                </a:cxn>
                <a:cxn ang="0">
                  <a:pos x="8" y="2"/>
                </a:cxn>
                <a:cxn ang="0">
                  <a:pos x="4" y="0"/>
                </a:cxn>
                <a:cxn ang="0">
                  <a:pos x="2" y="0"/>
                </a:cxn>
                <a:cxn ang="0">
                  <a:pos x="0" y="0"/>
                </a:cxn>
                <a:cxn ang="0">
                  <a:pos x="0" y="0"/>
                </a:cxn>
                <a:cxn ang="0">
                  <a:pos x="0" y="2"/>
                </a:cxn>
                <a:cxn ang="0">
                  <a:pos x="0" y="2"/>
                </a:cxn>
                <a:cxn ang="0">
                  <a:pos x="2" y="6"/>
                </a:cxn>
                <a:cxn ang="0">
                  <a:pos x="2" y="6"/>
                </a:cxn>
                <a:cxn ang="0">
                  <a:pos x="6" y="10"/>
                </a:cxn>
                <a:cxn ang="0">
                  <a:pos x="6" y="10"/>
                </a:cxn>
                <a:cxn ang="0">
                  <a:pos x="8" y="14"/>
                </a:cxn>
                <a:cxn ang="0">
                  <a:pos x="8" y="16"/>
                </a:cxn>
                <a:cxn ang="0">
                  <a:pos x="12" y="18"/>
                </a:cxn>
                <a:cxn ang="0">
                  <a:pos x="12" y="18"/>
                </a:cxn>
              </a:cxnLst>
              <a:rect l="0" t="0" r="r" b="b"/>
              <a:pathLst>
                <a:path w="12" h="18">
                  <a:moveTo>
                    <a:pt x="12" y="18"/>
                  </a:moveTo>
                  <a:lnTo>
                    <a:pt x="12" y="18"/>
                  </a:lnTo>
                  <a:lnTo>
                    <a:pt x="10" y="10"/>
                  </a:lnTo>
                  <a:lnTo>
                    <a:pt x="8" y="2"/>
                  </a:lnTo>
                  <a:lnTo>
                    <a:pt x="8" y="2"/>
                  </a:lnTo>
                  <a:lnTo>
                    <a:pt x="4" y="0"/>
                  </a:lnTo>
                  <a:lnTo>
                    <a:pt x="2" y="0"/>
                  </a:lnTo>
                  <a:lnTo>
                    <a:pt x="0" y="0"/>
                  </a:lnTo>
                  <a:lnTo>
                    <a:pt x="0" y="0"/>
                  </a:lnTo>
                  <a:lnTo>
                    <a:pt x="0" y="2"/>
                  </a:lnTo>
                  <a:lnTo>
                    <a:pt x="0" y="2"/>
                  </a:lnTo>
                  <a:lnTo>
                    <a:pt x="2" y="6"/>
                  </a:lnTo>
                  <a:lnTo>
                    <a:pt x="2" y="6"/>
                  </a:lnTo>
                  <a:lnTo>
                    <a:pt x="6" y="10"/>
                  </a:lnTo>
                  <a:lnTo>
                    <a:pt x="6" y="10"/>
                  </a:lnTo>
                  <a:lnTo>
                    <a:pt x="8" y="14"/>
                  </a:lnTo>
                  <a:lnTo>
                    <a:pt x="8" y="16"/>
                  </a:lnTo>
                  <a:lnTo>
                    <a:pt x="12" y="18"/>
                  </a:lnTo>
                  <a:lnTo>
                    <a:pt x="12"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4" name="Freeform 147"/>
            <p:cNvSpPr/>
            <p:nvPr/>
          </p:nvSpPr>
          <p:spPr bwMode="auto">
            <a:xfrm>
              <a:off x="5635625" y="1254125"/>
              <a:ext cx="19050" cy="9525"/>
            </a:xfrm>
            <a:custGeom>
              <a:avLst/>
              <a:gdLst/>
              <a:ahLst/>
              <a:cxnLst>
                <a:cxn ang="0">
                  <a:pos x="0" y="4"/>
                </a:cxn>
                <a:cxn ang="0">
                  <a:pos x="0" y="4"/>
                </a:cxn>
                <a:cxn ang="0">
                  <a:pos x="4" y="6"/>
                </a:cxn>
                <a:cxn ang="0">
                  <a:pos x="12" y="4"/>
                </a:cxn>
                <a:cxn ang="0">
                  <a:pos x="12" y="4"/>
                </a:cxn>
                <a:cxn ang="0">
                  <a:pos x="4" y="0"/>
                </a:cxn>
                <a:cxn ang="0">
                  <a:pos x="2" y="2"/>
                </a:cxn>
                <a:cxn ang="0">
                  <a:pos x="0" y="4"/>
                </a:cxn>
                <a:cxn ang="0">
                  <a:pos x="0" y="4"/>
                </a:cxn>
              </a:cxnLst>
              <a:rect l="0" t="0" r="r" b="b"/>
              <a:pathLst>
                <a:path w="12" h="6">
                  <a:moveTo>
                    <a:pt x="0" y="4"/>
                  </a:moveTo>
                  <a:lnTo>
                    <a:pt x="0" y="4"/>
                  </a:lnTo>
                  <a:lnTo>
                    <a:pt x="4" y="6"/>
                  </a:lnTo>
                  <a:lnTo>
                    <a:pt x="12" y="4"/>
                  </a:lnTo>
                  <a:lnTo>
                    <a:pt x="12" y="4"/>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5" name="Freeform 148"/>
            <p:cNvSpPr/>
            <p:nvPr/>
          </p:nvSpPr>
          <p:spPr bwMode="auto">
            <a:xfrm>
              <a:off x="6575425" y="854075"/>
              <a:ext cx="9525" cy="22225"/>
            </a:xfrm>
            <a:custGeom>
              <a:avLst/>
              <a:gdLst/>
              <a:ahLst/>
              <a:cxnLst>
                <a:cxn ang="0">
                  <a:pos x="4" y="0"/>
                </a:cxn>
                <a:cxn ang="0">
                  <a:pos x="4" y="0"/>
                </a:cxn>
                <a:cxn ang="0">
                  <a:pos x="0" y="4"/>
                </a:cxn>
                <a:cxn ang="0">
                  <a:pos x="0" y="6"/>
                </a:cxn>
                <a:cxn ang="0">
                  <a:pos x="4" y="14"/>
                </a:cxn>
                <a:cxn ang="0">
                  <a:pos x="4" y="14"/>
                </a:cxn>
                <a:cxn ang="0">
                  <a:pos x="6" y="6"/>
                </a:cxn>
                <a:cxn ang="0">
                  <a:pos x="4" y="0"/>
                </a:cxn>
                <a:cxn ang="0">
                  <a:pos x="4" y="0"/>
                </a:cxn>
              </a:cxnLst>
              <a:rect l="0" t="0" r="r" b="b"/>
              <a:pathLst>
                <a:path w="6" h="14">
                  <a:moveTo>
                    <a:pt x="4" y="0"/>
                  </a:moveTo>
                  <a:lnTo>
                    <a:pt x="4" y="0"/>
                  </a:lnTo>
                  <a:lnTo>
                    <a:pt x="0" y="4"/>
                  </a:lnTo>
                  <a:lnTo>
                    <a:pt x="0" y="6"/>
                  </a:lnTo>
                  <a:lnTo>
                    <a:pt x="4" y="14"/>
                  </a:lnTo>
                  <a:lnTo>
                    <a:pt x="4" y="14"/>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6" name="Freeform 149"/>
            <p:cNvSpPr/>
            <p:nvPr/>
          </p:nvSpPr>
          <p:spPr bwMode="auto">
            <a:xfrm>
              <a:off x="5546725" y="1231900"/>
              <a:ext cx="73025" cy="31750"/>
            </a:xfrm>
            <a:custGeom>
              <a:avLst/>
              <a:gdLst/>
              <a:ahLst/>
              <a:cxnLst>
                <a:cxn ang="0">
                  <a:pos x="0" y="16"/>
                </a:cxn>
                <a:cxn ang="0">
                  <a:pos x="0" y="16"/>
                </a:cxn>
                <a:cxn ang="0">
                  <a:pos x="2" y="18"/>
                </a:cxn>
                <a:cxn ang="0">
                  <a:pos x="6" y="18"/>
                </a:cxn>
                <a:cxn ang="0">
                  <a:pos x="14" y="16"/>
                </a:cxn>
                <a:cxn ang="0">
                  <a:pos x="14" y="16"/>
                </a:cxn>
                <a:cxn ang="0">
                  <a:pos x="18" y="18"/>
                </a:cxn>
                <a:cxn ang="0">
                  <a:pos x="22" y="20"/>
                </a:cxn>
                <a:cxn ang="0">
                  <a:pos x="30" y="18"/>
                </a:cxn>
                <a:cxn ang="0">
                  <a:pos x="38" y="14"/>
                </a:cxn>
                <a:cxn ang="0">
                  <a:pos x="42" y="14"/>
                </a:cxn>
                <a:cxn ang="0">
                  <a:pos x="46" y="14"/>
                </a:cxn>
                <a:cxn ang="0">
                  <a:pos x="46" y="14"/>
                </a:cxn>
                <a:cxn ang="0">
                  <a:pos x="38" y="8"/>
                </a:cxn>
                <a:cxn ang="0">
                  <a:pos x="30" y="2"/>
                </a:cxn>
                <a:cxn ang="0">
                  <a:pos x="20" y="0"/>
                </a:cxn>
                <a:cxn ang="0">
                  <a:pos x="10" y="2"/>
                </a:cxn>
                <a:cxn ang="0">
                  <a:pos x="10" y="2"/>
                </a:cxn>
                <a:cxn ang="0">
                  <a:pos x="14" y="8"/>
                </a:cxn>
                <a:cxn ang="0">
                  <a:pos x="14" y="12"/>
                </a:cxn>
                <a:cxn ang="0">
                  <a:pos x="14" y="14"/>
                </a:cxn>
                <a:cxn ang="0">
                  <a:pos x="14" y="14"/>
                </a:cxn>
                <a:cxn ang="0">
                  <a:pos x="6" y="14"/>
                </a:cxn>
                <a:cxn ang="0">
                  <a:pos x="2" y="14"/>
                </a:cxn>
                <a:cxn ang="0">
                  <a:pos x="0" y="16"/>
                </a:cxn>
                <a:cxn ang="0">
                  <a:pos x="0" y="16"/>
                </a:cxn>
              </a:cxnLst>
              <a:rect l="0" t="0" r="r" b="b"/>
              <a:pathLst>
                <a:path w="46" h="20">
                  <a:moveTo>
                    <a:pt x="0" y="16"/>
                  </a:moveTo>
                  <a:lnTo>
                    <a:pt x="0" y="16"/>
                  </a:lnTo>
                  <a:lnTo>
                    <a:pt x="2" y="18"/>
                  </a:lnTo>
                  <a:lnTo>
                    <a:pt x="6" y="18"/>
                  </a:lnTo>
                  <a:lnTo>
                    <a:pt x="14" y="16"/>
                  </a:lnTo>
                  <a:lnTo>
                    <a:pt x="14" y="16"/>
                  </a:lnTo>
                  <a:lnTo>
                    <a:pt x="18" y="18"/>
                  </a:lnTo>
                  <a:lnTo>
                    <a:pt x="22" y="20"/>
                  </a:lnTo>
                  <a:lnTo>
                    <a:pt x="30" y="18"/>
                  </a:lnTo>
                  <a:lnTo>
                    <a:pt x="38" y="14"/>
                  </a:lnTo>
                  <a:lnTo>
                    <a:pt x="42" y="14"/>
                  </a:lnTo>
                  <a:lnTo>
                    <a:pt x="46" y="14"/>
                  </a:lnTo>
                  <a:lnTo>
                    <a:pt x="46" y="14"/>
                  </a:lnTo>
                  <a:lnTo>
                    <a:pt x="38" y="8"/>
                  </a:lnTo>
                  <a:lnTo>
                    <a:pt x="30" y="2"/>
                  </a:lnTo>
                  <a:lnTo>
                    <a:pt x="20" y="0"/>
                  </a:lnTo>
                  <a:lnTo>
                    <a:pt x="10" y="2"/>
                  </a:lnTo>
                  <a:lnTo>
                    <a:pt x="10" y="2"/>
                  </a:lnTo>
                  <a:lnTo>
                    <a:pt x="14" y="8"/>
                  </a:lnTo>
                  <a:lnTo>
                    <a:pt x="14" y="12"/>
                  </a:lnTo>
                  <a:lnTo>
                    <a:pt x="14" y="14"/>
                  </a:lnTo>
                  <a:lnTo>
                    <a:pt x="14" y="14"/>
                  </a:lnTo>
                  <a:lnTo>
                    <a:pt x="6" y="14"/>
                  </a:lnTo>
                  <a:lnTo>
                    <a:pt x="2" y="14"/>
                  </a:lnTo>
                  <a:lnTo>
                    <a:pt x="0" y="16"/>
                  </a:lnTo>
                  <a:lnTo>
                    <a:pt x="0" y="1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7" name="Freeform 150"/>
            <p:cNvSpPr/>
            <p:nvPr/>
          </p:nvSpPr>
          <p:spPr bwMode="auto">
            <a:xfrm>
              <a:off x="8029575" y="1609725"/>
              <a:ext cx="12700" cy="12700"/>
            </a:xfrm>
            <a:custGeom>
              <a:avLst/>
              <a:gdLst/>
              <a:ahLst/>
              <a:cxnLst>
                <a:cxn ang="0">
                  <a:pos x="8" y="6"/>
                </a:cxn>
                <a:cxn ang="0">
                  <a:pos x="8" y="6"/>
                </a:cxn>
                <a:cxn ang="0">
                  <a:pos x="6" y="2"/>
                </a:cxn>
                <a:cxn ang="0">
                  <a:pos x="4" y="0"/>
                </a:cxn>
                <a:cxn ang="0">
                  <a:pos x="4" y="0"/>
                </a:cxn>
                <a:cxn ang="0">
                  <a:pos x="0" y="2"/>
                </a:cxn>
                <a:cxn ang="0">
                  <a:pos x="0" y="4"/>
                </a:cxn>
                <a:cxn ang="0">
                  <a:pos x="0" y="4"/>
                </a:cxn>
                <a:cxn ang="0">
                  <a:pos x="2" y="6"/>
                </a:cxn>
                <a:cxn ang="0">
                  <a:pos x="4" y="8"/>
                </a:cxn>
                <a:cxn ang="0">
                  <a:pos x="4" y="8"/>
                </a:cxn>
                <a:cxn ang="0">
                  <a:pos x="8" y="8"/>
                </a:cxn>
                <a:cxn ang="0">
                  <a:pos x="8" y="6"/>
                </a:cxn>
                <a:cxn ang="0">
                  <a:pos x="8" y="6"/>
                </a:cxn>
              </a:cxnLst>
              <a:rect l="0" t="0" r="r" b="b"/>
              <a:pathLst>
                <a:path w="8" h="8">
                  <a:moveTo>
                    <a:pt x="8" y="6"/>
                  </a:moveTo>
                  <a:lnTo>
                    <a:pt x="8" y="6"/>
                  </a:lnTo>
                  <a:lnTo>
                    <a:pt x="6" y="2"/>
                  </a:lnTo>
                  <a:lnTo>
                    <a:pt x="4" y="0"/>
                  </a:lnTo>
                  <a:lnTo>
                    <a:pt x="4" y="0"/>
                  </a:lnTo>
                  <a:lnTo>
                    <a:pt x="0" y="2"/>
                  </a:lnTo>
                  <a:lnTo>
                    <a:pt x="0" y="4"/>
                  </a:lnTo>
                  <a:lnTo>
                    <a:pt x="0" y="4"/>
                  </a:lnTo>
                  <a:lnTo>
                    <a:pt x="2" y="6"/>
                  </a:lnTo>
                  <a:lnTo>
                    <a:pt x="4" y="8"/>
                  </a:lnTo>
                  <a:lnTo>
                    <a:pt x="4" y="8"/>
                  </a:lnTo>
                  <a:lnTo>
                    <a:pt x="8" y="8"/>
                  </a:lnTo>
                  <a:lnTo>
                    <a:pt x="8" y="6"/>
                  </a:lnTo>
                  <a:lnTo>
                    <a:pt x="8"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8" name="Freeform 151"/>
            <p:cNvSpPr/>
            <p:nvPr/>
          </p:nvSpPr>
          <p:spPr bwMode="auto">
            <a:xfrm>
              <a:off x="7981950" y="1635125"/>
              <a:ext cx="9525" cy="12700"/>
            </a:xfrm>
            <a:custGeom>
              <a:avLst/>
              <a:gdLst/>
              <a:ahLst/>
              <a:cxnLst>
                <a:cxn ang="0">
                  <a:pos x="2" y="8"/>
                </a:cxn>
                <a:cxn ang="0">
                  <a:pos x="2" y="8"/>
                </a:cxn>
                <a:cxn ang="0">
                  <a:pos x="6" y="8"/>
                </a:cxn>
                <a:cxn ang="0">
                  <a:pos x="6" y="8"/>
                </a:cxn>
                <a:cxn ang="0">
                  <a:pos x="6" y="2"/>
                </a:cxn>
                <a:cxn ang="0">
                  <a:pos x="6" y="0"/>
                </a:cxn>
                <a:cxn ang="0">
                  <a:pos x="2" y="0"/>
                </a:cxn>
                <a:cxn ang="0">
                  <a:pos x="2" y="0"/>
                </a:cxn>
                <a:cxn ang="0">
                  <a:pos x="0" y="4"/>
                </a:cxn>
                <a:cxn ang="0">
                  <a:pos x="0" y="6"/>
                </a:cxn>
                <a:cxn ang="0">
                  <a:pos x="2" y="8"/>
                </a:cxn>
                <a:cxn ang="0">
                  <a:pos x="2" y="8"/>
                </a:cxn>
              </a:cxnLst>
              <a:rect l="0" t="0" r="r" b="b"/>
              <a:pathLst>
                <a:path w="6" h="8">
                  <a:moveTo>
                    <a:pt x="2" y="8"/>
                  </a:moveTo>
                  <a:lnTo>
                    <a:pt x="2" y="8"/>
                  </a:lnTo>
                  <a:lnTo>
                    <a:pt x="6" y="8"/>
                  </a:lnTo>
                  <a:lnTo>
                    <a:pt x="6" y="8"/>
                  </a:lnTo>
                  <a:lnTo>
                    <a:pt x="6" y="2"/>
                  </a:lnTo>
                  <a:lnTo>
                    <a:pt x="6" y="0"/>
                  </a:lnTo>
                  <a:lnTo>
                    <a:pt x="2" y="0"/>
                  </a:lnTo>
                  <a:lnTo>
                    <a:pt x="2" y="0"/>
                  </a:lnTo>
                  <a:lnTo>
                    <a:pt x="0" y="4"/>
                  </a:lnTo>
                  <a:lnTo>
                    <a:pt x="0" y="6"/>
                  </a:lnTo>
                  <a:lnTo>
                    <a:pt x="2" y="8"/>
                  </a:lnTo>
                  <a:lnTo>
                    <a:pt x="2" y="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199" name="Freeform 152"/>
            <p:cNvSpPr/>
            <p:nvPr/>
          </p:nvSpPr>
          <p:spPr bwMode="auto">
            <a:xfrm>
              <a:off x="7985125" y="1635125"/>
              <a:ext cx="1588" cy="1588"/>
            </a:xfrm>
            <a:custGeom>
              <a:avLst/>
              <a:gdLst/>
              <a:ahLst/>
              <a:cxnLst>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0" name="Freeform 153"/>
            <p:cNvSpPr/>
            <p:nvPr/>
          </p:nvSpPr>
          <p:spPr bwMode="auto">
            <a:xfrm>
              <a:off x="7778750" y="1606550"/>
              <a:ext cx="1588" cy="3175"/>
            </a:xfrm>
            <a:custGeom>
              <a:avLst/>
              <a:gdLst/>
              <a:ahLst/>
              <a:cxnLst>
                <a:cxn ang="0">
                  <a:pos x="0" y="0"/>
                </a:cxn>
                <a:cxn ang="0">
                  <a:pos x="0" y="0"/>
                </a:cxn>
                <a:cxn ang="0">
                  <a:pos x="0" y="2"/>
                </a:cxn>
                <a:cxn ang="0">
                  <a:pos x="0" y="2"/>
                </a:cxn>
                <a:cxn ang="0">
                  <a:pos x="0" y="0"/>
                </a:cxn>
                <a:cxn ang="0">
                  <a:pos x="0" y="0"/>
                </a:cxn>
                <a:cxn ang="0">
                  <a:pos x="0" y="0"/>
                </a:cxn>
                <a:cxn ang="0">
                  <a:pos x="0" y="0"/>
                </a:cxn>
              </a:cxnLst>
              <a:rect l="0" t="0" r="r" b="b"/>
              <a:pathLst>
                <a:path h="2">
                  <a:moveTo>
                    <a:pt x="0" y="0"/>
                  </a:moveTo>
                  <a:lnTo>
                    <a:pt x="0" y="0"/>
                  </a:lnTo>
                  <a:lnTo>
                    <a:pt x="0" y="2"/>
                  </a:lnTo>
                  <a:lnTo>
                    <a:pt x="0" y="2"/>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1" name="Freeform 154"/>
            <p:cNvSpPr/>
            <p:nvPr/>
          </p:nvSpPr>
          <p:spPr bwMode="auto">
            <a:xfrm>
              <a:off x="7772400" y="1587500"/>
              <a:ext cx="9525" cy="19050"/>
            </a:xfrm>
            <a:custGeom>
              <a:avLst/>
              <a:gdLst/>
              <a:ahLst/>
              <a:cxnLst>
                <a:cxn ang="0">
                  <a:pos x="4" y="0"/>
                </a:cxn>
                <a:cxn ang="0">
                  <a:pos x="4" y="0"/>
                </a:cxn>
                <a:cxn ang="0">
                  <a:pos x="0" y="2"/>
                </a:cxn>
                <a:cxn ang="0">
                  <a:pos x="0" y="2"/>
                </a:cxn>
                <a:cxn ang="0">
                  <a:pos x="0" y="4"/>
                </a:cxn>
                <a:cxn ang="0">
                  <a:pos x="2" y="6"/>
                </a:cxn>
                <a:cxn ang="0">
                  <a:pos x="4" y="6"/>
                </a:cxn>
                <a:cxn ang="0">
                  <a:pos x="4" y="10"/>
                </a:cxn>
                <a:cxn ang="0">
                  <a:pos x="4" y="10"/>
                </a:cxn>
                <a:cxn ang="0">
                  <a:pos x="4" y="12"/>
                </a:cxn>
                <a:cxn ang="0">
                  <a:pos x="4" y="12"/>
                </a:cxn>
                <a:cxn ang="0">
                  <a:pos x="6" y="10"/>
                </a:cxn>
                <a:cxn ang="0">
                  <a:pos x="6" y="6"/>
                </a:cxn>
                <a:cxn ang="0">
                  <a:pos x="4" y="0"/>
                </a:cxn>
                <a:cxn ang="0">
                  <a:pos x="4" y="0"/>
                </a:cxn>
              </a:cxnLst>
              <a:rect l="0" t="0" r="r" b="b"/>
              <a:pathLst>
                <a:path w="6" h="12">
                  <a:moveTo>
                    <a:pt x="4" y="0"/>
                  </a:moveTo>
                  <a:lnTo>
                    <a:pt x="4" y="0"/>
                  </a:lnTo>
                  <a:lnTo>
                    <a:pt x="0" y="2"/>
                  </a:lnTo>
                  <a:lnTo>
                    <a:pt x="0" y="2"/>
                  </a:lnTo>
                  <a:lnTo>
                    <a:pt x="0" y="4"/>
                  </a:lnTo>
                  <a:lnTo>
                    <a:pt x="2" y="6"/>
                  </a:lnTo>
                  <a:lnTo>
                    <a:pt x="4" y="6"/>
                  </a:lnTo>
                  <a:lnTo>
                    <a:pt x="4" y="10"/>
                  </a:lnTo>
                  <a:lnTo>
                    <a:pt x="4" y="10"/>
                  </a:lnTo>
                  <a:lnTo>
                    <a:pt x="4" y="12"/>
                  </a:lnTo>
                  <a:lnTo>
                    <a:pt x="4" y="12"/>
                  </a:lnTo>
                  <a:lnTo>
                    <a:pt x="6" y="10"/>
                  </a:lnTo>
                  <a:lnTo>
                    <a:pt x="6" y="6"/>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2" name="Freeform 155"/>
            <p:cNvSpPr/>
            <p:nvPr/>
          </p:nvSpPr>
          <p:spPr bwMode="auto">
            <a:xfrm>
              <a:off x="5280025" y="215900"/>
              <a:ext cx="130175" cy="53975"/>
            </a:xfrm>
            <a:custGeom>
              <a:avLst/>
              <a:gdLst/>
              <a:ahLst/>
              <a:cxnLst>
                <a:cxn ang="0">
                  <a:pos x="6" y="22"/>
                </a:cxn>
                <a:cxn ang="0">
                  <a:pos x="6" y="22"/>
                </a:cxn>
                <a:cxn ang="0">
                  <a:pos x="16" y="22"/>
                </a:cxn>
                <a:cxn ang="0">
                  <a:pos x="20" y="22"/>
                </a:cxn>
                <a:cxn ang="0">
                  <a:pos x="26" y="24"/>
                </a:cxn>
                <a:cxn ang="0">
                  <a:pos x="26" y="24"/>
                </a:cxn>
                <a:cxn ang="0">
                  <a:pos x="16" y="26"/>
                </a:cxn>
                <a:cxn ang="0">
                  <a:pos x="16" y="26"/>
                </a:cxn>
                <a:cxn ang="0">
                  <a:pos x="28" y="32"/>
                </a:cxn>
                <a:cxn ang="0">
                  <a:pos x="40" y="34"/>
                </a:cxn>
                <a:cxn ang="0">
                  <a:pos x="54" y="30"/>
                </a:cxn>
                <a:cxn ang="0">
                  <a:pos x="70" y="24"/>
                </a:cxn>
                <a:cxn ang="0">
                  <a:pos x="70" y="24"/>
                </a:cxn>
                <a:cxn ang="0">
                  <a:pos x="82" y="22"/>
                </a:cxn>
                <a:cxn ang="0">
                  <a:pos x="82" y="22"/>
                </a:cxn>
                <a:cxn ang="0">
                  <a:pos x="80" y="20"/>
                </a:cxn>
                <a:cxn ang="0">
                  <a:pos x="78" y="20"/>
                </a:cxn>
                <a:cxn ang="0">
                  <a:pos x="72" y="18"/>
                </a:cxn>
                <a:cxn ang="0">
                  <a:pos x="72" y="18"/>
                </a:cxn>
                <a:cxn ang="0">
                  <a:pos x="64" y="14"/>
                </a:cxn>
                <a:cxn ang="0">
                  <a:pos x="58" y="12"/>
                </a:cxn>
                <a:cxn ang="0">
                  <a:pos x="52" y="12"/>
                </a:cxn>
                <a:cxn ang="0">
                  <a:pos x="52" y="12"/>
                </a:cxn>
                <a:cxn ang="0">
                  <a:pos x="24" y="2"/>
                </a:cxn>
                <a:cxn ang="0">
                  <a:pos x="24" y="2"/>
                </a:cxn>
                <a:cxn ang="0">
                  <a:pos x="18" y="0"/>
                </a:cxn>
                <a:cxn ang="0">
                  <a:pos x="14" y="0"/>
                </a:cxn>
                <a:cxn ang="0">
                  <a:pos x="14" y="4"/>
                </a:cxn>
                <a:cxn ang="0">
                  <a:pos x="14" y="4"/>
                </a:cxn>
                <a:cxn ang="0">
                  <a:pos x="10" y="4"/>
                </a:cxn>
                <a:cxn ang="0">
                  <a:pos x="8" y="4"/>
                </a:cxn>
                <a:cxn ang="0">
                  <a:pos x="6" y="6"/>
                </a:cxn>
                <a:cxn ang="0">
                  <a:pos x="6" y="6"/>
                </a:cxn>
                <a:cxn ang="0">
                  <a:pos x="10" y="8"/>
                </a:cxn>
                <a:cxn ang="0">
                  <a:pos x="10" y="8"/>
                </a:cxn>
                <a:cxn ang="0">
                  <a:pos x="2" y="10"/>
                </a:cxn>
                <a:cxn ang="0">
                  <a:pos x="0" y="12"/>
                </a:cxn>
                <a:cxn ang="0">
                  <a:pos x="0" y="16"/>
                </a:cxn>
                <a:cxn ang="0">
                  <a:pos x="0" y="16"/>
                </a:cxn>
                <a:cxn ang="0">
                  <a:pos x="2" y="20"/>
                </a:cxn>
                <a:cxn ang="0">
                  <a:pos x="6" y="22"/>
                </a:cxn>
                <a:cxn ang="0">
                  <a:pos x="6" y="22"/>
                </a:cxn>
              </a:cxnLst>
              <a:rect l="0" t="0" r="r" b="b"/>
              <a:pathLst>
                <a:path w="82" h="34">
                  <a:moveTo>
                    <a:pt x="6" y="22"/>
                  </a:moveTo>
                  <a:lnTo>
                    <a:pt x="6" y="22"/>
                  </a:lnTo>
                  <a:lnTo>
                    <a:pt x="16" y="22"/>
                  </a:lnTo>
                  <a:lnTo>
                    <a:pt x="20" y="22"/>
                  </a:lnTo>
                  <a:lnTo>
                    <a:pt x="26" y="24"/>
                  </a:lnTo>
                  <a:lnTo>
                    <a:pt x="26" y="24"/>
                  </a:lnTo>
                  <a:lnTo>
                    <a:pt x="16" y="26"/>
                  </a:lnTo>
                  <a:lnTo>
                    <a:pt x="16" y="26"/>
                  </a:lnTo>
                  <a:lnTo>
                    <a:pt x="28" y="32"/>
                  </a:lnTo>
                  <a:lnTo>
                    <a:pt x="40" y="34"/>
                  </a:lnTo>
                  <a:lnTo>
                    <a:pt x="54" y="30"/>
                  </a:lnTo>
                  <a:lnTo>
                    <a:pt x="70" y="24"/>
                  </a:lnTo>
                  <a:lnTo>
                    <a:pt x="70" y="24"/>
                  </a:lnTo>
                  <a:lnTo>
                    <a:pt x="82" y="22"/>
                  </a:lnTo>
                  <a:lnTo>
                    <a:pt x="82" y="22"/>
                  </a:lnTo>
                  <a:lnTo>
                    <a:pt x="80" y="20"/>
                  </a:lnTo>
                  <a:lnTo>
                    <a:pt x="78" y="20"/>
                  </a:lnTo>
                  <a:lnTo>
                    <a:pt x="72" y="18"/>
                  </a:lnTo>
                  <a:lnTo>
                    <a:pt x="72" y="18"/>
                  </a:lnTo>
                  <a:lnTo>
                    <a:pt x="64" y="14"/>
                  </a:lnTo>
                  <a:lnTo>
                    <a:pt x="58" y="12"/>
                  </a:lnTo>
                  <a:lnTo>
                    <a:pt x="52" y="12"/>
                  </a:lnTo>
                  <a:lnTo>
                    <a:pt x="52" y="12"/>
                  </a:lnTo>
                  <a:lnTo>
                    <a:pt x="24" y="2"/>
                  </a:lnTo>
                  <a:lnTo>
                    <a:pt x="24" y="2"/>
                  </a:lnTo>
                  <a:lnTo>
                    <a:pt x="18" y="0"/>
                  </a:lnTo>
                  <a:lnTo>
                    <a:pt x="14" y="0"/>
                  </a:lnTo>
                  <a:lnTo>
                    <a:pt x="14" y="4"/>
                  </a:lnTo>
                  <a:lnTo>
                    <a:pt x="14" y="4"/>
                  </a:lnTo>
                  <a:lnTo>
                    <a:pt x="10" y="4"/>
                  </a:lnTo>
                  <a:lnTo>
                    <a:pt x="8" y="4"/>
                  </a:lnTo>
                  <a:lnTo>
                    <a:pt x="6" y="6"/>
                  </a:lnTo>
                  <a:lnTo>
                    <a:pt x="6" y="6"/>
                  </a:lnTo>
                  <a:lnTo>
                    <a:pt x="10" y="8"/>
                  </a:lnTo>
                  <a:lnTo>
                    <a:pt x="10" y="8"/>
                  </a:lnTo>
                  <a:lnTo>
                    <a:pt x="2" y="10"/>
                  </a:lnTo>
                  <a:lnTo>
                    <a:pt x="0" y="12"/>
                  </a:lnTo>
                  <a:lnTo>
                    <a:pt x="0" y="16"/>
                  </a:lnTo>
                  <a:lnTo>
                    <a:pt x="0" y="16"/>
                  </a:lnTo>
                  <a:lnTo>
                    <a:pt x="2" y="20"/>
                  </a:lnTo>
                  <a:lnTo>
                    <a:pt x="6" y="22"/>
                  </a:lnTo>
                  <a:lnTo>
                    <a:pt x="6" y="2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3" name="Freeform 156"/>
            <p:cNvSpPr/>
            <p:nvPr/>
          </p:nvSpPr>
          <p:spPr bwMode="auto">
            <a:xfrm>
              <a:off x="5346700" y="190500"/>
              <a:ext cx="361950" cy="107950"/>
            </a:xfrm>
            <a:custGeom>
              <a:avLst/>
              <a:gdLst/>
              <a:ahLst/>
              <a:cxnLst>
                <a:cxn ang="0">
                  <a:pos x="10" y="16"/>
                </a:cxn>
                <a:cxn ang="0">
                  <a:pos x="14" y="16"/>
                </a:cxn>
                <a:cxn ang="0">
                  <a:pos x="18" y="18"/>
                </a:cxn>
                <a:cxn ang="0">
                  <a:pos x="40" y="18"/>
                </a:cxn>
                <a:cxn ang="0">
                  <a:pos x="36" y="22"/>
                </a:cxn>
                <a:cxn ang="0">
                  <a:pos x="42" y="26"/>
                </a:cxn>
                <a:cxn ang="0">
                  <a:pos x="54" y="24"/>
                </a:cxn>
                <a:cxn ang="0">
                  <a:pos x="60" y="26"/>
                </a:cxn>
                <a:cxn ang="0">
                  <a:pos x="70" y="24"/>
                </a:cxn>
                <a:cxn ang="0">
                  <a:pos x="78" y="24"/>
                </a:cxn>
                <a:cxn ang="0">
                  <a:pos x="90" y="24"/>
                </a:cxn>
                <a:cxn ang="0">
                  <a:pos x="84" y="26"/>
                </a:cxn>
                <a:cxn ang="0">
                  <a:pos x="74" y="28"/>
                </a:cxn>
                <a:cxn ang="0">
                  <a:pos x="62" y="28"/>
                </a:cxn>
                <a:cxn ang="0">
                  <a:pos x="68" y="30"/>
                </a:cxn>
                <a:cxn ang="0">
                  <a:pos x="70" y="34"/>
                </a:cxn>
                <a:cxn ang="0">
                  <a:pos x="60" y="30"/>
                </a:cxn>
                <a:cxn ang="0">
                  <a:pos x="38" y="28"/>
                </a:cxn>
                <a:cxn ang="0">
                  <a:pos x="34" y="32"/>
                </a:cxn>
                <a:cxn ang="0">
                  <a:pos x="40" y="34"/>
                </a:cxn>
                <a:cxn ang="0">
                  <a:pos x="48" y="38"/>
                </a:cxn>
                <a:cxn ang="0">
                  <a:pos x="64" y="44"/>
                </a:cxn>
                <a:cxn ang="0">
                  <a:pos x="50" y="42"/>
                </a:cxn>
                <a:cxn ang="0">
                  <a:pos x="28" y="44"/>
                </a:cxn>
                <a:cxn ang="0">
                  <a:pos x="24" y="48"/>
                </a:cxn>
                <a:cxn ang="0">
                  <a:pos x="26" y="50"/>
                </a:cxn>
                <a:cxn ang="0">
                  <a:pos x="36" y="50"/>
                </a:cxn>
                <a:cxn ang="0">
                  <a:pos x="42" y="58"/>
                </a:cxn>
                <a:cxn ang="0">
                  <a:pos x="36" y="56"/>
                </a:cxn>
                <a:cxn ang="0">
                  <a:pos x="24" y="54"/>
                </a:cxn>
                <a:cxn ang="0">
                  <a:pos x="22" y="56"/>
                </a:cxn>
                <a:cxn ang="0">
                  <a:pos x="22" y="62"/>
                </a:cxn>
                <a:cxn ang="0">
                  <a:pos x="16" y="62"/>
                </a:cxn>
                <a:cxn ang="0">
                  <a:pos x="8" y="68"/>
                </a:cxn>
                <a:cxn ang="0">
                  <a:pos x="76" y="68"/>
                </a:cxn>
                <a:cxn ang="0">
                  <a:pos x="96" y="64"/>
                </a:cxn>
                <a:cxn ang="0">
                  <a:pos x="88" y="60"/>
                </a:cxn>
                <a:cxn ang="0">
                  <a:pos x="92" y="58"/>
                </a:cxn>
                <a:cxn ang="0">
                  <a:pos x="98" y="54"/>
                </a:cxn>
                <a:cxn ang="0">
                  <a:pos x="102" y="52"/>
                </a:cxn>
                <a:cxn ang="0">
                  <a:pos x="122" y="44"/>
                </a:cxn>
                <a:cxn ang="0">
                  <a:pos x="126" y="38"/>
                </a:cxn>
                <a:cxn ang="0">
                  <a:pos x="132" y="34"/>
                </a:cxn>
                <a:cxn ang="0">
                  <a:pos x="144" y="34"/>
                </a:cxn>
                <a:cxn ang="0">
                  <a:pos x="164" y="26"/>
                </a:cxn>
                <a:cxn ang="0">
                  <a:pos x="186" y="20"/>
                </a:cxn>
                <a:cxn ang="0">
                  <a:pos x="188" y="14"/>
                </a:cxn>
                <a:cxn ang="0">
                  <a:pos x="228" y="6"/>
                </a:cxn>
                <a:cxn ang="0">
                  <a:pos x="192" y="0"/>
                </a:cxn>
                <a:cxn ang="0">
                  <a:pos x="112" y="0"/>
                </a:cxn>
                <a:cxn ang="0">
                  <a:pos x="68" y="4"/>
                </a:cxn>
                <a:cxn ang="0">
                  <a:pos x="58" y="8"/>
                </a:cxn>
                <a:cxn ang="0">
                  <a:pos x="46" y="6"/>
                </a:cxn>
                <a:cxn ang="0">
                  <a:pos x="10" y="12"/>
                </a:cxn>
                <a:cxn ang="0">
                  <a:pos x="0" y="12"/>
                </a:cxn>
                <a:cxn ang="0">
                  <a:pos x="6" y="16"/>
                </a:cxn>
              </a:cxnLst>
              <a:rect l="0" t="0" r="r" b="b"/>
              <a:pathLst>
                <a:path w="228" h="68">
                  <a:moveTo>
                    <a:pt x="8" y="18"/>
                  </a:moveTo>
                  <a:lnTo>
                    <a:pt x="8" y="18"/>
                  </a:lnTo>
                  <a:lnTo>
                    <a:pt x="10" y="16"/>
                  </a:lnTo>
                  <a:lnTo>
                    <a:pt x="10" y="16"/>
                  </a:lnTo>
                  <a:lnTo>
                    <a:pt x="14" y="16"/>
                  </a:lnTo>
                  <a:lnTo>
                    <a:pt x="14" y="16"/>
                  </a:lnTo>
                  <a:lnTo>
                    <a:pt x="14" y="16"/>
                  </a:lnTo>
                  <a:lnTo>
                    <a:pt x="16" y="18"/>
                  </a:lnTo>
                  <a:lnTo>
                    <a:pt x="18" y="18"/>
                  </a:lnTo>
                  <a:lnTo>
                    <a:pt x="24" y="18"/>
                  </a:lnTo>
                  <a:lnTo>
                    <a:pt x="24" y="18"/>
                  </a:lnTo>
                  <a:lnTo>
                    <a:pt x="40" y="18"/>
                  </a:lnTo>
                  <a:lnTo>
                    <a:pt x="40" y="18"/>
                  </a:lnTo>
                  <a:lnTo>
                    <a:pt x="38" y="22"/>
                  </a:lnTo>
                  <a:lnTo>
                    <a:pt x="36" y="22"/>
                  </a:lnTo>
                  <a:lnTo>
                    <a:pt x="36" y="22"/>
                  </a:lnTo>
                  <a:lnTo>
                    <a:pt x="38" y="26"/>
                  </a:lnTo>
                  <a:lnTo>
                    <a:pt x="42" y="26"/>
                  </a:lnTo>
                  <a:lnTo>
                    <a:pt x="48" y="26"/>
                  </a:lnTo>
                  <a:lnTo>
                    <a:pt x="48" y="26"/>
                  </a:lnTo>
                  <a:lnTo>
                    <a:pt x="54" y="24"/>
                  </a:lnTo>
                  <a:lnTo>
                    <a:pt x="58" y="24"/>
                  </a:lnTo>
                  <a:lnTo>
                    <a:pt x="60" y="26"/>
                  </a:lnTo>
                  <a:lnTo>
                    <a:pt x="60" y="26"/>
                  </a:lnTo>
                  <a:lnTo>
                    <a:pt x="62" y="26"/>
                  </a:lnTo>
                  <a:lnTo>
                    <a:pt x="62" y="26"/>
                  </a:lnTo>
                  <a:lnTo>
                    <a:pt x="70" y="24"/>
                  </a:lnTo>
                  <a:lnTo>
                    <a:pt x="70" y="24"/>
                  </a:lnTo>
                  <a:lnTo>
                    <a:pt x="78" y="24"/>
                  </a:lnTo>
                  <a:lnTo>
                    <a:pt x="78" y="24"/>
                  </a:lnTo>
                  <a:lnTo>
                    <a:pt x="88" y="20"/>
                  </a:lnTo>
                  <a:lnTo>
                    <a:pt x="88" y="20"/>
                  </a:lnTo>
                  <a:lnTo>
                    <a:pt x="90" y="24"/>
                  </a:lnTo>
                  <a:lnTo>
                    <a:pt x="90" y="24"/>
                  </a:lnTo>
                  <a:lnTo>
                    <a:pt x="88" y="24"/>
                  </a:lnTo>
                  <a:lnTo>
                    <a:pt x="84" y="26"/>
                  </a:lnTo>
                  <a:lnTo>
                    <a:pt x="78" y="26"/>
                  </a:lnTo>
                  <a:lnTo>
                    <a:pt x="78" y="26"/>
                  </a:lnTo>
                  <a:lnTo>
                    <a:pt x="74" y="28"/>
                  </a:lnTo>
                  <a:lnTo>
                    <a:pt x="70" y="28"/>
                  </a:lnTo>
                  <a:lnTo>
                    <a:pt x="62" y="28"/>
                  </a:lnTo>
                  <a:lnTo>
                    <a:pt x="62" y="28"/>
                  </a:lnTo>
                  <a:lnTo>
                    <a:pt x="64" y="30"/>
                  </a:lnTo>
                  <a:lnTo>
                    <a:pt x="66" y="30"/>
                  </a:lnTo>
                  <a:lnTo>
                    <a:pt x="68" y="30"/>
                  </a:lnTo>
                  <a:lnTo>
                    <a:pt x="70" y="32"/>
                  </a:lnTo>
                  <a:lnTo>
                    <a:pt x="70" y="32"/>
                  </a:lnTo>
                  <a:lnTo>
                    <a:pt x="70" y="34"/>
                  </a:lnTo>
                  <a:lnTo>
                    <a:pt x="70" y="34"/>
                  </a:lnTo>
                  <a:lnTo>
                    <a:pt x="64" y="34"/>
                  </a:lnTo>
                  <a:lnTo>
                    <a:pt x="60" y="30"/>
                  </a:lnTo>
                  <a:lnTo>
                    <a:pt x="60" y="30"/>
                  </a:lnTo>
                  <a:lnTo>
                    <a:pt x="46" y="28"/>
                  </a:lnTo>
                  <a:lnTo>
                    <a:pt x="38" y="28"/>
                  </a:lnTo>
                  <a:lnTo>
                    <a:pt x="30" y="30"/>
                  </a:lnTo>
                  <a:lnTo>
                    <a:pt x="30" y="30"/>
                  </a:lnTo>
                  <a:lnTo>
                    <a:pt x="34" y="32"/>
                  </a:lnTo>
                  <a:lnTo>
                    <a:pt x="36" y="32"/>
                  </a:lnTo>
                  <a:lnTo>
                    <a:pt x="38" y="32"/>
                  </a:lnTo>
                  <a:lnTo>
                    <a:pt x="40" y="34"/>
                  </a:lnTo>
                  <a:lnTo>
                    <a:pt x="40" y="34"/>
                  </a:lnTo>
                  <a:lnTo>
                    <a:pt x="44" y="36"/>
                  </a:lnTo>
                  <a:lnTo>
                    <a:pt x="48" y="38"/>
                  </a:lnTo>
                  <a:lnTo>
                    <a:pt x="48" y="38"/>
                  </a:lnTo>
                  <a:lnTo>
                    <a:pt x="64" y="44"/>
                  </a:lnTo>
                  <a:lnTo>
                    <a:pt x="64" y="44"/>
                  </a:lnTo>
                  <a:lnTo>
                    <a:pt x="58" y="46"/>
                  </a:lnTo>
                  <a:lnTo>
                    <a:pt x="54" y="44"/>
                  </a:lnTo>
                  <a:lnTo>
                    <a:pt x="50" y="42"/>
                  </a:lnTo>
                  <a:lnTo>
                    <a:pt x="46" y="42"/>
                  </a:lnTo>
                  <a:lnTo>
                    <a:pt x="46" y="42"/>
                  </a:lnTo>
                  <a:lnTo>
                    <a:pt x="28" y="44"/>
                  </a:lnTo>
                  <a:lnTo>
                    <a:pt x="28" y="44"/>
                  </a:lnTo>
                  <a:lnTo>
                    <a:pt x="26" y="46"/>
                  </a:lnTo>
                  <a:lnTo>
                    <a:pt x="24" y="48"/>
                  </a:lnTo>
                  <a:lnTo>
                    <a:pt x="24" y="48"/>
                  </a:lnTo>
                  <a:lnTo>
                    <a:pt x="24" y="50"/>
                  </a:lnTo>
                  <a:lnTo>
                    <a:pt x="26" y="50"/>
                  </a:lnTo>
                  <a:lnTo>
                    <a:pt x="28" y="50"/>
                  </a:lnTo>
                  <a:lnTo>
                    <a:pt x="28" y="50"/>
                  </a:lnTo>
                  <a:lnTo>
                    <a:pt x="36" y="50"/>
                  </a:lnTo>
                  <a:lnTo>
                    <a:pt x="42" y="56"/>
                  </a:lnTo>
                  <a:lnTo>
                    <a:pt x="42" y="56"/>
                  </a:lnTo>
                  <a:lnTo>
                    <a:pt x="42" y="58"/>
                  </a:lnTo>
                  <a:lnTo>
                    <a:pt x="42" y="58"/>
                  </a:lnTo>
                  <a:lnTo>
                    <a:pt x="38" y="58"/>
                  </a:lnTo>
                  <a:lnTo>
                    <a:pt x="36" y="56"/>
                  </a:lnTo>
                  <a:lnTo>
                    <a:pt x="30" y="54"/>
                  </a:lnTo>
                  <a:lnTo>
                    <a:pt x="30" y="54"/>
                  </a:lnTo>
                  <a:lnTo>
                    <a:pt x="24" y="54"/>
                  </a:lnTo>
                  <a:lnTo>
                    <a:pt x="22" y="54"/>
                  </a:lnTo>
                  <a:lnTo>
                    <a:pt x="22" y="56"/>
                  </a:lnTo>
                  <a:lnTo>
                    <a:pt x="22" y="56"/>
                  </a:lnTo>
                  <a:lnTo>
                    <a:pt x="24" y="62"/>
                  </a:lnTo>
                  <a:lnTo>
                    <a:pt x="24" y="62"/>
                  </a:lnTo>
                  <a:lnTo>
                    <a:pt x="22" y="62"/>
                  </a:lnTo>
                  <a:lnTo>
                    <a:pt x="18" y="62"/>
                  </a:lnTo>
                  <a:lnTo>
                    <a:pt x="16" y="62"/>
                  </a:lnTo>
                  <a:lnTo>
                    <a:pt x="16" y="62"/>
                  </a:lnTo>
                  <a:lnTo>
                    <a:pt x="12" y="62"/>
                  </a:lnTo>
                  <a:lnTo>
                    <a:pt x="10" y="64"/>
                  </a:lnTo>
                  <a:lnTo>
                    <a:pt x="8" y="68"/>
                  </a:lnTo>
                  <a:lnTo>
                    <a:pt x="8" y="68"/>
                  </a:lnTo>
                  <a:lnTo>
                    <a:pt x="54" y="68"/>
                  </a:lnTo>
                  <a:lnTo>
                    <a:pt x="76" y="68"/>
                  </a:lnTo>
                  <a:lnTo>
                    <a:pt x="100" y="66"/>
                  </a:lnTo>
                  <a:lnTo>
                    <a:pt x="100" y="66"/>
                  </a:lnTo>
                  <a:lnTo>
                    <a:pt x="96" y="64"/>
                  </a:lnTo>
                  <a:lnTo>
                    <a:pt x="92" y="64"/>
                  </a:lnTo>
                  <a:lnTo>
                    <a:pt x="90" y="64"/>
                  </a:lnTo>
                  <a:lnTo>
                    <a:pt x="88" y="60"/>
                  </a:lnTo>
                  <a:lnTo>
                    <a:pt x="88" y="60"/>
                  </a:lnTo>
                  <a:lnTo>
                    <a:pt x="90" y="60"/>
                  </a:lnTo>
                  <a:lnTo>
                    <a:pt x="92" y="58"/>
                  </a:lnTo>
                  <a:lnTo>
                    <a:pt x="92" y="58"/>
                  </a:lnTo>
                  <a:lnTo>
                    <a:pt x="96" y="58"/>
                  </a:lnTo>
                  <a:lnTo>
                    <a:pt x="98" y="54"/>
                  </a:lnTo>
                  <a:lnTo>
                    <a:pt x="100" y="52"/>
                  </a:lnTo>
                  <a:lnTo>
                    <a:pt x="102" y="52"/>
                  </a:lnTo>
                  <a:lnTo>
                    <a:pt x="102" y="52"/>
                  </a:lnTo>
                  <a:lnTo>
                    <a:pt x="108" y="52"/>
                  </a:lnTo>
                  <a:lnTo>
                    <a:pt x="114" y="50"/>
                  </a:lnTo>
                  <a:lnTo>
                    <a:pt x="122" y="44"/>
                  </a:lnTo>
                  <a:lnTo>
                    <a:pt x="122" y="44"/>
                  </a:lnTo>
                  <a:lnTo>
                    <a:pt x="122" y="40"/>
                  </a:lnTo>
                  <a:lnTo>
                    <a:pt x="126" y="38"/>
                  </a:lnTo>
                  <a:lnTo>
                    <a:pt x="130" y="38"/>
                  </a:lnTo>
                  <a:lnTo>
                    <a:pt x="132" y="34"/>
                  </a:lnTo>
                  <a:lnTo>
                    <a:pt x="132" y="34"/>
                  </a:lnTo>
                  <a:lnTo>
                    <a:pt x="136" y="34"/>
                  </a:lnTo>
                  <a:lnTo>
                    <a:pt x="140" y="34"/>
                  </a:lnTo>
                  <a:lnTo>
                    <a:pt x="144" y="34"/>
                  </a:lnTo>
                  <a:lnTo>
                    <a:pt x="148" y="32"/>
                  </a:lnTo>
                  <a:lnTo>
                    <a:pt x="148" y="32"/>
                  </a:lnTo>
                  <a:lnTo>
                    <a:pt x="164" y="26"/>
                  </a:lnTo>
                  <a:lnTo>
                    <a:pt x="164" y="26"/>
                  </a:lnTo>
                  <a:lnTo>
                    <a:pt x="186" y="20"/>
                  </a:lnTo>
                  <a:lnTo>
                    <a:pt x="186" y="20"/>
                  </a:lnTo>
                  <a:lnTo>
                    <a:pt x="188" y="18"/>
                  </a:lnTo>
                  <a:lnTo>
                    <a:pt x="188" y="18"/>
                  </a:lnTo>
                  <a:lnTo>
                    <a:pt x="188" y="14"/>
                  </a:lnTo>
                  <a:lnTo>
                    <a:pt x="188" y="14"/>
                  </a:lnTo>
                  <a:lnTo>
                    <a:pt x="208" y="12"/>
                  </a:lnTo>
                  <a:lnTo>
                    <a:pt x="228" y="6"/>
                  </a:lnTo>
                  <a:lnTo>
                    <a:pt x="228" y="6"/>
                  </a:lnTo>
                  <a:lnTo>
                    <a:pt x="210" y="4"/>
                  </a:lnTo>
                  <a:lnTo>
                    <a:pt x="192" y="0"/>
                  </a:lnTo>
                  <a:lnTo>
                    <a:pt x="156" y="0"/>
                  </a:lnTo>
                  <a:lnTo>
                    <a:pt x="156" y="0"/>
                  </a:lnTo>
                  <a:lnTo>
                    <a:pt x="112" y="0"/>
                  </a:lnTo>
                  <a:lnTo>
                    <a:pt x="90" y="2"/>
                  </a:lnTo>
                  <a:lnTo>
                    <a:pt x="68" y="4"/>
                  </a:lnTo>
                  <a:lnTo>
                    <a:pt x="68" y="4"/>
                  </a:lnTo>
                  <a:lnTo>
                    <a:pt x="64" y="4"/>
                  </a:lnTo>
                  <a:lnTo>
                    <a:pt x="62" y="6"/>
                  </a:lnTo>
                  <a:lnTo>
                    <a:pt x="58" y="8"/>
                  </a:lnTo>
                  <a:lnTo>
                    <a:pt x="58" y="8"/>
                  </a:lnTo>
                  <a:lnTo>
                    <a:pt x="52" y="6"/>
                  </a:lnTo>
                  <a:lnTo>
                    <a:pt x="46" y="6"/>
                  </a:lnTo>
                  <a:lnTo>
                    <a:pt x="34" y="8"/>
                  </a:lnTo>
                  <a:lnTo>
                    <a:pt x="22" y="10"/>
                  </a:lnTo>
                  <a:lnTo>
                    <a:pt x="10" y="12"/>
                  </a:lnTo>
                  <a:lnTo>
                    <a:pt x="10" y="12"/>
                  </a:lnTo>
                  <a:lnTo>
                    <a:pt x="0" y="12"/>
                  </a:lnTo>
                  <a:lnTo>
                    <a:pt x="0" y="12"/>
                  </a:lnTo>
                  <a:lnTo>
                    <a:pt x="2" y="14"/>
                  </a:lnTo>
                  <a:lnTo>
                    <a:pt x="4" y="16"/>
                  </a:lnTo>
                  <a:lnTo>
                    <a:pt x="6" y="16"/>
                  </a:lnTo>
                  <a:lnTo>
                    <a:pt x="8" y="18"/>
                  </a:lnTo>
                  <a:lnTo>
                    <a:pt x="8" y="1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4" name="Freeform 157"/>
            <p:cNvSpPr/>
            <p:nvPr/>
          </p:nvSpPr>
          <p:spPr bwMode="auto">
            <a:xfrm>
              <a:off x="7985125" y="1377950"/>
              <a:ext cx="12700" cy="31750"/>
            </a:xfrm>
            <a:custGeom>
              <a:avLst/>
              <a:gdLst/>
              <a:ahLst/>
              <a:cxnLst>
                <a:cxn ang="0">
                  <a:pos x="4" y="20"/>
                </a:cxn>
                <a:cxn ang="0">
                  <a:pos x="4" y="20"/>
                </a:cxn>
                <a:cxn ang="0">
                  <a:pos x="6" y="16"/>
                </a:cxn>
                <a:cxn ang="0">
                  <a:pos x="4" y="12"/>
                </a:cxn>
                <a:cxn ang="0">
                  <a:pos x="4" y="12"/>
                </a:cxn>
                <a:cxn ang="0">
                  <a:pos x="6" y="8"/>
                </a:cxn>
                <a:cxn ang="0">
                  <a:pos x="8" y="6"/>
                </a:cxn>
                <a:cxn ang="0">
                  <a:pos x="4" y="0"/>
                </a:cxn>
                <a:cxn ang="0">
                  <a:pos x="4" y="0"/>
                </a:cxn>
                <a:cxn ang="0">
                  <a:pos x="4" y="10"/>
                </a:cxn>
                <a:cxn ang="0">
                  <a:pos x="4" y="10"/>
                </a:cxn>
                <a:cxn ang="0">
                  <a:pos x="0" y="14"/>
                </a:cxn>
                <a:cxn ang="0">
                  <a:pos x="0" y="16"/>
                </a:cxn>
                <a:cxn ang="0">
                  <a:pos x="4" y="20"/>
                </a:cxn>
                <a:cxn ang="0">
                  <a:pos x="4" y="20"/>
                </a:cxn>
              </a:cxnLst>
              <a:rect l="0" t="0" r="r" b="b"/>
              <a:pathLst>
                <a:path w="8" h="20">
                  <a:moveTo>
                    <a:pt x="4" y="20"/>
                  </a:moveTo>
                  <a:lnTo>
                    <a:pt x="4" y="20"/>
                  </a:lnTo>
                  <a:lnTo>
                    <a:pt x="6" y="16"/>
                  </a:lnTo>
                  <a:lnTo>
                    <a:pt x="4" y="12"/>
                  </a:lnTo>
                  <a:lnTo>
                    <a:pt x="4" y="12"/>
                  </a:lnTo>
                  <a:lnTo>
                    <a:pt x="6" y="8"/>
                  </a:lnTo>
                  <a:lnTo>
                    <a:pt x="8" y="6"/>
                  </a:lnTo>
                  <a:lnTo>
                    <a:pt x="4" y="0"/>
                  </a:lnTo>
                  <a:lnTo>
                    <a:pt x="4" y="0"/>
                  </a:lnTo>
                  <a:lnTo>
                    <a:pt x="4" y="10"/>
                  </a:lnTo>
                  <a:lnTo>
                    <a:pt x="4" y="10"/>
                  </a:lnTo>
                  <a:lnTo>
                    <a:pt x="0" y="14"/>
                  </a:lnTo>
                  <a:lnTo>
                    <a:pt x="0" y="16"/>
                  </a:lnTo>
                  <a:lnTo>
                    <a:pt x="4" y="20"/>
                  </a:lnTo>
                  <a:lnTo>
                    <a:pt x="4" y="2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5" name="Freeform 158"/>
            <p:cNvSpPr/>
            <p:nvPr/>
          </p:nvSpPr>
          <p:spPr bwMode="auto">
            <a:xfrm>
              <a:off x="6765925" y="974725"/>
              <a:ext cx="19050" cy="9525"/>
            </a:xfrm>
            <a:custGeom>
              <a:avLst/>
              <a:gdLst/>
              <a:ahLst/>
              <a:cxnLst>
                <a:cxn ang="0">
                  <a:pos x="0" y="2"/>
                </a:cxn>
                <a:cxn ang="0">
                  <a:pos x="0" y="2"/>
                </a:cxn>
                <a:cxn ang="0">
                  <a:pos x="2" y="2"/>
                </a:cxn>
                <a:cxn ang="0">
                  <a:pos x="4" y="4"/>
                </a:cxn>
                <a:cxn ang="0">
                  <a:pos x="8" y="6"/>
                </a:cxn>
                <a:cxn ang="0">
                  <a:pos x="12" y="4"/>
                </a:cxn>
                <a:cxn ang="0">
                  <a:pos x="12" y="4"/>
                </a:cxn>
                <a:cxn ang="0">
                  <a:pos x="6" y="0"/>
                </a:cxn>
                <a:cxn ang="0">
                  <a:pos x="0" y="2"/>
                </a:cxn>
                <a:cxn ang="0">
                  <a:pos x="0" y="2"/>
                </a:cxn>
              </a:cxnLst>
              <a:rect l="0" t="0" r="r" b="b"/>
              <a:pathLst>
                <a:path w="12" h="6">
                  <a:moveTo>
                    <a:pt x="0" y="2"/>
                  </a:moveTo>
                  <a:lnTo>
                    <a:pt x="0" y="2"/>
                  </a:lnTo>
                  <a:lnTo>
                    <a:pt x="2" y="2"/>
                  </a:lnTo>
                  <a:lnTo>
                    <a:pt x="4" y="4"/>
                  </a:lnTo>
                  <a:lnTo>
                    <a:pt x="8" y="6"/>
                  </a:lnTo>
                  <a:lnTo>
                    <a:pt x="12" y="4"/>
                  </a:lnTo>
                  <a:lnTo>
                    <a:pt x="12" y="4"/>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6" name="Freeform 159"/>
            <p:cNvSpPr/>
            <p:nvPr/>
          </p:nvSpPr>
          <p:spPr bwMode="auto">
            <a:xfrm>
              <a:off x="7962900" y="1343025"/>
              <a:ext cx="9525" cy="12700"/>
            </a:xfrm>
            <a:custGeom>
              <a:avLst/>
              <a:gdLst/>
              <a:ahLst/>
              <a:cxnLst>
                <a:cxn ang="0">
                  <a:pos x="4" y="0"/>
                </a:cxn>
                <a:cxn ang="0">
                  <a:pos x="4" y="0"/>
                </a:cxn>
                <a:cxn ang="0">
                  <a:pos x="2" y="0"/>
                </a:cxn>
                <a:cxn ang="0">
                  <a:pos x="2" y="0"/>
                </a:cxn>
                <a:cxn ang="0">
                  <a:pos x="0" y="4"/>
                </a:cxn>
                <a:cxn ang="0">
                  <a:pos x="4" y="8"/>
                </a:cxn>
                <a:cxn ang="0">
                  <a:pos x="4" y="8"/>
                </a:cxn>
                <a:cxn ang="0">
                  <a:pos x="6" y="4"/>
                </a:cxn>
                <a:cxn ang="0">
                  <a:pos x="4" y="0"/>
                </a:cxn>
                <a:cxn ang="0">
                  <a:pos x="4" y="0"/>
                </a:cxn>
              </a:cxnLst>
              <a:rect l="0" t="0" r="r" b="b"/>
              <a:pathLst>
                <a:path w="6" h="8">
                  <a:moveTo>
                    <a:pt x="4" y="0"/>
                  </a:moveTo>
                  <a:lnTo>
                    <a:pt x="4" y="0"/>
                  </a:lnTo>
                  <a:lnTo>
                    <a:pt x="2" y="0"/>
                  </a:lnTo>
                  <a:lnTo>
                    <a:pt x="2" y="0"/>
                  </a:lnTo>
                  <a:lnTo>
                    <a:pt x="0" y="4"/>
                  </a:lnTo>
                  <a:lnTo>
                    <a:pt x="4" y="8"/>
                  </a:lnTo>
                  <a:lnTo>
                    <a:pt x="4" y="8"/>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7" name="Freeform 160"/>
            <p:cNvSpPr/>
            <p:nvPr/>
          </p:nvSpPr>
          <p:spPr bwMode="auto">
            <a:xfrm>
              <a:off x="4451350" y="638175"/>
              <a:ext cx="25400" cy="12700"/>
            </a:xfrm>
            <a:custGeom>
              <a:avLst/>
              <a:gdLst/>
              <a:ahLst/>
              <a:cxnLst>
                <a:cxn ang="0">
                  <a:pos x="4" y="2"/>
                </a:cxn>
                <a:cxn ang="0">
                  <a:pos x="4" y="2"/>
                </a:cxn>
                <a:cxn ang="0">
                  <a:pos x="2" y="4"/>
                </a:cxn>
                <a:cxn ang="0">
                  <a:pos x="0" y="6"/>
                </a:cxn>
                <a:cxn ang="0">
                  <a:pos x="2" y="8"/>
                </a:cxn>
                <a:cxn ang="0">
                  <a:pos x="2" y="8"/>
                </a:cxn>
                <a:cxn ang="0">
                  <a:pos x="4" y="8"/>
                </a:cxn>
                <a:cxn ang="0">
                  <a:pos x="6" y="6"/>
                </a:cxn>
                <a:cxn ang="0">
                  <a:pos x="6" y="6"/>
                </a:cxn>
                <a:cxn ang="0">
                  <a:pos x="8" y="4"/>
                </a:cxn>
                <a:cxn ang="0">
                  <a:pos x="12" y="4"/>
                </a:cxn>
                <a:cxn ang="0">
                  <a:pos x="14" y="4"/>
                </a:cxn>
                <a:cxn ang="0">
                  <a:pos x="16" y="0"/>
                </a:cxn>
                <a:cxn ang="0">
                  <a:pos x="16" y="0"/>
                </a:cxn>
                <a:cxn ang="0">
                  <a:pos x="10" y="0"/>
                </a:cxn>
                <a:cxn ang="0">
                  <a:pos x="6" y="0"/>
                </a:cxn>
                <a:cxn ang="0">
                  <a:pos x="4" y="2"/>
                </a:cxn>
                <a:cxn ang="0">
                  <a:pos x="4" y="2"/>
                </a:cxn>
              </a:cxnLst>
              <a:rect l="0" t="0" r="r" b="b"/>
              <a:pathLst>
                <a:path w="16" h="8">
                  <a:moveTo>
                    <a:pt x="4" y="2"/>
                  </a:moveTo>
                  <a:lnTo>
                    <a:pt x="4" y="2"/>
                  </a:lnTo>
                  <a:lnTo>
                    <a:pt x="2" y="4"/>
                  </a:lnTo>
                  <a:lnTo>
                    <a:pt x="0" y="6"/>
                  </a:lnTo>
                  <a:lnTo>
                    <a:pt x="2" y="8"/>
                  </a:lnTo>
                  <a:lnTo>
                    <a:pt x="2" y="8"/>
                  </a:lnTo>
                  <a:lnTo>
                    <a:pt x="4" y="8"/>
                  </a:lnTo>
                  <a:lnTo>
                    <a:pt x="6" y="6"/>
                  </a:lnTo>
                  <a:lnTo>
                    <a:pt x="6" y="6"/>
                  </a:lnTo>
                  <a:lnTo>
                    <a:pt x="8" y="4"/>
                  </a:lnTo>
                  <a:lnTo>
                    <a:pt x="12" y="4"/>
                  </a:lnTo>
                  <a:lnTo>
                    <a:pt x="14" y="4"/>
                  </a:lnTo>
                  <a:lnTo>
                    <a:pt x="16" y="0"/>
                  </a:lnTo>
                  <a:lnTo>
                    <a:pt x="16" y="0"/>
                  </a:lnTo>
                  <a:lnTo>
                    <a:pt x="10" y="0"/>
                  </a:lnTo>
                  <a:lnTo>
                    <a:pt x="6" y="0"/>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8" name="Freeform 161"/>
            <p:cNvSpPr/>
            <p:nvPr/>
          </p:nvSpPr>
          <p:spPr bwMode="auto">
            <a:xfrm>
              <a:off x="8080375" y="1749425"/>
              <a:ext cx="12700" cy="6350"/>
            </a:xfrm>
            <a:custGeom>
              <a:avLst/>
              <a:gdLst/>
              <a:ahLst/>
              <a:cxnLst>
                <a:cxn ang="0">
                  <a:pos x="6" y="0"/>
                </a:cxn>
                <a:cxn ang="0">
                  <a:pos x="6" y="0"/>
                </a:cxn>
                <a:cxn ang="0">
                  <a:pos x="2" y="0"/>
                </a:cxn>
                <a:cxn ang="0">
                  <a:pos x="0" y="2"/>
                </a:cxn>
                <a:cxn ang="0">
                  <a:pos x="0" y="2"/>
                </a:cxn>
                <a:cxn ang="0">
                  <a:pos x="2" y="4"/>
                </a:cxn>
                <a:cxn ang="0">
                  <a:pos x="4" y="4"/>
                </a:cxn>
                <a:cxn ang="0">
                  <a:pos x="4" y="4"/>
                </a:cxn>
                <a:cxn ang="0">
                  <a:pos x="8" y="4"/>
                </a:cxn>
                <a:cxn ang="0">
                  <a:pos x="8" y="0"/>
                </a:cxn>
                <a:cxn ang="0">
                  <a:pos x="8" y="0"/>
                </a:cxn>
                <a:cxn ang="0">
                  <a:pos x="8" y="0"/>
                </a:cxn>
                <a:cxn ang="0">
                  <a:pos x="6" y="0"/>
                </a:cxn>
                <a:cxn ang="0">
                  <a:pos x="6" y="0"/>
                </a:cxn>
              </a:cxnLst>
              <a:rect l="0" t="0" r="r" b="b"/>
              <a:pathLst>
                <a:path w="8" h="4">
                  <a:moveTo>
                    <a:pt x="6" y="0"/>
                  </a:moveTo>
                  <a:lnTo>
                    <a:pt x="6" y="0"/>
                  </a:lnTo>
                  <a:lnTo>
                    <a:pt x="2" y="0"/>
                  </a:lnTo>
                  <a:lnTo>
                    <a:pt x="0" y="2"/>
                  </a:lnTo>
                  <a:lnTo>
                    <a:pt x="0" y="2"/>
                  </a:lnTo>
                  <a:lnTo>
                    <a:pt x="2" y="4"/>
                  </a:lnTo>
                  <a:lnTo>
                    <a:pt x="4" y="4"/>
                  </a:lnTo>
                  <a:lnTo>
                    <a:pt x="4" y="4"/>
                  </a:lnTo>
                  <a:lnTo>
                    <a:pt x="8" y="4"/>
                  </a:lnTo>
                  <a:lnTo>
                    <a:pt x="8" y="0"/>
                  </a:lnTo>
                  <a:lnTo>
                    <a:pt x="8" y="0"/>
                  </a:lnTo>
                  <a:lnTo>
                    <a:pt x="8" y="0"/>
                  </a:lnTo>
                  <a:lnTo>
                    <a:pt x="6" y="0"/>
                  </a:lnTo>
                  <a:lnTo>
                    <a:pt x="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09" name="Freeform 162"/>
            <p:cNvSpPr/>
            <p:nvPr/>
          </p:nvSpPr>
          <p:spPr bwMode="auto">
            <a:xfrm>
              <a:off x="7943850" y="1717675"/>
              <a:ext cx="19050" cy="9525"/>
            </a:xfrm>
            <a:custGeom>
              <a:avLst/>
              <a:gdLst/>
              <a:ahLst/>
              <a:cxnLst>
                <a:cxn ang="0">
                  <a:pos x="0" y="0"/>
                </a:cxn>
                <a:cxn ang="0">
                  <a:pos x="0" y="0"/>
                </a:cxn>
                <a:cxn ang="0">
                  <a:pos x="2" y="2"/>
                </a:cxn>
                <a:cxn ang="0">
                  <a:pos x="6" y="4"/>
                </a:cxn>
                <a:cxn ang="0">
                  <a:pos x="8" y="6"/>
                </a:cxn>
                <a:cxn ang="0">
                  <a:pos x="12" y="6"/>
                </a:cxn>
                <a:cxn ang="0">
                  <a:pos x="12" y="6"/>
                </a:cxn>
                <a:cxn ang="0">
                  <a:pos x="8" y="0"/>
                </a:cxn>
                <a:cxn ang="0">
                  <a:pos x="4" y="0"/>
                </a:cxn>
                <a:cxn ang="0">
                  <a:pos x="0" y="0"/>
                </a:cxn>
                <a:cxn ang="0">
                  <a:pos x="0" y="0"/>
                </a:cxn>
              </a:cxnLst>
              <a:rect l="0" t="0" r="r" b="b"/>
              <a:pathLst>
                <a:path w="12" h="6">
                  <a:moveTo>
                    <a:pt x="0" y="0"/>
                  </a:moveTo>
                  <a:lnTo>
                    <a:pt x="0" y="0"/>
                  </a:lnTo>
                  <a:lnTo>
                    <a:pt x="2" y="2"/>
                  </a:lnTo>
                  <a:lnTo>
                    <a:pt x="6" y="4"/>
                  </a:lnTo>
                  <a:lnTo>
                    <a:pt x="8" y="6"/>
                  </a:lnTo>
                  <a:lnTo>
                    <a:pt x="12" y="6"/>
                  </a:lnTo>
                  <a:lnTo>
                    <a:pt x="12" y="6"/>
                  </a:lnTo>
                  <a:lnTo>
                    <a:pt x="8" y="0"/>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0" name="Freeform 163"/>
            <p:cNvSpPr/>
            <p:nvPr/>
          </p:nvSpPr>
          <p:spPr bwMode="auto">
            <a:xfrm>
              <a:off x="7915275" y="1701800"/>
              <a:ext cx="15875" cy="6350"/>
            </a:xfrm>
            <a:custGeom>
              <a:avLst/>
              <a:gdLst/>
              <a:ahLst/>
              <a:cxnLst>
                <a:cxn ang="0">
                  <a:pos x="10" y="4"/>
                </a:cxn>
                <a:cxn ang="0">
                  <a:pos x="10" y="4"/>
                </a:cxn>
                <a:cxn ang="0">
                  <a:pos x="6" y="2"/>
                </a:cxn>
                <a:cxn ang="0">
                  <a:pos x="6" y="2"/>
                </a:cxn>
                <a:cxn ang="0">
                  <a:pos x="4" y="0"/>
                </a:cxn>
                <a:cxn ang="0">
                  <a:pos x="0" y="0"/>
                </a:cxn>
                <a:cxn ang="0">
                  <a:pos x="0" y="0"/>
                </a:cxn>
                <a:cxn ang="0">
                  <a:pos x="0" y="2"/>
                </a:cxn>
                <a:cxn ang="0">
                  <a:pos x="0" y="2"/>
                </a:cxn>
                <a:cxn ang="0">
                  <a:pos x="2" y="4"/>
                </a:cxn>
                <a:cxn ang="0">
                  <a:pos x="4" y="4"/>
                </a:cxn>
                <a:cxn ang="0">
                  <a:pos x="6" y="4"/>
                </a:cxn>
                <a:cxn ang="0">
                  <a:pos x="6" y="4"/>
                </a:cxn>
                <a:cxn ang="0">
                  <a:pos x="10" y="4"/>
                </a:cxn>
                <a:cxn ang="0">
                  <a:pos x="10" y="4"/>
                </a:cxn>
                <a:cxn ang="0">
                  <a:pos x="10" y="4"/>
                </a:cxn>
                <a:cxn ang="0">
                  <a:pos x="10" y="4"/>
                </a:cxn>
                <a:cxn ang="0">
                  <a:pos x="10" y="4"/>
                </a:cxn>
                <a:cxn ang="0">
                  <a:pos x="10" y="4"/>
                </a:cxn>
                <a:cxn ang="0">
                  <a:pos x="10" y="2"/>
                </a:cxn>
                <a:cxn ang="0">
                  <a:pos x="10" y="2"/>
                </a:cxn>
                <a:cxn ang="0">
                  <a:pos x="10" y="4"/>
                </a:cxn>
                <a:cxn ang="0">
                  <a:pos x="10" y="4"/>
                </a:cxn>
              </a:cxnLst>
              <a:rect l="0" t="0" r="r" b="b"/>
              <a:pathLst>
                <a:path w="10" h="4">
                  <a:moveTo>
                    <a:pt x="10" y="4"/>
                  </a:moveTo>
                  <a:lnTo>
                    <a:pt x="10" y="4"/>
                  </a:lnTo>
                  <a:lnTo>
                    <a:pt x="6" y="2"/>
                  </a:lnTo>
                  <a:lnTo>
                    <a:pt x="6" y="2"/>
                  </a:lnTo>
                  <a:lnTo>
                    <a:pt x="4" y="0"/>
                  </a:lnTo>
                  <a:lnTo>
                    <a:pt x="0" y="0"/>
                  </a:lnTo>
                  <a:lnTo>
                    <a:pt x="0" y="0"/>
                  </a:lnTo>
                  <a:lnTo>
                    <a:pt x="0" y="2"/>
                  </a:lnTo>
                  <a:lnTo>
                    <a:pt x="0" y="2"/>
                  </a:lnTo>
                  <a:lnTo>
                    <a:pt x="2" y="4"/>
                  </a:lnTo>
                  <a:lnTo>
                    <a:pt x="4" y="4"/>
                  </a:lnTo>
                  <a:lnTo>
                    <a:pt x="6" y="4"/>
                  </a:lnTo>
                  <a:lnTo>
                    <a:pt x="6" y="4"/>
                  </a:lnTo>
                  <a:lnTo>
                    <a:pt x="10" y="4"/>
                  </a:lnTo>
                  <a:lnTo>
                    <a:pt x="10" y="4"/>
                  </a:lnTo>
                  <a:lnTo>
                    <a:pt x="10" y="4"/>
                  </a:lnTo>
                  <a:lnTo>
                    <a:pt x="10" y="4"/>
                  </a:lnTo>
                  <a:lnTo>
                    <a:pt x="10" y="4"/>
                  </a:lnTo>
                  <a:lnTo>
                    <a:pt x="10" y="4"/>
                  </a:lnTo>
                  <a:lnTo>
                    <a:pt x="10" y="2"/>
                  </a:lnTo>
                  <a:lnTo>
                    <a:pt x="10" y="2"/>
                  </a:lnTo>
                  <a:lnTo>
                    <a:pt x="10" y="4"/>
                  </a:lnTo>
                  <a:lnTo>
                    <a:pt x="1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1" name="Freeform 164"/>
            <p:cNvSpPr/>
            <p:nvPr/>
          </p:nvSpPr>
          <p:spPr bwMode="auto">
            <a:xfrm>
              <a:off x="7931150" y="1698625"/>
              <a:ext cx="9525" cy="6350"/>
            </a:xfrm>
            <a:custGeom>
              <a:avLst/>
              <a:gdLst/>
              <a:ahLst/>
              <a:cxnLst>
                <a:cxn ang="0">
                  <a:pos x="4" y="0"/>
                </a:cxn>
                <a:cxn ang="0">
                  <a:pos x="4" y="0"/>
                </a:cxn>
                <a:cxn ang="0">
                  <a:pos x="2" y="0"/>
                </a:cxn>
                <a:cxn ang="0">
                  <a:pos x="2" y="0"/>
                </a:cxn>
                <a:cxn ang="0">
                  <a:pos x="0" y="0"/>
                </a:cxn>
                <a:cxn ang="0">
                  <a:pos x="0" y="2"/>
                </a:cxn>
                <a:cxn ang="0">
                  <a:pos x="0" y="4"/>
                </a:cxn>
                <a:cxn ang="0">
                  <a:pos x="0" y="4"/>
                </a:cxn>
                <a:cxn ang="0">
                  <a:pos x="4" y="4"/>
                </a:cxn>
                <a:cxn ang="0">
                  <a:pos x="6" y="4"/>
                </a:cxn>
                <a:cxn ang="0">
                  <a:pos x="4" y="0"/>
                </a:cxn>
                <a:cxn ang="0">
                  <a:pos x="4" y="0"/>
                </a:cxn>
              </a:cxnLst>
              <a:rect l="0" t="0" r="r" b="b"/>
              <a:pathLst>
                <a:path w="6" h="4">
                  <a:moveTo>
                    <a:pt x="4" y="0"/>
                  </a:moveTo>
                  <a:lnTo>
                    <a:pt x="4" y="0"/>
                  </a:lnTo>
                  <a:lnTo>
                    <a:pt x="2" y="0"/>
                  </a:lnTo>
                  <a:lnTo>
                    <a:pt x="2" y="0"/>
                  </a:lnTo>
                  <a:lnTo>
                    <a:pt x="0" y="0"/>
                  </a:lnTo>
                  <a:lnTo>
                    <a:pt x="0" y="2"/>
                  </a:lnTo>
                  <a:lnTo>
                    <a:pt x="0" y="4"/>
                  </a:lnTo>
                  <a:lnTo>
                    <a:pt x="0" y="4"/>
                  </a:lnTo>
                  <a:lnTo>
                    <a:pt x="4" y="4"/>
                  </a:lnTo>
                  <a:lnTo>
                    <a:pt x="6" y="4"/>
                  </a:lnTo>
                  <a:lnTo>
                    <a:pt x="4" y="0"/>
                  </a:lnTo>
                  <a:lnTo>
                    <a:pt x="4"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2" name="Freeform 165"/>
            <p:cNvSpPr/>
            <p:nvPr/>
          </p:nvSpPr>
          <p:spPr bwMode="auto">
            <a:xfrm>
              <a:off x="5473700" y="530225"/>
              <a:ext cx="9525" cy="9525"/>
            </a:xfrm>
            <a:custGeom>
              <a:avLst/>
              <a:gdLst/>
              <a:ahLst/>
              <a:cxnLst>
                <a:cxn ang="0">
                  <a:pos x="0" y="4"/>
                </a:cxn>
                <a:cxn ang="0">
                  <a:pos x="0" y="4"/>
                </a:cxn>
                <a:cxn ang="0">
                  <a:pos x="2" y="6"/>
                </a:cxn>
                <a:cxn ang="0">
                  <a:pos x="2" y="6"/>
                </a:cxn>
                <a:cxn ang="0">
                  <a:pos x="6" y="6"/>
                </a:cxn>
                <a:cxn ang="0">
                  <a:pos x="6" y="4"/>
                </a:cxn>
                <a:cxn ang="0">
                  <a:pos x="6" y="4"/>
                </a:cxn>
                <a:cxn ang="0">
                  <a:pos x="6" y="2"/>
                </a:cxn>
                <a:cxn ang="0">
                  <a:pos x="4" y="0"/>
                </a:cxn>
                <a:cxn ang="0">
                  <a:pos x="4" y="0"/>
                </a:cxn>
                <a:cxn ang="0">
                  <a:pos x="2" y="2"/>
                </a:cxn>
                <a:cxn ang="0">
                  <a:pos x="0" y="4"/>
                </a:cxn>
                <a:cxn ang="0">
                  <a:pos x="0" y="4"/>
                </a:cxn>
              </a:cxnLst>
              <a:rect l="0" t="0" r="r" b="b"/>
              <a:pathLst>
                <a:path w="6" h="6">
                  <a:moveTo>
                    <a:pt x="0" y="4"/>
                  </a:moveTo>
                  <a:lnTo>
                    <a:pt x="0" y="4"/>
                  </a:lnTo>
                  <a:lnTo>
                    <a:pt x="2" y="6"/>
                  </a:lnTo>
                  <a:lnTo>
                    <a:pt x="2" y="6"/>
                  </a:lnTo>
                  <a:lnTo>
                    <a:pt x="6" y="6"/>
                  </a:lnTo>
                  <a:lnTo>
                    <a:pt x="6" y="4"/>
                  </a:lnTo>
                  <a:lnTo>
                    <a:pt x="6" y="4"/>
                  </a:lnTo>
                  <a:lnTo>
                    <a:pt x="6" y="2"/>
                  </a:lnTo>
                  <a:lnTo>
                    <a:pt x="4" y="0"/>
                  </a:lnTo>
                  <a:lnTo>
                    <a:pt x="4" y="0"/>
                  </a:lnTo>
                  <a:lnTo>
                    <a:pt x="2" y="2"/>
                  </a:lnTo>
                  <a:lnTo>
                    <a:pt x="0" y="4"/>
                  </a:lnTo>
                  <a:lnTo>
                    <a:pt x="0" y="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3" name="Freeform 166"/>
            <p:cNvSpPr/>
            <p:nvPr/>
          </p:nvSpPr>
          <p:spPr bwMode="auto">
            <a:xfrm>
              <a:off x="8201025" y="809625"/>
              <a:ext cx="66675" cy="60325"/>
            </a:xfrm>
            <a:custGeom>
              <a:avLst/>
              <a:gdLst/>
              <a:ahLst/>
              <a:cxnLst>
                <a:cxn ang="0">
                  <a:pos x="4" y="38"/>
                </a:cxn>
                <a:cxn ang="0">
                  <a:pos x="4" y="38"/>
                </a:cxn>
                <a:cxn ang="0">
                  <a:pos x="4" y="30"/>
                </a:cxn>
                <a:cxn ang="0">
                  <a:pos x="4" y="30"/>
                </a:cxn>
                <a:cxn ang="0">
                  <a:pos x="20" y="32"/>
                </a:cxn>
                <a:cxn ang="0">
                  <a:pos x="20" y="32"/>
                </a:cxn>
                <a:cxn ang="0">
                  <a:pos x="26" y="32"/>
                </a:cxn>
                <a:cxn ang="0">
                  <a:pos x="32" y="28"/>
                </a:cxn>
                <a:cxn ang="0">
                  <a:pos x="42" y="22"/>
                </a:cxn>
                <a:cxn ang="0">
                  <a:pos x="42" y="22"/>
                </a:cxn>
                <a:cxn ang="0">
                  <a:pos x="38" y="16"/>
                </a:cxn>
                <a:cxn ang="0">
                  <a:pos x="38" y="16"/>
                </a:cxn>
                <a:cxn ang="0">
                  <a:pos x="32" y="16"/>
                </a:cxn>
                <a:cxn ang="0">
                  <a:pos x="24" y="10"/>
                </a:cxn>
                <a:cxn ang="0">
                  <a:pos x="18" y="4"/>
                </a:cxn>
                <a:cxn ang="0">
                  <a:pos x="12" y="0"/>
                </a:cxn>
                <a:cxn ang="0">
                  <a:pos x="12" y="0"/>
                </a:cxn>
                <a:cxn ang="0">
                  <a:pos x="14" y="4"/>
                </a:cxn>
                <a:cxn ang="0">
                  <a:pos x="14" y="10"/>
                </a:cxn>
                <a:cxn ang="0">
                  <a:pos x="12" y="18"/>
                </a:cxn>
                <a:cxn ang="0">
                  <a:pos x="6" y="24"/>
                </a:cxn>
                <a:cxn ang="0">
                  <a:pos x="0" y="30"/>
                </a:cxn>
                <a:cxn ang="0">
                  <a:pos x="0" y="30"/>
                </a:cxn>
                <a:cxn ang="0">
                  <a:pos x="0" y="34"/>
                </a:cxn>
                <a:cxn ang="0">
                  <a:pos x="0" y="36"/>
                </a:cxn>
                <a:cxn ang="0">
                  <a:pos x="4" y="38"/>
                </a:cxn>
                <a:cxn ang="0">
                  <a:pos x="4" y="38"/>
                </a:cxn>
              </a:cxnLst>
              <a:rect l="0" t="0" r="r" b="b"/>
              <a:pathLst>
                <a:path w="42" h="38">
                  <a:moveTo>
                    <a:pt x="4" y="38"/>
                  </a:moveTo>
                  <a:lnTo>
                    <a:pt x="4" y="38"/>
                  </a:lnTo>
                  <a:lnTo>
                    <a:pt x="4" y="30"/>
                  </a:lnTo>
                  <a:lnTo>
                    <a:pt x="4" y="30"/>
                  </a:lnTo>
                  <a:lnTo>
                    <a:pt x="20" y="32"/>
                  </a:lnTo>
                  <a:lnTo>
                    <a:pt x="20" y="32"/>
                  </a:lnTo>
                  <a:lnTo>
                    <a:pt x="26" y="32"/>
                  </a:lnTo>
                  <a:lnTo>
                    <a:pt x="32" y="28"/>
                  </a:lnTo>
                  <a:lnTo>
                    <a:pt x="42" y="22"/>
                  </a:lnTo>
                  <a:lnTo>
                    <a:pt x="42" y="22"/>
                  </a:lnTo>
                  <a:lnTo>
                    <a:pt x="38" y="16"/>
                  </a:lnTo>
                  <a:lnTo>
                    <a:pt x="38" y="16"/>
                  </a:lnTo>
                  <a:lnTo>
                    <a:pt x="32" y="16"/>
                  </a:lnTo>
                  <a:lnTo>
                    <a:pt x="24" y="10"/>
                  </a:lnTo>
                  <a:lnTo>
                    <a:pt x="18" y="4"/>
                  </a:lnTo>
                  <a:lnTo>
                    <a:pt x="12" y="0"/>
                  </a:lnTo>
                  <a:lnTo>
                    <a:pt x="12" y="0"/>
                  </a:lnTo>
                  <a:lnTo>
                    <a:pt x="14" y="4"/>
                  </a:lnTo>
                  <a:lnTo>
                    <a:pt x="14" y="10"/>
                  </a:lnTo>
                  <a:lnTo>
                    <a:pt x="12" y="18"/>
                  </a:lnTo>
                  <a:lnTo>
                    <a:pt x="6" y="24"/>
                  </a:lnTo>
                  <a:lnTo>
                    <a:pt x="0" y="30"/>
                  </a:lnTo>
                  <a:lnTo>
                    <a:pt x="0" y="30"/>
                  </a:lnTo>
                  <a:lnTo>
                    <a:pt x="0" y="34"/>
                  </a:lnTo>
                  <a:lnTo>
                    <a:pt x="0" y="36"/>
                  </a:lnTo>
                  <a:lnTo>
                    <a:pt x="4" y="38"/>
                  </a:lnTo>
                  <a:lnTo>
                    <a:pt x="4" y="3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4" name="Freeform 167"/>
            <p:cNvSpPr/>
            <p:nvPr/>
          </p:nvSpPr>
          <p:spPr bwMode="auto">
            <a:xfrm>
              <a:off x="7870825" y="1736725"/>
              <a:ext cx="495300" cy="463550"/>
            </a:xfrm>
            <a:custGeom>
              <a:avLst/>
              <a:gdLst/>
              <a:ahLst/>
              <a:cxnLst>
                <a:cxn ang="0">
                  <a:pos x="312" y="152"/>
                </a:cxn>
                <a:cxn ang="0">
                  <a:pos x="284" y="120"/>
                </a:cxn>
                <a:cxn ang="0">
                  <a:pos x="266" y="92"/>
                </a:cxn>
                <a:cxn ang="0">
                  <a:pos x="256" y="74"/>
                </a:cxn>
                <a:cxn ang="0">
                  <a:pos x="246" y="44"/>
                </a:cxn>
                <a:cxn ang="0">
                  <a:pos x="232" y="16"/>
                </a:cxn>
                <a:cxn ang="0">
                  <a:pos x="222" y="20"/>
                </a:cxn>
                <a:cxn ang="0">
                  <a:pos x="216" y="68"/>
                </a:cxn>
                <a:cxn ang="0">
                  <a:pos x="208" y="74"/>
                </a:cxn>
                <a:cxn ang="0">
                  <a:pos x="176" y="48"/>
                </a:cxn>
                <a:cxn ang="0">
                  <a:pos x="176" y="32"/>
                </a:cxn>
                <a:cxn ang="0">
                  <a:pos x="182" y="18"/>
                </a:cxn>
                <a:cxn ang="0">
                  <a:pos x="162" y="14"/>
                </a:cxn>
                <a:cxn ang="0">
                  <a:pos x="150" y="14"/>
                </a:cxn>
                <a:cxn ang="0">
                  <a:pos x="140" y="18"/>
                </a:cxn>
                <a:cxn ang="0">
                  <a:pos x="128" y="40"/>
                </a:cxn>
                <a:cxn ang="0">
                  <a:pos x="126" y="44"/>
                </a:cxn>
                <a:cxn ang="0">
                  <a:pos x="116" y="44"/>
                </a:cxn>
                <a:cxn ang="0">
                  <a:pos x="100" y="38"/>
                </a:cxn>
                <a:cxn ang="0">
                  <a:pos x="86" y="60"/>
                </a:cxn>
                <a:cxn ang="0">
                  <a:pos x="72" y="66"/>
                </a:cxn>
                <a:cxn ang="0">
                  <a:pos x="68" y="80"/>
                </a:cxn>
                <a:cxn ang="0">
                  <a:pos x="54" y="96"/>
                </a:cxn>
                <a:cxn ang="0">
                  <a:pos x="10" y="116"/>
                </a:cxn>
                <a:cxn ang="0">
                  <a:pos x="2" y="144"/>
                </a:cxn>
                <a:cxn ang="0">
                  <a:pos x="0" y="166"/>
                </a:cxn>
                <a:cxn ang="0">
                  <a:pos x="12" y="194"/>
                </a:cxn>
                <a:cxn ang="0">
                  <a:pos x="20" y="232"/>
                </a:cxn>
                <a:cxn ang="0">
                  <a:pos x="14" y="244"/>
                </a:cxn>
                <a:cxn ang="0">
                  <a:pos x="30" y="254"/>
                </a:cxn>
                <a:cxn ang="0">
                  <a:pos x="48" y="244"/>
                </a:cxn>
                <a:cxn ang="0">
                  <a:pos x="72" y="242"/>
                </a:cxn>
                <a:cxn ang="0">
                  <a:pos x="82" y="236"/>
                </a:cxn>
                <a:cxn ang="0">
                  <a:pos x="112" y="222"/>
                </a:cxn>
                <a:cxn ang="0">
                  <a:pos x="150" y="220"/>
                </a:cxn>
                <a:cxn ang="0">
                  <a:pos x="170" y="238"/>
                </a:cxn>
                <a:cxn ang="0">
                  <a:pos x="178" y="248"/>
                </a:cxn>
                <a:cxn ang="0">
                  <a:pos x="192" y="230"/>
                </a:cxn>
                <a:cxn ang="0">
                  <a:pos x="190" y="242"/>
                </a:cxn>
                <a:cxn ang="0">
                  <a:pos x="196" y="258"/>
                </a:cxn>
                <a:cxn ang="0">
                  <a:pos x="206" y="268"/>
                </a:cxn>
                <a:cxn ang="0">
                  <a:pos x="216" y="284"/>
                </a:cxn>
                <a:cxn ang="0">
                  <a:pos x="238" y="288"/>
                </a:cxn>
                <a:cxn ang="0">
                  <a:pos x="248" y="284"/>
                </a:cxn>
                <a:cxn ang="0">
                  <a:pos x="258" y="292"/>
                </a:cxn>
                <a:cxn ang="0">
                  <a:pos x="276" y="280"/>
                </a:cxn>
                <a:cxn ang="0">
                  <a:pos x="284" y="280"/>
                </a:cxn>
                <a:cxn ang="0">
                  <a:pos x="286" y="272"/>
                </a:cxn>
                <a:cxn ang="0">
                  <a:pos x="304" y="228"/>
                </a:cxn>
                <a:cxn ang="0">
                  <a:pos x="312" y="196"/>
                </a:cxn>
                <a:cxn ang="0">
                  <a:pos x="310" y="158"/>
                </a:cxn>
              </a:cxnLst>
              <a:rect l="0" t="0" r="r" b="b"/>
              <a:pathLst>
                <a:path w="312" h="292">
                  <a:moveTo>
                    <a:pt x="310" y="158"/>
                  </a:moveTo>
                  <a:lnTo>
                    <a:pt x="310" y="158"/>
                  </a:lnTo>
                  <a:lnTo>
                    <a:pt x="312" y="152"/>
                  </a:lnTo>
                  <a:lnTo>
                    <a:pt x="312" y="152"/>
                  </a:lnTo>
                  <a:lnTo>
                    <a:pt x="308" y="150"/>
                  </a:lnTo>
                  <a:lnTo>
                    <a:pt x="308" y="150"/>
                  </a:lnTo>
                  <a:lnTo>
                    <a:pt x="292" y="130"/>
                  </a:lnTo>
                  <a:lnTo>
                    <a:pt x="284" y="120"/>
                  </a:lnTo>
                  <a:lnTo>
                    <a:pt x="278" y="108"/>
                  </a:lnTo>
                  <a:lnTo>
                    <a:pt x="278" y="108"/>
                  </a:lnTo>
                  <a:lnTo>
                    <a:pt x="274" y="98"/>
                  </a:lnTo>
                  <a:lnTo>
                    <a:pt x="266" y="92"/>
                  </a:lnTo>
                  <a:lnTo>
                    <a:pt x="266" y="92"/>
                  </a:lnTo>
                  <a:lnTo>
                    <a:pt x="260" y="88"/>
                  </a:lnTo>
                  <a:lnTo>
                    <a:pt x="258" y="84"/>
                  </a:lnTo>
                  <a:lnTo>
                    <a:pt x="256" y="74"/>
                  </a:lnTo>
                  <a:lnTo>
                    <a:pt x="256" y="74"/>
                  </a:lnTo>
                  <a:lnTo>
                    <a:pt x="252" y="56"/>
                  </a:lnTo>
                  <a:lnTo>
                    <a:pt x="250" y="48"/>
                  </a:lnTo>
                  <a:lnTo>
                    <a:pt x="246" y="44"/>
                  </a:lnTo>
                  <a:lnTo>
                    <a:pt x="246" y="44"/>
                  </a:lnTo>
                  <a:lnTo>
                    <a:pt x="240" y="38"/>
                  </a:lnTo>
                  <a:lnTo>
                    <a:pt x="236" y="30"/>
                  </a:lnTo>
                  <a:lnTo>
                    <a:pt x="232" y="16"/>
                  </a:lnTo>
                  <a:lnTo>
                    <a:pt x="232" y="16"/>
                  </a:lnTo>
                  <a:lnTo>
                    <a:pt x="228" y="0"/>
                  </a:lnTo>
                  <a:lnTo>
                    <a:pt x="228" y="0"/>
                  </a:lnTo>
                  <a:lnTo>
                    <a:pt x="222" y="20"/>
                  </a:lnTo>
                  <a:lnTo>
                    <a:pt x="222" y="40"/>
                  </a:lnTo>
                  <a:lnTo>
                    <a:pt x="222" y="40"/>
                  </a:lnTo>
                  <a:lnTo>
                    <a:pt x="220" y="54"/>
                  </a:lnTo>
                  <a:lnTo>
                    <a:pt x="216" y="68"/>
                  </a:lnTo>
                  <a:lnTo>
                    <a:pt x="216" y="68"/>
                  </a:lnTo>
                  <a:lnTo>
                    <a:pt x="214" y="72"/>
                  </a:lnTo>
                  <a:lnTo>
                    <a:pt x="212" y="74"/>
                  </a:lnTo>
                  <a:lnTo>
                    <a:pt x="208" y="74"/>
                  </a:lnTo>
                  <a:lnTo>
                    <a:pt x="206" y="72"/>
                  </a:lnTo>
                  <a:lnTo>
                    <a:pt x="206" y="72"/>
                  </a:lnTo>
                  <a:lnTo>
                    <a:pt x="176" y="48"/>
                  </a:lnTo>
                  <a:lnTo>
                    <a:pt x="176" y="48"/>
                  </a:lnTo>
                  <a:lnTo>
                    <a:pt x="174" y="44"/>
                  </a:lnTo>
                  <a:lnTo>
                    <a:pt x="174" y="38"/>
                  </a:lnTo>
                  <a:lnTo>
                    <a:pt x="174" y="38"/>
                  </a:lnTo>
                  <a:lnTo>
                    <a:pt x="176" y="32"/>
                  </a:lnTo>
                  <a:lnTo>
                    <a:pt x="180" y="28"/>
                  </a:lnTo>
                  <a:lnTo>
                    <a:pt x="182" y="22"/>
                  </a:lnTo>
                  <a:lnTo>
                    <a:pt x="182" y="18"/>
                  </a:lnTo>
                  <a:lnTo>
                    <a:pt x="182" y="18"/>
                  </a:lnTo>
                  <a:lnTo>
                    <a:pt x="178" y="16"/>
                  </a:lnTo>
                  <a:lnTo>
                    <a:pt x="174" y="16"/>
                  </a:lnTo>
                  <a:lnTo>
                    <a:pt x="168" y="16"/>
                  </a:lnTo>
                  <a:lnTo>
                    <a:pt x="162" y="14"/>
                  </a:lnTo>
                  <a:lnTo>
                    <a:pt x="162" y="14"/>
                  </a:lnTo>
                  <a:lnTo>
                    <a:pt x="150" y="8"/>
                  </a:lnTo>
                  <a:lnTo>
                    <a:pt x="150" y="8"/>
                  </a:lnTo>
                  <a:lnTo>
                    <a:pt x="150" y="14"/>
                  </a:lnTo>
                  <a:lnTo>
                    <a:pt x="150" y="16"/>
                  </a:lnTo>
                  <a:lnTo>
                    <a:pt x="146" y="18"/>
                  </a:lnTo>
                  <a:lnTo>
                    <a:pt x="146" y="18"/>
                  </a:lnTo>
                  <a:lnTo>
                    <a:pt x="140" y="18"/>
                  </a:lnTo>
                  <a:lnTo>
                    <a:pt x="136" y="20"/>
                  </a:lnTo>
                  <a:lnTo>
                    <a:pt x="132" y="24"/>
                  </a:lnTo>
                  <a:lnTo>
                    <a:pt x="130" y="32"/>
                  </a:lnTo>
                  <a:lnTo>
                    <a:pt x="128" y="40"/>
                  </a:lnTo>
                  <a:lnTo>
                    <a:pt x="128" y="40"/>
                  </a:lnTo>
                  <a:lnTo>
                    <a:pt x="128" y="44"/>
                  </a:lnTo>
                  <a:lnTo>
                    <a:pt x="126" y="44"/>
                  </a:lnTo>
                  <a:lnTo>
                    <a:pt x="126" y="44"/>
                  </a:lnTo>
                  <a:lnTo>
                    <a:pt x="126" y="44"/>
                  </a:lnTo>
                  <a:lnTo>
                    <a:pt x="120" y="44"/>
                  </a:lnTo>
                  <a:lnTo>
                    <a:pt x="118" y="46"/>
                  </a:lnTo>
                  <a:lnTo>
                    <a:pt x="116" y="44"/>
                  </a:lnTo>
                  <a:lnTo>
                    <a:pt x="116" y="44"/>
                  </a:lnTo>
                  <a:lnTo>
                    <a:pt x="108" y="38"/>
                  </a:lnTo>
                  <a:lnTo>
                    <a:pt x="104" y="36"/>
                  </a:lnTo>
                  <a:lnTo>
                    <a:pt x="100" y="38"/>
                  </a:lnTo>
                  <a:lnTo>
                    <a:pt x="92" y="46"/>
                  </a:lnTo>
                  <a:lnTo>
                    <a:pt x="92" y="46"/>
                  </a:lnTo>
                  <a:lnTo>
                    <a:pt x="88" y="52"/>
                  </a:lnTo>
                  <a:lnTo>
                    <a:pt x="86" y="60"/>
                  </a:lnTo>
                  <a:lnTo>
                    <a:pt x="84" y="62"/>
                  </a:lnTo>
                  <a:lnTo>
                    <a:pt x="82" y="64"/>
                  </a:lnTo>
                  <a:lnTo>
                    <a:pt x="78" y="66"/>
                  </a:lnTo>
                  <a:lnTo>
                    <a:pt x="72" y="66"/>
                  </a:lnTo>
                  <a:lnTo>
                    <a:pt x="72" y="66"/>
                  </a:lnTo>
                  <a:lnTo>
                    <a:pt x="70" y="72"/>
                  </a:lnTo>
                  <a:lnTo>
                    <a:pt x="70" y="72"/>
                  </a:lnTo>
                  <a:lnTo>
                    <a:pt x="68" y="80"/>
                  </a:lnTo>
                  <a:lnTo>
                    <a:pt x="68" y="80"/>
                  </a:lnTo>
                  <a:lnTo>
                    <a:pt x="66" y="86"/>
                  </a:lnTo>
                  <a:lnTo>
                    <a:pt x="62" y="90"/>
                  </a:lnTo>
                  <a:lnTo>
                    <a:pt x="54" y="96"/>
                  </a:lnTo>
                  <a:lnTo>
                    <a:pt x="34" y="104"/>
                  </a:lnTo>
                  <a:lnTo>
                    <a:pt x="34" y="104"/>
                  </a:lnTo>
                  <a:lnTo>
                    <a:pt x="16" y="112"/>
                  </a:lnTo>
                  <a:lnTo>
                    <a:pt x="10" y="116"/>
                  </a:lnTo>
                  <a:lnTo>
                    <a:pt x="6" y="122"/>
                  </a:lnTo>
                  <a:lnTo>
                    <a:pt x="4" y="128"/>
                  </a:lnTo>
                  <a:lnTo>
                    <a:pt x="2" y="136"/>
                  </a:lnTo>
                  <a:lnTo>
                    <a:pt x="2" y="144"/>
                  </a:lnTo>
                  <a:lnTo>
                    <a:pt x="4" y="152"/>
                  </a:lnTo>
                  <a:lnTo>
                    <a:pt x="4" y="152"/>
                  </a:lnTo>
                  <a:lnTo>
                    <a:pt x="0" y="162"/>
                  </a:lnTo>
                  <a:lnTo>
                    <a:pt x="0" y="166"/>
                  </a:lnTo>
                  <a:lnTo>
                    <a:pt x="4" y="170"/>
                  </a:lnTo>
                  <a:lnTo>
                    <a:pt x="4" y="170"/>
                  </a:lnTo>
                  <a:lnTo>
                    <a:pt x="8" y="182"/>
                  </a:lnTo>
                  <a:lnTo>
                    <a:pt x="12" y="194"/>
                  </a:lnTo>
                  <a:lnTo>
                    <a:pt x="18" y="220"/>
                  </a:lnTo>
                  <a:lnTo>
                    <a:pt x="18" y="220"/>
                  </a:lnTo>
                  <a:lnTo>
                    <a:pt x="20" y="228"/>
                  </a:lnTo>
                  <a:lnTo>
                    <a:pt x="20" y="232"/>
                  </a:lnTo>
                  <a:lnTo>
                    <a:pt x="18" y="236"/>
                  </a:lnTo>
                  <a:lnTo>
                    <a:pt x="18" y="236"/>
                  </a:lnTo>
                  <a:lnTo>
                    <a:pt x="14" y="240"/>
                  </a:lnTo>
                  <a:lnTo>
                    <a:pt x="14" y="244"/>
                  </a:lnTo>
                  <a:lnTo>
                    <a:pt x="18" y="248"/>
                  </a:lnTo>
                  <a:lnTo>
                    <a:pt x="18" y="248"/>
                  </a:lnTo>
                  <a:lnTo>
                    <a:pt x="24" y="252"/>
                  </a:lnTo>
                  <a:lnTo>
                    <a:pt x="30" y="254"/>
                  </a:lnTo>
                  <a:lnTo>
                    <a:pt x="36" y="252"/>
                  </a:lnTo>
                  <a:lnTo>
                    <a:pt x="40" y="250"/>
                  </a:lnTo>
                  <a:lnTo>
                    <a:pt x="40" y="250"/>
                  </a:lnTo>
                  <a:lnTo>
                    <a:pt x="48" y="244"/>
                  </a:lnTo>
                  <a:lnTo>
                    <a:pt x="56" y="242"/>
                  </a:lnTo>
                  <a:lnTo>
                    <a:pt x="62" y="240"/>
                  </a:lnTo>
                  <a:lnTo>
                    <a:pt x="72" y="242"/>
                  </a:lnTo>
                  <a:lnTo>
                    <a:pt x="72" y="242"/>
                  </a:lnTo>
                  <a:lnTo>
                    <a:pt x="78" y="242"/>
                  </a:lnTo>
                  <a:lnTo>
                    <a:pt x="82" y="240"/>
                  </a:lnTo>
                  <a:lnTo>
                    <a:pt x="82" y="236"/>
                  </a:lnTo>
                  <a:lnTo>
                    <a:pt x="82" y="236"/>
                  </a:lnTo>
                  <a:lnTo>
                    <a:pt x="86" y="232"/>
                  </a:lnTo>
                  <a:lnTo>
                    <a:pt x="90" y="230"/>
                  </a:lnTo>
                  <a:lnTo>
                    <a:pt x="90" y="230"/>
                  </a:lnTo>
                  <a:lnTo>
                    <a:pt x="112" y="222"/>
                  </a:lnTo>
                  <a:lnTo>
                    <a:pt x="124" y="218"/>
                  </a:lnTo>
                  <a:lnTo>
                    <a:pt x="136" y="218"/>
                  </a:lnTo>
                  <a:lnTo>
                    <a:pt x="136" y="218"/>
                  </a:lnTo>
                  <a:lnTo>
                    <a:pt x="150" y="220"/>
                  </a:lnTo>
                  <a:lnTo>
                    <a:pt x="156" y="222"/>
                  </a:lnTo>
                  <a:lnTo>
                    <a:pt x="162" y="228"/>
                  </a:lnTo>
                  <a:lnTo>
                    <a:pt x="162" y="228"/>
                  </a:lnTo>
                  <a:lnTo>
                    <a:pt x="170" y="238"/>
                  </a:lnTo>
                  <a:lnTo>
                    <a:pt x="172" y="246"/>
                  </a:lnTo>
                  <a:lnTo>
                    <a:pt x="174" y="254"/>
                  </a:lnTo>
                  <a:lnTo>
                    <a:pt x="174" y="254"/>
                  </a:lnTo>
                  <a:lnTo>
                    <a:pt x="178" y="248"/>
                  </a:lnTo>
                  <a:lnTo>
                    <a:pt x="182" y="242"/>
                  </a:lnTo>
                  <a:lnTo>
                    <a:pt x="188" y="236"/>
                  </a:lnTo>
                  <a:lnTo>
                    <a:pt x="192" y="230"/>
                  </a:lnTo>
                  <a:lnTo>
                    <a:pt x="192" y="230"/>
                  </a:lnTo>
                  <a:lnTo>
                    <a:pt x="192" y="236"/>
                  </a:lnTo>
                  <a:lnTo>
                    <a:pt x="192" y="236"/>
                  </a:lnTo>
                  <a:lnTo>
                    <a:pt x="190" y="240"/>
                  </a:lnTo>
                  <a:lnTo>
                    <a:pt x="190" y="242"/>
                  </a:lnTo>
                  <a:lnTo>
                    <a:pt x="194" y="248"/>
                  </a:lnTo>
                  <a:lnTo>
                    <a:pt x="196" y="252"/>
                  </a:lnTo>
                  <a:lnTo>
                    <a:pt x="198" y="254"/>
                  </a:lnTo>
                  <a:lnTo>
                    <a:pt x="196" y="258"/>
                  </a:lnTo>
                  <a:lnTo>
                    <a:pt x="196" y="258"/>
                  </a:lnTo>
                  <a:lnTo>
                    <a:pt x="202" y="258"/>
                  </a:lnTo>
                  <a:lnTo>
                    <a:pt x="204" y="260"/>
                  </a:lnTo>
                  <a:lnTo>
                    <a:pt x="206" y="268"/>
                  </a:lnTo>
                  <a:lnTo>
                    <a:pt x="206" y="268"/>
                  </a:lnTo>
                  <a:lnTo>
                    <a:pt x="208" y="274"/>
                  </a:lnTo>
                  <a:lnTo>
                    <a:pt x="212" y="280"/>
                  </a:lnTo>
                  <a:lnTo>
                    <a:pt x="216" y="284"/>
                  </a:lnTo>
                  <a:lnTo>
                    <a:pt x="220" y="288"/>
                  </a:lnTo>
                  <a:lnTo>
                    <a:pt x="226" y="290"/>
                  </a:lnTo>
                  <a:lnTo>
                    <a:pt x="232" y="290"/>
                  </a:lnTo>
                  <a:lnTo>
                    <a:pt x="238" y="288"/>
                  </a:lnTo>
                  <a:lnTo>
                    <a:pt x="244" y="286"/>
                  </a:lnTo>
                  <a:lnTo>
                    <a:pt x="244" y="286"/>
                  </a:lnTo>
                  <a:lnTo>
                    <a:pt x="246" y="284"/>
                  </a:lnTo>
                  <a:lnTo>
                    <a:pt x="248" y="284"/>
                  </a:lnTo>
                  <a:lnTo>
                    <a:pt x="250" y="288"/>
                  </a:lnTo>
                  <a:lnTo>
                    <a:pt x="250" y="288"/>
                  </a:lnTo>
                  <a:lnTo>
                    <a:pt x="254" y="290"/>
                  </a:lnTo>
                  <a:lnTo>
                    <a:pt x="258" y="292"/>
                  </a:lnTo>
                  <a:lnTo>
                    <a:pt x="262" y="290"/>
                  </a:lnTo>
                  <a:lnTo>
                    <a:pt x="266" y="288"/>
                  </a:lnTo>
                  <a:lnTo>
                    <a:pt x="272" y="282"/>
                  </a:lnTo>
                  <a:lnTo>
                    <a:pt x="276" y="280"/>
                  </a:lnTo>
                  <a:lnTo>
                    <a:pt x="280" y="282"/>
                  </a:lnTo>
                  <a:lnTo>
                    <a:pt x="280" y="282"/>
                  </a:lnTo>
                  <a:lnTo>
                    <a:pt x="282" y="282"/>
                  </a:lnTo>
                  <a:lnTo>
                    <a:pt x="284" y="280"/>
                  </a:lnTo>
                  <a:lnTo>
                    <a:pt x="286" y="274"/>
                  </a:lnTo>
                  <a:lnTo>
                    <a:pt x="286" y="274"/>
                  </a:lnTo>
                  <a:lnTo>
                    <a:pt x="286" y="272"/>
                  </a:lnTo>
                  <a:lnTo>
                    <a:pt x="286" y="272"/>
                  </a:lnTo>
                  <a:lnTo>
                    <a:pt x="292" y="250"/>
                  </a:lnTo>
                  <a:lnTo>
                    <a:pt x="296" y="238"/>
                  </a:lnTo>
                  <a:lnTo>
                    <a:pt x="304" y="228"/>
                  </a:lnTo>
                  <a:lnTo>
                    <a:pt x="304" y="228"/>
                  </a:lnTo>
                  <a:lnTo>
                    <a:pt x="308" y="218"/>
                  </a:lnTo>
                  <a:lnTo>
                    <a:pt x="310" y="208"/>
                  </a:lnTo>
                  <a:lnTo>
                    <a:pt x="310" y="208"/>
                  </a:lnTo>
                  <a:lnTo>
                    <a:pt x="312" y="196"/>
                  </a:lnTo>
                  <a:lnTo>
                    <a:pt x="312" y="184"/>
                  </a:lnTo>
                  <a:lnTo>
                    <a:pt x="310" y="158"/>
                  </a:lnTo>
                  <a:lnTo>
                    <a:pt x="310" y="158"/>
                  </a:lnTo>
                  <a:lnTo>
                    <a:pt x="310" y="158"/>
                  </a:lnTo>
                  <a:lnTo>
                    <a:pt x="310" y="158"/>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5" name="Freeform 168"/>
            <p:cNvSpPr/>
            <p:nvPr/>
          </p:nvSpPr>
          <p:spPr bwMode="auto">
            <a:xfrm>
              <a:off x="5556250" y="2438400"/>
              <a:ext cx="1588" cy="1588"/>
            </a:xfrm>
            <a:custGeom>
              <a:avLst/>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6" name="Freeform 169"/>
            <p:cNvSpPr/>
            <p:nvPr/>
          </p:nvSpPr>
          <p:spPr bwMode="auto">
            <a:xfrm>
              <a:off x="5543550" y="2432050"/>
              <a:ext cx="12700" cy="6350"/>
            </a:xfrm>
            <a:custGeom>
              <a:avLst/>
              <a:gdLst/>
              <a:ahLst/>
              <a:cxnLst>
                <a:cxn ang="0">
                  <a:pos x="0" y="0"/>
                </a:cxn>
                <a:cxn ang="0">
                  <a:pos x="0" y="0"/>
                </a:cxn>
                <a:cxn ang="0">
                  <a:pos x="0" y="2"/>
                </a:cxn>
                <a:cxn ang="0">
                  <a:pos x="4" y="4"/>
                </a:cxn>
                <a:cxn ang="0">
                  <a:pos x="8" y="4"/>
                </a:cxn>
                <a:cxn ang="0">
                  <a:pos x="8" y="4"/>
                </a:cxn>
                <a:cxn ang="0">
                  <a:pos x="4" y="0"/>
                </a:cxn>
                <a:cxn ang="0">
                  <a:pos x="0" y="0"/>
                </a:cxn>
                <a:cxn ang="0">
                  <a:pos x="0" y="0"/>
                </a:cxn>
              </a:cxnLst>
              <a:rect l="0" t="0" r="r" b="b"/>
              <a:pathLst>
                <a:path w="8" h="4">
                  <a:moveTo>
                    <a:pt x="0" y="0"/>
                  </a:moveTo>
                  <a:lnTo>
                    <a:pt x="0" y="0"/>
                  </a:lnTo>
                  <a:lnTo>
                    <a:pt x="0" y="2"/>
                  </a:lnTo>
                  <a:lnTo>
                    <a:pt x="4" y="4"/>
                  </a:lnTo>
                  <a:lnTo>
                    <a:pt x="8" y="4"/>
                  </a:lnTo>
                  <a:lnTo>
                    <a:pt x="8" y="4"/>
                  </a:lnTo>
                  <a:lnTo>
                    <a:pt x="4"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7" name="Freeform 170"/>
            <p:cNvSpPr/>
            <p:nvPr/>
          </p:nvSpPr>
          <p:spPr bwMode="auto">
            <a:xfrm>
              <a:off x="7978775" y="1403350"/>
              <a:ext cx="57150" cy="57150"/>
            </a:xfrm>
            <a:custGeom>
              <a:avLst/>
              <a:gdLst/>
              <a:ahLst/>
              <a:cxnLst>
                <a:cxn ang="0">
                  <a:pos x="0" y="24"/>
                </a:cxn>
                <a:cxn ang="0">
                  <a:pos x="0" y="24"/>
                </a:cxn>
                <a:cxn ang="0">
                  <a:pos x="8" y="20"/>
                </a:cxn>
                <a:cxn ang="0">
                  <a:pos x="8" y="20"/>
                </a:cxn>
                <a:cxn ang="0">
                  <a:pos x="12" y="18"/>
                </a:cxn>
                <a:cxn ang="0">
                  <a:pos x="16" y="18"/>
                </a:cxn>
                <a:cxn ang="0">
                  <a:pos x="16" y="22"/>
                </a:cxn>
                <a:cxn ang="0">
                  <a:pos x="16" y="26"/>
                </a:cxn>
                <a:cxn ang="0">
                  <a:pos x="16" y="26"/>
                </a:cxn>
                <a:cxn ang="0">
                  <a:pos x="16" y="30"/>
                </a:cxn>
                <a:cxn ang="0">
                  <a:pos x="16" y="34"/>
                </a:cxn>
                <a:cxn ang="0">
                  <a:pos x="20" y="36"/>
                </a:cxn>
                <a:cxn ang="0">
                  <a:pos x="24" y="36"/>
                </a:cxn>
                <a:cxn ang="0">
                  <a:pos x="24" y="36"/>
                </a:cxn>
                <a:cxn ang="0">
                  <a:pos x="28" y="36"/>
                </a:cxn>
                <a:cxn ang="0">
                  <a:pos x="28" y="34"/>
                </a:cxn>
                <a:cxn ang="0">
                  <a:pos x="26" y="30"/>
                </a:cxn>
                <a:cxn ang="0">
                  <a:pos x="26" y="30"/>
                </a:cxn>
                <a:cxn ang="0">
                  <a:pos x="28" y="26"/>
                </a:cxn>
                <a:cxn ang="0">
                  <a:pos x="28" y="26"/>
                </a:cxn>
                <a:cxn ang="0">
                  <a:pos x="34" y="26"/>
                </a:cxn>
                <a:cxn ang="0">
                  <a:pos x="36" y="22"/>
                </a:cxn>
                <a:cxn ang="0">
                  <a:pos x="34" y="16"/>
                </a:cxn>
                <a:cxn ang="0">
                  <a:pos x="34" y="16"/>
                </a:cxn>
                <a:cxn ang="0">
                  <a:pos x="32" y="8"/>
                </a:cxn>
                <a:cxn ang="0">
                  <a:pos x="32" y="4"/>
                </a:cxn>
                <a:cxn ang="0">
                  <a:pos x="30" y="0"/>
                </a:cxn>
                <a:cxn ang="0">
                  <a:pos x="30" y="0"/>
                </a:cxn>
                <a:cxn ang="0">
                  <a:pos x="26" y="4"/>
                </a:cxn>
                <a:cxn ang="0">
                  <a:pos x="24" y="8"/>
                </a:cxn>
                <a:cxn ang="0">
                  <a:pos x="16" y="10"/>
                </a:cxn>
                <a:cxn ang="0">
                  <a:pos x="10" y="12"/>
                </a:cxn>
                <a:cxn ang="0">
                  <a:pos x="2" y="18"/>
                </a:cxn>
                <a:cxn ang="0">
                  <a:pos x="2" y="18"/>
                </a:cxn>
                <a:cxn ang="0">
                  <a:pos x="0" y="20"/>
                </a:cxn>
                <a:cxn ang="0">
                  <a:pos x="0" y="24"/>
                </a:cxn>
                <a:cxn ang="0">
                  <a:pos x="0" y="24"/>
                </a:cxn>
              </a:cxnLst>
              <a:rect l="0" t="0" r="r" b="b"/>
              <a:pathLst>
                <a:path w="36" h="36">
                  <a:moveTo>
                    <a:pt x="0" y="24"/>
                  </a:moveTo>
                  <a:lnTo>
                    <a:pt x="0" y="24"/>
                  </a:lnTo>
                  <a:lnTo>
                    <a:pt x="8" y="20"/>
                  </a:lnTo>
                  <a:lnTo>
                    <a:pt x="8" y="20"/>
                  </a:lnTo>
                  <a:lnTo>
                    <a:pt x="12" y="18"/>
                  </a:lnTo>
                  <a:lnTo>
                    <a:pt x="16" y="18"/>
                  </a:lnTo>
                  <a:lnTo>
                    <a:pt x="16" y="22"/>
                  </a:lnTo>
                  <a:lnTo>
                    <a:pt x="16" y="26"/>
                  </a:lnTo>
                  <a:lnTo>
                    <a:pt x="16" y="26"/>
                  </a:lnTo>
                  <a:lnTo>
                    <a:pt x="16" y="30"/>
                  </a:lnTo>
                  <a:lnTo>
                    <a:pt x="16" y="34"/>
                  </a:lnTo>
                  <a:lnTo>
                    <a:pt x="20" y="36"/>
                  </a:lnTo>
                  <a:lnTo>
                    <a:pt x="24" y="36"/>
                  </a:lnTo>
                  <a:lnTo>
                    <a:pt x="24" y="36"/>
                  </a:lnTo>
                  <a:lnTo>
                    <a:pt x="28" y="36"/>
                  </a:lnTo>
                  <a:lnTo>
                    <a:pt x="28" y="34"/>
                  </a:lnTo>
                  <a:lnTo>
                    <a:pt x="26" y="30"/>
                  </a:lnTo>
                  <a:lnTo>
                    <a:pt x="26" y="30"/>
                  </a:lnTo>
                  <a:lnTo>
                    <a:pt x="28" y="26"/>
                  </a:lnTo>
                  <a:lnTo>
                    <a:pt x="28" y="26"/>
                  </a:lnTo>
                  <a:lnTo>
                    <a:pt x="34" y="26"/>
                  </a:lnTo>
                  <a:lnTo>
                    <a:pt x="36" y="22"/>
                  </a:lnTo>
                  <a:lnTo>
                    <a:pt x="34" y="16"/>
                  </a:lnTo>
                  <a:lnTo>
                    <a:pt x="34" y="16"/>
                  </a:lnTo>
                  <a:lnTo>
                    <a:pt x="32" y="8"/>
                  </a:lnTo>
                  <a:lnTo>
                    <a:pt x="32" y="4"/>
                  </a:lnTo>
                  <a:lnTo>
                    <a:pt x="30" y="0"/>
                  </a:lnTo>
                  <a:lnTo>
                    <a:pt x="30" y="0"/>
                  </a:lnTo>
                  <a:lnTo>
                    <a:pt x="26" y="4"/>
                  </a:lnTo>
                  <a:lnTo>
                    <a:pt x="24" y="8"/>
                  </a:lnTo>
                  <a:lnTo>
                    <a:pt x="16" y="10"/>
                  </a:lnTo>
                  <a:lnTo>
                    <a:pt x="10" y="12"/>
                  </a:lnTo>
                  <a:lnTo>
                    <a:pt x="2" y="18"/>
                  </a:lnTo>
                  <a:lnTo>
                    <a:pt x="2" y="18"/>
                  </a:lnTo>
                  <a:lnTo>
                    <a:pt x="0" y="20"/>
                  </a:lnTo>
                  <a:lnTo>
                    <a:pt x="0" y="24"/>
                  </a:lnTo>
                  <a:lnTo>
                    <a:pt x="0" y="24"/>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8" name="Freeform 171"/>
            <p:cNvSpPr/>
            <p:nvPr/>
          </p:nvSpPr>
          <p:spPr bwMode="auto">
            <a:xfrm>
              <a:off x="6499225" y="901700"/>
              <a:ext cx="9525" cy="6350"/>
            </a:xfrm>
            <a:custGeom>
              <a:avLst/>
              <a:gdLst/>
              <a:ahLst/>
              <a:cxnLst>
                <a:cxn ang="0">
                  <a:pos x="6" y="2"/>
                </a:cxn>
                <a:cxn ang="0">
                  <a:pos x="6" y="2"/>
                </a:cxn>
                <a:cxn ang="0">
                  <a:pos x="6" y="0"/>
                </a:cxn>
                <a:cxn ang="0">
                  <a:pos x="4" y="0"/>
                </a:cxn>
                <a:cxn ang="0">
                  <a:pos x="4" y="0"/>
                </a:cxn>
                <a:cxn ang="0">
                  <a:pos x="0" y="4"/>
                </a:cxn>
                <a:cxn ang="0">
                  <a:pos x="0" y="4"/>
                </a:cxn>
                <a:cxn ang="0">
                  <a:pos x="2" y="4"/>
                </a:cxn>
                <a:cxn ang="0">
                  <a:pos x="2" y="4"/>
                </a:cxn>
                <a:cxn ang="0">
                  <a:pos x="4" y="4"/>
                </a:cxn>
                <a:cxn ang="0">
                  <a:pos x="6" y="2"/>
                </a:cxn>
                <a:cxn ang="0">
                  <a:pos x="6" y="2"/>
                </a:cxn>
              </a:cxnLst>
              <a:rect l="0" t="0" r="r" b="b"/>
              <a:pathLst>
                <a:path w="6" h="4">
                  <a:moveTo>
                    <a:pt x="6" y="2"/>
                  </a:moveTo>
                  <a:lnTo>
                    <a:pt x="6" y="2"/>
                  </a:lnTo>
                  <a:lnTo>
                    <a:pt x="6" y="0"/>
                  </a:lnTo>
                  <a:lnTo>
                    <a:pt x="4" y="0"/>
                  </a:lnTo>
                  <a:lnTo>
                    <a:pt x="4" y="0"/>
                  </a:lnTo>
                  <a:lnTo>
                    <a:pt x="0" y="4"/>
                  </a:lnTo>
                  <a:lnTo>
                    <a:pt x="0" y="4"/>
                  </a:lnTo>
                  <a:lnTo>
                    <a:pt x="2" y="4"/>
                  </a:lnTo>
                  <a:lnTo>
                    <a:pt x="2" y="4"/>
                  </a:lnTo>
                  <a:lnTo>
                    <a:pt x="4" y="4"/>
                  </a:lnTo>
                  <a:lnTo>
                    <a:pt x="6" y="2"/>
                  </a:lnTo>
                  <a:lnTo>
                    <a:pt x="6"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19" name="Freeform 172"/>
            <p:cNvSpPr/>
            <p:nvPr/>
          </p:nvSpPr>
          <p:spPr bwMode="auto">
            <a:xfrm>
              <a:off x="7854950" y="330200"/>
              <a:ext cx="9525" cy="6350"/>
            </a:xfrm>
            <a:custGeom>
              <a:avLst/>
              <a:gdLst/>
              <a:ahLst/>
              <a:cxnLst>
                <a:cxn ang="0">
                  <a:pos x="2" y="0"/>
                </a:cxn>
                <a:cxn ang="0">
                  <a:pos x="2" y="0"/>
                </a:cxn>
                <a:cxn ang="0">
                  <a:pos x="0" y="4"/>
                </a:cxn>
                <a:cxn ang="0">
                  <a:pos x="0" y="4"/>
                </a:cxn>
                <a:cxn ang="0">
                  <a:pos x="4" y="4"/>
                </a:cxn>
                <a:cxn ang="0">
                  <a:pos x="6" y="4"/>
                </a:cxn>
                <a:cxn ang="0">
                  <a:pos x="6" y="2"/>
                </a:cxn>
                <a:cxn ang="0">
                  <a:pos x="6" y="2"/>
                </a:cxn>
                <a:cxn ang="0">
                  <a:pos x="2" y="0"/>
                </a:cxn>
                <a:cxn ang="0">
                  <a:pos x="2" y="0"/>
                </a:cxn>
              </a:cxnLst>
              <a:rect l="0" t="0" r="r" b="b"/>
              <a:pathLst>
                <a:path w="6" h="4">
                  <a:moveTo>
                    <a:pt x="2" y="0"/>
                  </a:moveTo>
                  <a:lnTo>
                    <a:pt x="2" y="0"/>
                  </a:lnTo>
                  <a:lnTo>
                    <a:pt x="0" y="4"/>
                  </a:lnTo>
                  <a:lnTo>
                    <a:pt x="0" y="4"/>
                  </a:lnTo>
                  <a:lnTo>
                    <a:pt x="4" y="4"/>
                  </a:lnTo>
                  <a:lnTo>
                    <a:pt x="6" y="4"/>
                  </a:lnTo>
                  <a:lnTo>
                    <a:pt x="6" y="2"/>
                  </a:lnTo>
                  <a:lnTo>
                    <a:pt x="6" y="2"/>
                  </a:lnTo>
                  <a:lnTo>
                    <a:pt x="2" y="0"/>
                  </a:lnTo>
                  <a:lnTo>
                    <a:pt x="2"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0" name="Freeform 173"/>
            <p:cNvSpPr/>
            <p:nvPr/>
          </p:nvSpPr>
          <p:spPr bwMode="auto">
            <a:xfrm>
              <a:off x="5705475" y="1384300"/>
              <a:ext cx="6350" cy="9525"/>
            </a:xfrm>
            <a:custGeom>
              <a:avLst/>
              <a:gdLst/>
              <a:ahLst/>
              <a:cxnLst>
                <a:cxn ang="0">
                  <a:pos x="2" y="6"/>
                </a:cxn>
                <a:cxn ang="0">
                  <a:pos x="2" y="6"/>
                </a:cxn>
                <a:cxn ang="0">
                  <a:pos x="4" y="2"/>
                </a:cxn>
                <a:cxn ang="0">
                  <a:pos x="4" y="2"/>
                </a:cxn>
                <a:cxn ang="0">
                  <a:pos x="2" y="0"/>
                </a:cxn>
                <a:cxn ang="0">
                  <a:pos x="2" y="0"/>
                </a:cxn>
                <a:cxn ang="0">
                  <a:pos x="0" y="0"/>
                </a:cxn>
                <a:cxn ang="0">
                  <a:pos x="0" y="2"/>
                </a:cxn>
                <a:cxn ang="0">
                  <a:pos x="0" y="2"/>
                </a:cxn>
                <a:cxn ang="0">
                  <a:pos x="0" y="6"/>
                </a:cxn>
                <a:cxn ang="0">
                  <a:pos x="0" y="6"/>
                </a:cxn>
                <a:cxn ang="0">
                  <a:pos x="2" y="6"/>
                </a:cxn>
                <a:cxn ang="0">
                  <a:pos x="2" y="6"/>
                </a:cxn>
              </a:cxnLst>
              <a:rect l="0" t="0" r="r" b="b"/>
              <a:pathLst>
                <a:path w="4" h="6">
                  <a:moveTo>
                    <a:pt x="2" y="6"/>
                  </a:moveTo>
                  <a:lnTo>
                    <a:pt x="2" y="6"/>
                  </a:lnTo>
                  <a:lnTo>
                    <a:pt x="4" y="2"/>
                  </a:lnTo>
                  <a:lnTo>
                    <a:pt x="4" y="2"/>
                  </a:lnTo>
                  <a:lnTo>
                    <a:pt x="2" y="0"/>
                  </a:lnTo>
                  <a:lnTo>
                    <a:pt x="2" y="0"/>
                  </a:lnTo>
                  <a:lnTo>
                    <a:pt x="0" y="0"/>
                  </a:lnTo>
                  <a:lnTo>
                    <a:pt x="0" y="2"/>
                  </a:lnTo>
                  <a:lnTo>
                    <a:pt x="0" y="2"/>
                  </a:lnTo>
                  <a:lnTo>
                    <a:pt x="0" y="6"/>
                  </a:lnTo>
                  <a:lnTo>
                    <a:pt x="0" y="6"/>
                  </a:lnTo>
                  <a:lnTo>
                    <a:pt x="2" y="6"/>
                  </a:lnTo>
                  <a:lnTo>
                    <a:pt x="2"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1" name="Freeform 174"/>
            <p:cNvSpPr/>
            <p:nvPr/>
          </p:nvSpPr>
          <p:spPr bwMode="auto">
            <a:xfrm>
              <a:off x="7991475" y="1377950"/>
              <a:ext cx="1588" cy="1588"/>
            </a:xfrm>
            <a:custGeom>
              <a:avLst/>
              <a:gdLst/>
              <a:ahLst/>
              <a:cxnLst>
                <a:cxn ang="0">
                  <a:pos x="0" y="0"/>
                </a:cxn>
                <a:cxn ang="0">
                  <a:pos x="0" y="0"/>
                </a:cxn>
                <a:cxn ang="0">
                  <a:pos x="0" y="0"/>
                </a:cxn>
                <a:cxn ang="0">
                  <a:pos x="0" y="0"/>
                </a:cxn>
                <a:cxn ang="0">
                  <a:pos x="0" y="0"/>
                </a:cxn>
                <a:cxn ang="0">
                  <a:pos x="0" y="0"/>
                </a:cxn>
                <a:cxn ang="0">
                  <a:pos x="0" y="0"/>
                </a:cxn>
                <a:cxn ang="0">
                  <a:pos x="0" y="0"/>
                </a:cxn>
              </a:cxnLst>
              <a:rect l="0" t="0" r="r" b="b"/>
              <a:pathLst>
                <a:path>
                  <a:moveTo>
                    <a:pt x="0" y="0"/>
                  </a:moveTo>
                  <a:lnTo>
                    <a:pt x="0" y="0"/>
                  </a:lnTo>
                  <a:lnTo>
                    <a:pt x="0" y="0"/>
                  </a:lnTo>
                  <a:lnTo>
                    <a:pt x="0" y="0"/>
                  </a:lnTo>
                  <a:lnTo>
                    <a:pt x="0" y="0"/>
                  </a:lnTo>
                  <a:lnTo>
                    <a:pt x="0" y="0"/>
                  </a:lnTo>
                  <a:lnTo>
                    <a:pt x="0" y="0"/>
                  </a:lnTo>
                  <a:lnTo>
                    <a:pt x="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2" name="Freeform 175"/>
            <p:cNvSpPr/>
            <p:nvPr/>
          </p:nvSpPr>
          <p:spPr bwMode="auto">
            <a:xfrm>
              <a:off x="7943850" y="1381125"/>
              <a:ext cx="9525" cy="9525"/>
            </a:xfrm>
            <a:custGeom>
              <a:avLst/>
              <a:gdLst/>
              <a:ahLst/>
              <a:cxnLst>
                <a:cxn ang="0">
                  <a:pos x="0" y="6"/>
                </a:cxn>
                <a:cxn ang="0">
                  <a:pos x="0" y="6"/>
                </a:cxn>
                <a:cxn ang="0">
                  <a:pos x="6" y="4"/>
                </a:cxn>
                <a:cxn ang="0">
                  <a:pos x="6" y="4"/>
                </a:cxn>
                <a:cxn ang="0">
                  <a:pos x="2" y="0"/>
                </a:cxn>
                <a:cxn ang="0">
                  <a:pos x="2" y="0"/>
                </a:cxn>
                <a:cxn ang="0">
                  <a:pos x="0" y="4"/>
                </a:cxn>
                <a:cxn ang="0">
                  <a:pos x="0" y="4"/>
                </a:cxn>
                <a:cxn ang="0">
                  <a:pos x="0" y="6"/>
                </a:cxn>
                <a:cxn ang="0">
                  <a:pos x="0" y="6"/>
                </a:cxn>
                <a:cxn ang="0">
                  <a:pos x="0" y="6"/>
                </a:cxn>
              </a:cxnLst>
              <a:rect l="0" t="0" r="r" b="b"/>
              <a:pathLst>
                <a:path w="6" h="6">
                  <a:moveTo>
                    <a:pt x="0" y="6"/>
                  </a:moveTo>
                  <a:lnTo>
                    <a:pt x="0" y="6"/>
                  </a:lnTo>
                  <a:lnTo>
                    <a:pt x="6" y="4"/>
                  </a:lnTo>
                  <a:lnTo>
                    <a:pt x="6" y="4"/>
                  </a:lnTo>
                  <a:lnTo>
                    <a:pt x="2" y="0"/>
                  </a:lnTo>
                  <a:lnTo>
                    <a:pt x="2" y="0"/>
                  </a:lnTo>
                  <a:lnTo>
                    <a:pt x="0" y="4"/>
                  </a:lnTo>
                  <a:lnTo>
                    <a:pt x="0" y="4"/>
                  </a:lnTo>
                  <a:lnTo>
                    <a:pt x="0" y="6"/>
                  </a:lnTo>
                  <a:lnTo>
                    <a:pt x="0" y="6"/>
                  </a:lnTo>
                  <a:lnTo>
                    <a:pt x="0" y="6"/>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3" name="Freeform 176"/>
            <p:cNvSpPr/>
            <p:nvPr/>
          </p:nvSpPr>
          <p:spPr bwMode="auto">
            <a:xfrm>
              <a:off x="5276850" y="276225"/>
              <a:ext cx="22225" cy="6350"/>
            </a:xfrm>
            <a:custGeom>
              <a:avLst/>
              <a:gdLst/>
              <a:ahLst/>
              <a:cxnLst>
                <a:cxn ang="0">
                  <a:pos x="0" y="2"/>
                </a:cxn>
                <a:cxn ang="0">
                  <a:pos x="0" y="2"/>
                </a:cxn>
                <a:cxn ang="0">
                  <a:pos x="6" y="4"/>
                </a:cxn>
                <a:cxn ang="0">
                  <a:pos x="14" y="2"/>
                </a:cxn>
                <a:cxn ang="0">
                  <a:pos x="14" y="2"/>
                </a:cxn>
                <a:cxn ang="0">
                  <a:pos x="6" y="0"/>
                </a:cxn>
                <a:cxn ang="0">
                  <a:pos x="4" y="2"/>
                </a:cxn>
                <a:cxn ang="0">
                  <a:pos x="0" y="2"/>
                </a:cxn>
                <a:cxn ang="0">
                  <a:pos x="0" y="2"/>
                </a:cxn>
              </a:cxnLst>
              <a:rect l="0" t="0" r="r" b="b"/>
              <a:pathLst>
                <a:path w="14" h="4">
                  <a:moveTo>
                    <a:pt x="0" y="2"/>
                  </a:moveTo>
                  <a:lnTo>
                    <a:pt x="0" y="2"/>
                  </a:lnTo>
                  <a:lnTo>
                    <a:pt x="6" y="4"/>
                  </a:lnTo>
                  <a:lnTo>
                    <a:pt x="14" y="2"/>
                  </a:lnTo>
                  <a:lnTo>
                    <a:pt x="14" y="2"/>
                  </a:lnTo>
                  <a:lnTo>
                    <a:pt x="6" y="0"/>
                  </a:lnTo>
                  <a:lnTo>
                    <a:pt x="4" y="2"/>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4" name="Freeform 177"/>
            <p:cNvSpPr/>
            <p:nvPr/>
          </p:nvSpPr>
          <p:spPr bwMode="auto">
            <a:xfrm>
              <a:off x="5670550" y="736600"/>
              <a:ext cx="28575" cy="12700"/>
            </a:xfrm>
            <a:custGeom>
              <a:avLst/>
              <a:gdLst/>
              <a:ahLst/>
              <a:cxnLst>
                <a:cxn ang="0">
                  <a:pos x="0" y="2"/>
                </a:cxn>
                <a:cxn ang="0">
                  <a:pos x="0" y="2"/>
                </a:cxn>
                <a:cxn ang="0">
                  <a:pos x="6" y="4"/>
                </a:cxn>
                <a:cxn ang="0">
                  <a:pos x="6" y="4"/>
                </a:cxn>
                <a:cxn ang="0">
                  <a:pos x="12" y="8"/>
                </a:cxn>
                <a:cxn ang="0">
                  <a:pos x="18" y="8"/>
                </a:cxn>
                <a:cxn ang="0">
                  <a:pos x="18" y="8"/>
                </a:cxn>
                <a:cxn ang="0">
                  <a:pos x="14" y="4"/>
                </a:cxn>
                <a:cxn ang="0">
                  <a:pos x="10" y="2"/>
                </a:cxn>
                <a:cxn ang="0">
                  <a:pos x="10" y="2"/>
                </a:cxn>
                <a:cxn ang="0">
                  <a:pos x="6" y="0"/>
                </a:cxn>
                <a:cxn ang="0">
                  <a:pos x="0" y="2"/>
                </a:cxn>
                <a:cxn ang="0">
                  <a:pos x="0" y="2"/>
                </a:cxn>
              </a:cxnLst>
              <a:rect l="0" t="0" r="r" b="b"/>
              <a:pathLst>
                <a:path w="18" h="8">
                  <a:moveTo>
                    <a:pt x="0" y="2"/>
                  </a:moveTo>
                  <a:lnTo>
                    <a:pt x="0" y="2"/>
                  </a:lnTo>
                  <a:lnTo>
                    <a:pt x="6" y="4"/>
                  </a:lnTo>
                  <a:lnTo>
                    <a:pt x="6" y="4"/>
                  </a:lnTo>
                  <a:lnTo>
                    <a:pt x="12" y="8"/>
                  </a:lnTo>
                  <a:lnTo>
                    <a:pt x="18" y="8"/>
                  </a:lnTo>
                  <a:lnTo>
                    <a:pt x="18" y="8"/>
                  </a:lnTo>
                  <a:lnTo>
                    <a:pt x="14" y="4"/>
                  </a:lnTo>
                  <a:lnTo>
                    <a:pt x="10" y="2"/>
                  </a:lnTo>
                  <a:lnTo>
                    <a:pt x="10" y="2"/>
                  </a:lnTo>
                  <a:lnTo>
                    <a:pt x="6" y="0"/>
                  </a:lnTo>
                  <a:lnTo>
                    <a:pt x="0" y="2"/>
                  </a:lnTo>
                  <a:lnTo>
                    <a:pt x="0" y="2"/>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25" name="Freeform 178"/>
            <p:cNvSpPr/>
            <p:nvPr/>
          </p:nvSpPr>
          <p:spPr bwMode="auto">
            <a:xfrm>
              <a:off x="8083550" y="1558925"/>
              <a:ext cx="6350" cy="6350"/>
            </a:xfrm>
            <a:custGeom>
              <a:avLst/>
              <a:gdLst/>
              <a:ahLst/>
              <a:cxnLst>
                <a:cxn ang="0">
                  <a:pos x="4" y="2"/>
                </a:cxn>
                <a:cxn ang="0">
                  <a:pos x="4" y="2"/>
                </a:cxn>
                <a:cxn ang="0">
                  <a:pos x="2" y="0"/>
                </a:cxn>
                <a:cxn ang="0">
                  <a:pos x="2" y="0"/>
                </a:cxn>
                <a:cxn ang="0">
                  <a:pos x="0" y="2"/>
                </a:cxn>
                <a:cxn ang="0">
                  <a:pos x="0" y="2"/>
                </a:cxn>
                <a:cxn ang="0">
                  <a:pos x="2" y="4"/>
                </a:cxn>
                <a:cxn ang="0">
                  <a:pos x="2" y="4"/>
                </a:cxn>
                <a:cxn ang="0">
                  <a:pos x="4" y="4"/>
                </a:cxn>
                <a:cxn ang="0">
                  <a:pos x="4" y="2"/>
                </a:cxn>
                <a:cxn ang="0">
                  <a:pos x="4" y="2"/>
                </a:cxn>
              </a:cxnLst>
              <a:rect l="0" t="0" r="r" b="b"/>
              <a:pathLst>
                <a:path w="4" h="4">
                  <a:moveTo>
                    <a:pt x="4" y="2"/>
                  </a:moveTo>
                  <a:lnTo>
                    <a:pt x="4" y="2"/>
                  </a:lnTo>
                  <a:lnTo>
                    <a:pt x="2" y="0"/>
                  </a:lnTo>
                  <a:lnTo>
                    <a:pt x="2" y="0"/>
                  </a:lnTo>
                  <a:lnTo>
                    <a:pt x="0" y="2"/>
                  </a:lnTo>
                  <a:lnTo>
                    <a:pt x="0" y="2"/>
                  </a:lnTo>
                  <a:lnTo>
                    <a:pt x="2" y="4"/>
                  </a:lnTo>
                  <a:lnTo>
                    <a:pt x="2" y="4"/>
                  </a:lnTo>
                  <a:lnTo>
                    <a:pt x="4" y="4"/>
                  </a:lnTo>
                  <a:lnTo>
                    <a:pt x="4" y="2"/>
                  </a:lnTo>
                  <a:lnTo>
                    <a:pt x="4" y="2"/>
                  </a:lnTo>
                  <a:close/>
                </a:path>
              </a:pathLst>
            </a:custGeom>
            <a:grpFill/>
            <a:ln w="9525">
              <a:noFill/>
              <a:round/>
            </a:ln>
          </p:spPr>
          <p:txBody>
            <a:bodyPr vert="horz" wrap="square" lIns="91440" tIns="45720" rIns="91440" bIns="45720" numCol="1" anchor="t" anchorCtr="0" compatLnSpc="1"/>
            <a:lstStyle/>
            <a:p>
              <a:endParaRPr lang="zh-CN" altLang="en-US"/>
            </a:p>
          </p:txBody>
        </p:sp>
      </p:grpSp>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9_标题幻灯片">
    <p:spTree>
      <p:nvGrpSpPr>
        <p:cNvPr id="1" name=""/>
        <p:cNvGrpSpPr/>
        <p:nvPr/>
      </p:nvGrpSpPr>
      <p:grpSpPr>
        <a:xfrm>
          <a:off x="0" y="0"/>
          <a:ext cx="0" cy="0"/>
          <a:chOff x="0" y="0"/>
          <a:chExt cx="0" cy="0"/>
        </a:xfrm>
      </p:grpSpPr>
      <p:sp>
        <p:nvSpPr>
          <p:cNvPr id="3" name="框架 2"/>
          <p:cNvSpPr/>
          <p:nvPr userDrawn="1"/>
        </p:nvSpPr>
        <p:spPr>
          <a:xfrm>
            <a:off x="0" y="0"/>
            <a:ext cx="12192000" cy="6858000"/>
          </a:xfrm>
          <a:prstGeom prst="frame">
            <a:avLst>
              <a:gd name="adj1" fmla="val 213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4" name="文本占位符 7"/>
          <p:cNvSpPr>
            <a:spLocks noGrp="1"/>
          </p:cNvSpPr>
          <p:nvPr>
            <p:ph type="body" sz="quarter" idx="10" hasCustomPrompt="1"/>
          </p:nvPr>
        </p:nvSpPr>
        <p:spPr>
          <a:xfrm>
            <a:off x="248457" y="258233"/>
            <a:ext cx="5293927" cy="529569"/>
          </a:xfrm>
          <a:prstGeom prst="rect">
            <a:avLst/>
          </a:prstGeom>
          <a:ln w="12700" cmpd="sng">
            <a:noFill/>
          </a:ln>
        </p:spPr>
        <p:txBody>
          <a:bodyPr vert="horz" anchor="ctr"/>
          <a:lstStyle>
            <a:lvl1pPr marL="0" indent="0" algn="l">
              <a:buNone/>
              <a:defRPr sz="2400" b="1">
                <a:solidFill>
                  <a:schemeClr val="accent2"/>
                </a:solidFill>
                <a:latin typeface="微软雅黑" panose="020B0503020204020204" charset="-122"/>
                <a:ea typeface="微软雅黑" panose="020B0503020204020204" charset="-122"/>
                <a:cs typeface="微软雅黑" panose="020B0503020204020204" charset="-122"/>
              </a:defRPr>
            </a:lvl1pPr>
          </a:lstStyle>
          <a:p>
            <a:pPr lvl="0"/>
            <a:r>
              <a:rPr kumimoji="1" lang="en-US" altLang="zh-CN"/>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5" name="文本占位符 7"/>
          <p:cNvSpPr>
            <a:spLocks noGrp="1"/>
          </p:cNvSpPr>
          <p:nvPr>
            <p:ph type="body" sz="quarter" idx="13" hasCustomPrompt="1"/>
          </p:nvPr>
        </p:nvSpPr>
        <p:spPr>
          <a:xfrm>
            <a:off x="11386592" y="214889"/>
            <a:ext cx="805408" cy="616255"/>
          </a:xfrm>
          <a:prstGeom prst="rect">
            <a:avLst/>
          </a:prstGeom>
          <a:solidFill>
            <a:schemeClr val="accent2"/>
          </a:solidFill>
        </p:spPr>
        <p:txBody>
          <a:bodyPr vert="horz" anchor="ctr"/>
          <a:lstStyle>
            <a:lvl1pPr marL="0" indent="0" algn="ctr">
              <a:buNone/>
              <a:defRPr sz="2400" b="1">
                <a:solidFill>
                  <a:srgbClr val="FFFFFF"/>
                </a:solidFill>
              </a:defRPr>
            </a:lvl1pPr>
          </a:lstStyle>
          <a:p>
            <a:pPr lvl="0"/>
            <a:r>
              <a:rPr kumimoji="1" lang="en-US" altLang="zh-CN" dirty="0"/>
              <a:t>01</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8.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0988" y="2772636"/>
            <a:ext cx="7474381" cy="830997"/>
          </a:xfrm>
          <a:prstGeom prst="rect">
            <a:avLst/>
          </a:prstGeom>
        </p:spPr>
        <p:txBody>
          <a:bodyPr wrap="square">
            <a:spAutoFit/>
          </a:bodyPr>
          <a:lstStyle/>
          <a:p>
            <a:r>
              <a:rPr kumimoji="1" lang="en-US" altLang="zh-CN" sz="2400" b="1" dirty="0">
                <a:solidFill>
                  <a:srgbClr val="6B6889"/>
                </a:solidFill>
                <a:latin typeface="微软雅黑" panose="020B0503020204020204" charset="-122"/>
                <a:ea typeface="微软雅黑" panose="020B0503020204020204" charset="-122"/>
                <a:cs typeface="微软雅黑" panose="020B0503020204020204" charset="-122"/>
              </a:rPr>
              <a:t>Enhancing Visual Question Answering through Bi-Modal Feature Fusion: Performance Analysis </a:t>
            </a:r>
            <a:endParaRPr kumimoji="1" lang="zh-CN" altLang="en-US" sz="2400" b="1" dirty="0">
              <a:solidFill>
                <a:srgbClr val="F76D68"/>
              </a:solidFill>
              <a:latin typeface="微软雅黑" panose="020B0503020204020204" charset="-122"/>
              <a:ea typeface="微软雅黑" panose="020B0503020204020204" charset="-122"/>
              <a:cs typeface="微软雅黑" panose="020B0503020204020204" charset="-122"/>
            </a:endParaRPr>
          </a:p>
        </p:txBody>
      </p:sp>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5" name="文本框 8"/>
          <p:cNvSpPr txBox="1"/>
          <p:nvPr/>
        </p:nvSpPr>
        <p:spPr>
          <a:xfrm>
            <a:off x="1300988" y="4615069"/>
            <a:ext cx="7330748" cy="102374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n"/>
            </a:pPr>
            <a:r>
              <a:rPr lang="en-US" altLang="zh-CN" sz="1400" b="1" dirty="0">
                <a:solidFill>
                  <a:schemeClr val="accent1"/>
                </a:solidFill>
                <a:latin typeface="微软雅黑" panose="020B0503020204020204" charset="-122"/>
                <a:ea typeface="微软雅黑" panose="020B0503020204020204" charset="-122"/>
              </a:rPr>
              <a:t>Reporter: MAO KEYU</a:t>
            </a:r>
          </a:p>
          <a:p>
            <a:pPr marL="285750" indent="-285750">
              <a:lnSpc>
                <a:spcPct val="150000"/>
              </a:lnSpc>
              <a:buFont typeface="Wingdings" panose="05000000000000000000" pitchFamily="2" charset="2"/>
              <a:buChar char="n"/>
            </a:pPr>
            <a:r>
              <a:rPr lang="en-US" sz="1400" dirty="0">
                <a:solidFill>
                  <a:schemeClr val="accent1"/>
                </a:solidFill>
                <a:latin typeface="微软雅黑" panose="020B0503020204020204" charset="-122"/>
                <a:ea typeface="微软雅黑" panose="020B0503020204020204" charset="-122"/>
              </a:rPr>
              <a:t>Fudan University</a:t>
            </a:r>
          </a:p>
          <a:p>
            <a:pPr marL="285750" indent="-285750">
              <a:lnSpc>
                <a:spcPct val="150000"/>
              </a:lnSpc>
              <a:buFont typeface="Wingdings" panose="05000000000000000000" pitchFamily="2" charset="2"/>
              <a:buChar char="n"/>
            </a:pPr>
            <a:r>
              <a:rPr lang="en-US" sz="1400" dirty="0">
                <a:solidFill>
                  <a:schemeClr val="accent1"/>
                </a:solidFill>
                <a:latin typeface="微软雅黑" panose="020B0503020204020204" charset="-122"/>
                <a:ea typeface="微软雅黑" panose="020B0503020204020204" charset="-122"/>
              </a:rPr>
              <a:t>School of Data Science</a:t>
            </a:r>
          </a:p>
        </p:txBody>
      </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25" name="矩形 24"/>
          <p:cNvSpPr/>
          <p:nvPr/>
        </p:nvSpPr>
        <p:spPr>
          <a:xfrm>
            <a:off x="1300988" y="3972965"/>
            <a:ext cx="2157963" cy="523220"/>
          </a:xfrm>
          <a:prstGeom prst="rect">
            <a:avLst/>
          </a:prstGeom>
        </p:spPr>
        <p:txBody>
          <a:bodyPr wrap="none">
            <a:spAutoFit/>
          </a:bodyPr>
          <a:lstStyle/>
          <a:p>
            <a:r>
              <a:rPr kumimoji="1" lang="en-US" altLang="zh-CN" sz="2800" b="1" dirty="0">
                <a:solidFill>
                  <a:schemeClr val="accent1"/>
                </a:solidFill>
                <a:latin typeface="微软雅黑" panose="020B0503020204020204" charset="-122"/>
                <a:ea typeface="微软雅黑" panose="020B0503020204020204" charset="-122"/>
                <a:cs typeface="微软雅黑" panose="020B0503020204020204" charset="-122"/>
              </a:rPr>
              <a:t>IPMV 2024</a:t>
            </a:r>
            <a:endParaRPr kumimoji="1" lang="zh-CN" altLang="en-US" sz="2800" b="1" dirty="0">
              <a:solidFill>
                <a:schemeClr val="accent2"/>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8627">
        <p:fade/>
      </p:transition>
    </mc:Choice>
    <mc:Fallback xmlns="">
      <p:transition spd="med" advTm="862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2.2</a:t>
            </a:r>
            <a:r>
              <a:rPr kumimoji="1" lang="zh-CN" altLang="en-US" dirty="0"/>
              <a:t> </a:t>
            </a:r>
            <a:r>
              <a:rPr kumimoji="1" lang="en-US" altLang="zh-CN" dirty="0"/>
              <a:t>Image Feature Extraction</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grpSp>
        <p:nvGrpSpPr>
          <p:cNvPr id="26" name="组 25"/>
          <p:cNvGrpSpPr/>
          <p:nvPr/>
        </p:nvGrpSpPr>
        <p:grpSpPr>
          <a:xfrm>
            <a:off x="9707390" y="-429784"/>
            <a:ext cx="525383" cy="308813"/>
            <a:chOff x="3902075" y="4498975"/>
            <a:chExt cx="831850" cy="488950"/>
          </a:xfrm>
          <a:solidFill>
            <a:schemeClr val="bg1"/>
          </a:solidFill>
        </p:grpSpPr>
        <p:sp>
          <p:nvSpPr>
            <p:cNvPr id="2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D5FE66-CC99-A583-265E-C404A1A2BDBB}"/>
                  </a:ext>
                </a:extLst>
              </p:cNvPr>
              <p:cNvSpPr txBox="1"/>
              <p:nvPr/>
            </p:nvSpPr>
            <p:spPr>
              <a:xfrm>
                <a:off x="300724" y="1153451"/>
                <a:ext cx="5630633" cy="4274503"/>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For image data, we utilized a ResNet-152 to extract feature vectors from images of size 3x448x448. After passing through the ResNet, a set of region vectors with dimension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smtClean="0">
                            <a:latin typeface="Cambria Math" panose="02040503050406030204" pitchFamily="18" charset="0"/>
                            <a:cs typeface="Times New Roman" panose="02020603050405020304" pitchFamily="18" charset="0"/>
                          </a:rPr>
                          <m:t>𝑑</m:t>
                        </m:r>
                      </m:e>
                      <m:sub>
                        <m:r>
                          <a:rPr lang="en-US" altLang="zh-CN" i="1" dirty="0" smtClean="0">
                            <a:latin typeface="Cambria Math" panose="02040503050406030204" pitchFamily="18" charset="0"/>
                            <a:cs typeface="Times New Roman" panose="02020603050405020304" pitchFamily="18" charset="0"/>
                          </a:rPr>
                          <m:t>𝑣</m:t>
                        </m:r>
                      </m:sub>
                    </m:sSub>
                  </m:oMath>
                </a14:m>
                <a:r>
                  <a:rPr lang="en-US" altLang="zh-CN" dirty="0">
                    <a:latin typeface="Times New Roman" panose="02020603050405020304" pitchFamily="18" charset="0"/>
                    <a:cs typeface="Times New Roman" panose="02020603050405020304" pitchFamily="18" charset="0"/>
                  </a:rPr>
                  <a:t> is obtained, encapsulating the image information. A simple representation of residual block in ResNet can be found in figure 3, which makes use of history information and can improve gradient disappearance while backpropagating.</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sz="1800" dirty="0">
                    <a:effectLst/>
                    <a:latin typeface="Linux Libertine O"/>
                    <a:ea typeface="Cambria" panose="02040503050406030204" pitchFamily="18" charset="0"/>
                  </a:rPr>
                  <a:t>For a given figure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𝐹</m:t>
                        </m:r>
                      </m:e>
                      <m:sub>
                        <m:r>
                          <a:rPr lang="en-US" altLang="zh-CN" sz="1800" i="1">
                            <a:effectLst/>
                            <a:latin typeface="Cambria Math" panose="02040503050406030204" pitchFamily="18" charset="0"/>
                            <a:ea typeface="Cambria" panose="02040503050406030204" pitchFamily="18" charset="0"/>
                          </a:rPr>
                          <m:t>𝑖</m:t>
                        </m:r>
                      </m:sub>
                    </m:sSub>
                    <m:r>
                      <a:rPr lang="en-US" altLang="zh-CN" sz="1800" i="1">
                        <a:effectLst/>
                        <a:latin typeface="Cambria Math" panose="02040503050406030204" pitchFamily="18" charset="0"/>
                        <a:ea typeface="Cambria" panose="02040503050406030204" pitchFamily="18" charset="0"/>
                      </a:rPr>
                      <m:t> </m:t>
                    </m:r>
                  </m:oMath>
                </a14:m>
                <a:r>
                  <a:rPr lang="en-US" altLang="zh-CN" sz="1800" dirty="0">
                    <a:effectLst/>
                    <a:latin typeface="Linux Libertine O"/>
                    <a:ea typeface="Cambria" panose="02040503050406030204" pitchFamily="18" charset="0"/>
                  </a:rPr>
                  <a:t>, we may define its feature after ResNet as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𝑓</m:t>
                        </m:r>
                      </m:e>
                      <m:sub>
                        <m:r>
                          <a:rPr lang="en-US" altLang="zh-CN" sz="1800" i="1">
                            <a:effectLst/>
                            <a:latin typeface="Cambria Math" panose="02040503050406030204" pitchFamily="18" charset="0"/>
                            <a:ea typeface="Cambria" panose="02040503050406030204" pitchFamily="18" charset="0"/>
                          </a:rPr>
                          <m:t>𝑣</m:t>
                        </m:r>
                      </m:sub>
                    </m:sSub>
                    <m:r>
                      <a:rPr lang="en-US" altLang="zh-CN" sz="1800">
                        <a:effectLst/>
                        <a:latin typeface="Cambria Math" panose="02040503050406030204" pitchFamily="18" charset="0"/>
                        <a:ea typeface="Cambria" panose="02040503050406030204" pitchFamily="18" charset="0"/>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Cambria" panose="02040503050406030204" pitchFamily="18" charset="0"/>
                          </a:rPr>
                          <m:t>𝑅</m:t>
                        </m:r>
                      </m:e>
                      <m:sup>
                        <m:r>
                          <a:rPr lang="en-US" altLang="zh-CN" sz="1800" i="1">
                            <a:effectLst/>
                            <a:latin typeface="Cambria Math" panose="02040503050406030204" pitchFamily="18" charset="0"/>
                            <a:ea typeface="Cambria" panose="02040503050406030204" pitchFamily="18" charset="0"/>
                          </a:rPr>
                          <m:t>14</m:t>
                        </m:r>
                        <m:r>
                          <a:rPr lang="en-US" altLang="zh-CN" sz="1800">
                            <a:effectLst/>
                            <a:latin typeface="Cambria Math" panose="02040503050406030204" pitchFamily="18" charset="0"/>
                            <a:ea typeface="Cambria" panose="02040503050406030204" pitchFamily="18" charset="0"/>
                          </a:rPr>
                          <m:t>×</m:t>
                        </m:r>
                        <m:r>
                          <a:rPr lang="en-US" altLang="zh-CN" sz="1800" i="1">
                            <a:effectLst/>
                            <a:latin typeface="Cambria Math" panose="02040503050406030204" pitchFamily="18" charset="0"/>
                            <a:ea typeface="Cambria" panose="02040503050406030204" pitchFamily="18" charset="0"/>
                          </a:rPr>
                          <m:t>14</m:t>
                        </m:r>
                        <m:r>
                          <a:rPr lang="en-US" altLang="zh-CN" sz="1800">
                            <a:effectLst/>
                            <a:latin typeface="Cambria Math" panose="02040503050406030204" pitchFamily="18" charset="0"/>
                            <a:ea typeface="Cambria" panose="020405030504060302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𝑑</m:t>
                            </m:r>
                          </m:e>
                          <m:sub>
                            <m:r>
                              <a:rPr lang="en-US" altLang="zh-CN" sz="1800" i="1">
                                <a:effectLst/>
                                <a:latin typeface="Cambria Math" panose="02040503050406030204" pitchFamily="18" charset="0"/>
                                <a:ea typeface="Cambria" panose="02040503050406030204" pitchFamily="18" charset="0"/>
                              </a:rPr>
                              <m:t>𝑣</m:t>
                            </m:r>
                          </m:sub>
                        </m:sSub>
                      </m:sup>
                    </m:sSup>
                    <m:r>
                      <a:rPr lang="en-US" altLang="zh-CN" sz="1800" i="1">
                        <a:effectLst/>
                        <a:latin typeface="Cambria Math" panose="02040503050406030204" pitchFamily="18" charset="0"/>
                        <a:ea typeface="Cambria" panose="02040503050406030204" pitchFamily="18" charset="0"/>
                      </a:rPr>
                      <m:t> </m:t>
                    </m:r>
                  </m:oMath>
                </a14:m>
                <a:r>
                  <a:rPr lang="en-US" altLang="zh-CN" sz="1800" dirty="0">
                    <a:effectLst/>
                    <a:latin typeface="Linux Libertine O"/>
                    <a:ea typeface="Cambria" panose="02040503050406030204" pitchFamily="18" charset="0"/>
                  </a:rPr>
                  <a:t>, where </a:t>
                </a:r>
                <a14:m>
                  <m:oMath xmlns:m="http://schemas.openxmlformats.org/officeDocument/2006/math">
                    <m:sSub>
                      <m:sSubPr>
                        <m:ctrlPr>
                          <a:rPr lang="en-US" altLang="zh-CN" sz="1800" b="0" i="1" smtClean="0">
                            <a:effectLst/>
                            <a:latin typeface="Cambria Math" panose="02040503050406030204" pitchFamily="18" charset="0"/>
                            <a:ea typeface="Cambria"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𝑑</m:t>
                        </m:r>
                      </m:e>
                      <m:sub>
                        <m:r>
                          <a:rPr lang="en-US" altLang="zh-CN" sz="1800" i="1">
                            <a:effectLst/>
                            <a:latin typeface="Cambria Math" panose="02040503050406030204" pitchFamily="18" charset="0"/>
                            <a:ea typeface="Cambria" panose="02040503050406030204" pitchFamily="18" charset="0"/>
                          </a:rPr>
                          <m:t>𝑣</m:t>
                        </m:r>
                      </m:sub>
                    </m:sSub>
                  </m:oMath>
                </a14:m>
                <a:r>
                  <a:rPr lang="en-US" altLang="zh-CN" sz="1800" i="1" dirty="0">
                    <a:effectLst/>
                    <a:latin typeface="Linux Libertine O"/>
                    <a:ea typeface="Cambria" panose="02040503050406030204" pitchFamily="18" charset="0"/>
                  </a:rPr>
                  <a:t> </a:t>
                </a:r>
                <a:r>
                  <a:rPr lang="en-US" altLang="zh-CN" sz="1800" dirty="0">
                    <a:effectLst/>
                    <a:latin typeface="Linux Libertine O"/>
                    <a:ea typeface="Cambria" panose="02040503050406030204" pitchFamily="18" charset="0"/>
                  </a:rPr>
                  <a:t>denotes the dimension of feature, namely</a:t>
                </a:r>
                <a14:m>
                  <m:oMath xmlns:m="http://schemas.openxmlformats.org/officeDocument/2006/math">
                    <m:r>
                      <a:rPr lang="en-US" altLang="zh-CN" sz="1800" i="1">
                        <a:effectLst/>
                        <a:latin typeface="Cambria Math" panose="02040503050406030204" pitchFamily="18" charset="0"/>
                        <a:ea typeface="Cambria" panose="02040503050406030204" pitchFamily="18" charset="0"/>
                      </a:rPr>
                      <m:t> </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𝑓</m:t>
                        </m:r>
                      </m:e>
                      <m:sub>
                        <m:r>
                          <a:rPr lang="en-US" altLang="zh-CN" sz="1800" i="1">
                            <a:effectLst/>
                            <a:latin typeface="Cambria Math" panose="02040503050406030204" pitchFamily="18" charset="0"/>
                            <a:ea typeface="Cambria" panose="02040503050406030204" pitchFamily="18" charset="0"/>
                          </a:rPr>
                          <m:t>𝑣</m:t>
                        </m:r>
                      </m:sub>
                    </m:sSub>
                    <m:r>
                      <a:rPr lang="en-US" altLang="zh-CN" sz="1800" i="1">
                        <a:effectLst/>
                        <a:latin typeface="Cambria Math" panose="02040503050406030204" pitchFamily="18" charset="0"/>
                        <a:ea typeface="Cambria" panose="02040503050406030204" pitchFamily="18" charset="0"/>
                      </a:rPr>
                      <m:t>=</m:t>
                    </m:r>
                    <m:sSub>
                      <m:sSubPr>
                        <m:ctrlPr>
                          <a:rPr lang="zh-CN" altLang="zh-CN" sz="1800" i="1">
                            <a:effectLst/>
                            <a:latin typeface="Cambria Math" panose="02040503050406030204" pitchFamily="18" charset="0"/>
                            <a:ea typeface="Cambria Math" panose="02040503050406030204" pitchFamily="18" charset="0"/>
                          </a:rPr>
                        </m:ctrlPr>
                      </m:sSubPr>
                      <m:e>
                        <m:r>
                          <m:rPr>
                            <m:nor/>
                          </m:rPr>
                          <a:rPr lang="en-US" altLang="zh-CN" sz="1800">
                            <a:effectLst/>
                            <a:latin typeface="Linux Libertine O"/>
                            <a:ea typeface="Cambria" panose="02040503050406030204" pitchFamily="18" charset="0"/>
                          </a:rPr>
                          <m:t>ResNet</m:t>
                        </m:r>
                      </m:e>
                      <m:sub>
                        <m:r>
                          <a:rPr lang="en-US" altLang="zh-CN" sz="1800" i="1">
                            <a:effectLst/>
                            <a:latin typeface="Cambria Math" panose="02040503050406030204" pitchFamily="18" charset="0"/>
                            <a:ea typeface="Cambria" panose="02040503050406030204" pitchFamily="18" charset="0"/>
                          </a:rPr>
                          <m:t>𝑓𝑜𝑟𝑤𝑎𝑟𝑑</m:t>
                        </m:r>
                      </m:sub>
                    </m:sSub>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𝐹</m:t>
                            </m:r>
                          </m:e>
                          <m:sub>
                            <m:r>
                              <a:rPr lang="en-US" altLang="zh-CN" sz="1800" i="1">
                                <a:effectLst/>
                                <a:latin typeface="Cambria Math" panose="02040503050406030204" pitchFamily="18" charset="0"/>
                                <a:ea typeface="Cambria" panose="02040503050406030204" pitchFamily="18" charset="0"/>
                              </a:rPr>
                              <m:t>𝑖</m:t>
                            </m:r>
                          </m:sub>
                        </m:sSub>
                      </m:e>
                    </m:d>
                  </m:oMath>
                </a14:m>
                <a:r>
                  <a:rPr lang="en-US" altLang="zh-CN" sz="1800" dirty="0">
                    <a:effectLst/>
                    <a:latin typeface="Linux Libertine O"/>
                    <a:ea typeface="Cambria" panose="02040503050406030204" pitchFamily="18" charset="0"/>
                  </a:rPr>
                  <a:t>. Actually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Cambria" panose="02040503050406030204" pitchFamily="18" charset="0"/>
                          </a:rPr>
                          <m:t>𝑓</m:t>
                        </m:r>
                      </m:e>
                      <m:sub>
                        <m:r>
                          <a:rPr lang="en-US" altLang="zh-CN" sz="1800" i="1">
                            <a:effectLst/>
                            <a:latin typeface="Cambria Math" panose="02040503050406030204" pitchFamily="18" charset="0"/>
                            <a:ea typeface="Cambria" panose="02040503050406030204" pitchFamily="18" charset="0"/>
                          </a:rPr>
                          <m:t>𝑣</m:t>
                        </m:r>
                      </m:sub>
                    </m:sSub>
                  </m:oMath>
                </a14:m>
                <a:r>
                  <a:rPr lang="en-US" altLang="zh-CN" sz="1800" i="1" dirty="0">
                    <a:effectLst/>
                    <a:latin typeface="Linux Libertine O"/>
                    <a:ea typeface="Cambria" panose="02040503050406030204" pitchFamily="18" charset="0"/>
                  </a:rPr>
                  <a:t> </a:t>
                </a:r>
                <a:r>
                  <a:rPr lang="en-US" altLang="zh-CN" sz="1800" dirty="0">
                    <a:effectLst/>
                    <a:latin typeface="Linux Libertine O"/>
                    <a:ea typeface="Cambria" panose="02040503050406030204" pitchFamily="18" charset="0"/>
                  </a:rPr>
                  <a:t>can be treated as 14 × 14 region vectors.</a:t>
                </a:r>
                <a:endParaRPr lang="zh-CN" altLang="zh-CN" sz="1800" dirty="0">
                  <a:effectLst/>
                  <a:latin typeface="Linux Libertine O"/>
                  <a:ea typeface="Cambria" panose="02040503050406030204" pitchFamily="18" charset="0"/>
                </a:endParaRPr>
              </a:p>
              <a:p>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BD5FE66-CC99-A583-265E-C404A1A2BDBB}"/>
                  </a:ext>
                </a:extLst>
              </p:cNvPr>
              <p:cNvSpPr txBox="1">
                <a:spLocks noRot="1" noChangeAspect="1" noMove="1" noResize="1" noEditPoints="1" noAdjustHandles="1" noChangeArrowheads="1" noChangeShapeType="1" noTextEdit="1"/>
              </p:cNvSpPr>
              <p:nvPr/>
            </p:nvSpPr>
            <p:spPr>
              <a:xfrm>
                <a:off x="300724" y="1153451"/>
                <a:ext cx="5630633" cy="4274503"/>
              </a:xfrm>
              <a:prstGeom prst="rect">
                <a:avLst/>
              </a:prstGeom>
              <a:blipFill>
                <a:blip r:embed="rId3"/>
                <a:stretch>
                  <a:fillRect l="-866" t="-713" r="-1299"/>
                </a:stretch>
              </a:blipFill>
            </p:spPr>
            <p:txBody>
              <a:bodyPr/>
              <a:lstStyle/>
              <a:p>
                <a:r>
                  <a:rPr lang="zh-CN" altLang="en-US">
                    <a:noFill/>
                  </a:rPr>
                  <a:t> </a:t>
                </a:r>
              </a:p>
            </p:txBody>
          </p:sp>
        </mc:Fallback>
      </mc:AlternateContent>
      <p:grpSp>
        <p:nvGrpSpPr>
          <p:cNvPr id="39" name="组合 38">
            <a:extLst>
              <a:ext uri="{FF2B5EF4-FFF2-40B4-BE49-F238E27FC236}">
                <a16:creationId xmlns:a16="http://schemas.microsoft.com/office/drawing/2014/main" id="{2A10181D-DCD9-88FE-AF89-D7C1BBD91C07}"/>
              </a:ext>
            </a:extLst>
          </p:cNvPr>
          <p:cNvGrpSpPr/>
          <p:nvPr/>
        </p:nvGrpSpPr>
        <p:grpSpPr>
          <a:xfrm>
            <a:off x="6550399" y="1312070"/>
            <a:ext cx="6237693" cy="1224018"/>
            <a:chOff x="5450724" y="2422552"/>
            <a:chExt cx="6237693" cy="1224018"/>
          </a:xfrm>
        </p:grpSpPr>
        <p:grpSp>
          <p:nvGrpSpPr>
            <p:cNvPr id="8" name="组合 7">
              <a:extLst>
                <a:ext uri="{FF2B5EF4-FFF2-40B4-BE49-F238E27FC236}">
                  <a16:creationId xmlns:a16="http://schemas.microsoft.com/office/drawing/2014/main" id="{976927CF-672D-E3F4-5DA1-B4019D15D846}"/>
                </a:ext>
              </a:extLst>
            </p:cNvPr>
            <p:cNvGrpSpPr/>
            <p:nvPr/>
          </p:nvGrpSpPr>
          <p:grpSpPr>
            <a:xfrm>
              <a:off x="5450724" y="2422552"/>
              <a:ext cx="3307166" cy="923622"/>
              <a:chOff x="2530" y="2530"/>
              <a:chExt cx="2218760" cy="576580"/>
            </a:xfrm>
          </p:grpSpPr>
          <p:grpSp>
            <p:nvGrpSpPr>
              <p:cNvPr id="10" name="组合 9">
                <a:extLst>
                  <a:ext uri="{FF2B5EF4-FFF2-40B4-BE49-F238E27FC236}">
                    <a16:creationId xmlns:a16="http://schemas.microsoft.com/office/drawing/2014/main" id="{65B31A6D-84A5-A013-5BF5-CDDD195E0E00}"/>
                  </a:ext>
                </a:extLst>
              </p:cNvPr>
              <p:cNvGrpSpPr/>
              <p:nvPr/>
            </p:nvGrpSpPr>
            <p:grpSpPr>
              <a:xfrm>
                <a:off x="2530" y="2530"/>
                <a:ext cx="1801653" cy="576580"/>
                <a:chOff x="2530" y="2530"/>
                <a:chExt cx="1801653" cy="576580"/>
              </a:xfrm>
            </p:grpSpPr>
            <p:grpSp>
              <p:nvGrpSpPr>
                <p:cNvPr id="12" name="Group 73">
                  <a:extLst>
                    <a:ext uri="{FF2B5EF4-FFF2-40B4-BE49-F238E27FC236}">
                      <a16:creationId xmlns:a16="http://schemas.microsoft.com/office/drawing/2014/main" id="{37DCB991-6261-C754-3E00-CDE5F9D210E2}"/>
                    </a:ext>
                  </a:extLst>
                </p:cNvPr>
                <p:cNvGrpSpPr>
                  <a:grpSpLocks/>
                </p:cNvGrpSpPr>
                <p:nvPr/>
              </p:nvGrpSpPr>
              <p:grpSpPr>
                <a:xfrm>
                  <a:off x="2530" y="2530"/>
                  <a:ext cx="1296527" cy="576580"/>
                  <a:chOff x="2530" y="2530"/>
                  <a:chExt cx="1296527" cy="576580"/>
                </a:xfrm>
              </p:grpSpPr>
              <p:sp>
                <p:nvSpPr>
                  <p:cNvPr id="18" name="Graphic 74">
                    <a:extLst>
                      <a:ext uri="{FF2B5EF4-FFF2-40B4-BE49-F238E27FC236}">
                        <a16:creationId xmlns:a16="http://schemas.microsoft.com/office/drawing/2014/main" id="{71012885-6738-5E67-4650-67A728861478}"/>
                      </a:ext>
                    </a:extLst>
                  </p:cNvPr>
                  <p:cNvSpPr/>
                  <p:nvPr/>
                </p:nvSpPr>
                <p:spPr>
                  <a:xfrm>
                    <a:off x="2530" y="2530"/>
                    <a:ext cx="792480" cy="288290"/>
                  </a:xfrm>
                  <a:custGeom>
                    <a:avLst/>
                    <a:gdLst/>
                    <a:ahLst/>
                    <a:cxnLst/>
                    <a:rect l="l" t="t" r="r" b="b"/>
                    <a:pathLst>
                      <a:path w="792480" h="288290">
                        <a:moveTo>
                          <a:pt x="0" y="288004"/>
                        </a:moveTo>
                        <a:lnTo>
                          <a:pt x="0" y="0"/>
                        </a:lnTo>
                        <a:lnTo>
                          <a:pt x="288004" y="0"/>
                        </a:lnTo>
                        <a:lnTo>
                          <a:pt x="288004" y="288004"/>
                        </a:lnTo>
                        <a:lnTo>
                          <a:pt x="0" y="288004"/>
                        </a:lnTo>
                        <a:close/>
                      </a:path>
                      <a:path w="792480" h="288290">
                        <a:moveTo>
                          <a:pt x="504008" y="288004"/>
                        </a:moveTo>
                        <a:lnTo>
                          <a:pt x="504008" y="0"/>
                        </a:lnTo>
                        <a:lnTo>
                          <a:pt x="792012" y="0"/>
                        </a:lnTo>
                        <a:lnTo>
                          <a:pt x="792012" y="288004"/>
                        </a:lnTo>
                        <a:lnTo>
                          <a:pt x="504008" y="288004"/>
                        </a:lnTo>
                        <a:close/>
                      </a:path>
                      <a:path w="792480" h="288290">
                        <a:moveTo>
                          <a:pt x="288004" y="144002"/>
                        </a:moveTo>
                        <a:lnTo>
                          <a:pt x="483786" y="144002"/>
                        </a:lnTo>
                      </a:path>
                    </a:pathLst>
                  </a:custGeom>
                  <a:ln w="5060">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19" name="Graphic 75">
                    <a:extLst>
                      <a:ext uri="{FF2B5EF4-FFF2-40B4-BE49-F238E27FC236}">
                        <a16:creationId xmlns:a16="http://schemas.microsoft.com/office/drawing/2014/main" id="{3C108CD6-79B7-323B-2A50-9E0B920D72AF}"/>
                      </a:ext>
                    </a:extLst>
                  </p:cNvPr>
                  <p:cNvSpPr/>
                  <p:nvPr/>
                </p:nvSpPr>
                <p:spPr>
                  <a:xfrm>
                    <a:off x="471134" y="126288"/>
                    <a:ext cx="19050" cy="40640"/>
                  </a:xfrm>
                  <a:custGeom>
                    <a:avLst/>
                    <a:gdLst/>
                    <a:ahLst/>
                    <a:cxnLst/>
                    <a:rect l="l" t="t" r="r" b="b"/>
                    <a:pathLst>
                      <a:path w="19050" h="40640">
                        <a:moveTo>
                          <a:pt x="0" y="0"/>
                        </a:moveTo>
                        <a:lnTo>
                          <a:pt x="2965" y="6187"/>
                        </a:lnTo>
                        <a:lnTo>
                          <a:pt x="8540" y="12494"/>
                        </a:lnTo>
                        <a:lnTo>
                          <a:pt x="14589" y="17614"/>
                        </a:lnTo>
                        <a:lnTo>
                          <a:pt x="18978" y="20243"/>
                        </a:lnTo>
                        <a:lnTo>
                          <a:pt x="14589" y="22873"/>
                        </a:lnTo>
                        <a:lnTo>
                          <a:pt x="8540" y="27993"/>
                        </a:lnTo>
                        <a:lnTo>
                          <a:pt x="2965" y="34300"/>
                        </a:lnTo>
                        <a:lnTo>
                          <a:pt x="0" y="40487"/>
                        </a:lnTo>
                      </a:path>
                    </a:pathLst>
                  </a:custGeom>
                  <a:ln w="4048">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20" name="Graphic 76">
                    <a:extLst>
                      <a:ext uri="{FF2B5EF4-FFF2-40B4-BE49-F238E27FC236}">
                        <a16:creationId xmlns:a16="http://schemas.microsoft.com/office/drawing/2014/main" id="{81555654-C46D-9D91-E630-70C7C9879398}"/>
                      </a:ext>
                    </a:extLst>
                  </p:cNvPr>
                  <p:cNvSpPr/>
                  <p:nvPr/>
                </p:nvSpPr>
                <p:spPr>
                  <a:xfrm>
                    <a:off x="794543" y="146532"/>
                    <a:ext cx="196215" cy="1270"/>
                  </a:xfrm>
                  <a:custGeom>
                    <a:avLst/>
                    <a:gdLst/>
                    <a:ahLst/>
                    <a:cxnLst/>
                    <a:rect l="l" t="t" r="r" b="b"/>
                    <a:pathLst>
                      <a:path w="196215">
                        <a:moveTo>
                          <a:pt x="0" y="0"/>
                        </a:moveTo>
                        <a:lnTo>
                          <a:pt x="195782" y="0"/>
                        </a:lnTo>
                      </a:path>
                    </a:pathLst>
                  </a:custGeom>
                  <a:ln w="5060">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21" name="Graphic 77">
                    <a:extLst>
                      <a:ext uri="{FF2B5EF4-FFF2-40B4-BE49-F238E27FC236}">
                        <a16:creationId xmlns:a16="http://schemas.microsoft.com/office/drawing/2014/main" id="{807DA044-F881-685C-98AE-D4902A1E4286}"/>
                      </a:ext>
                    </a:extLst>
                  </p:cNvPr>
                  <p:cNvSpPr/>
                  <p:nvPr/>
                </p:nvSpPr>
                <p:spPr>
                  <a:xfrm>
                    <a:off x="975142" y="126288"/>
                    <a:ext cx="19050" cy="40640"/>
                  </a:xfrm>
                  <a:custGeom>
                    <a:avLst/>
                    <a:gdLst/>
                    <a:ahLst/>
                    <a:cxnLst/>
                    <a:rect l="l" t="t" r="r" b="b"/>
                    <a:pathLst>
                      <a:path w="19050" h="40640">
                        <a:moveTo>
                          <a:pt x="0" y="0"/>
                        </a:moveTo>
                        <a:lnTo>
                          <a:pt x="2965" y="6187"/>
                        </a:lnTo>
                        <a:lnTo>
                          <a:pt x="8540" y="12494"/>
                        </a:lnTo>
                        <a:lnTo>
                          <a:pt x="14589" y="17614"/>
                        </a:lnTo>
                        <a:lnTo>
                          <a:pt x="18978" y="20243"/>
                        </a:lnTo>
                        <a:lnTo>
                          <a:pt x="14589" y="22873"/>
                        </a:lnTo>
                        <a:lnTo>
                          <a:pt x="8540" y="27993"/>
                        </a:lnTo>
                        <a:lnTo>
                          <a:pt x="2965" y="34300"/>
                        </a:lnTo>
                        <a:lnTo>
                          <a:pt x="0" y="40487"/>
                        </a:lnTo>
                      </a:path>
                    </a:pathLst>
                  </a:custGeom>
                  <a:ln w="4048">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22" name="Graphic 78">
                    <a:extLst>
                      <a:ext uri="{FF2B5EF4-FFF2-40B4-BE49-F238E27FC236}">
                        <a16:creationId xmlns:a16="http://schemas.microsoft.com/office/drawing/2014/main" id="{AED23C09-46B7-A931-3A63-1921C918E1DD}"/>
                      </a:ext>
                    </a:extLst>
                  </p:cNvPr>
                  <p:cNvSpPr/>
                  <p:nvPr/>
                </p:nvSpPr>
                <p:spPr>
                  <a:xfrm>
                    <a:off x="146532" y="2530"/>
                    <a:ext cx="1152525" cy="576580"/>
                  </a:xfrm>
                  <a:custGeom>
                    <a:avLst/>
                    <a:gdLst/>
                    <a:ahLst/>
                    <a:cxnLst/>
                    <a:rect l="l" t="t" r="r" b="b"/>
                    <a:pathLst>
                      <a:path w="1152525" h="576580">
                        <a:moveTo>
                          <a:pt x="864013" y="288004"/>
                        </a:moveTo>
                        <a:lnTo>
                          <a:pt x="864013" y="0"/>
                        </a:lnTo>
                        <a:lnTo>
                          <a:pt x="1152018" y="0"/>
                        </a:lnTo>
                        <a:lnTo>
                          <a:pt x="1152018" y="288004"/>
                        </a:lnTo>
                        <a:lnTo>
                          <a:pt x="864013" y="288004"/>
                        </a:lnTo>
                        <a:close/>
                      </a:path>
                      <a:path w="1152525" h="576580">
                        <a:moveTo>
                          <a:pt x="0" y="288004"/>
                        </a:moveTo>
                        <a:lnTo>
                          <a:pt x="0" y="576009"/>
                        </a:lnTo>
                        <a:lnTo>
                          <a:pt x="1008016" y="576009"/>
                        </a:lnTo>
                        <a:lnTo>
                          <a:pt x="1008016" y="293824"/>
                        </a:lnTo>
                      </a:path>
                    </a:pathLst>
                  </a:custGeom>
                  <a:ln w="5060">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23" name="Graphic 79">
                    <a:extLst>
                      <a:ext uri="{FF2B5EF4-FFF2-40B4-BE49-F238E27FC236}">
                        <a16:creationId xmlns:a16="http://schemas.microsoft.com/office/drawing/2014/main" id="{5A69CED5-8571-A70B-C7BF-CA77D2069704}"/>
                      </a:ext>
                    </a:extLst>
                  </p:cNvPr>
                  <p:cNvSpPr/>
                  <p:nvPr/>
                </p:nvSpPr>
                <p:spPr>
                  <a:xfrm>
                    <a:off x="1134305" y="292559"/>
                    <a:ext cx="40640" cy="19050"/>
                  </a:xfrm>
                  <a:custGeom>
                    <a:avLst/>
                    <a:gdLst/>
                    <a:ahLst/>
                    <a:cxnLst/>
                    <a:rect l="l" t="t" r="r" b="b"/>
                    <a:pathLst>
                      <a:path w="40640" h="19050">
                        <a:moveTo>
                          <a:pt x="0" y="18978"/>
                        </a:moveTo>
                        <a:lnTo>
                          <a:pt x="6187" y="16013"/>
                        </a:lnTo>
                        <a:lnTo>
                          <a:pt x="12494" y="10438"/>
                        </a:lnTo>
                        <a:lnTo>
                          <a:pt x="17614" y="4388"/>
                        </a:lnTo>
                        <a:lnTo>
                          <a:pt x="20243" y="0"/>
                        </a:lnTo>
                        <a:lnTo>
                          <a:pt x="22873" y="4388"/>
                        </a:lnTo>
                        <a:lnTo>
                          <a:pt x="27993" y="10438"/>
                        </a:lnTo>
                        <a:lnTo>
                          <a:pt x="34300" y="16013"/>
                        </a:lnTo>
                        <a:lnTo>
                          <a:pt x="40487" y="18978"/>
                        </a:lnTo>
                      </a:path>
                    </a:pathLst>
                  </a:custGeom>
                  <a:ln w="4048">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24" name="Textbox 80">
                    <a:extLst>
                      <a:ext uri="{FF2B5EF4-FFF2-40B4-BE49-F238E27FC236}">
                        <a16:creationId xmlns:a16="http://schemas.microsoft.com/office/drawing/2014/main" id="{9A1F572E-8EAA-52A0-BE76-91D5C6B29A93}"/>
                      </a:ext>
                    </a:extLst>
                  </p:cNvPr>
                  <p:cNvSpPr txBox="1"/>
                  <p:nvPr/>
                </p:nvSpPr>
                <p:spPr>
                  <a:xfrm>
                    <a:off x="46091" y="63169"/>
                    <a:ext cx="213995" cy="126364"/>
                  </a:xfrm>
                  <a:prstGeom prst="rect">
                    <a:avLst/>
                  </a:prstGeom>
                </p:spPr>
                <p:txBody>
                  <a:bodyPr wrap="square" lIns="0" tIns="0" rIns="0" bIns="0" rtlCol="0">
                    <a:noAutofit/>
                  </a:bodyPr>
                  <a:lstStyle/>
                  <a:p>
                    <a:pPr algn="ctr">
                      <a:spcBef>
                        <a:spcPts val="150"/>
                      </a:spcBef>
                      <a:spcAft>
                        <a:spcPts val="1000"/>
                      </a:spcAft>
                    </a:pPr>
                    <a:r>
                      <a:rPr lang="en-GB" sz="900" b="1" spc="-10" dirty="0">
                        <a:effectLst/>
                        <a:latin typeface="Times New Roman" panose="02020603050405020304" pitchFamily="18" charset="0"/>
                        <a:ea typeface="Times New Roman" panose="02020603050405020304" pitchFamily="18" charset="0"/>
                      </a:rPr>
                      <a:t>Input</a:t>
                    </a:r>
                    <a:endParaRPr lang="zh-CN" sz="1600" b="1" dirty="0">
                      <a:effectLst/>
                      <a:latin typeface="Times New Roman" panose="02020603050405020304" pitchFamily="18" charset="0"/>
                      <a:ea typeface="Times New Roman" panose="02020603050405020304" pitchFamily="18" charset="0"/>
                    </a:endParaRPr>
                  </a:p>
                </p:txBody>
              </p:sp>
              <p:sp>
                <p:nvSpPr>
                  <p:cNvPr id="25" name="Textbox 81">
                    <a:extLst>
                      <a:ext uri="{FF2B5EF4-FFF2-40B4-BE49-F238E27FC236}">
                        <a16:creationId xmlns:a16="http://schemas.microsoft.com/office/drawing/2014/main" id="{7544917A-CE87-A75A-16F2-D9E0A50FBED9}"/>
                      </a:ext>
                    </a:extLst>
                  </p:cNvPr>
                  <p:cNvSpPr txBox="1"/>
                  <p:nvPr/>
                </p:nvSpPr>
                <p:spPr>
                  <a:xfrm>
                    <a:off x="529643" y="73406"/>
                    <a:ext cx="254635" cy="126364"/>
                  </a:xfrm>
                  <a:prstGeom prst="rect">
                    <a:avLst/>
                  </a:prstGeom>
                </p:spPr>
                <p:txBody>
                  <a:bodyPr wrap="square" lIns="0" tIns="0" rIns="0" bIns="0" rtlCol="0">
                    <a:noAutofit/>
                  </a:bodyPr>
                  <a:lstStyle/>
                  <a:p>
                    <a:pPr algn="ctr">
                      <a:spcBef>
                        <a:spcPts val="150"/>
                      </a:spcBef>
                      <a:spcAft>
                        <a:spcPts val="1000"/>
                      </a:spcAft>
                    </a:pPr>
                    <a:r>
                      <a:rPr lang="en-GB" sz="900" b="1" spc="-10">
                        <a:effectLst/>
                        <a:latin typeface="Times New Roman" panose="02020603050405020304" pitchFamily="18" charset="0"/>
                        <a:ea typeface="Times New Roman" panose="02020603050405020304" pitchFamily="18" charset="0"/>
                      </a:rPr>
                      <a:t>Conv1</a:t>
                    </a:r>
                    <a:endParaRPr lang="zh-CN" sz="1600" b="1">
                      <a:effectLst/>
                      <a:latin typeface="Times New Roman" panose="02020603050405020304" pitchFamily="18" charset="0"/>
                      <a:ea typeface="Times New Roman" panose="02020603050405020304" pitchFamily="18" charset="0"/>
                    </a:endParaRPr>
                  </a:p>
                </p:txBody>
              </p:sp>
              <p:sp>
                <p:nvSpPr>
                  <p:cNvPr id="34" name="Textbox 82">
                    <a:extLst>
                      <a:ext uri="{FF2B5EF4-FFF2-40B4-BE49-F238E27FC236}">
                        <a16:creationId xmlns:a16="http://schemas.microsoft.com/office/drawing/2014/main" id="{CCECBA0F-3FF3-6955-7145-0CC9D1D96973}"/>
                      </a:ext>
                    </a:extLst>
                  </p:cNvPr>
                  <p:cNvSpPr txBox="1"/>
                  <p:nvPr/>
                </p:nvSpPr>
                <p:spPr>
                  <a:xfrm>
                    <a:off x="1033643" y="73406"/>
                    <a:ext cx="254635" cy="126364"/>
                  </a:xfrm>
                  <a:prstGeom prst="rect">
                    <a:avLst/>
                  </a:prstGeom>
                </p:spPr>
                <p:txBody>
                  <a:bodyPr wrap="square" lIns="0" tIns="0" rIns="0" bIns="0" rtlCol="0">
                    <a:noAutofit/>
                  </a:bodyPr>
                  <a:lstStyle/>
                  <a:p>
                    <a:pPr algn="ctr">
                      <a:spcBef>
                        <a:spcPts val="150"/>
                      </a:spcBef>
                      <a:spcAft>
                        <a:spcPts val="1000"/>
                      </a:spcAft>
                    </a:pPr>
                    <a:r>
                      <a:rPr lang="en-GB" sz="900" b="1" spc="-10">
                        <a:effectLst/>
                        <a:latin typeface="Times New Roman" panose="02020603050405020304" pitchFamily="18" charset="0"/>
                        <a:ea typeface="Times New Roman" panose="02020603050405020304" pitchFamily="18" charset="0"/>
                      </a:rPr>
                      <a:t>Conv2</a:t>
                    </a:r>
                    <a:endParaRPr lang="zh-CN" sz="1600" b="1">
                      <a:effectLst/>
                      <a:latin typeface="Times New Roman" panose="02020603050405020304" pitchFamily="18" charset="0"/>
                      <a:ea typeface="Times New Roman" panose="02020603050405020304" pitchFamily="18" charset="0"/>
                    </a:endParaRPr>
                  </a:p>
                </p:txBody>
              </p:sp>
            </p:grpSp>
            <p:grpSp>
              <p:nvGrpSpPr>
                <p:cNvPr id="13" name="Group 83">
                  <a:extLst>
                    <a:ext uri="{FF2B5EF4-FFF2-40B4-BE49-F238E27FC236}">
                      <a16:creationId xmlns:a16="http://schemas.microsoft.com/office/drawing/2014/main" id="{27887AB5-E9F6-50DC-02DE-961A53460639}"/>
                    </a:ext>
                  </a:extLst>
                </p:cNvPr>
                <p:cNvGrpSpPr>
                  <a:grpSpLocks/>
                </p:cNvGrpSpPr>
                <p:nvPr/>
              </p:nvGrpSpPr>
              <p:grpSpPr>
                <a:xfrm>
                  <a:off x="1209996" y="70985"/>
                  <a:ext cx="594187" cy="182062"/>
                  <a:chOff x="-161604" y="7485"/>
                  <a:chExt cx="594187" cy="182062"/>
                </a:xfrm>
              </p:grpSpPr>
              <p:pic>
                <p:nvPicPr>
                  <p:cNvPr id="14" name="Image 84">
                    <a:extLst>
                      <a:ext uri="{FF2B5EF4-FFF2-40B4-BE49-F238E27FC236}">
                        <a16:creationId xmlns:a16="http://schemas.microsoft.com/office/drawing/2014/main" id="{872298E1-DCB7-8F2F-2906-E43E7A256271}"/>
                      </a:ext>
                    </a:extLst>
                  </p:cNvPr>
                  <p:cNvPicPr/>
                  <p:nvPr/>
                </p:nvPicPr>
                <p:blipFill>
                  <a:blip r:embed="rId4" cstate="print"/>
                  <a:stretch>
                    <a:fillRect/>
                  </a:stretch>
                </p:blipFill>
                <p:spPr>
                  <a:xfrm>
                    <a:off x="0" y="7485"/>
                    <a:ext cx="149062" cy="149062"/>
                  </a:xfrm>
                  <a:prstGeom prst="rect">
                    <a:avLst/>
                  </a:prstGeom>
                </p:spPr>
              </p:pic>
              <p:sp>
                <p:nvSpPr>
                  <p:cNvPr id="15" name="Graphic 85">
                    <a:extLst>
                      <a:ext uri="{FF2B5EF4-FFF2-40B4-BE49-F238E27FC236}">
                        <a16:creationId xmlns:a16="http://schemas.microsoft.com/office/drawing/2014/main" id="{826E42F6-EF69-87E6-EB2E-5C32049D47E1}"/>
                      </a:ext>
                    </a:extLst>
                  </p:cNvPr>
                  <p:cNvSpPr/>
                  <p:nvPr/>
                </p:nvSpPr>
                <p:spPr>
                  <a:xfrm>
                    <a:off x="146532" y="82016"/>
                    <a:ext cx="282575" cy="1270"/>
                  </a:xfrm>
                  <a:custGeom>
                    <a:avLst/>
                    <a:gdLst/>
                    <a:ahLst/>
                    <a:cxnLst/>
                    <a:rect l="l" t="t" r="r" b="b"/>
                    <a:pathLst>
                      <a:path w="282575">
                        <a:moveTo>
                          <a:pt x="0" y="0"/>
                        </a:moveTo>
                        <a:lnTo>
                          <a:pt x="282184" y="0"/>
                        </a:lnTo>
                      </a:path>
                    </a:pathLst>
                  </a:custGeom>
                  <a:ln w="5060">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16" name="Graphic 86">
                    <a:extLst>
                      <a:ext uri="{FF2B5EF4-FFF2-40B4-BE49-F238E27FC236}">
                        <a16:creationId xmlns:a16="http://schemas.microsoft.com/office/drawing/2014/main" id="{664EA3BE-23F3-FE3F-2ECF-C2D85AEA90BA}"/>
                      </a:ext>
                    </a:extLst>
                  </p:cNvPr>
                  <p:cNvSpPr/>
                  <p:nvPr/>
                </p:nvSpPr>
                <p:spPr>
                  <a:xfrm>
                    <a:off x="413533" y="61772"/>
                    <a:ext cx="19050" cy="40640"/>
                  </a:xfrm>
                  <a:custGeom>
                    <a:avLst/>
                    <a:gdLst/>
                    <a:ahLst/>
                    <a:cxnLst/>
                    <a:rect l="l" t="t" r="r" b="b"/>
                    <a:pathLst>
                      <a:path w="19050" h="40640">
                        <a:moveTo>
                          <a:pt x="0" y="0"/>
                        </a:moveTo>
                        <a:lnTo>
                          <a:pt x="2965" y="6187"/>
                        </a:lnTo>
                        <a:lnTo>
                          <a:pt x="8540" y="12494"/>
                        </a:lnTo>
                        <a:lnTo>
                          <a:pt x="14589" y="17614"/>
                        </a:lnTo>
                        <a:lnTo>
                          <a:pt x="18978" y="20243"/>
                        </a:lnTo>
                        <a:lnTo>
                          <a:pt x="14589" y="22873"/>
                        </a:lnTo>
                        <a:lnTo>
                          <a:pt x="8540" y="27993"/>
                        </a:lnTo>
                        <a:lnTo>
                          <a:pt x="2965" y="34300"/>
                        </a:lnTo>
                        <a:lnTo>
                          <a:pt x="0" y="40487"/>
                        </a:lnTo>
                      </a:path>
                    </a:pathLst>
                  </a:custGeom>
                  <a:ln w="4048">
                    <a:solidFill>
                      <a:srgbClr val="000000"/>
                    </a:solidFill>
                    <a:prstDash val="solid"/>
                  </a:ln>
                </p:spPr>
                <p:txBody>
                  <a:bodyPr wrap="square" lIns="0" tIns="0" rIns="0" bIns="0" rtlCol="0">
                    <a:prstTxWarp prst="textNoShape">
                      <a:avLst/>
                    </a:prstTxWarp>
                    <a:noAutofit/>
                  </a:bodyPr>
                  <a:lstStyle/>
                  <a:p>
                    <a:pPr algn="ctr"/>
                    <a:endParaRPr lang="zh-CN" altLang="en-US" sz="2400" b="1"/>
                  </a:p>
                </p:txBody>
              </p:sp>
              <p:sp>
                <p:nvSpPr>
                  <p:cNvPr id="17" name="Textbox 87">
                    <a:extLst>
                      <a:ext uri="{FF2B5EF4-FFF2-40B4-BE49-F238E27FC236}">
                        <a16:creationId xmlns:a16="http://schemas.microsoft.com/office/drawing/2014/main" id="{A937E8CB-0626-D031-D6C1-3605657E41DF}"/>
                      </a:ext>
                    </a:extLst>
                  </p:cNvPr>
                  <p:cNvSpPr txBox="1"/>
                  <p:nvPr/>
                </p:nvSpPr>
                <p:spPr>
                  <a:xfrm>
                    <a:off x="-161604" y="32702"/>
                    <a:ext cx="434975" cy="156845"/>
                  </a:xfrm>
                  <a:prstGeom prst="rect">
                    <a:avLst/>
                  </a:prstGeom>
                </p:spPr>
                <p:txBody>
                  <a:bodyPr wrap="square" lIns="0" tIns="0" rIns="0" bIns="0" rtlCol="0">
                    <a:noAutofit/>
                  </a:bodyPr>
                  <a:lstStyle/>
                  <a:p>
                    <a:pPr marL="48895" algn="ctr">
                      <a:spcBef>
                        <a:spcPts val="150"/>
                      </a:spcBef>
                      <a:spcAft>
                        <a:spcPts val="0"/>
                      </a:spcAft>
                    </a:pPr>
                    <a:r>
                      <a:rPr lang="en-GB" sz="900" b="1" spc="-50" dirty="0">
                        <a:effectLst/>
                        <a:latin typeface="Times New Roman" panose="02020603050405020304" pitchFamily="18" charset="0"/>
                        <a:ea typeface="Times New Roman" panose="02020603050405020304" pitchFamily="18" charset="0"/>
                      </a:rPr>
                      <a:t>+</a:t>
                    </a:r>
                    <a:endParaRPr lang="zh-CN" sz="1600" b="1" dirty="0">
                      <a:effectLst/>
                      <a:latin typeface="Times New Roman" panose="02020603050405020304" pitchFamily="18" charset="0"/>
                      <a:ea typeface="Times New Roman" panose="02020603050405020304" pitchFamily="18" charset="0"/>
                    </a:endParaRPr>
                  </a:p>
                </p:txBody>
              </p:sp>
            </p:grpSp>
          </p:grpSp>
          <p:sp>
            <p:nvSpPr>
              <p:cNvPr id="11" name="文本框 2">
                <a:extLst>
                  <a:ext uri="{FF2B5EF4-FFF2-40B4-BE49-F238E27FC236}">
                    <a16:creationId xmlns:a16="http://schemas.microsoft.com/office/drawing/2014/main" id="{3ADC4D2F-9A5F-8553-9299-5B745FDA7E83}"/>
                  </a:ext>
                </a:extLst>
              </p:cNvPr>
              <p:cNvSpPr txBox="1"/>
              <p:nvPr/>
            </p:nvSpPr>
            <p:spPr>
              <a:xfrm>
                <a:off x="1694240" y="69595"/>
                <a:ext cx="527050" cy="2603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spcBef>
                    <a:spcPts val="5"/>
                  </a:spcBef>
                  <a:spcAft>
                    <a:spcPts val="1000"/>
                  </a:spcAft>
                </a:pPr>
                <a:r>
                  <a:rPr lang="en-GB" sz="900" b="1" spc="-10" dirty="0">
                    <a:effectLst/>
                    <a:latin typeface="Times New Roman" panose="02020603050405020304" pitchFamily="18" charset="0"/>
                    <a:ea typeface="Times New Roman" panose="02020603050405020304" pitchFamily="18" charset="0"/>
                  </a:rPr>
                  <a:t>Output</a:t>
                </a:r>
                <a:endParaRPr lang="zh-CN" sz="1600" b="1" dirty="0">
                  <a:effectLst/>
                  <a:latin typeface="Times New Roman" panose="02020603050405020304" pitchFamily="18" charset="0"/>
                  <a:ea typeface="Times New Roman" panose="02020603050405020304" pitchFamily="18" charset="0"/>
                </a:endParaRPr>
              </a:p>
            </p:txBody>
          </p:sp>
        </p:grpSp>
        <p:sp>
          <p:nvSpPr>
            <p:cNvPr id="38" name="文本框 37">
              <a:extLst>
                <a:ext uri="{FF2B5EF4-FFF2-40B4-BE49-F238E27FC236}">
                  <a16:creationId xmlns:a16="http://schemas.microsoft.com/office/drawing/2014/main" id="{80690C8E-E424-929B-93A9-88057BAB9473}"/>
                </a:ext>
              </a:extLst>
            </p:cNvPr>
            <p:cNvSpPr txBox="1"/>
            <p:nvPr/>
          </p:nvSpPr>
          <p:spPr>
            <a:xfrm>
              <a:off x="5592417" y="3369571"/>
              <a:ext cx="6096000" cy="276999"/>
            </a:xfrm>
            <a:prstGeom prst="rect">
              <a:avLst/>
            </a:prstGeom>
            <a:noFill/>
          </p:spPr>
          <p:txBody>
            <a:bodyPr wrap="square">
              <a:spAutoFit/>
            </a:bodyPr>
            <a:lstStyle/>
            <a:p>
              <a:r>
                <a:rPr lang="en-GB" altLang="zh-CN" sz="1200" dirty="0">
                  <a:effectLst/>
                  <a:latin typeface="Times New Roman" panose="02020603050405020304" pitchFamily="18" charset="0"/>
                  <a:ea typeface="Times New Roman" panose="02020603050405020304" pitchFamily="18" charset="0"/>
                </a:rPr>
                <a:t>Figure 3: Residual block structure</a:t>
              </a:r>
              <a:endParaRPr lang="zh-CN" altLang="en-US" dirty="0"/>
            </a:p>
          </p:txBody>
        </p:sp>
      </p:grpSp>
    </p:spTree>
    <p:extLst>
      <p:ext uri="{BB962C8B-B14F-4D97-AF65-F5344CB8AC3E}">
        <p14:creationId xmlns:p14="http://schemas.microsoft.com/office/powerpoint/2010/main" val="1689145889"/>
      </p:ext>
    </p:extLst>
  </p:cSld>
  <p:clrMapOvr>
    <a:masterClrMapping/>
  </p:clrMapOvr>
  <mc:AlternateContent xmlns:mc="http://schemas.openxmlformats.org/markup-compatibility/2006" xmlns:p14="http://schemas.microsoft.com/office/powerpoint/2010/main">
    <mc:Choice Requires="p14">
      <p:transition spd="med" p14:dur="700" advTm="25622">
        <p:fade/>
      </p:transition>
    </mc:Choice>
    <mc:Fallback xmlns="">
      <p:transition spd="med" advTm="25622">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916264B-065E-8F2B-4D50-39DA7AE71845}"/>
                  </a:ext>
                </a:extLst>
              </p:cNvPr>
              <p:cNvSpPr txBox="1"/>
              <p:nvPr/>
            </p:nvSpPr>
            <p:spPr>
              <a:xfrm>
                <a:off x="5410963" y="787802"/>
                <a:ext cx="7017026" cy="4732834"/>
              </a:xfrm>
              <a:prstGeom prst="rect">
                <a:avLst/>
              </a:prstGeom>
              <a:noFill/>
            </p:spPr>
            <p:txBody>
              <a:bodyPr wrap="square">
                <a:spAutoFit/>
              </a:bodyPr>
              <a:lstStyle/>
              <a:p>
                <a:pPr marL="1676400" algn="l">
                  <a:lnSpc>
                    <a:spcPts val="1350"/>
                  </a:lnSpc>
                </a:pPr>
                <a:r>
                  <a:rPr lang="en-US" altLang="zh-CN" sz="1600" b="1" i="1" dirty="0">
                    <a:effectLst/>
                    <a:latin typeface="Cambria Math" panose="02040503050406030204" pitchFamily="18" charset="0"/>
                    <a:ea typeface="Cambria Math" panose="02040503050406030204" pitchFamily="18" charset="0"/>
                  </a:rPr>
                  <a:t>LSTM:</a:t>
                </a:r>
                <a:r>
                  <a:rPr lang="en-US" altLang="zh-CN" sz="1200" b="1" i="1" dirty="0">
                    <a:effectLst/>
                    <a:latin typeface="Cambria Math" panose="02040503050406030204" pitchFamily="18" charset="0"/>
                    <a:ea typeface="Cambria Math" panose="02040503050406030204" pitchFamily="18" charset="0"/>
                  </a:rPr>
                  <a:t> </a:t>
                </a: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latin typeface="Cambria Math" panose="02040503050406030204" pitchFamily="18" charset="0"/>
                  <a:ea typeface="Cambria Math" panose="02040503050406030204" pitchFamily="18" charset="0"/>
                </a:endParaRPr>
              </a:p>
              <a:p>
                <a:pPr marL="1676400" algn="l">
                  <a:lnSpc>
                    <a:spcPts val="1350"/>
                  </a:lnSpc>
                </a:pPr>
                <a:endParaRPr lang="en-US" altLang="zh-CN" sz="1200" i="1" dirty="0">
                  <a:effectLst/>
                  <a:latin typeface="Cambria Math" panose="02040503050406030204" pitchFamily="18" charset="0"/>
                  <a:ea typeface="Cambria Math" panose="02040503050406030204" pitchFamily="18" charset="0"/>
                </a:endParaRPr>
              </a:p>
              <a:p>
                <a:pPr marL="1676400" algn="l">
                  <a:lnSpc>
                    <a:spcPts val="1350"/>
                  </a:lnSpc>
                </a:pPr>
                <a:r>
                  <a:rPr lang="en-US" altLang="zh-CN" sz="1200" i="1" dirty="0">
                    <a:latin typeface="Cambria Math" panose="02040503050406030204" pitchFamily="18" charset="0"/>
                    <a:ea typeface="Cambria Math" panose="02040503050406030204" pitchFamily="18" charset="0"/>
                  </a:rPr>
                  <a:t>Where:</a:t>
                </a:r>
              </a:p>
              <a:p>
                <a:pPr marL="1676400" algn="l">
                  <a:lnSpc>
                    <a:spcPts val="1350"/>
                  </a:lnSpc>
                </a:pPr>
                <a:r>
                  <a:rPr lang="en-US" altLang="zh-CN" sz="1200" i="1" dirty="0">
                    <a:latin typeface="Cambria Math" panose="02040503050406030204" pitchFamily="18" charset="0"/>
                    <a:ea typeface="Cambria Math" panose="02040503050406030204" pitchFamily="18" charset="0"/>
                  </a:rPr>
                  <a:t> </a:t>
                </a:r>
                <a:endParaRPr lang="en-US" altLang="zh-CN" sz="1200" i="1" dirty="0">
                  <a:effectLst/>
                  <a:latin typeface="Cambria Math" panose="02040503050406030204" pitchFamily="18" charset="0"/>
                  <a:ea typeface="Cambria Math" panose="02040503050406030204" pitchFamily="18" charset="0"/>
                </a:endParaRPr>
              </a:p>
              <a:p>
                <a:pPr marL="1676400" algn="l">
                  <a:lnSpc>
                    <a:spcPts val="2100"/>
                  </a:lnSpc>
                </a:pPr>
                <a14:m>
                  <m:oMath xmlns:m="http://schemas.openxmlformats.org/officeDocument/2006/math">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𝐹</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r>
                      <m:rPr>
                        <m:sty m:val="p"/>
                      </m:rPr>
                      <a:rPr lang="en-US" altLang="zh-CN" sz="1400">
                        <a:effectLst/>
                        <a:latin typeface="Cambria Math" panose="02040503050406030204" pitchFamily="18" charset="0"/>
                        <a:ea typeface="Cambria" panose="02040503050406030204" pitchFamily="18" charset="0"/>
                      </a:rPr>
                      <m:t>σ</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𝑊</m:t>
                            </m:r>
                          </m:e>
                          <m:sub>
                            <m:r>
                              <a:rPr lang="en-US" altLang="zh-CN" sz="1400" i="1">
                                <a:effectLst/>
                                <a:latin typeface="Cambria Math" panose="02040503050406030204" pitchFamily="18" charset="0"/>
                                <a:ea typeface="Cambria" panose="02040503050406030204" pitchFamily="18" charset="0"/>
                              </a:rPr>
                              <m:t>𝑓</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𝑋</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𝑈</m:t>
                            </m:r>
                          </m:e>
                          <m:sub>
                            <m:r>
                              <a:rPr lang="en-US" altLang="zh-CN" sz="1400" i="1">
                                <a:effectLst/>
                                <a:latin typeface="Cambria Math" panose="02040503050406030204" pitchFamily="18" charset="0"/>
                                <a:ea typeface="Cambria" panose="02040503050406030204" pitchFamily="18" charset="0"/>
                              </a:rPr>
                              <m:t>𝑓</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𝐻</m:t>
                            </m:r>
                          </m:e>
                          <m:sub>
                            <m:r>
                              <a:rPr lang="en-US" altLang="zh-CN" sz="1400" i="1">
                                <a:effectLst/>
                                <a:latin typeface="Cambria Math" panose="02040503050406030204" pitchFamily="18" charset="0"/>
                                <a:ea typeface="Cambria" panose="02040503050406030204" pitchFamily="18" charset="0"/>
                              </a:rPr>
                              <m:t>𝑡</m:t>
                            </m:r>
                            <m:r>
                              <a:rPr lang="en-US" altLang="zh-CN" sz="1400" i="1">
                                <a:effectLst/>
                                <a:latin typeface="Cambria Math" panose="02040503050406030204" pitchFamily="18" charset="0"/>
                                <a:ea typeface="Cambria" panose="02040503050406030204" pitchFamily="18" charset="0"/>
                              </a:rPr>
                              <m:t>−1</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𝑏</m:t>
                            </m:r>
                          </m:e>
                          <m:sub>
                            <m:r>
                              <a:rPr lang="en-US" altLang="zh-CN" sz="1400" b="0" i="1" smtClean="0">
                                <a:effectLst/>
                                <a:latin typeface="Cambria Math" panose="02040503050406030204" pitchFamily="18" charset="0"/>
                                <a:ea typeface="Cambria" panose="02040503050406030204" pitchFamily="18" charset="0"/>
                              </a:rPr>
                              <m:t>𝐹</m:t>
                            </m:r>
                          </m:sub>
                        </m:sSub>
                      </m:e>
                    </m:d>
                  </m:oMath>
                </a14:m>
                <a:r>
                  <a:rPr lang="en-US" altLang="zh-CN" sz="1400"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1676400" algn="l">
                  <a:lnSpc>
                    <a:spcPts val="2100"/>
                  </a:lnSpc>
                </a:pP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𝐼</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r>
                      <a:rPr lang="en-US" altLang="zh-CN" sz="1400" i="1">
                        <a:effectLst/>
                        <a:latin typeface="Cambria Math" panose="02040503050406030204" pitchFamily="18" charset="0"/>
                        <a:ea typeface="Cambria" panose="02040503050406030204" pitchFamily="18" charset="0"/>
                      </a:rPr>
                      <m:t>𝜎</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𝑊</m:t>
                            </m:r>
                          </m:e>
                          <m:sub>
                            <m:r>
                              <a:rPr lang="en-US" altLang="zh-CN" sz="1400" i="1">
                                <a:effectLst/>
                                <a:latin typeface="Cambria Math" panose="02040503050406030204" pitchFamily="18" charset="0"/>
                                <a:ea typeface="Cambria" panose="02040503050406030204" pitchFamily="18" charset="0"/>
                              </a:rPr>
                              <m:t>𝑖</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𝑋</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𝑈</m:t>
                            </m:r>
                          </m:e>
                          <m:sub>
                            <m:r>
                              <a:rPr lang="en-US" altLang="zh-CN" sz="1400" i="1">
                                <a:effectLst/>
                                <a:latin typeface="Cambria Math" panose="02040503050406030204" pitchFamily="18" charset="0"/>
                                <a:ea typeface="Cambria" panose="02040503050406030204" pitchFamily="18" charset="0"/>
                              </a:rPr>
                              <m:t>𝑖</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𝐻</m:t>
                            </m:r>
                          </m:e>
                          <m:sub>
                            <m:r>
                              <a:rPr lang="en-US" altLang="zh-CN" sz="1400" i="1">
                                <a:effectLst/>
                                <a:latin typeface="Cambria Math" panose="02040503050406030204" pitchFamily="18" charset="0"/>
                                <a:ea typeface="Cambria" panose="02040503050406030204" pitchFamily="18" charset="0"/>
                              </a:rPr>
                              <m:t>𝑡</m:t>
                            </m:r>
                            <m:r>
                              <a:rPr lang="en-US" altLang="zh-CN" sz="1400" i="1">
                                <a:effectLst/>
                                <a:latin typeface="Cambria Math" panose="02040503050406030204" pitchFamily="18" charset="0"/>
                                <a:ea typeface="Cambria" panose="02040503050406030204" pitchFamily="18" charset="0"/>
                              </a:rPr>
                              <m:t>−1</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𝑏</m:t>
                            </m:r>
                          </m:e>
                          <m:sub>
                            <m:r>
                              <a:rPr lang="en-US" altLang="zh-CN" sz="1400" b="0" i="1" smtClean="0">
                                <a:effectLst/>
                                <a:latin typeface="Cambria Math" panose="02040503050406030204" pitchFamily="18" charset="0"/>
                                <a:ea typeface="Cambria" panose="02040503050406030204" pitchFamily="18" charset="0"/>
                              </a:rPr>
                              <m:t>𝐼</m:t>
                            </m:r>
                          </m:sub>
                        </m:sSub>
                      </m:e>
                    </m:d>
                  </m:oMath>
                </a14:m>
                <a:r>
                  <a:rPr lang="en-US" altLang="zh-CN" sz="1400" i="1"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1676400" algn="l">
                  <a:lnSpc>
                    <a:spcPts val="2100"/>
                  </a:lnSpc>
                </a:pP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b="0" i="0" smtClean="0">
                            <a:effectLst/>
                            <a:latin typeface="Cambria Math" panose="02040503050406030204" pitchFamily="18" charset="0"/>
                            <a:ea typeface="Cambria Math" panose="02040503050406030204" pitchFamily="18" charset="0"/>
                          </a:rPr>
                          <m:t>O</m:t>
                        </m:r>
                      </m:e>
                      <m:sub>
                        <m:r>
                          <m:rPr>
                            <m:sty m:val="p"/>
                          </m:rPr>
                          <a:rPr lang="en-US" altLang="zh-CN" sz="1400">
                            <a:effectLst/>
                            <a:latin typeface="Cambria Math" panose="02040503050406030204" pitchFamily="18" charset="0"/>
                            <a:ea typeface="Cambria" panose="02040503050406030204" pitchFamily="18" charset="0"/>
                          </a:rPr>
                          <m:t>t</m:t>
                        </m:r>
                      </m:sub>
                    </m:sSub>
                    <m:r>
                      <a:rPr lang="en-US" altLang="zh-CN" sz="1400">
                        <a:effectLst/>
                        <a:latin typeface="Cambria Math" panose="02040503050406030204" pitchFamily="18" charset="0"/>
                        <a:ea typeface="Cambria" panose="02040503050406030204" pitchFamily="18" charset="0"/>
                      </a:rPr>
                      <m:t>=</m:t>
                    </m:r>
                    <m:r>
                      <m:rPr>
                        <m:sty m:val="p"/>
                      </m:rPr>
                      <a:rPr lang="en-US" altLang="zh-CN" sz="1400">
                        <a:effectLst/>
                        <a:latin typeface="Cambria Math" panose="02040503050406030204" pitchFamily="18" charset="0"/>
                        <a:ea typeface="Cambria" panose="02040503050406030204" pitchFamily="18" charset="0"/>
                      </a:rPr>
                      <m:t>σ</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a:effectLst/>
                                <a:latin typeface="Cambria Math" panose="02040503050406030204" pitchFamily="18" charset="0"/>
                                <a:ea typeface="Cambria" panose="02040503050406030204" pitchFamily="18" charset="0"/>
                              </a:rPr>
                              <m:t>W</m:t>
                            </m:r>
                          </m:e>
                          <m:sub>
                            <m:r>
                              <m:rPr>
                                <m:sty m:val="p"/>
                              </m:rPr>
                              <a:rPr lang="en-US" altLang="zh-CN" sz="1400">
                                <a:effectLst/>
                                <a:latin typeface="Cambria Math" panose="02040503050406030204" pitchFamily="18" charset="0"/>
                                <a:ea typeface="Cambria" panose="02040503050406030204" pitchFamily="18" charset="0"/>
                              </a:rPr>
                              <m:t>o</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𝑋</m:t>
                            </m:r>
                          </m:e>
                          <m:sub>
                            <m:r>
                              <m:rPr>
                                <m:sty m:val="p"/>
                              </m:rPr>
                              <a:rPr lang="en-US" altLang="zh-CN" sz="1400">
                                <a:effectLst/>
                                <a:latin typeface="Cambria Math" panose="02040503050406030204" pitchFamily="18" charset="0"/>
                                <a:ea typeface="Cambria" panose="02040503050406030204" pitchFamily="18" charset="0"/>
                              </a:rPr>
                              <m:t>t</m:t>
                            </m:r>
                          </m:sub>
                        </m:sSub>
                        <m:r>
                          <a:rPr lang="en-US" altLang="zh-CN" sz="1400">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a:effectLst/>
                                <a:latin typeface="Cambria Math" panose="02040503050406030204" pitchFamily="18" charset="0"/>
                                <a:ea typeface="Cambria" panose="02040503050406030204" pitchFamily="18" charset="0"/>
                              </a:rPr>
                              <m:t>U</m:t>
                            </m:r>
                          </m:e>
                          <m:sub>
                            <m:r>
                              <m:rPr>
                                <m:sty m:val="p"/>
                              </m:rPr>
                              <a:rPr lang="en-US" altLang="zh-CN" sz="1400">
                                <a:effectLst/>
                                <a:latin typeface="Cambria Math" panose="02040503050406030204" pitchFamily="18" charset="0"/>
                                <a:ea typeface="Cambria" panose="02040503050406030204" pitchFamily="18" charset="0"/>
                              </a:rPr>
                              <m:t>o</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𝐻</m:t>
                            </m:r>
                          </m:e>
                          <m:sub>
                            <m:r>
                              <m:rPr>
                                <m:sty m:val="p"/>
                              </m:rPr>
                              <a:rPr lang="en-US" altLang="zh-CN" sz="1400">
                                <a:effectLst/>
                                <a:latin typeface="Cambria Math" panose="02040503050406030204" pitchFamily="18" charset="0"/>
                                <a:ea typeface="Cambria" panose="02040503050406030204" pitchFamily="18" charset="0"/>
                              </a:rPr>
                              <m:t>t</m:t>
                            </m:r>
                            <m:r>
                              <a:rPr lang="en-US" altLang="zh-CN" sz="1400" i="1">
                                <a:effectLst/>
                                <a:latin typeface="Cambria Math" panose="02040503050406030204" pitchFamily="18" charset="0"/>
                                <a:ea typeface="Cambria" panose="02040503050406030204" pitchFamily="18" charset="0"/>
                              </a:rPr>
                              <m:t>−</m:t>
                            </m:r>
                            <m:r>
                              <a:rPr lang="en-US" altLang="zh-CN" sz="1400">
                                <a:effectLst/>
                                <a:latin typeface="Cambria Math" panose="02040503050406030204" pitchFamily="18" charset="0"/>
                                <a:ea typeface="Cambria" panose="02040503050406030204" pitchFamily="18" charset="0"/>
                              </a:rPr>
                              <m:t>1</m:t>
                            </m:r>
                          </m:sub>
                        </m:sSub>
                        <m:r>
                          <a:rPr lang="en-US" altLang="zh-CN" sz="1400">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a:effectLst/>
                                <a:latin typeface="Cambria Math" panose="02040503050406030204" pitchFamily="18" charset="0"/>
                                <a:ea typeface="Cambria" panose="02040503050406030204" pitchFamily="18" charset="0"/>
                              </a:rPr>
                              <m:t>b</m:t>
                            </m:r>
                          </m:e>
                          <m:sub>
                            <m:r>
                              <m:rPr>
                                <m:sty m:val="p"/>
                              </m:rPr>
                              <a:rPr lang="en-US" altLang="zh-CN" sz="1400" b="0" i="0" smtClean="0">
                                <a:effectLst/>
                                <a:latin typeface="Cambria Math" panose="02040503050406030204" pitchFamily="18" charset="0"/>
                                <a:ea typeface="Cambria" panose="02040503050406030204" pitchFamily="18" charset="0"/>
                              </a:rPr>
                              <m:t>O</m:t>
                            </m:r>
                          </m:sub>
                        </m:sSub>
                      </m:e>
                    </m:d>
                  </m:oMath>
                </a14:m>
                <a:r>
                  <a:rPr lang="en-US" altLang="zh-CN" sz="1400" i="1"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1676400" algn="l">
                  <a:lnSpc>
                    <a:spcPts val="2100"/>
                  </a:lnSpc>
                </a:pPr>
                <a14:m>
                  <m:oMath xmlns:m="http://schemas.openxmlformats.org/officeDocument/2006/math">
                    <m:acc>
                      <m:accPr>
                        <m:chr m:val="̃"/>
                        <m:ctrlPr>
                          <a:rPr lang="zh-CN" altLang="zh-CN" sz="1400" i="1">
                            <a:effectLst/>
                            <a:latin typeface="Cambria Math" panose="02040503050406030204" pitchFamily="18" charset="0"/>
                            <a:ea typeface="Cambria Math" panose="02040503050406030204" pitchFamily="18" charset="0"/>
                          </a:rPr>
                        </m:ctrlPr>
                      </m:acc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𝐶</m:t>
                            </m:r>
                          </m:e>
                          <m:sub>
                            <m:r>
                              <a:rPr lang="en-US" altLang="zh-CN" sz="1400" i="1">
                                <a:effectLst/>
                                <a:latin typeface="Cambria Math" panose="02040503050406030204" pitchFamily="18" charset="0"/>
                                <a:ea typeface="Cambria" panose="02040503050406030204" pitchFamily="18" charset="0"/>
                              </a:rPr>
                              <m:t>𝑡</m:t>
                            </m:r>
                          </m:sub>
                        </m:sSub>
                      </m:e>
                    </m:acc>
                    <m:r>
                      <a:rPr lang="en-US" altLang="zh-CN" sz="1400" i="1">
                        <a:effectLst/>
                        <a:latin typeface="Cambria Math" panose="02040503050406030204" pitchFamily="18" charset="0"/>
                        <a:ea typeface="Cambria" panose="02040503050406030204" pitchFamily="18" charset="0"/>
                      </a:rPr>
                      <m:t>=</m:t>
                    </m:r>
                    <m:r>
                      <m:rPr>
                        <m:nor/>
                      </m:rPr>
                      <a:rPr lang="en-US" altLang="zh-CN" sz="1400">
                        <a:effectLst/>
                        <a:latin typeface="Times New Roman" panose="02020603050405020304" pitchFamily="18" charset="0"/>
                        <a:ea typeface="Cambria" panose="02040503050406030204" pitchFamily="18" charset="0"/>
                        <a:cs typeface="Times New Roman" panose="02020603050405020304" pitchFamily="18" charset="0"/>
                      </a:rPr>
                      <m:t>tanh</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𝑊</m:t>
                            </m:r>
                          </m:e>
                          <m:sub>
                            <m:r>
                              <a:rPr lang="en-US" altLang="zh-CN" sz="1400" i="1">
                                <a:effectLst/>
                                <a:latin typeface="Cambria Math" panose="02040503050406030204" pitchFamily="18" charset="0"/>
                                <a:ea typeface="Cambria" panose="02040503050406030204" pitchFamily="18" charset="0"/>
                              </a:rPr>
                              <m:t>𝑐</m:t>
                            </m:r>
                          </m:sub>
                        </m:sSub>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𝑋</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𝑈</m:t>
                            </m:r>
                          </m:e>
                          <m:sub>
                            <m:r>
                              <a:rPr lang="en-US" altLang="zh-CN" sz="1400" i="1">
                                <a:effectLst/>
                                <a:latin typeface="Cambria Math" panose="02040503050406030204" pitchFamily="18" charset="0"/>
                                <a:ea typeface="Cambria" panose="02040503050406030204" pitchFamily="18" charset="0"/>
                              </a:rPr>
                              <m:t>𝑐</m:t>
                            </m:r>
                          </m:sub>
                        </m:sSub>
                        <m:sSub>
                          <m:sSubPr>
                            <m:ctrlPr>
                              <a:rPr lang="zh-CN" altLang="zh-CN" sz="1400" i="1" smtClean="0">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𝐻</m:t>
                            </m:r>
                          </m:e>
                          <m:sub>
                            <m:r>
                              <a:rPr lang="en-US" altLang="zh-CN" sz="1400" i="1">
                                <a:effectLst/>
                                <a:latin typeface="Cambria Math" panose="02040503050406030204" pitchFamily="18" charset="0"/>
                                <a:ea typeface="Cambria" panose="02040503050406030204" pitchFamily="18" charset="0"/>
                              </a:rPr>
                              <m:t>𝑡</m:t>
                            </m:r>
                            <m:r>
                              <a:rPr lang="en-US" altLang="zh-CN" sz="1400" i="1">
                                <a:effectLst/>
                                <a:latin typeface="Cambria Math" panose="02040503050406030204" pitchFamily="18" charset="0"/>
                                <a:ea typeface="Cambria" panose="02040503050406030204" pitchFamily="18" charset="0"/>
                              </a:rPr>
                              <m:t>−1</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i="1">
                                <a:effectLst/>
                                <a:latin typeface="Cambria Math" panose="02040503050406030204" pitchFamily="18" charset="0"/>
                                <a:ea typeface="Cambria" panose="02040503050406030204" pitchFamily="18" charset="0"/>
                              </a:rPr>
                              <m:t>𝑏</m:t>
                            </m:r>
                          </m:e>
                          <m:sub>
                            <m:r>
                              <a:rPr lang="en-US" altLang="zh-CN" sz="1400" b="0" i="1" smtClean="0">
                                <a:effectLst/>
                                <a:latin typeface="Cambria Math" panose="02040503050406030204" pitchFamily="18" charset="0"/>
                                <a:ea typeface="Cambria" panose="02040503050406030204" pitchFamily="18" charset="0"/>
                              </a:rPr>
                              <m:t>𝐶</m:t>
                            </m:r>
                          </m:sub>
                        </m:sSub>
                      </m:e>
                    </m:d>
                  </m:oMath>
                </a14:m>
                <a:r>
                  <a:rPr lang="en-US" altLang="zh-CN" sz="1400"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1676400" algn="l">
                  <a:lnSpc>
                    <a:spcPts val="2100"/>
                  </a:lnSpc>
                </a:pP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b="0" i="0" smtClean="0">
                            <a:effectLst/>
                            <a:latin typeface="Cambria Math" panose="02040503050406030204" pitchFamily="18" charset="0"/>
                            <a:ea typeface="Cambria Math" panose="02040503050406030204" pitchFamily="18" charset="0"/>
                          </a:rPr>
                          <m:t>C</m:t>
                        </m:r>
                      </m:e>
                      <m:sub>
                        <m:r>
                          <m:rPr>
                            <m:sty m:val="p"/>
                          </m:rPr>
                          <a:rPr lang="en-US" altLang="zh-CN" sz="1400">
                            <a:effectLst/>
                            <a:latin typeface="Cambria Math" panose="02040503050406030204" pitchFamily="18" charset="0"/>
                            <a:ea typeface="Cambria" panose="02040503050406030204" pitchFamily="18" charset="0"/>
                          </a:rPr>
                          <m:t>t</m:t>
                        </m:r>
                      </m:sub>
                    </m:sSub>
                    <m:r>
                      <a:rPr lang="en-US" altLang="zh-CN" sz="1400">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b="0" i="0" smtClean="0">
                            <a:effectLst/>
                            <a:latin typeface="Cambria Math" panose="02040503050406030204" pitchFamily="18" charset="0"/>
                            <a:ea typeface="Cambria Math" panose="02040503050406030204" pitchFamily="18" charset="0"/>
                          </a:rPr>
                          <m:t>F</m:t>
                        </m:r>
                      </m:e>
                      <m:sub>
                        <m:r>
                          <m:rPr>
                            <m:sty m:val="p"/>
                          </m:rPr>
                          <a:rPr lang="en-US" altLang="zh-CN" sz="1400">
                            <a:effectLst/>
                            <a:latin typeface="Cambria Math" panose="02040503050406030204" pitchFamily="18" charset="0"/>
                            <a:ea typeface="Cambria" panose="02040503050406030204" pitchFamily="18" charset="0"/>
                          </a:rPr>
                          <m:t>t</m:t>
                        </m:r>
                      </m:sub>
                    </m:sSub>
                    <m:r>
                      <a:rPr lang="en-US" altLang="zh-CN" sz="1400">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𝐶</m:t>
                        </m:r>
                      </m:e>
                      <m:sub>
                        <m:r>
                          <m:rPr>
                            <m:sty m:val="p"/>
                          </m:rPr>
                          <a:rPr lang="en-US" altLang="zh-CN" sz="1400">
                            <a:effectLst/>
                            <a:latin typeface="Cambria Math" panose="02040503050406030204" pitchFamily="18" charset="0"/>
                            <a:ea typeface="Cambria" panose="02040503050406030204" pitchFamily="18" charset="0"/>
                          </a:rPr>
                          <m:t>t</m:t>
                        </m:r>
                        <m:r>
                          <a:rPr lang="en-US" altLang="zh-CN" sz="1400" i="1">
                            <a:effectLst/>
                            <a:latin typeface="Cambria Math" panose="02040503050406030204" pitchFamily="18" charset="0"/>
                            <a:ea typeface="Cambria" panose="02040503050406030204" pitchFamily="18" charset="0"/>
                          </a:rPr>
                          <m:t>−</m:t>
                        </m:r>
                        <m:r>
                          <a:rPr lang="en-US" altLang="zh-CN" sz="1400">
                            <a:effectLst/>
                            <a:latin typeface="Cambria Math" panose="02040503050406030204" pitchFamily="18" charset="0"/>
                            <a:ea typeface="Cambria" panose="02040503050406030204" pitchFamily="18" charset="0"/>
                          </a:rPr>
                          <m:t>1</m:t>
                        </m:r>
                      </m:sub>
                    </m:sSub>
                    <m:r>
                      <a:rPr lang="en-US" altLang="zh-CN" sz="1400">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𝐼</m:t>
                        </m:r>
                      </m:e>
                      <m:sub>
                        <m:r>
                          <m:rPr>
                            <m:sty m:val="p"/>
                          </m:rPr>
                          <a:rPr lang="en-US" altLang="zh-CN" sz="1400">
                            <a:effectLst/>
                            <a:latin typeface="Cambria Math" panose="02040503050406030204" pitchFamily="18" charset="0"/>
                            <a:ea typeface="Cambria" panose="02040503050406030204" pitchFamily="18" charset="0"/>
                          </a:rPr>
                          <m:t>t</m:t>
                        </m:r>
                      </m:sub>
                    </m:sSub>
                    <m:r>
                      <a:rPr lang="en-US" altLang="zh-CN" sz="1400">
                        <a:effectLst/>
                        <a:latin typeface="Cambria Math" panose="02040503050406030204" pitchFamily="18" charset="0"/>
                        <a:ea typeface="Cambria" panose="02040503050406030204" pitchFamily="18" charset="0"/>
                      </a:rPr>
                      <m:t>⊙</m:t>
                    </m:r>
                    <m:acc>
                      <m:accPr>
                        <m:chr m:val="̃"/>
                        <m:ctrlPr>
                          <a:rPr lang="zh-CN" altLang="zh-CN" sz="1400" i="1">
                            <a:effectLst/>
                            <a:latin typeface="Cambria Math" panose="02040503050406030204" pitchFamily="18" charset="0"/>
                            <a:ea typeface="Cambria Math" panose="02040503050406030204" pitchFamily="18" charset="0"/>
                          </a:rPr>
                        </m:ctrlPr>
                      </m:accPr>
                      <m:e>
                        <m:sSub>
                          <m:sSubPr>
                            <m:ctrlPr>
                              <a:rPr lang="zh-CN" altLang="zh-CN" sz="1400" i="1">
                                <a:effectLst/>
                                <a:latin typeface="Cambria Math" panose="02040503050406030204" pitchFamily="18" charset="0"/>
                                <a:ea typeface="Cambria Math" panose="02040503050406030204" pitchFamily="18" charset="0"/>
                              </a:rPr>
                            </m:ctrlPr>
                          </m:sSubPr>
                          <m:e>
                            <m:r>
                              <m:rPr>
                                <m:sty m:val="p"/>
                              </m:rPr>
                              <a:rPr lang="en-US" altLang="zh-CN" sz="1400" b="0" i="0" smtClean="0">
                                <a:effectLst/>
                                <a:latin typeface="Cambria Math" panose="02040503050406030204" pitchFamily="18" charset="0"/>
                                <a:ea typeface="Cambria Math" panose="02040503050406030204" pitchFamily="18" charset="0"/>
                              </a:rPr>
                              <m:t>C</m:t>
                            </m:r>
                          </m:e>
                          <m:sub>
                            <m:r>
                              <m:rPr>
                                <m:sty m:val="p"/>
                              </m:rPr>
                              <a:rPr lang="en-US" altLang="zh-CN" sz="1400">
                                <a:effectLst/>
                                <a:latin typeface="Cambria Math" panose="02040503050406030204" pitchFamily="18" charset="0"/>
                                <a:ea typeface="Cambria" panose="02040503050406030204" pitchFamily="18" charset="0"/>
                              </a:rPr>
                              <m:t>t</m:t>
                            </m:r>
                          </m:sub>
                        </m:sSub>
                      </m:e>
                    </m:acc>
                  </m:oMath>
                </a14:m>
                <a:r>
                  <a:rPr lang="en-US" altLang="zh-CN" sz="1400" i="1"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400" dirty="0">
                  <a:effectLst/>
                  <a:latin typeface="Times New Roman" panose="02020603050405020304" pitchFamily="18" charset="0"/>
                  <a:ea typeface="Cambria" panose="02040503050406030204" pitchFamily="18" charset="0"/>
                  <a:cs typeface="Times New Roman" panose="02020603050405020304" pitchFamily="18" charset="0"/>
                </a:endParaRPr>
              </a:p>
              <a:p>
                <a:pPr marL="1676400" algn="l">
                  <a:lnSpc>
                    <a:spcPts val="2100"/>
                  </a:lnSpc>
                </a:pPr>
                <a14:m>
                  <m:oMath xmlns:m="http://schemas.openxmlformats.org/officeDocument/2006/math">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𝐻</m:t>
                        </m:r>
                      </m:e>
                      <m:sub>
                        <m:r>
                          <a:rPr lang="en-US" altLang="zh-CN" sz="1400" i="1">
                            <a:effectLst/>
                            <a:latin typeface="Cambria Math" panose="02040503050406030204" pitchFamily="18" charset="0"/>
                            <a:ea typeface="Cambria" panose="02040503050406030204" pitchFamily="18" charset="0"/>
                          </a:rPr>
                          <m:t>𝑡</m:t>
                        </m:r>
                      </m:sub>
                    </m:sSub>
                    <m:r>
                      <a:rPr lang="en-US" altLang="zh-CN" sz="1400" i="1">
                        <a:effectLst/>
                        <a:latin typeface="Cambria Math" panose="02040503050406030204" pitchFamily="18" charset="0"/>
                        <a:ea typeface="Cambria" panose="02040503050406030204" pitchFamily="18" charset="0"/>
                      </a:rPr>
                      <m:t>=</m:t>
                    </m:r>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𝑂</m:t>
                        </m:r>
                      </m:e>
                      <m:sub>
                        <m:r>
                          <a:rPr lang="en-US" altLang="zh-CN" sz="1400" i="1">
                            <a:effectLst/>
                            <a:latin typeface="Cambria Math" panose="02040503050406030204" pitchFamily="18" charset="0"/>
                            <a:ea typeface="Cambria" panose="02040503050406030204" pitchFamily="18" charset="0"/>
                          </a:rPr>
                          <m:t>𝑡</m:t>
                        </m:r>
                      </m:sub>
                    </m:sSub>
                    <m:r>
                      <a:rPr lang="en-US" altLang="zh-CN" sz="1400">
                        <a:effectLst/>
                        <a:latin typeface="Cambria Math" panose="02040503050406030204" pitchFamily="18" charset="0"/>
                        <a:ea typeface="Cambria" panose="02040503050406030204" pitchFamily="18" charset="0"/>
                      </a:rPr>
                      <m:t>⊙</m:t>
                    </m:r>
                    <m:r>
                      <m:rPr>
                        <m:nor/>
                      </m:rPr>
                      <a:rPr lang="en-US" altLang="zh-CN" sz="1400">
                        <a:effectLst/>
                        <a:latin typeface="Times New Roman" panose="02020603050405020304" pitchFamily="18" charset="0"/>
                        <a:ea typeface="Cambria" panose="02040503050406030204" pitchFamily="18" charset="0"/>
                        <a:cs typeface="Times New Roman" panose="02020603050405020304" pitchFamily="18" charset="0"/>
                      </a:rPr>
                      <m:t>tanh</m:t>
                    </m:r>
                    <m:d>
                      <m:dPr>
                        <m:ctrlPr>
                          <a:rPr lang="zh-CN" altLang="zh-CN" sz="1400" i="1">
                            <a:effectLst/>
                            <a:latin typeface="Cambria Math" panose="02040503050406030204" pitchFamily="18" charset="0"/>
                            <a:ea typeface="Cambria Math" panose="02040503050406030204" pitchFamily="18" charset="0"/>
                          </a:rPr>
                        </m:ctrlPr>
                      </m:dPr>
                      <m:e>
                        <m:sSub>
                          <m:sSubPr>
                            <m:ctrlPr>
                              <a:rPr lang="zh-CN" altLang="zh-CN" sz="1400" i="1">
                                <a:effectLst/>
                                <a:latin typeface="Cambria Math" panose="02040503050406030204" pitchFamily="18" charset="0"/>
                                <a:ea typeface="Cambria Math" panose="02040503050406030204" pitchFamily="18" charset="0"/>
                              </a:rPr>
                            </m:ctrlPr>
                          </m:sSubPr>
                          <m:e>
                            <m:r>
                              <a:rPr lang="en-US" altLang="zh-CN" sz="1400" b="0" i="1" smtClean="0">
                                <a:effectLst/>
                                <a:latin typeface="Cambria Math" panose="02040503050406030204" pitchFamily="18" charset="0"/>
                                <a:ea typeface="Cambria Math" panose="02040503050406030204" pitchFamily="18" charset="0"/>
                              </a:rPr>
                              <m:t>𝐶</m:t>
                            </m:r>
                          </m:e>
                          <m:sub>
                            <m:r>
                              <a:rPr lang="en-US" altLang="zh-CN" sz="1400" i="1">
                                <a:effectLst/>
                                <a:latin typeface="Cambria Math" panose="02040503050406030204" pitchFamily="18" charset="0"/>
                                <a:ea typeface="Cambria" panose="02040503050406030204" pitchFamily="18" charset="0"/>
                              </a:rPr>
                              <m:t>𝑡</m:t>
                            </m:r>
                          </m:sub>
                        </m:sSub>
                      </m:e>
                    </m:d>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		</a:t>
                </a:r>
                <a:endParaRPr lang="zh-CN" altLang="zh-CN" sz="1200" dirty="0">
                  <a:effectLst/>
                  <a:latin typeface="Times New Roman" panose="02020603050405020304" pitchFamily="18" charset="0"/>
                  <a:ea typeface="Cambria" panose="02040503050406030204" pitchFamily="18" charset="0"/>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D916264B-065E-8F2B-4D50-39DA7AE71845}"/>
                  </a:ext>
                </a:extLst>
              </p:cNvPr>
              <p:cNvSpPr txBox="1">
                <a:spLocks noRot="1" noChangeAspect="1" noMove="1" noResize="1" noEditPoints="1" noAdjustHandles="1" noChangeArrowheads="1" noChangeShapeType="1" noTextEdit="1"/>
              </p:cNvSpPr>
              <p:nvPr/>
            </p:nvSpPr>
            <p:spPr>
              <a:xfrm>
                <a:off x="5410963" y="787802"/>
                <a:ext cx="7017026" cy="4732834"/>
              </a:xfrm>
              <a:prstGeom prst="rect">
                <a:avLst/>
              </a:prstGeom>
              <a:blipFill>
                <a:blip r:embed="rId3"/>
                <a:stretch>
                  <a:fillRect t="-1802"/>
                </a:stretch>
              </a:blipFill>
            </p:spPr>
            <p:txBody>
              <a:bodyPr/>
              <a:lstStyle/>
              <a:p>
                <a:r>
                  <a:rPr lang="zh-CN" altLang="en-US">
                    <a:noFill/>
                  </a:rPr>
                  <a:t> </a:t>
                </a:r>
              </a:p>
            </p:txBody>
          </p:sp>
        </mc:Fallback>
      </mc:AlternateContent>
      <p:sp>
        <p:nvSpPr>
          <p:cNvPr id="2" name="文本占位符 1"/>
          <p:cNvSpPr>
            <a:spLocks noGrp="1"/>
          </p:cNvSpPr>
          <p:nvPr>
            <p:ph type="body" sz="quarter" idx="10"/>
          </p:nvPr>
        </p:nvSpPr>
        <p:spPr/>
        <p:txBody>
          <a:bodyPr/>
          <a:lstStyle/>
          <a:p>
            <a:r>
              <a:rPr kumimoji="1" lang="en-US" altLang="zh-CN" dirty="0"/>
              <a:t>2.3</a:t>
            </a:r>
            <a:r>
              <a:rPr kumimoji="1" lang="zh-CN" altLang="en-US" dirty="0"/>
              <a:t> </a:t>
            </a:r>
            <a:r>
              <a:rPr kumimoji="1" lang="en-US" altLang="zh-CN" dirty="0"/>
              <a:t>Text Feature Extraction</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grpSp>
        <p:nvGrpSpPr>
          <p:cNvPr id="26" name="组 25"/>
          <p:cNvGrpSpPr/>
          <p:nvPr/>
        </p:nvGrpSpPr>
        <p:grpSpPr>
          <a:xfrm>
            <a:off x="9707390" y="-429784"/>
            <a:ext cx="525383" cy="308813"/>
            <a:chOff x="3902075" y="4498975"/>
            <a:chExt cx="831850" cy="488950"/>
          </a:xfrm>
          <a:solidFill>
            <a:schemeClr val="bg1"/>
          </a:solidFill>
        </p:grpSpPr>
        <p:sp>
          <p:nvSpPr>
            <p:cNvPr id="2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D5FE66-CC99-A583-265E-C404A1A2BDBB}"/>
                  </a:ext>
                </a:extLst>
              </p:cNvPr>
              <p:cNvSpPr txBox="1"/>
              <p:nvPr/>
            </p:nvSpPr>
            <p:spPr>
              <a:xfrm>
                <a:off x="300724" y="1213801"/>
                <a:ext cx="5630633" cy="260673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  pretrained </a:t>
                </a:r>
                <a:r>
                  <a:rPr lang="en-US" altLang="zh-CN" dirty="0" err="1">
                    <a:latin typeface="Times New Roman" panose="02020603050405020304" pitchFamily="18" charset="0"/>
                    <a:cs typeface="Times New Roman" panose="02020603050405020304" pitchFamily="18" charset="0"/>
                  </a:rPr>
                  <a:t>Skipthoughts</a:t>
                </a:r>
                <a:r>
                  <a:rPr lang="en-US" altLang="zh-CN" dirty="0">
                    <a:latin typeface="Times New Roman" panose="02020603050405020304" pitchFamily="18" charset="0"/>
                    <a:cs typeface="Times New Roman" panose="02020603050405020304" pitchFamily="18" charset="0"/>
                  </a:rPr>
                  <a:t> or LSTM was employed for the question model. A GRU model may replace this model.</a:t>
                </a: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 The text model considers a sentence as a sequential data denoted by a series of embedded word vectors, allowing the application of RNN or LSTM models to extract features from text data, producing a feature vector with dimension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smtClean="0">
                            <a:latin typeface="Cambria Math" panose="02040503050406030204" pitchFamily="18" charset="0"/>
                            <a:cs typeface="Times New Roman" panose="02020603050405020304" pitchFamily="18" charset="0"/>
                          </a:rPr>
                          <m:t>𝑑</m:t>
                        </m:r>
                      </m:e>
                      <m:sub>
                        <m:r>
                          <a:rPr lang="en-US" altLang="zh-CN" i="1" dirty="0" smtClean="0">
                            <a:latin typeface="Cambria Math" panose="02040503050406030204" pitchFamily="18" charset="0"/>
                            <a:cs typeface="Times New Roman" panose="02020603050405020304" pitchFamily="18" charset="0"/>
                          </a:rPr>
                          <m:t>𝑞</m:t>
                        </m:r>
                      </m:sub>
                    </m:sSub>
                  </m:oMath>
                </a14:m>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BD5FE66-CC99-A583-265E-C404A1A2BDBB}"/>
                  </a:ext>
                </a:extLst>
              </p:cNvPr>
              <p:cNvSpPr txBox="1">
                <a:spLocks noRot="1" noChangeAspect="1" noMove="1" noResize="1" noEditPoints="1" noAdjustHandles="1" noChangeArrowheads="1" noChangeShapeType="1" noTextEdit="1"/>
              </p:cNvSpPr>
              <p:nvPr/>
            </p:nvSpPr>
            <p:spPr>
              <a:xfrm>
                <a:off x="300724" y="1213801"/>
                <a:ext cx="5630633" cy="2606739"/>
              </a:xfrm>
              <a:prstGeom prst="rect">
                <a:avLst/>
              </a:prstGeom>
              <a:blipFill>
                <a:blip r:embed="rId4"/>
                <a:stretch>
                  <a:fillRect l="-866" t="-1168" r="-1190" b="-1869"/>
                </a:stretch>
              </a:blipFill>
            </p:spPr>
            <p:txBody>
              <a:bodyPr/>
              <a:lstStyle/>
              <a:p>
                <a:r>
                  <a:rPr lang="zh-CN" altLang="en-US">
                    <a:noFill/>
                  </a:rPr>
                  <a:t> </a:t>
                </a:r>
              </a:p>
            </p:txBody>
          </p:sp>
        </mc:Fallback>
      </mc:AlternateContent>
      <p:pic>
        <p:nvPicPr>
          <p:cNvPr id="1026" name="Picture 2" descr="An Intuitive Explanation of LSTM. Recurrent Neural Networks | by Ottavio  Calzone | Medium">
            <a:extLst>
              <a:ext uri="{FF2B5EF4-FFF2-40B4-BE49-F238E27FC236}">
                <a16:creationId xmlns:a16="http://schemas.microsoft.com/office/drawing/2014/main" id="{4440C0E2-F866-AEAE-E45E-FEFA96B529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74832" y="1213801"/>
            <a:ext cx="4368248" cy="2215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5846364"/>
      </p:ext>
    </p:extLst>
  </p:cSld>
  <p:clrMapOvr>
    <a:masterClrMapping/>
  </p:clrMapOvr>
  <mc:AlternateContent xmlns:mc="http://schemas.openxmlformats.org/markup-compatibility/2006" xmlns:p14="http://schemas.microsoft.com/office/powerpoint/2010/main">
    <mc:Choice Requires="p14">
      <p:transition spd="med" p14:dur="700" advTm="25622">
        <p:fade/>
      </p:transition>
    </mc:Choice>
    <mc:Fallback xmlns="">
      <p:transition spd="med" advTm="25622">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2.4</a:t>
            </a:r>
            <a:r>
              <a:rPr kumimoji="1" lang="zh-CN" altLang="en-US" dirty="0"/>
              <a:t> </a:t>
            </a:r>
            <a:r>
              <a:rPr kumimoji="1" lang="en-US" altLang="zh-CN" dirty="0"/>
              <a:t>Counting Component</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sp>
        <p:nvSpPr>
          <p:cNvPr id="5" name="文本框 4">
            <a:extLst>
              <a:ext uri="{FF2B5EF4-FFF2-40B4-BE49-F238E27FC236}">
                <a16:creationId xmlns:a16="http://schemas.microsoft.com/office/drawing/2014/main" id="{6A3155E9-4C54-9719-D92F-0961E71DD667}"/>
              </a:ext>
            </a:extLst>
          </p:cNvPr>
          <p:cNvSpPr txBox="1"/>
          <p:nvPr/>
        </p:nvSpPr>
        <p:spPr>
          <a:xfrm>
            <a:off x="248456" y="949842"/>
            <a:ext cx="9490967" cy="2031325"/>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We've incorporated the counting component suggested by Yan Zhang and colleagues in their study titled "Learning To Count Objects In Natural Images For Visual Question Answering."</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Professor Zhang highlights that relying solely on spatial attention can restrict a model's counting ability. To address this limitation, they introduced a differentiable counting mechanism based on attention weights. Additionally, they tackled the issue of overlapping object proposals to minimize the risk of double-counting objects.</a:t>
            </a:r>
            <a:endParaRPr lang="zh-CN" altLang="en-US"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3D7E0787-FA22-1852-C8D1-354338459FE3}"/>
              </a:ext>
            </a:extLst>
          </p:cNvPr>
          <p:cNvPicPr>
            <a:picLocks noChangeAspect="1"/>
          </p:cNvPicPr>
          <p:nvPr/>
        </p:nvPicPr>
        <p:blipFill>
          <a:blip r:embed="rId3"/>
          <a:stretch>
            <a:fillRect/>
          </a:stretch>
        </p:blipFill>
        <p:spPr>
          <a:xfrm>
            <a:off x="943082" y="3415168"/>
            <a:ext cx="8945198" cy="1592138"/>
          </a:xfrm>
          <a:prstGeom prst="rect">
            <a:avLst/>
          </a:prstGeom>
        </p:spPr>
      </p:pic>
      <p:sp>
        <p:nvSpPr>
          <p:cNvPr id="9" name="文本框 8">
            <a:extLst>
              <a:ext uri="{FF2B5EF4-FFF2-40B4-BE49-F238E27FC236}">
                <a16:creationId xmlns:a16="http://schemas.microsoft.com/office/drawing/2014/main" id="{2E605DE1-2309-87D1-1165-96B43DEC665A}"/>
              </a:ext>
            </a:extLst>
          </p:cNvPr>
          <p:cNvSpPr txBox="1"/>
          <p:nvPr/>
        </p:nvSpPr>
        <p:spPr>
          <a:xfrm>
            <a:off x="1077433" y="5007306"/>
            <a:ext cx="6096000" cy="461665"/>
          </a:xfrm>
          <a:prstGeom prst="rect">
            <a:avLst/>
          </a:prstGeom>
          <a:noFill/>
        </p:spPr>
        <p:txBody>
          <a:bodyPr wrap="square">
            <a:spAutoFit/>
          </a:bodyPr>
          <a:lstStyle/>
          <a:p>
            <a:r>
              <a:rPr lang="en-US" altLang="zh-CN" sz="1200" b="0" i="0" dirty="0">
                <a:solidFill>
                  <a:srgbClr val="222222"/>
                </a:solidFill>
                <a:effectLst/>
                <a:latin typeface="Arial" panose="020B0604020202020204" pitchFamily="34" charset="0"/>
              </a:rPr>
              <a:t>Zhang Y, Hare J, </a:t>
            </a:r>
            <a:r>
              <a:rPr lang="en-US" altLang="zh-CN" sz="1200" b="0" i="0" dirty="0" err="1">
                <a:solidFill>
                  <a:srgbClr val="222222"/>
                </a:solidFill>
                <a:effectLst/>
                <a:latin typeface="Arial" panose="020B0604020202020204" pitchFamily="34" charset="0"/>
              </a:rPr>
              <a:t>Prügel</a:t>
            </a:r>
            <a:r>
              <a:rPr lang="en-US" altLang="zh-CN" sz="1200" b="0" i="0" dirty="0">
                <a:solidFill>
                  <a:srgbClr val="222222"/>
                </a:solidFill>
                <a:effectLst/>
                <a:latin typeface="Arial" panose="020B0604020202020204" pitchFamily="34" charset="0"/>
              </a:rPr>
              <a:t>-Bennett A. Learning to count objects in natural images for visual question answering[J]. </a:t>
            </a:r>
            <a:r>
              <a:rPr lang="en-US" altLang="zh-CN" sz="1200" b="0" i="0" dirty="0" err="1">
                <a:solidFill>
                  <a:srgbClr val="222222"/>
                </a:solidFill>
                <a:effectLst/>
                <a:latin typeface="Arial" panose="020B0604020202020204" pitchFamily="34" charset="0"/>
              </a:rPr>
              <a:t>arXiv</a:t>
            </a:r>
            <a:r>
              <a:rPr lang="en-US" altLang="zh-CN" sz="1200" b="0" i="0" dirty="0">
                <a:solidFill>
                  <a:srgbClr val="222222"/>
                </a:solidFill>
                <a:effectLst/>
                <a:latin typeface="Arial" panose="020B0604020202020204" pitchFamily="34" charset="0"/>
              </a:rPr>
              <a:t> preprint arXiv:1802.05766, 2018.</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med" p14:dur="700" advTm="13514">
        <p:fade/>
      </p:transition>
    </mc:Choice>
    <mc:Fallback xmlns="">
      <p:transition spd="med" advTm="13514">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D6890A-B45D-FD13-8C53-CC6AEFC38DE0}"/>
              </a:ext>
            </a:extLst>
          </p:cNvPr>
          <p:cNvSpPr>
            <a:spLocks noGrp="1"/>
          </p:cNvSpPr>
          <p:nvPr>
            <p:ph type="body" sz="quarter" idx="10"/>
          </p:nvPr>
        </p:nvSpPr>
        <p:spPr/>
        <p:txBody>
          <a:bodyPr/>
          <a:lstStyle/>
          <a:p>
            <a:r>
              <a:rPr lang="en-US" altLang="zh-CN" dirty="0"/>
              <a:t>2.5 Fusion Strategy</a:t>
            </a:r>
            <a:endParaRPr lang="zh-CN" altLang="en-US" dirty="0"/>
          </a:p>
        </p:txBody>
      </p:sp>
      <p:sp>
        <p:nvSpPr>
          <p:cNvPr id="3" name="文本占位符 2">
            <a:extLst>
              <a:ext uri="{FF2B5EF4-FFF2-40B4-BE49-F238E27FC236}">
                <a16:creationId xmlns:a16="http://schemas.microsoft.com/office/drawing/2014/main" id="{137A7DB8-7EF1-AF2A-32C9-3D31FDB5017D}"/>
              </a:ext>
            </a:extLst>
          </p:cNvPr>
          <p:cNvSpPr>
            <a:spLocks noGrp="1"/>
          </p:cNvSpPr>
          <p:nvPr>
            <p:ph type="body" sz="quarter" idx="13"/>
          </p:nvPr>
        </p:nvSpPr>
        <p:spPr/>
        <p:txBody>
          <a:bodyPr/>
          <a:lstStyle/>
          <a:p>
            <a:r>
              <a:rPr lang="en-US" altLang="zh-CN" dirty="0"/>
              <a:t>02</a:t>
            </a:r>
            <a:endParaRPr lang="zh-CN" altLang="en-US" dirty="0"/>
          </a:p>
        </p:txBody>
      </p:sp>
      <mc:AlternateContent xmlns:mc="http://schemas.openxmlformats.org/markup-compatibility/2006" xmlns:a14="http://schemas.microsoft.com/office/drawing/2010/main">
        <mc:Choice Requires="a14">
          <p:sp>
            <p:nvSpPr>
              <p:cNvPr id="4" name="Rectangle 1">
                <a:extLst>
                  <a:ext uri="{FF2B5EF4-FFF2-40B4-BE49-F238E27FC236}">
                    <a16:creationId xmlns:a16="http://schemas.microsoft.com/office/drawing/2014/main" id="{207E3D76-E820-A736-2A4D-B82FD3C9BB85}"/>
                  </a:ext>
                </a:extLst>
              </p:cNvPr>
              <p:cNvSpPr>
                <a:spLocks noChangeArrowheads="1"/>
              </p:cNvSpPr>
              <p:nvPr/>
            </p:nvSpPr>
            <p:spPr bwMode="auto">
              <a:xfrm>
                <a:off x="248457" y="888010"/>
                <a:ext cx="8853012" cy="258532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kumimoji="0" lang="en-US"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rPr>
                  <a:t>  1. </a:t>
                </a:r>
                <a:r>
                  <a:rPr kumimoji="0" lang="zh-CN"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rPr>
                  <a:t>The idea of vector summation is a straightforward and easy-to-understand approach. So, in our initial efforts, we adopt a basic yet effective fusion strategy based on the ReLU function and the Euclidean distance between two different feature vectors. We call this fusion strategy the "Base" approach. The mathematical expression for the fusion operation is as follows:</a:t>
                </a:r>
                <a:endParaRPr kumimoji="0" lang="en-US"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endParaRPr>
              </a:p>
              <a:p>
                <a:endParaRPr kumimoji="0" lang="en-US"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m:rPr>
                          <m:nor/>
                        </m:rPr>
                        <a:rPr lang="en-US" altLang="zh-CN" sz="1800" smtClean="0">
                          <a:effectLst/>
                          <a:latin typeface="Times New Roman" panose="02020603050405020304" pitchFamily="18" charset="0"/>
                          <a:ea typeface="宋体" panose="02010600030101010101" pitchFamily="2" charset="-122"/>
                          <a:cs typeface="Times New Roman" panose="02020603050405020304" pitchFamily="18" charset="0"/>
                        </a:rPr>
                        <m:t>Base</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𝑦</m:t>
                          </m:r>
                        </m:e>
                      </m:d>
                      <m:r>
                        <a:rPr lang="en-US" altLang="zh-CN" sz="1800" i="1">
                          <a:effectLst/>
                          <a:latin typeface="Cambria Math" panose="02040503050406030204" pitchFamily="18" charset="0"/>
                          <a:ea typeface="宋体" panose="02010600030101010101" pitchFamily="2" charset="-122"/>
                        </a:rPr>
                        <m:t>=−</m:t>
                      </m:r>
                      <m:sSup>
                        <m:sSupPr>
                          <m:ctrlPr>
                            <a:rPr lang="zh-CN" altLang="zh-CN" sz="1800" i="1">
                              <a:effectLst/>
                              <a:latin typeface="Cambria Math" panose="02040503050406030204" pitchFamily="18" charset="0"/>
                              <a:ea typeface="Cambria Math" panose="02040503050406030204" pitchFamily="18" charset="0"/>
                            </a:rPr>
                          </m:ctrlPr>
                        </m:sSupPr>
                        <m:e>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𝑦</m:t>
                              </m:r>
                            </m:e>
                          </m:d>
                        </m:e>
                        <m:sup>
                          <m:r>
                            <a:rPr lang="en-US" altLang="zh-CN" sz="1800" i="1">
                              <a:effectLst/>
                              <a:latin typeface="Cambria Math" panose="02040503050406030204" pitchFamily="18" charset="0"/>
                              <a:ea typeface="宋体" panose="02010600030101010101" pitchFamily="2" charset="-122"/>
                            </a:rPr>
                            <m:t>2</m:t>
                          </m:r>
                        </m:sup>
                      </m:sSup>
                      <m:r>
                        <a:rPr lang="en-US" altLang="zh-CN" sz="1800" i="1">
                          <a:effectLst/>
                          <a:latin typeface="Cambria Math" panose="02040503050406030204" pitchFamily="18" charset="0"/>
                          <a:ea typeface="宋体" panose="02010600030101010101" pitchFamily="2" charset="-122"/>
                        </a:rPr>
                        <m:t>+</m:t>
                      </m:r>
                      <m:r>
                        <m:rPr>
                          <m:nor/>
                        </m:rPr>
                        <a:rPr lang="en-US" altLang="zh-CN" sz="1800">
                          <a:effectLst/>
                          <a:latin typeface="Times New Roman" panose="02020603050405020304" pitchFamily="18" charset="0"/>
                          <a:ea typeface="宋体" panose="02010600030101010101" pitchFamily="2" charset="-122"/>
                          <a:cs typeface="Times New Roman" panose="02020603050405020304" pitchFamily="18" charset="0"/>
                        </a:rPr>
                        <m:t>ReLU</m:t>
                      </m:r>
                      <m:d>
                        <m:dPr>
                          <m:ctrlPr>
                            <a:rPr lang="zh-CN" altLang="zh-CN" sz="1800" i="1">
                              <a:effectLst/>
                              <a:latin typeface="Cambria Math" panose="02040503050406030204" pitchFamily="18" charset="0"/>
                              <a:ea typeface="Cambria Math" panose="02040503050406030204" pitchFamily="18" charset="0"/>
                            </a:rPr>
                          </m:ctrlPr>
                        </m:dPr>
                        <m:e>
                          <m:r>
                            <a:rPr lang="en-US" altLang="zh-CN" sz="1800" i="1">
                              <a:effectLst/>
                              <a:latin typeface="Cambria Math" panose="02040503050406030204" pitchFamily="18" charset="0"/>
                              <a:ea typeface="宋体" panose="02010600030101010101" pitchFamily="2" charset="-122"/>
                            </a:rPr>
                            <m:t>𝑥</m:t>
                          </m:r>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𝑦</m:t>
                          </m:r>
                        </m:e>
                      </m:d>
                    </m:oMath>
                  </m:oMathPara>
                </a14:m>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1800" b="0" i="0" u="none" strike="noStrike" cap="none" normalizeH="0" baseline="0" dirty="0">
                    <a:ln>
                      <a:noFill/>
                    </a:ln>
                    <a:solidFill>
                      <a:srgbClr val="000000"/>
                    </a:solidFill>
                    <a:effectLst/>
                    <a:latin typeface="Times New Roman" panose="02020603050405020304" pitchFamily="18" charset="0"/>
                    <a:ea typeface="Söhne"/>
                    <a:cs typeface="Times New Roman" panose="02020603050405020304" pitchFamily="18" charset="0"/>
                  </a:rPr>
                </a:b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4" name="Rectangle 1">
                <a:extLst>
                  <a:ext uri="{FF2B5EF4-FFF2-40B4-BE49-F238E27FC236}">
                    <a16:creationId xmlns:a16="http://schemas.microsoft.com/office/drawing/2014/main" id="{207E3D76-E820-A736-2A4D-B82FD3C9BB85}"/>
                  </a:ext>
                </a:extLst>
              </p:cNvPr>
              <p:cNvSpPr>
                <a:spLocks noRot="1" noChangeAspect="1" noMove="1" noResize="1" noEditPoints="1" noAdjustHandles="1" noChangeArrowheads="1" noChangeShapeType="1" noTextEdit="1"/>
              </p:cNvSpPr>
              <p:nvPr/>
            </p:nvSpPr>
            <p:spPr bwMode="auto">
              <a:xfrm>
                <a:off x="248457" y="888010"/>
                <a:ext cx="8853012" cy="2585323"/>
              </a:xfrm>
              <a:prstGeom prst="rect">
                <a:avLst/>
              </a:prstGeom>
              <a:blipFill>
                <a:blip r:embed="rId2"/>
                <a:stretch>
                  <a:fillRect l="-620" t="-943" r="-8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4A32C138-CA79-E193-DA97-D04750320F3B}"/>
                  </a:ext>
                </a:extLst>
              </p:cNvPr>
              <p:cNvSpPr>
                <a:spLocks noChangeArrowheads="1"/>
              </p:cNvSpPr>
              <p:nvPr/>
            </p:nvSpPr>
            <p:spPr bwMode="auto">
              <a:xfrm>
                <a:off x="198838" y="3479088"/>
                <a:ext cx="8853012" cy="23083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52400" algn="just"/>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2. Recent progress in VQA research has emphasized the effectiveness of bilinear models in addressing fusion challenges. These models are particularly adept at capturing a well-parametrized interaction between two distinct embedding spaces. The core structure of bilinear models can be represented by the following expression: </a:t>
                </a:r>
              </a:p>
              <a:p>
                <a:pPr indent="152400" algn="just"/>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𝒯</m:t>
                          </m:r>
                          <m:sSub>
                            <m:sSubPr>
                              <m:ctrlPr>
                                <a:rPr lang="zh-CN" altLang="zh-CN" i="1">
                                  <a:effectLst/>
                                  <a:latin typeface="Cambria Math" panose="02040503050406030204" pitchFamily="18" charset="0"/>
                                  <a:ea typeface="Cambria Math" panose="02040503050406030204" pitchFamily="18" charset="0"/>
                                </a:rPr>
                              </m:ctrlPr>
                            </m:sSubPr>
                            <m:e>
                              <m:r>
                                <a:rPr lang="en-GB" altLang="zh-CN" sz="18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d>
                      <m:sSub>
                        <m:sSubPr>
                          <m:ctrlPr>
                            <a:rPr lang="zh-CN" altLang="zh-CN" i="1">
                              <a:effectLst/>
                              <a:latin typeface="Cambria Math" panose="02040503050406030204" pitchFamily="18" charset="0"/>
                              <a:ea typeface="Cambria Math" panose="02040503050406030204" pitchFamily="18" charset="0"/>
                            </a:rPr>
                          </m:ctrlPr>
                        </m:sSubPr>
                        <m:e>
                          <m:r>
                            <a:rPr lang="en-GB" altLang="zh-CN" sz="1800">
                              <a:effectLst/>
                              <a:latin typeface="Cambria Math" panose="02040503050406030204" pitchFamily="18" charset="0"/>
                              <a:ea typeface="Times New Roman" panose="02020603050405020304" pitchFamily="18" charset="0"/>
                              <a:cs typeface="Times New Roman" panose="02020603050405020304" pitchFamily="18" charset="0"/>
                            </a:rPr>
                            <m:t>×</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GB" altLang="zh-CN" sz="1800" dirty="0">
                    <a:effectLst/>
                    <a:latin typeface="Times New Roman" panose="02020603050405020304" pitchFamily="18" charset="0"/>
                    <a:ea typeface="Times New Roman" panose="02020603050405020304" pitchFamily="18" charset="0"/>
                  </a:rPr>
                  <a:t>where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r>
                  <a:rPr lang="en-GB" altLang="zh-CN" sz="18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𝑣</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r>
                  <a:rPr lang="en-GB" altLang="zh-CN" sz="1800" dirty="0">
                    <a:effectLst/>
                    <a:latin typeface="Times New Roman" panose="02020603050405020304" pitchFamily="18" charset="0"/>
                    <a:ea typeface="Times New Roman" panose="02020603050405020304" pitchFamily="18" charset="0"/>
                  </a:rPr>
                  <a:t> denote feature vector</a:t>
                </a:r>
                <a:r>
                  <a:rPr lang="en-US" altLang="zh-CN" sz="1800" dirty="0">
                    <a:effectLst/>
                    <a:latin typeface="Times New Roman" panose="02020603050405020304" pitchFamily="18" charset="0"/>
                    <a:ea typeface="Times New Roman" panose="02020603050405020304" pitchFamily="18" charset="0"/>
                  </a:rPr>
                  <a:t>s, and </a:t>
                </a:r>
                <a14:m>
                  <m:oMath xmlns:m="http://schemas.openxmlformats.org/officeDocument/2006/math">
                    <m:r>
                      <a:rPr lang="en-GB" altLang="zh-CN" i="1">
                        <a:latin typeface="Cambria Math" panose="02040503050406030204" pitchFamily="18" charset="0"/>
                        <a:ea typeface="Times New Roman" panose="02020603050405020304" pitchFamily="18" charset="0"/>
                        <a:cs typeface="Times New Roman" panose="02020603050405020304" pitchFamily="18" charset="0"/>
                      </a:rPr>
                      <m:t>𝒯</m:t>
                    </m:r>
                  </m:oMath>
                </a14:m>
                <a:r>
                  <a:rPr kumimoji="0" lang="en-US"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denotes a tensor.</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Rectangle 1">
                <a:extLst>
                  <a:ext uri="{FF2B5EF4-FFF2-40B4-BE49-F238E27FC236}">
                    <a16:creationId xmlns:a16="http://schemas.microsoft.com/office/drawing/2014/main" id="{4A32C138-CA79-E193-DA97-D04750320F3B}"/>
                  </a:ext>
                </a:extLst>
              </p:cNvPr>
              <p:cNvSpPr>
                <a:spLocks noRot="1" noChangeAspect="1" noMove="1" noResize="1" noEditPoints="1" noAdjustHandles="1" noChangeArrowheads="1" noChangeShapeType="1" noTextEdit="1"/>
              </p:cNvSpPr>
              <p:nvPr/>
            </p:nvSpPr>
            <p:spPr bwMode="auto">
              <a:xfrm>
                <a:off x="198838" y="3479088"/>
                <a:ext cx="8853012" cy="2308324"/>
              </a:xfrm>
              <a:prstGeom prst="rect">
                <a:avLst/>
              </a:prstGeom>
              <a:blipFill>
                <a:blip r:embed="rId3"/>
                <a:stretch>
                  <a:fillRect l="-620" t="-1058" r="-551" b="-396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926491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D6890A-B45D-FD13-8C53-CC6AEFC38DE0}"/>
              </a:ext>
            </a:extLst>
          </p:cNvPr>
          <p:cNvSpPr>
            <a:spLocks noGrp="1"/>
          </p:cNvSpPr>
          <p:nvPr>
            <p:ph type="body" sz="quarter" idx="10"/>
          </p:nvPr>
        </p:nvSpPr>
        <p:spPr>
          <a:xfrm>
            <a:off x="248457" y="258233"/>
            <a:ext cx="10100566" cy="529569"/>
          </a:xfrm>
        </p:spPr>
        <p:txBody>
          <a:bodyPr/>
          <a:lstStyle/>
          <a:p>
            <a:r>
              <a:rPr lang="en-US" altLang="zh-CN" dirty="0"/>
              <a:t>2.5.2 Bilinear Fusion Strategy Based on Tucker Decomposition</a:t>
            </a:r>
            <a:endParaRPr lang="zh-CN" altLang="en-US" dirty="0"/>
          </a:p>
        </p:txBody>
      </p:sp>
      <p:sp>
        <p:nvSpPr>
          <p:cNvPr id="3" name="文本占位符 2">
            <a:extLst>
              <a:ext uri="{FF2B5EF4-FFF2-40B4-BE49-F238E27FC236}">
                <a16:creationId xmlns:a16="http://schemas.microsoft.com/office/drawing/2014/main" id="{137A7DB8-7EF1-AF2A-32C9-3D31FDB5017D}"/>
              </a:ext>
            </a:extLst>
          </p:cNvPr>
          <p:cNvSpPr>
            <a:spLocks noGrp="1"/>
          </p:cNvSpPr>
          <p:nvPr>
            <p:ph type="body" sz="quarter" idx="13"/>
          </p:nvPr>
        </p:nvSpPr>
        <p:spPr/>
        <p:txBody>
          <a:bodyPr/>
          <a:lstStyle/>
          <a:p>
            <a:r>
              <a:rPr lang="en-US" altLang="zh-CN" dirty="0"/>
              <a:t>02</a:t>
            </a:r>
            <a:endParaRPr lang="zh-CN" altLang="en-US" dirty="0"/>
          </a:p>
        </p:txBody>
      </p:sp>
      <p:sp>
        <p:nvSpPr>
          <p:cNvPr id="5" name="Rectangle 1">
            <a:extLst>
              <a:ext uri="{FF2B5EF4-FFF2-40B4-BE49-F238E27FC236}">
                <a16:creationId xmlns:a16="http://schemas.microsoft.com/office/drawing/2014/main" id="{4A32C138-CA79-E193-DA97-D04750320F3B}"/>
              </a:ext>
            </a:extLst>
          </p:cNvPr>
          <p:cNvSpPr>
            <a:spLocks noChangeArrowheads="1"/>
          </p:cNvSpPr>
          <p:nvPr/>
        </p:nvSpPr>
        <p:spPr bwMode="auto">
          <a:xfrm>
            <a:off x="248457" y="1136841"/>
            <a:ext cx="8853012"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52400" algn="just"/>
            <a:r>
              <a:rPr lang="en-US" altLang="zh-CN" sz="1800" b="1" dirty="0">
                <a:effectLst/>
                <a:latin typeface="Times New Roman" panose="02020603050405020304" pitchFamily="18" charset="0"/>
                <a:ea typeface="Cambria" panose="02040503050406030204" pitchFamily="18" charset="0"/>
                <a:cs typeface="Times New Roman" panose="02020603050405020304" pitchFamily="18" charset="0"/>
              </a:rPr>
              <a:t>Tucker Decomposition</a:t>
            </a:r>
            <a:r>
              <a:rPr lang="en-GB" altLang="zh-CN" sz="1800" b="1" dirty="0">
                <a:effectLst/>
                <a:latin typeface="Times New Roman" panose="02020603050405020304" pitchFamily="18" charset="0"/>
                <a:ea typeface="Times New Roman" panose="02020603050405020304" pitchFamily="18" charset="0"/>
              </a:rPr>
              <a:t> </a:t>
            </a:r>
            <a:r>
              <a:rPr lang="en-GB" altLang="zh-CN" sz="1800" dirty="0">
                <a:effectLst/>
                <a:latin typeface="Times New Roman" panose="02020603050405020304" pitchFamily="18" charset="0"/>
                <a:ea typeface="Times New Roman" panose="02020603050405020304" pitchFamily="18" charset="0"/>
              </a:rPr>
              <a:t>helps to break down the tensor into several components: Core Tensor and Factor Matrices. The Core Tensor serves as a concise portrayal of the primary relationships and inter-connections among the dimensions within the original tensor.</a:t>
            </a:r>
            <a:endParaRPr kumimoji="0" lang="zh-CN" altLang="zh-CN"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108B849-1ADC-0834-6F74-CEE8D5FED186}"/>
              </a:ext>
            </a:extLst>
          </p:cNvPr>
          <p:cNvPicPr>
            <a:picLocks noChangeAspect="1"/>
          </p:cNvPicPr>
          <p:nvPr/>
        </p:nvPicPr>
        <p:blipFill>
          <a:blip r:embed="rId2"/>
          <a:stretch>
            <a:fillRect/>
          </a:stretch>
        </p:blipFill>
        <p:spPr>
          <a:xfrm>
            <a:off x="2449213" y="3481157"/>
            <a:ext cx="5923411" cy="2240002"/>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EA9E1BA-A26E-19D4-3AFC-25B0B14D5229}"/>
                  </a:ext>
                </a:extLst>
              </p:cNvPr>
              <p:cNvSpPr txBox="1"/>
              <p:nvPr/>
            </p:nvSpPr>
            <p:spPr>
              <a:xfrm>
                <a:off x="2250740" y="2409210"/>
                <a:ext cx="6096000" cy="62562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a:latin typeface="Cambria Math" panose="02040503050406030204" pitchFamily="18" charset="0"/>
                            </a:rPr>
                            <m:t>𝒯</m:t>
                          </m:r>
                        </m:e>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𝑘</m:t>
                          </m:r>
                        </m:sub>
                      </m:sSub>
                      <m:r>
                        <a:rPr lang="zh-CN" altLang="en-US" i="0">
                          <a:latin typeface="Cambria Math" panose="02040503050406030204" pitchFamily="18" charset="0"/>
                        </a:rPr>
                        <m:t>=</m:t>
                      </m:r>
                      <m:nary>
                        <m:naryPr>
                          <m:chr m:val="∑"/>
                          <m:limLoc m:val="subSup"/>
                          <m:supHide m:val="on"/>
                          <m:ctrlPr>
                            <a:rPr lang="zh-CN" altLang="en-US" i="1">
                              <a:latin typeface="Cambria Math" panose="02040503050406030204" pitchFamily="18" charset="0"/>
                            </a:rPr>
                          </m:ctrlPr>
                        </m:naryPr>
                        <m:sub>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𝑐</m:t>
                          </m:r>
                        </m:sub>
                        <m:sup/>
                        <m:e>
                          <m:sSub>
                            <m:sSubPr>
                              <m:ctrlPr>
                                <a:rPr lang="zh-CN" altLang="en-US" i="1">
                                  <a:solidFill>
                                    <a:srgbClr val="836967"/>
                                  </a:solidFill>
                                  <a:latin typeface="Cambria Math" panose="02040503050406030204" pitchFamily="18" charset="0"/>
                                </a:rPr>
                              </m:ctrlPr>
                            </m:sSubPr>
                            <m:e>
                              <m:r>
                                <a:rPr lang="zh-CN" altLang="en-US" i="0">
                                  <a:latin typeface="Cambria Math" panose="02040503050406030204" pitchFamily="18" charset="0"/>
                                </a:rPr>
                                <m:t>𝒯</m:t>
                              </m:r>
                            </m:e>
                            <m:sub>
                              <m:r>
                                <a:rPr lang="zh-CN" altLang="en-US" i="1">
                                  <a:latin typeface="Cambria Math" panose="02040503050406030204" pitchFamily="18" charset="0"/>
                                </a:rPr>
                                <m:t>𝑐</m:t>
                              </m:r>
                            </m:sub>
                          </m:sSub>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𝑎</m:t>
                              </m:r>
                              <m:r>
                                <a:rPr lang="zh-CN" altLang="en-US" i="0">
                                  <a:latin typeface="Cambria Math" panose="02040503050406030204" pitchFamily="18" charset="0"/>
                                </a:rPr>
                                <m:t>,</m:t>
                              </m:r>
                              <m:r>
                                <a:rPr lang="zh-CN" altLang="en-US" i="1">
                                  <a:latin typeface="Cambria Math" panose="02040503050406030204" pitchFamily="18" charset="0"/>
                                </a:rPr>
                                <m:t>𝑏</m:t>
                              </m:r>
                              <m:r>
                                <a:rPr lang="zh-CN" altLang="en-US" i="0">
                                  <a:latin typeface="Cambria Math" panose="02040503050406030204" pitchFamily="18" charset="0"/>
                                </a:rPr>
                                <m:t>,</m:t>
                              </m:r>
                              <m:r>
                                <a:rPr lang="zh-CN" altLang="en-US" i="1">
                                  <a:latin typeface="Cambria Math" panose="02040503050406030204" pitchFamily="18" charset="0"/>
                                </a:rPr>
                                <m:t>𝑐</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𝑞</m:t>
                              </m:r>
                            </m:sub>
                          </m:sSub>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1">
                                  <a:latin typeface="Cambria Math" panose="02040503050406030204" pitchFamily="18" charset="0"/>
                                </a:rPr>
                                <m:t>𝑎</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𝑣</m:t>
                              </m:r>
                            </m:sub>
                          </m:sSub>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1">
                                  <a:latin typeface="Cambria Math" panose="02040503050406030204" pitchFamily="18" charset="0"/>
                                </a:rPr>
                                <m:t>𝑏</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𝑜</m:t>
                              </m:r>
                            </m:sub>
                          </m:sSub>
                          <m:d>
                            <m:dPr>
                              <m:begChr m:val="["/>
                              <m:endChr m:val="]"/>
                              <m:ctrlPr>
                                <a:rPr lang="zh-CN" altLang="en-US" i="1">
                                  <a:solidFill>
                                    <a:srgbClr val="836967"/>
                                  </a:solidFill>
                                  <a:latin typeface="Cambria Math" panose="02040503050406030204" pitchFamily="18" charset="0"/>
                                </a:rPr>
                              </m:ctrlPr>
                            </m:dPr>
                            <m:e>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1">
                                  <a:latin typeface="Cambria Math" panose="02040503050406030204" pitchFamily="18" charset="0"/>
                                </a:rPr>
                                <m:t>𝑐</m:t>
                              </m:r>
                            </m:e>
                          </m:d>
                        </m:e>
                      </m:nary>
                    </m:oMath>
                  </m:oMathPara>
                </a14:m>
                <a:endParaRPr lang="zh-CN" altLang="en-US" dirty="0"/>
              </a:p>
            </p:txBody>
          </p:sp>
        </mc:Choice>
        <mc:Fallback xmlns="">
          <p:sp>
            <p:nvSpPr>
              <p:cNvPr id="9" name="文本框 8">
                <a:extLst>
                  <a:ext uri="{FF2B5EF4-FFF2-40B4-BE49-F238E27FC236}">
                    <a16:creationId xmlns:a16="http://schemas.microsoft.com/office/drawing/2014/main" id="{BEA9E1BA-A26E-19D4-3AFC-25B0B14D5229}"/>
                  </a:ext>
                </a:extLst>
              </p:cNvPr>
              <p:cNvSpPr txBox="1">
                <a:spLocks noRot="1" noChangeAspect="1" noMove="1" noResize="1" noEditPoints="1" noAdjustHandles="1" noChangeArrowheads="1" noChangeShapeType="1" noTextEdit="1"/>
              </p:cNvSpPr>
              <p:nvPr/>
            </p:nvSpPr>
            <p:spPr>
              <a:xfrm>
                <a:off x="2250740" y="2409210"/>
                <a:ext cx="6096000" cy="625620"/>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3019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60D6890A-B45D-FD13-8C53-CC6AEFC38DE0}"/>
              </a:ext>
            </a:extLst>
          </p:cNvPr>
          <p:cNvSpPr>
            <a:spLocks noGrp="1"/>
          </p:cNvSpPr>
          <p:nvPr>
            <p:ph type="body" sz="quarter" idx="10"/>
          </p:nvPr>
        </p:nvSpPr>
        <p:spPr>
          <a:xfrm>
            <a:off x="248457" y="258233"/>
            <a:ext cx="10100566" cy="529569"/>
          </a:xfrm>
        </p:spPr>
        <p:txBody>
          <a:bodyPr/>
          <a:lstStyle/>
          <a:p>
            <a:r>
              <a:rPr lang="en-US" altLang="zh-CN" dirty="0"/>
              <a:t>2.5.2 Bilinear Fusion Strategy Based on Tucker Decomposition</a:t>
            </a:r>
            <a:endParaRPr lang="zh-CN" altLang="en-US" dirty="0"/>
          </a:p>
        </p:txBody>
      </p:sp>
      <p:sp>
        <p:nvSpPr>
          <p:cNvPr id="3" name="文本占位符 2">
            <a:extLst>
              <a:ext uri="{FF2B5EF4-FFF2-40B4-BE49-F238E27FC236}">
                <a16:creationId xmlns:a16="http://schemas.microsoft.com/office/drawing/2014/main" id="{137A7DB8-7EF1-AF2A-32C9-3D31FDB5017D}"/>
              </a:ext>
            </a:extLst>
          </p:cNvPr>
          <p:cNvSpPr>
            <a:spLocks noGrp="1"/>
          </p:cNvSpPr>
          <p:nvPr>
            <p:ph type="body" sz="quarter" idx="13"/>
          </p:nvPr>
        </p:nvSpPr>
        <p:spPr/>
        <p:txBody>
          <a:bodyPr/>
          <a:lstStyle/>
          <a:p>
            <a:r>
              <a:rPr lang="en-US" altLang="zh-CN" dirty="0"/>
              <a:t>02</a:t>
            </a:r>
            <a:endParaRPr lang="zh-CN" altLang="en-US" dirty="0"/>
          </a:p>
        </p:txBody>
      </p:sp>
      <mc:AlternateContent xmlns:mc="http://schemas.openxmlformats.org/markup-compatibility/2006" xmlns:a14="http://schemas.microsoft.com/office/drawing/2010/main">
        <mc:Choice Requires="a14">
          <p:sp>
            <p:nvSpPr>
              <p:cNvPr id="5" name="Rectangle 1">
                <a:extLst>
                  <a:ext uri="{FF2B5EF4-FFF2-40B4-BE49-F238E27FC236}">
                    <a16:creationId xmlns:a16="http://schemas.microsoft.com/office/drawing/2014/main" id="{4A32C138-CA79-E193-DA97-D04750320F3B}"/>
                  </a:ext>
                </a:extLst>
              </p:cNvPr>
              <p:cNvSpPr>
                <a:spLocks noChangeArrowheads="1"/>
              </p:cNvSpPr>
              <p:nvPr/>
            </p:nvSpPr>
            <p:spPr bwMode="auto">
              <a:xfrm>
                <a:off x="248457" y="929096"/>
                <a:ext cx="9958799" cy="177574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52400" algn="just"/>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By applying Multimodal Tucker Fusion, we can let the </a:t>
                </a:r>
                <a:r>
                  <a:rPr lang="en-GB" altLang="zh-CN" sz="1800" dirty="0">
                    <a:effectLst/>
                    <a:latin typeface="Times New Roman" panose="02020603050405020304" pitchFamily="18" charset="0"/>
                    <a:ea typeface="Times New Roman" panose="02020603050405020304" pitchFamily="18" charset="0"/>
                  </a:rPr>
                  <a:t>core tensor conveys high-level interactions between image and text features, while matrices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𝑞</m:t>
                        </m:r>
                      </m:sub>
                    </m:sSub>
                  </m:oMath>
                </a14:m>
                <a:r>
                  <a:rPr lang="en-GB" altLang="zh-CN" sz="18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𝑣</m:t>
                        </m:r>
                      </m:sub>
                    </m:sSub>
                  </m:oMath>
                </a14:m>
                <a:r>
                  <a:rPr lang="en-GB" altLang="zh-CN" sz="1800" i="1" dirty="0">
                    <a:effectLst/>
                    <a:latin typeface="Times New Roman" panose="02020603050405020304" pitchFamily="18" charset="0"/>
                    <a:ea typeface="Times New Roman" panose="02020603050405020304" pitchFamily="18" charset="0"/>
                  </a:rPr>
                  <a:t> </a:t>
                </a:r>
                <a:r>
                  <a:rPr lang="en-GB" altLang="zh-CN" sz="1800" dirty="0">
                    <a:effectLst/>
                    <a:latin typeface="Times New Roman" panose="02020603050405020304" pitchFamily="18" charset="0"/>
                    <a:ea typeface="Times New Roman" panose="02020603050405020304" pitchFamily="18" charset="0"/>
                  </a:rPr>
                  <a:t>, and </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GB" altLang="zh-CN" sz="1800" i="1">
                            <a:effectLst/>
                            <a:latin typeface="Cambria Math" panose="02040503050406030204" pitchFamily="18" charset="0"/>
                            <a:ea typeface="Times New Roman" panose="02020603050405020304" pitchFamily="18" charset="0"/>
                            <a:cs typeface="Times New Roman" panose="02020603050405020304" pitchFamily="18" charset="0"/>
                          </a:rPr>
                          <m:t>𝑜</m:t>
                        </m:r>
                      </m:sub>
                    </m:sSub>
                  </m:oMath>
                </a14:m>
                <a:r>
                  <a:rPr lang="en-GB" altLang="zh-CN" sz="1800" i="1" dirty="0">
                    <a:effectLst/>
                    <a:latin typeface="Times New Roman" panose="02020603050405020304" pitchFamily="18" charset="0"/>
                    <a:ea typeface="Times New Roman" panose="02020603050405020304" pitchFamily="18" charset="0"/>
                  </a:rPr>
                  <a:t> </a:t>
                </a:r>
                <a:r>
                  <a:rPr lang="en-GB" altLang="zh-CN" sz="1800" dirty="0">
                    <a:effectLst/>
                    <a:latin typeface="Times New Roman" panose="02020603050405020304" pitchFamily="18" charset="0"/>
                    <a:ea typeface="Times New Roman" panose="02020603050405020304" pitchFamily="18" charset="0"/>
                  </a:rPr>
                  <a:t>serve as feature projections onto distinct subspaces. </a:t>
                </a:r>
              </a:p>
              <a:p>
                <a:pPr indent="152400" algn="just"/>
                <a:endParaRPr lang="en-GB" altLang="zh-CN" sz="1800" dirty="0">
                  <a:effectLst/>
                  <a:latin typeface="Times New Roman" panose="02020603050405020304" pitchFamily="18" charset="0"/>
                  <a:ea typeface="Times New Roman" panose="02020603050405020304" pitchFamily="18" charset="0"/>
                </a:endParaRPr>
              </a:p>
              <a:p>
                <a:pPr indent="152400" algn="just"/>
                <a:endParaRPr lang="en-GB" altLang="zh-CN" dirty="0">
                  <a:latin typeface="Times New Roman" panose="02020603050405020304" pitchFamily="18" charset="0"/>
                  <a:ea typeface="Times New Roman" panose="02020603050405020304" pitchFamily="18" charset="0"/>
                </a:endParaRPr>
              </a:p>
              <a:p>
                <a:pPr indent="152400" algn="just"/>
                <a:r>
                  <a:rPr lang="en-GB" altLang="zh-CN" sz="1800" dirty="0">
                    <a:effectLst/>
                    <a:latin typeface="Times New Roman" panose="02020603050405020304" pitchFamily="18" charset="0"/>
                    <a:ea typeface="Times New Roman" panose="02020603050405020304" pitchFamily="18" charset="0"/>
                  </a:rPr>
                  <a:t>With the Tucker decomposition of </a:t>
                </a:r>
                <a:r>
                  <a:rPr lang="en-GB" altLang="zh-CN" dirty="0">
                    <a:latin typeface="Times New Roman" panose="02020603050405020304" pitchFamily="18" charset="0"/>
                    <a:cs typeface="Times New Roman" panose="02020603050405020304" pitchFamily="18" charset="0"/>
                  </a:rPr>
                  <a:t>expansive tensor </a:t>
                </a:r>
                <a14:m>
                  <m:oMath xmlns:m="http://schemas.openxmlformats.org/officeDocument/2006/math">
                    <m:r>
                      <a:rPr lang="en-GB" altLang="zh-CN" i="1">
                        <a:latin typeface="Cambria Math" panose="02040503050406030204" pitchFamily="18" charset="0"/>
                      </a:rPr>
                      <m:t>𝒯</m:t>
                    </m:r>
                  </m:oMath>
                </a14:m>
                <a:r>
                  <a:rPr kumimoji="0" lang="en-US" altLang="zh-C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we can derive</a:t>
                </a:r>
                <a:r>
                  <a:rPr kumimoji="0" lang="en-US" altLang="zh-CN" sz="180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that:</a:t>
                </a:r>
                <a:endParaRPr kumimoji="0" lang="zh-CN" altLang="zh-C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5" name="Rectangle 1">
                <a:extLst>
                  <a:ext uri="{FF2B5EF4-FFF2-40B4-BE49-F238E27FC236}">
                    <a16:creationId xmlns:a16="http://schemas.microsoft.com/office/drawing/2014/main" id="{4A32C138-CA79-E193-DA97-D04750320F3B}"/>
                  </a:ext>
                </a:extLst>
              </p:cNvPr>
              <p:cNvSpPr>
                <a:spLocks noRot="1" noChangeAspect="1" noMove="1" noResize="1" noEditPoints="1" noAdjustHandles="1" noChangeArrowheads="1" noChangeShapeType="1" noTextEdit="1"/>
              </p:cNvSpPr>
              <p:nvPr/>
            </p:nvSpPr>
            <p:spPr bwMode="auto">
              <a:xfrm>
                <a:off x="248457" y="929096"/>
                <a:ext cx="9958799" cy="1775743"/>
              </a:xfrm>
              <a:prstGeom prst="rect">
                <a:avLst/>
              </a:prstGeom>
              <a:blipFill>
                <a:blip r:embed="rId2"/>
                <a:stretch>
                  <a:fillRect l="-551" t="-1370" r="-551" b="-51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B840D76-8DE8-005F-BD07-CC47AC484E95}"/>
                  </a:ext>
                </a:extLst>
              </p:cNvPr>
              <p:cNvSpPr txBox="1"/>
              <p:nvPr/>
            </p:nvSpPr>
            <p:spPr>
              <a:xfrm>
                <a:off x="2426714" y="3056238"/>
                <a:ext cx="6096000" cy="745525"/>
              </a:xfrm>
              <a:prstGeom prst="rect">
                <a:avLst/>
              </a:prstGeom>
              <a:noFill/>
            </p:spPr>
            <p:txBody>
              <a:bodyPr wrap="square">
                <a:spAutoFit/>
              </a:bodyPr>
              <a:lstStyle/>
              <a:p>
                <a:pPr indent="152400" algn="ctr">
                  <a:lnSpc>
                    <a:spcPts val="1350"/>
                  </a:lnSpc>
                </a:pPr>
                <a14:m>
                  <m:oMathPara xmlns:m="http://schemas.openxmlformats.org/officeDocument/2006/math">
                    <m:oMathParaPr>
                      <m:jc m:val="centerGroup"/>
                    </m:oMathParaPr>
                    <m:oMath xmlns:m="http://schemas.openxmlformats.org/officeDocument/2006/math">
                      <m:acc>
                        <m:accPr>
                          <m:chr m:val="̃"/>
                          <m:ctrlPr>
                            <a:rPr lang="zh-CN" altLang="zh-CN" i="1" smtClean="0">
                              <a:effectLst/>
                              <a:latin typeface="Cambria Math" panose="02040503050406030204" pitchFamily="18" charset="0"/>
                              <a:ea typeface="Cambria Math" panose="02040503050406030204" pitchFamily="18" charset="0"/>
                            </a:rPr>
                          </m:ctrlPr>
                        </m:accPr>
                        <m:e>
                          <m:r>
                            <a:rPr lang="en-US" altLang="zh-CN" i="1">
                              <a:effectLst/>
                              <a:latin typeface="Cambria Math" panose="02040503050406030204" pitchFamily="18" charset="0"/>
                              <a:ea typeface="Cambria" panose="02040503050406030204" pitchFamily="18" charset="0"/>
                            </a:rPr>
                            <m:t>𝑧</m:t>
                          </m:r>
                        </m:e>
                      </m:acc>
                      <m:r>
                        <a:rPr lang="en-US" altLang="zh-CN" i="1">
                          <a:effectLst/>
                          <a:latin typeface="Cambria Math" panose="02040503050406030204" pitchFamily="18" charset="0"/>
                          <a:ea typeface="Cambria" panose="02040503050406030204" pitchFamily="18" charset="0"/>
                        </a:rPr>
                        <m:t>=</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𝒯</m:t>
                              </m:r>
                            </m:e>
                            <m:sub>
                              <m:r>
                                <a:rPr lang="en-US" altLang="zh-CN" i="1">
                                  <a:effectLst/>
                                  <a:latin typeface="Cambria Math" panose="02040503050406030204" pitchFamily="18" charset="0"/>
                                  <a:ea typeface="Cambria" panose="02040503050406030204" pitchFamily="18" charset="0"/>
                                </a:rPr>
                                <m:t>𝒸</m:t>
                              </m:r>
                            </m:sub>
                          </m:sSub>
                          <m:sSub>
                            <m:sSubPr>
                              <m:ctrlPr>
                                <a:rPr lang="zh-CN" altLang="zh-CN" i="1">
                                  <a:effectLst/>
                                  <a:latin typeface="Cambria Math" panose="02040503050406030204" pitchFamily="18" charset="0"/>
                                  <a:ea typeface="Cambria Math" panose="02040503050406030204" pitchFamily="18" charset="0"/>
                                </a:rPr>
                              </m:ctrlPr>
                            </m:sSubPr>
                            <m:e>
                              <m:r>
                                <a:rPr lang="ja-JP" altLang="zh-CN">
                                  <a:effectLst/>
                                  <a:latin typeface="Cambria Math" panose="02040503050406030204" pitchFamily="18" charset="0"/>
                                  <a:ea typeface="Cambria" panose="02040503050406030204" pitchFamily="18" charset="0"/>
                                </a:rPr>
                                <m:t>×</m:t>
                              </m:r>
                            </m:e>
                            <m:sub>
                              <m:r>
                                <a:rPr lang="en-US" altLang="zh-CN" i="1">
                                  <a:effectLst/>
                                  <a:latin typeface="Cambria Math" panose="02040503050406030204" pitchFamily="18" charset="0"/>
                                  <a:ea typeface="Cambria" panose="02040503050406030204" pitchFamily="18" charset="0"/>
                                </a:rPr>
                                <m:t>1</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𝑊</m:t>
                              </m:r>
                            </m:e>
                            <m:sub>
                              <m:r>
                                <a:rPr lang="en-US" altLang="zh-CN" i="1">
                                  <a:effectLst/>
                                  <a:latin typeface="Cambria Math" panose="02040503050406030204" pitchFamily="18" charset="0"/>
                                  <a:ea typeface="Cambria" panose="02040503050406030204" pitchFamily="18" charset="0"/>
                                </a:rPr>
                                <m:t>𝑞</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𝑣</m:t>
                              </m:r>
                            </m:e>
                            <m:sub>
                              <m:r>
                                <a:rPr lang="en-US" altLang="zh-CN" i="1">
                                  <a:effectLst/>
                                  <a:latin typeface="Cambria Math" panose="02040503050406030204" pitchFamily="18" charset="0"/>
                                  <a:ea typeface="Cambria" panose="02040503050406030204" pitchFamily="18" charset="0"/>
                                </a:rPr>
                                <m:t>1</m:t>
                              </m:r>
                            </m:sub>
                          </m:sSub>
                        </m:e>
                      </m:d>
                      <m:sSub>
                        <m:sSubPr>
                          <m:ctrlPr>
                            <a:rPr lang="zh-CN" altLang="zh-CN" i="1">
                              <a:effectLst/>
                              <a:latin typeface="Cambria Math" panose="02040503050406030204" pitchFamily="18" charset="0"/>
                              <a:ea typeface="Cambria Math" panose="02040503050406030204" pitchFamily="18" charset="0"/>
                            </a:rPr>
                          </m:ctrlPr>
                        </m:sSubPr>
                        <m:e>
                          <m:r>
                            <a:rPr lang="ja-JP" altLang="zh-CN">
                              <a:effectLst/>
                              <a:latin typeface="Cambria Math" panose="02040503050406030204" pitchFamily="18" charset="0"/>
                              <a:ea typeface="Cambria" panose="02040503050406030204" pitchFamily="18" charset="0"/>
                            </a:rPr>
                            <m:t>×</m:t>
                          </m:r>
                        </m:e>
                        <m:sub>
                          <m:r>
                            <a:rPr lang="en-US" altLang="zh-CN" i="1">
                              <a:effectLst/>
                              <a:latin typeface="Cambria Math" panose="02040503050406030204" pitchFamily="18" charset="0"/>
                              <a:ea typeface="Cambria" panose="02040503050406030204" pitchFamily="18" charset="0"/>
                            </a:rPr>
                            <m:t>2</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𝑊</m:t>
                          </m:r>
                        </m:e>
                        <m:sub>
                          <m:r>
                            <a:rPr lang="en-US" altLang="zh-CN" i="1">
                              <a:effectLst/>
                              <a:latin typeface="Cambria Math" panose="02040503050406030204" pitchFamily="18" charset="0"/>
                              <a:ea typeface="Cambria" panose="02040503050406030204" pitchFamily="18" charset="0"/>
                            </a:rPr>
                            <m:t>𝑣</m:t>
                          </m:r>
                        </m:sub>
                      </m:sSub>
                      <m:sSub>
                        <m:sSubPr>
                          <m:ctrlPr>
                            <a:rPr lang="zh-CN" altLang="zh-CN" i="1">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𝑣</m:t>
                          </m:r>
                        </m:e>
                        <m:sub>
                          <m:r>
                            <a:rPr lang="en-US" altLang="zh-CN" i="1">
                              <a:effectLst/>
                              <a:latin typeface="Cambria Math" panose="02040503050406030204" pitchFamily="18" charset="0"/>
                              <a:ea typeface="Cambria" panose="02040503050406030204" pitchFamily="18" charset="0"/>
                            </a:rPr>
                            <m:t>2</m:t>
                          </m:r>
                        </m:sub>
                      </m:sSub>
                    </m:oMath>
                  </m:oMathPara>
                </a14:m>
                <a:endParaRPr lang="en-US" altLang="zh-CN" dirty="0">
                  <a:effectLst/>
                  <a:latin typeface="Linux Libertine O"/>
                  <a:ea typeface="Cambria" panose="02040503050406030204" pitchFamily="18" charset="0"/>
                </a:endParaRPr>
              </a:p>
              <a:p>
                <a:pPr indent="152400" algn="ctr">
                  <a:lnSpc>
                    <a:spcPts val="1350"/>
                  </a:lnSpc>
                </a:pPr>
                <a:r>
                  <a:rPr lang="en-US" altLang="zh-CN" dirty="0">
                    <a:effectLst/>
                    <a:latin typeface="Linux Libertine O"/>
                    <a:ea typeface="Cambria" panose="02040503050406030204" pitchFamily="18" charset="0"/>
                  </a:rPr>
                  <a:t>	</a:t>
                </a:r>
                <a:endParaRPr lang="zh-CN" altLang="zh-CN" dirty="0">
                  <a:effectLst/>
                  <a:latin typeface="Linux Libertine O"/>
                  <a:ea typeface="Cambria" panose="02040503050406030204" pitchFamily="18" charset="0"/>
                </a:endParaRPr>
              </a:p>
              <a:p>
                <a:pPr algn="ctr"/>
                <a14:m>
                  <m:oMath xmlns:m="http://schemas.openxmlformats.org/officeDocument/2006/math">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𝑊</m:t>
                        </m:r>
                      </m:e>
                      <m:sub>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𝑜</m:t>
                        </m:r>
                      </m:sub>
                    </m:sSub>
                    <m:acc>
                      <m:accPr>
                        <m:chr m:val="̃"/>
                        <m:ctrlPr>
                          <a:rPr lang="zh-CN" altLang="zh-CN" i="1">
                            <a:effectLst/>
                            <a:latin typeface="Cambria Math" panose="02040503050406030204" pitchFamily="18" charset="0"/>
                            <a:ea typeface="Cambria Math" panose="02040503050406030204" pitchFamily="18" charset="0"/>
                          </a:rPr>
                        </m:ctrlPr>
                      </m:accPr>
                      <m:e>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𝑧</m:t>
                        </m:r>
                      </m:e>
                    </m:acc>
                    <m:r>
                      <a:rPr lang="en-GB" altLang="zh-CN">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𝑅</m:t>
                        </m:r>
                      </m:e>
                      <m:sup>
                        <m:d>
                          <m:dPr>
                            <m:begChr m:val="|"/>
                            <m:endChr m:val="|"/>
                            <m:ctrlPr>
                              <a:rPr lang="zh-CN" altLang="zh-CN" i="1">
                                <a:effectLst/>
                                <a:latin typeface="Cambria Math" panose="02040503050406030204" pitchFamily="18" charset="0"/>
                                <a:ea typeface="Cambria Math" panose="02040503050406030204" pitchFamily="18" charset="0"/>
                              </a:rPr>
                            </m:ctrlPr>
                          </m:dPr>
                          <m:e>
                            <m:r>
                              <a:rPr lang="en-GB" altLang="zh-CN" i="1">
                                <a:effectLst/>
                                <a:latin typeface="Cambria Math" panose="02040503050406030204" pitchFamily="18" charset="0"/>
                                <a:ea typeface="Times New Roman" panose="02020603050405020304" pitchFamily="18" charset="0"/>
                                <a:cs typeface="Times New Roman" panose="02020603050405020304" pitchFamily="18" charset="0"/>
                              </a:rPr>
                              <m:t>𝒜</m:t>
                            </m:r>
                          </m:e>
                        </m:d>
                      </m:sup>
                    </m:sSup>
                  </m:oMath>
                </a14:m>
                <a:r>
                  <a:rPr lang="en-GB" altLang="zh-CN" dirty="0">
                    <a:effectLst/>
                    <a:latin typeface="Times New Roman" panose="02020603050405020304" pitchFamily="18" charset="0"/>
                    <a:ea typeface="Times New Roman" panose="02020603050405020304" pitchFamily="18" charset="0"/>
                  </a:rPr>
                  <a:t>	 </a:t>
                </a:r>
                <a:endParaRPr lang="zh-CN" altLang="en-US" dirty="0"/>
              </a:p>
            </p:txBody>
          </p:sp>
        </mc:Choice>
        <mc:Fallback xmlns="">
          <p:sp>
            <p:nvSpPr>
              <p:cNvPr id="6" name="文本框 5">
                <a:extLst>
                  <a:ext uri="{FF2B5EF4-FFF2-40B4-BE49-F238E27FC236}">
                    <a16:creationId xmlns:a16="http://schemas.microsoft.com/office/drawing/2014/main" id="{6B840D76-8DE8-005F-BD07-CC47AC484E95}"/>
                  </a:ext>
                </a:extLst>
              </p:cNvPr>
              <p:cNvSpPr txBox="1">
                <a:spLocks noRot="1" noChangeAspect="1" noMove="1" noResize="1" noEditPoints="1" noAdjustHandles="1" noChangeArrowheads="1" noChangeShapeType="1" noTextEdit="1"/>
              </p:cNvSpPr>
              <p:nvPr/>
            </p:nvSpPr>
            <p:spPr>
              <a:xfrm>
                <a:off x="2426714" y="3056238"/>
                <a:ext cx="6096000" cy="745525"/>
              </a:xfrm>
              <a:prstGeom prst="rect">
                <a:avLst/>
              </a:prstGeom>
              <a:blipFill>
                <a:blip r:embed="rId3"/>
                <a:stretch>
                  <a:fillRect t="-5691" b="-325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1">
                <a:extLst>
                  <a:ext uri="{FF2B5EF4-FFF2-40B4-BE49-F238E27FC236}">
                    <a16:creationId xmlns:a16="http://schemas.microsoft.com/office/drawing/2014/main" id="{1BC9AB3E-5623-3911-17B2-0508FA615DB6}"/>
                  </a:ext>
                </a:extLst>
              </p:cNvPr>
              <p:cNvSpPr>
                <a:spLocks noChangeArrowheads="1"/>
              </p:cNvSpPr>
              <p:nvPr/>
            </p:nvSpPr>
            <p:spPr bwMode="auto">
              <a:xfrm>
                <a:off x="390224" y="4153162"/>
                <a:ext cx="9958799"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152400" algn="just"/>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Where </a:t>
                </a: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i="1">
                            <a:effectLst/>
                            <a:latin typeface="Cambria Math" panose="02040503050406030204" pitchFamily="18" charset="0"/>
                            <a:ea typeface="Cambria" panose="02040503050406030204" pitchFamily="18" charset="0"/>
                          </a:rPr>
                          <m:t>𝑣</m:t>
                        </m:r>
                      </m:e>
                      <m:sub>
                        <m:r>
                          <a:rPr lang="en-US" altLang="zh-CN" i="1">
                            <a:effectLst/>
                            <a:latin typeface="Cambria Math" panose="02040503050406030204" pitchFamily="18" charset="0"/>
                            <a:ea typeface="Cambria" panose="02040503050406030204" pitchFamily="18" charset="0"/>
                          </a:rPr>
                          <m:t>1</m:t>
                        </m:r>
                      </m:sub>
                    </m:sSub>
                  </m:oMath>
                </a14:m>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 and </a:t>
                </a:r>
                <a14:m>
                  <m:oMath xmlns:m="http://schemas.openxmlformats.org/officeDocument/2006/math">
                    <m:sSub>
                      <m:sSubPr>
                        <m:ctrlPr>
                          <a:rPr lang="zh-CN"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panose="02040503050406030204" pitchFamily="18" charset="0"/>
                          </a:rPr>
                          <m:t>𝑣</m:t>
                        </m:r>
                      </m:e>
                      <m:sub>
                        <m:r>
                          <a:rPr lang="en-US" altLang="zh-CN" b="0" i="1" smtClean="0">
                            <a:latin typeface="Cambria Math" panose="02040503050406030204" pitchFamily="18" charset="0"/>
                            <a:ea typeface="Cambria" panose="02040503050406030204" pitchFamily="18" charset="0"/>
                          </a:rPr>
                          <m:t>2</m:t>
                        </m:r>
                      </m:sub>
                    </m:sSub>
                    <m:r>
                      <a:rPr lang="en-US" altLang="zh-CN" b="0" i="1" smtClean="0">
                        <a:latin typeface="Cambria Math" panose="02040503050406030204" pitchFamily="18" charset="0"/>
                        <a:ea typeface="Cambria" panose="02040503050406030204" pitchFamily="18" charset="0"/>
                      </a:rPr>
                      <m:t> </m:t>
                    </m:r>
                  </m:oMath>
                </a14:m>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denote the feature vector of texts and images. </a:t>
                </a:r>
                <a14:m>
                  <m:oMath xmlns:m="http://schemas.openxmlformats.org/officeDocument/2006/math">
                    <m:d>
                      <m:dPr>
                        <m:begChr m:val="|"/>
                        <m:endChr m:val="|"/>
                        <m:ctrlPr>
                          <a:rPr lang="zh-CN" altLang="zh-CN" i="1">
                            <a:latin typeface="Cambria Math" panose="02040503050406030204" pitchFamily="18" charset="0"/>
                            <a:ea typeface="Cambria Math" panose="02040503050406030204" pitchFamily="18" charset="0"/>
                          </a:rPr>
                        </m:ctrlPr>
                      </m:dPr>
                      <m:e>
                        <m:r>
                          <a:rPr lang="en-GB" altLang="zh-CN" i="1">
                            <a:latin typeface="Cambria Math" panose="02040503050406030204" pitchFamily="18" charset="0"/>
                            <a:ea typeface="Times New Roman" panose="02020603050405020304" pitchFamily="18" charset="0"/>
                            <a:cs typeface="Times New Roman" panose="02020603050405020304" pitchFamily="18" charset="0"/>
                          </a:rPr>
                          <m:t>𝒜</m:t>
                        </m:r>
                      </m:e>
                    </m:d>
                  </m:oMath>
                </a14:m>
                <a:r>
                  <a:rPr lang="en-US" altLang="zh-CN" sz="1800" dirty="0">
                    <a:effectLst/>
                    <a:latin typeface="Times New Roman" panose="02020603050405020304" pitchFamily="18" charset="0"/>
                    <a:ea typeface="Cambria" panose="02040503050406030204" pitchFamily="18" charset="0"/>
                    <a:cs typeface="Times New Roman" panose="02020603050405020304" pitchFamily="18" charset="0"/>
                  </a:rPr>
                  <a:t> denotes the dimension of the Answer space.</a:t>
                </a:r>
                <a:endParaRPr kumimoji="0" lang="zh-CN" altLang="zh-CN"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mc:Choice>
        <mc:Fallback xmlns="">
          <p:sp>
            <p:nvSpPr>
              <p:cNvPr id="8" name="Rectangle 1">
                <a:extLst>
                  <a:ext uri="{FF2B5EF4-FFF2-40B4-BE49-F238E27FC236}">
                    <a16:creationId xmlns:a16="http://schemas.microsoft.com/office/drawing/2014/main" id="{1BC9AB3E-5623-3911-17B2-0508FA615DB6}"/>
                  </a:ext>
                </a:extLst>
              </p:cNvPr>
              <p:cNvSpPr>
                <a:spLocks noRot="1" noChangeAspect="1" noMove="1" noResize="1" noEditPoints="1" noAdjustHandles="1" noChangeArrowheads="1" noChangeShapeType="1" noTextEdit="1"/>
              </p:cNvSpPr>
              <p:nvPr/>
            </p:nvSpPr>
            <p:spPr bwMode="auto">
              <a:xfrm>
                <a:off x="390224" y="4153162"/>
                <a:ext cx="9958799" cy="646331"/>
              </a:xfrm>
              <a:prstGeom prst="rect">
                <a:avLst/>
              </a:prstGeom>
              <a:blipFill>
                <a:blip r:embed="rId4"/>
                <a:stretch>
                  <a:fillRect l="-490" t="-4717" r="-551" b="-1509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2713400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830384" y="2993592"/>
            <a:ext cx="5837616" cy="733149"/>
          </a:xfrm>
          <a:prstGeom prst="rect">
            <a:avLst/>
          </a:prstGeom>
          <a:noFill/>
        </p:spPr>
        <p:txBody>
          <a:bodyPr wrap="square" rtlCol="0">
            <a:spAutoFit/>
          </a:bodyPr>
          <a:lstStyle/>
          <a:p>
            <a:pPr defTabSz="457200">
              <a:lnSpc>
                <a:spcPct val="130000"/>
              </a:lnSpc>
            </a:pPr>
            <a:r>
              <a:rPr lang="en-US" altLang="zh-CN" sz="3600" b="1" dirty="0">
                <a:solidFill>
                  <a:srgbClr val="FFFFFF"/>
                </a:solidFill>
                <a:ea typeface="微软雅黑" panose="020B0503020204020204" charset="-122"/>
              </a:rPr>
              <a:t>Training and Experiment</a:t>
            </a:r>
            <a:endParaRPr kumimoji="1" lang="zh-CN" altLang="en-US" sz="3600" b="1" dirty="0">
              <a:solidFill>
                <a:srgbClr val="FFFFFF"/>
              </a:solidFill>
              <a:ea typeface="微软雅黑" panose="020B0503020204020204" charset="-122"/>
            </a:endParaRPr>
          </a:p>
        </p:txBody>
      </p:sp>
      <p:sp>
        <p:nvSpPr>
          <p:cNvPr id="4" name="文本框 3"/>
          <p:cNvSpPr txBox="1"/>
          <p:nvPr/>
        </p:nvSpPr>
        <p:spPr>
          <a:xfrm>
            <a:off x="2579864" y="2993592"/>
            <a:ext cx="2178802"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Part 03</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9298">
        <p:fade/>
      </p:transition>
    </mc:Choice>
    <mc:Fallback xmlns="">
      <p:transition spd="med" advTm="9298">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3.1</a:t>
            </a:r>
            <a:r>
              <a:rPr kumimoji="1" lang="zh-CN" altLang="en-US" dirty="0"/>
              <a:t> </a:t>
            </a:r>
            <a:r>
              <a:rPr kumimoji="1" lang="en-US" altLang="zh-CN" dirty="0"/>
              <a:t>Dataset</a:t>
            </a:r>
            <a:r>
              <a:rPr kumimoji="1" lang="zh-CN" altLang="en-US" dirty="0"/>
              <a:t> </a:t>
            </a:r>
            <a:r>
              <a:rPr kumimoji="1" lang="en-US" altLang="zh-CN" dirty="0"/>
              <a:t>and</a:t>
            </a:r>
            <a:r>
              <a:rPr kumimoji="1" lang="zh-CN" altLang="en-US" dirty="0"/>
              <a:t> </a:t>
            </a:r>
            <a:r>
              <a:rPr kumimoji="1" lang="en-US" altLang="zh-CN" dirty="0"/>
              <a:t>Metric</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03</a:t>
            </a:r>
            <a:endParaRPr kumimoji="1" lang="zh-CN" altLang="en-US" dirty="0"/>
          </a:p>
        </p:txBody>
      </p:sp>
      <p:sp>
        <p:nvSpPr>
          <p:cNvPr id="10" name="文本框 9">
            <a:extLst>
              <a:ext uri="{FF2B5EF4-FFF2-40B4-BE49-F238E27FC236}">
                <a16:creationId xmlns:a16="http://schemas.microsoft.com/office/drawing/2014/main" id="{A5125F81-205C-34F7-877C-AE47D188A1F0}"/>
              </a:ext>
            </a:extLst>
          </p:cNvPr>
          <p:cNvSpPr txBox="1"/>
          <p:nvPr/>
        </p:nvSpPr>
        <p:spPr>
          <a:xfrm>
            <a:off x="687571" y="708975"/>
            <a:ext cx="10263963" cy="2031325"/>
          </a:xfrm>
          <a:prstGeom prst="rect">
            <a:avLst/>
          </a:prstGeom>
          <a:noFill/>
        </p:spPr>
        <p:txBody>
          <a:bodyPr wrap="square">
            <a:spAutoFit/>
          </a:bodyPr>
          <a:lstStyle/>
          <a:p>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Dataset Selection	</a:t>
            </a:r>
            <a:r>
              <a:rPr lang="en-US" altLang="zh-CN" dirty="0">
                <a:latin typeface="Times New Roman" panose="02020603050405020304" pitchFamily="18" charset="0"/>
                <a:cs typeface="Times New Roman" panose="02020603050405020304" pitchFamily="18" charset="0"/>
              </a:rPr>
              <a:t>For our research project, we rely on the VQA v2 dataset  as our primary source of information. The VQA v2 dataset is an updated version of the well-known VQA dataset series. The earlier version, VQA v1, featured an open-ended question-answering format but unfortunately showed some linguistic biases. In the transition to VQA v2, deliberate efforts were made to reduce these biases by linking each question to corresponding images, creating a more balanced linguistic landscape, although some residual biases still remain.</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FB536106-BC6D-49E7-9389-0D338BB7D200}"/>
              </a:ext>
            </a:extLst>
          </p:cNvPr>
          <p:cNvSpPr txBox="1"/>
          <p:nvPr/>
        </p:nvSpPr>
        <p:spPr>
          <a:xfrm>
            <a:off x="687571" y="2893330"/>
            <a:ext cx="10193080" cy="2585323"/>
          </a:xfrm>
          <a:prstGeom prst="rect">
            <a:avLst/>
          </a:prstGeom>
          <a:noFill/>
        </p:spPr>
        <p:txBody>
          <a:bodyPr wrap="square">
            <a:spAutoFit/>
          </a:bodyPr>
          <a:lstStyle/>
          <a:p>
            <a:br>
              <a:rPr lang="en-US" altLang="zh-CN" dirty="0">
                <a:latin typeface="Times New Roman" panose="02020603050405020304" pitchFamily="18" charset="0"/>
                <a:cs typeface="Times New Roman" panose="02020603050405020304" pitchFamily="18" charset="0"/>
              </a:rPr>
            </a:br>
            <a:r>
              <a:rPr lang="en-US" altLang="zh-CN" b="1" dirty="0">
                <a:latin typeface="Times New Roman" panose="02020603050405020304" pitchFamily="18" charset="0"/>
                <a:cs typeface="Times New Roman" panose="02020603050405020304" pitchFamily="18" charset="0"/>
              </a:rPr>
              <a:t>Evaluation Metric  </a:t>
            </a:r>
            <a:r>
              <a:rPr lang="en-US" altLang="zh-CN" b="0" i="0" dirty="0">
                <a:effectLst/>
                <a:latin typeface="Times New Roman" panose="02020603050405020304" pitchFamily="18" charset="0"/>
                <a:cs typeface="Times New Roman" panose="02020603050405020304" pitchFamily="18" charset="0"/>
              </a:rPr>
              <a:t>Our evaluation metric is primarily based on the approach outlined by Goyal et al.. Recognizing the diverse nature of responses, questions in the dataset are categorized into three distinct types:</a:t>
            </a:r>
          </a:p>
          <a:p>
            <a:pPr marL="285750" indent="-285750">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yes/no (binary responses)</a:t>
            </a:r>
          </a:p>
          <a:p>
            <a:pPr marL="285750" indent="-285750">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number (numerical solutions)</a:t>
            </a:r>
          </a:p>
          <a:p>
            <a:pPr marL="285750" indent="-285750">
              <a:buFont typeface="Arial" panose="020B0604020202020204" pitchFamily="34" charset="0"/>
              <a:buChar char="•"/>
            </a:pPr>
            <a:r>
              <a:rPr lang="en-US" altLang="zh-CN" b="0" i="0" dirty="0">
                <a:effectLst/>
                <a:latin typeface="Times New Roman" panose="02020603050405020304" pitchFamily="18" charset="0"/>
                <a:cs typeface="Times New Roman" panose="02020603050405020304" pitchFamily="18" charset="0"/>
              </a:rPr>
              <a:t>other (general responses). </a:t>
            </a:r>
          </a:p>
          <a:p>
            <a:endParaRPr lang="en-US" altLang="zh-CN" dirty="0">
              <a:latin typeface="Times New Roman" panose="02020603050405020304" pitchFamily="18" charset="0"/>
              <a:cs typeface="Times New Roman" panose="02020603050405020304" pitchFamily="18" charset="0"/>
            </a:endParaRPr>
          </a:p>
          <a:p>
            <a:r>
              <a:rPr lang="en-US" altLang="zh-CN" b="0" i="0" dirty="0">
                <a:effectLst/>
                <a:latin typeface="Times New Roman" panose="02020603050405020304" pitchFamily="18" charset="0"/>
                <a:cs typeface="Times New Roman" panose="02020603050405020304" pitchFamily="18" charset="0"/>
              </a:rPr>
              <a:t>Following the evaluation of our model, the accuracy for each of these categories will be determined separately.</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83561">
        <p:fade/>
      </p:transition>
    </mc:Choice>
    <mc:Fallback xmlns="">
      <p:transition spd="med" advTm="8356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A7DE083-2296-088E-38CD-EA46728E0828}"/>
              </a:ext>
            </a:extLst>
          </p:cNvPr>
          <p:cNvSpPr>
            <a:spLocks noGrp="1"/>
          </p:cNvSpPr>
          <p:nvPr>
            <p:ph type="body" sz="quarter" idx="10"/>
          </p:nvPr>
        </p:nvSpPr>
        <p:spPr>
          <a:xfrm>
            <a:off x="248457" y="258233"/>
            <a:ext cx="6492585" cy="529569"/>
          </a:xfrm>
        </p:spPr>
        <p:txBody>
          <a:bodyPr/>
          <a:lstStyle/>
          <a:p>
            <a:r>
              <a:rPr lang="en-US" altLang="zh-CN" dirty="0"/>
              <a:t>3.2</a:t>
            </a:r>
            <a:r>
              <a:rPr lang="zh-CN" altLang="en-US" dirty="0"/>
              <a:t> </a:t>
            </a:r>
            <a:r>
              <a:rPr lang="en-US" altLang="zh-CN" dirty="0"/>
              <a:t>Loss</a:t>
            </a:r>
            <a:r>
              <a:rPr lang="zh-CN" altLang="en-US" dirty="0"/>
              <a:t> </a:t>
            </a:r>
            <a:r>
              <a:rPr lang="en-US" altLang="zh-CN" dirty="0"/>
              <a:t>Function</a:t>
            </a:r>
            <a:r>
              <a:rPr lang="zh-CN" altLang="en-US" dirty="0"/>
              <a:t> </a:t>
            </a:r>
            <a:r>
              <a:rPr lang="en-US" altLang="zh-CN" dirty="0"/>
              <a:t>and Implement Details</a:t>
            </a:r>
            <a:endParaRPr lang="zh-CN" altLang="en-US" dirty="0"/>
          </a:p>
        </p:txBody>
      </p:sp>
      <p:sp>
        <p:nvSpPr>
          <p:cNvPr id="3" name="文本占位符 2">
            <a:extLst>
              <a:ext uri="{FF2B5EF4-FFF2-40B4-BE49-F238E27FC236}">
                <a16:creationId xmlns:a16="http://schemas.microsoft.com/office/drawing/2014/main" id="{A6E4065A-2255-31C9-0196-9C36AC2210EF}"/>
              </a:ext>
            </a:extLst>
          </p:cNvPr>
          <p:cNvSpPr>
            <a:spLocks noGrp="1"/>
          </p:cNvSpPr>
          <p:nvPr>
            <p:ph type="body" sz="quarter" idx="13"/>
          </p:nvPr>
        </p:nvSpPr>
        <p:spPr/>
        <p:txBody>
          <a:bodyPr/>
          <a:lstStyle/>
          <a:p>
            <a:r>
              <a:rPr lang="en-US" altLang="zh-CN" dirty="0"/>
              <a:t>03</a:t>
            </a:r>
            <a:endParaRPr lang="zh-CN" altLang="en-US"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304AFAB-0A4C-B07A-C0D1-99B09C099FD8}"/>
                  </a:ext>
                </a:extLst>
              </p:cNvPr>
              <p:cNvSpPr txBox="1"/>
              <p:nvPr/>
            </p:nvSpPr>
            <p:spPr>
              <a:xfrm>
                <a:off x="531627" y="1046550"/>
                <a:ext cx="10122195" cy="2376676"/>
              </a:xfrm>
              <a:prstGeom prst="rect">
                <a:avLst/>
              </a:prstGeom>
              <a:noFill/>
            </p:spPr>
            <p:txBody>
              <a:bodyPr wrap="square">
                <a:spAutoFit/>
              </a:bodyPr>
              <a:lstStyle/>
              <a:p>
                <a:pPr indent="152400" algn="just"/>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Loss Function</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By encoding the ground truth answer as </a:t>
                </a:r>
                <a14:m>
                  <m:oMath xmlns:m="http://schemas.openxmlformats.org/officeDocument/2006/math">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𝑎</m:t>
                        </m:r>
                      </m:e>
                      <m:sub>
                        <m:r>
                          <a:rPr lang="en-US" altLang="zh-CN" sz="1800" i="1">
                            <a:effectLst/>
                            <a:latin typeface="Cambria Math" panose="02040503050406030204" pitchFamily="18" charset="0"/>
                            <a:ea typeface="宋体" panose="02010600030101010101" pitchFamily="2" charset="-122"/>
                          </a:rPr>
                          <m:t>𝑖</m:t>
                        </m:r>
                      </m:sub>
                    </m:sSub>
                  </m:oMath>
                </a14:m>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the specification of our loss function ensues:</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indent="152400" algn="ctr"/>
                <a14:m>
                  <m:oMath xmlns:m="http://schemas.openxmlformats.org/officeDocument/2006/math">
                    <m:r>
                      <m:rPr>
                        <m:nor/>
                      </m:rPr>
                      <a:rPr lang="en-US" altLang="zh-CN" sz="1800">
                        <a:effectLst/>
                        <a:latin typeface="Times New Roman" panose="02020603050405020304" pitchFamily="18" charset="0"/>
                        <a:ea typeface="宋体" panose="02010600030101010101" pitchFamily="2" charset="-122"/>
                        <a:cs typeface="Times New Roman" panose="02020603050405020304" pitchFamily="18" charset="0"/>
                      </a:rPr>
                      <m:t>loss</m:t>
                    </m:r>
                    <m:r>
                      <a:rPr lang="en-US" altLang="zh-CN" sz="1800" i="1">
                        <a:effectLst/>
                        <a:latin typeface="Cambria Math" panose="02040503050406030204" pitchFamily="18" charset="0"/>
                        <a:ea typeface="宋体" panose="02010600030101010101" pitchFamily="2" charset="-122"/>
                      </a:rPr>
                      <m:t>=−</m:t>
                    </m:r>
                    <m:f>
                      <m:fPr>
                        <m:ctrlPr>
                          <a:rPr lang="zh-CN" altLang="zh-CN" sz="1800" i="1">
                            <a:effectLst/>
                            <a:latin typeface="Cambria Math" panose="02040503050406030204" pitchFamily="18" charset="0"/>
                            <a:ea typeface="Cambria Math" panose="02040503050406030204" pitchFamily="18" charset="0"/>
                          </a:rPr>
                        </m:ctrlPr>
                      </m:fPr>
                      <m:num>
                        <m:r>
                          <a:rPr lang="en-US" altLang="zh-CN" sz="1800" i="1">
                            <a:effectLst/>
                            <a:latin typeface="Cambria Math" panose="02040503050406030204" pitchFamily="18" charset="0"/>
                            <a:ea typeface="宋体" panose="02010600030101010101" pitchFamily="2" charset="-122"/>
                          </a:rPr>
                          <m:t>1</m:t>
                        </m:r>
                      </m:num>
                      <m:den>
                        <m:r>
                          <a:rPr lang="en-US" altLang="zh-CN" sz="1800" i="1">
                            <a:effectLst/>
                            <a:latin typeface="Cambria Math" panose="02040503050406030204" pitchFamily="18" charset="0"/>
                            <a:ea typeface="宋体" panose="02010600030101010101" pitchFamily="2" charset="-122"/>
                          </a:rPr>
                          <m:t>𝑁</m:t>
                        </m:r>
                      </m:den>
                    </m:f>
                    <m:nary>
                      <m:naryPr>
                        <m:chr m:val="∑"/>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𝑖</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𝑁</m:t>
                        </m:r>
                      </m:sup>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𝑎</m:t>
                                </m:r>
                              </m:e>
                              <m:sub>
                                <m:r>
                                  <a:rPr lang="en-US" altLang="zh-CN" sz="1800" i="1">
                                    <a:effectLst/>
                                    <a:latin typeface="Cambria Math" panose="02040503050406030204" pitchFamily="18" charset="0"/>
                                    <a:ea typeface="宋体" panose="02010600030101010101" pitchFamily="2" charset="-122"/>
                                  </a:rPr>
                                  <m:t>𝑖</m:t>
                                </m:r>
                              </m:sub>
                            </m:sSub>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rPr>
                                  <m:t>log</m:t>
                                </m:r>
                              </m:fName>
                              <m:e>
                                <m:d>
                                  <m:dPr>
                                    <m:ctrlPr>
                                      <a:rPr lang="zh-CN" altLang="zh-CN" sz="1800" i="1">
                                        <a:effectLst/>
                                        <a:latin typeface="Cambria Math" panose="02040503050406030204" pitchFamily="18" charset="0"/>
                                        <a:ea typeface="Cambria Math" panose="02040503050406030204" pitchFamily="18" charset="0"/>
                                      </a:rPr>
                                    </m:ctrlPr>
                                  </m:dPr>
                                  <m:e>
                                    <m:f>
                                      <m:fPr>
                                        <m:ctrlPr>
                                          <a:rPr lang="zh-CN" altLang="zh-CN" sz="1800" i="1">
                                            <a:effectLst/>
                                            <a:latin typeface="Cambria Math" panose="02040503050406030204" pitchFamily="18" charset="0"/>
                                            <a:ea typeface="Cambria Math" panose="02040503050406030204" pitchFamily="18" charset="0"/>
                                          </a:rPr>
                                        </m:ctrlPr>
                                      </m:fPr>
                                      <m:num>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rPr>
                                              <m:t>exp</m:t>
                                            </m:r>
                                          </m:fName>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𝑥</m:t>
                                                    </m:r>
                                                  </m:e>
                                                  <m:sub>
                                                    <m:r>
                                                      <a:rPr lang="en-US" altLang="zh-CN" sz="1800" i="1">
                                                        <a:effectLst/>
                                                        <a:latin typeface="Cambria Math" panose="02040503050406030204" pitchFamily="18" charset="0"/>
                                                        <a:ea typeface="宋体" panose="02010600030101010101" pitchFamily="2" charset="-122"/>
                                                      </a:rPr>
                                                      <m:t>𝑖</m:t>
                                                    </m:r>
                                                  </m:sub>
                                                </m:sSub>
                                              </m:e>
                                            </m:d>
                                          </m:e>
                                        </m:func>
                                      </m:num>
                                      <m:den>
                                        <m:nary>
                                          <m:naryPr>
                                            <m:chr m:val="∑"/>
                                            <m:ctrlPr>
                                              <a:rPr lang="zh-CN" altLang="zh-CN" sz="1800" i="1">
                                                <a:effectLst/>
                                                <a:latin typeface="Cambria Math" panose="02040503050406030204" pitchFamily="18" charset="0"/>
                                                <a:ea typeface="Cambria Math" panose="02040503050406030204" pitchFamily="18" charset="0"/>
                                              </a:rPr>
                                            </m:ctrlPr>
                                          </m:naryPr>
                                          <m:sub>
                                            <m:r>
                                              <a:rPr lang="en-US" altLang="zh-CN" sz="1800" i="1">
                                                <a:effectLst/>
                                                <a:latin typeface="Cambria Math" panose="02040503050406030204" pitchFamily="18" charset="0"/>
                                                <a:ea typeface="宋体" panose="02010600030101010101" pitchFamily="2" charset="-122"/>
                                              </a:rPr>
                                              <m:t>𝑗</m:t>
                                            </m:r>
                                            <m:r>
                                              <a:rPr lang="en-US" altLang="zh-CN" sz="1800" i="1">
                                                <a:effectLst/>
                                                <a:latin typeface="Cambria Math" panose="02040503050406030204" pitchFamily="18" charset="0"/>
                                                <a:ea typeface="宋体" panose="02010600030101010101" pitchFamily="2" charset="-122"/>
                                              </a:rPr>
                                              <m:t>=1</m:t>
                                            </m:r>
                                          </m:sub>
                                          <m:sup>
                                            <m:r>
                                              <a:rPr lang="en-US" altLang="zh-CN" sz="1800" i="1">
                                                <a:effectLst/>
                                                <a:latin typeface="Cambria Math" panose="02040503050406030204" pitchFamily="18" charset="0"/>
                                                <a:ea typeface="宋体" panose="02010600030101010101" pitchFamily="2" charset="-122"/>
                                              </a:rPr>
                                              <m:t>𝑁</m:t>
                                            </m:r>
                                          </m:sup>
                                          <m:e>
                                            <m:func>
                                              <m:funcPr>
                                                <m:ctrlPr>
                                                  <a:rPr lang="zh-CN" altLang="zh-CN" sz="1800" i="1">
                                                    <a:effectLst/>
                                                    <a:latin typeface="Cambria Math" panose="02040503050406030204" pitchFamily="18" charset="0"/>
                                                    <a:ea typeface="Cambria Math" panose="02040503050406030204" pitchFamily="18" charset="0"/>
                                                  </a:rPr>
                                                </m:ctrlPr>
                                              </m:funcPr>
                                              <m:fName>
                                                <m:r>
                                                  <m:rPr>
                                                    <m:sty m:val="p"/>
                                                  </m:rPr>
                                                  <a:rPr lang="en-US" altLang="zh-CN" sz="1800">
                                                    <a:effectLst/>
                                                    <a:latin typeface="Cambria Math" panose="02040503050406030204" pitchFamily="18" charset="0"/>
                                                    <a:ea typeface="宋体" panose="02010600030101010101" pitchFamily="2" charset="-122"/>
                                                  </a:rPr>
                                                  <m:t>exp</m:t>
                                                </m:r>
                                              </m:fName>
                                              <m:e>
                                                <m:d>
                                                  <m:dPr>
                                                    <m:ctrlPr>
                                                      <a:rPr lang="zh-CN" altLang="zh-CN" sz="1800" i="1">
                                                        <a:effectLst/>
                                                        <a:latin typeface="Cambria Math" panose="02040503050406030204" pitchFamily="18" charset="0"/>
                                                        <a:ea typeface="Cambria Math" panose="02040503050406030204" pitchFamily="18" charset="0"/>
                                                      </a:rPr>
                                                    </m:ctrlPr>
                                                  </m:dPr>
                                                  <m:e>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𝑥</m:t>
                                                        </m:r>
                                                      </m:e>
                                                      <m:sub>
                                                        <m:r>
                                                          <a:rPr lang="en-US" altLang="zh-CN" sz="1800" i="1">
                                                            <a:effectLst/>
                                                            <a:latin typeface="Cambria Math" panose="02040503050406030204" pitchFamily="18" charset="0"/>
                                                            <a:ea typeface="宋体" panose="02010600030101010101" pitchFamily="2" charset="-122"/>
                                                          </a:rPr>
                                                          <m:t>𝑗</m:t>
                                                        </m:r>
                                                      </m:sub>
                                                    </m:sSub>
                                                  </m:e>
                                                </m:d>
                                              </m:e>
                                            </m:func>
                                          </m:e>
                                        </m:nary>
                                      </m:den>
                                    </m:f>
                                  </m:e>
                                </m:d>
                              </m:e>
                            </m:func>
                            <m:r>
                              <m:rPr>
                                <m:lit/>
                              </m:rP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10</m:t>
                            </m:r>
                          </m:e>
                        </m:d>
                      </m:e>
                    </m:nary>
                  </m:oMath>
                </a14:m>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where the symbol </a:t>
                </a:r>
                <a14:m>
                  <m:oMath xmlns:m="http://schemas.openxmlformats.org/officeDocument/2006/math">
                    <m:r>
                      <a:rPr lang="en-US" altLang="zh-CN" sz="1800" i="1">
                        <a:effectLst/>
                        <a:latin typeface="Cambria Math" panose="02040503050406030204" pitchFamily="18" charset="0"/>
                        <a:ea typeface="宋体" panose="02010600030101010101" pitchFamily="2" charset="-122"/>
                      </a:rPr>
                      <m:t>𝑁</m:t>
                    </m:r>
                  </m:oMath>
                </a14:m>
                <a:r>
                  <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signifies the batch size, and the logarithmic softmax function facilitates the transformation of the unprocessed output into a probabilistic distribution. Adam optimization algorithm is elected to serve as the optimizer throughout the training </a:t>
                </a:r>
                <a:r>
                  <a:rPr lang="en-US" altLang="zh-CN" dirty="0">
                    <a:latin typeface="Times New Roman" panose="02020603050405020304" pitchFamily="18" charset="0"/>
                    <a:ea typeface="宋体" panose="02010600030101010101" pitchFamily="2" charset="-122"/>
                    <a:cs typeface="Times New Roman" panose="02020603050405020304" pitchFamily="18" charset="0"/>
                  </a:rPr>
                  <a:t>process</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2304AFAB-0A4C-B07A-C0D1-99B09C099FD8}"/>
                  </a:ext>
                </a:extLst>
              </p:cNvPr>
              <p:cNvSpPr txBox="1">
                <a:spLocks noRot="1" noChangeAspect="1" noMove="1" noResize="1" noEditPoints="1" noAdjustHandles="1" noChangeArrowheads="1" noChangeShapeType="1" noTextEdit="1"/>
              </p:cNvSpPr>
              <p:nvPr/>
            </p:nvSpPr>
            <p:spPr>
              <a:xfrm>
                <a:off x="531627" y="1046550"/>
                <a:ext cx="10122195" cy="2376676"/>
              </a:xfrm>
              <a:prstGeom prst="rect">
                <a:avLst/>
              </a:prstGeom>
              <a:blipFill>
                <a:blip r:embed="rId2"/>
                <a:stretch>
                  <a:fillRect l="-482" t="-1538" r="-482" b="-30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5A82A10-6087-48B6-884D-4CA8299073FF}"/>
                  </a:ext>
                </a:extLst>
              </p:cNvPr>
              <p:cNvSpPr txBox="1"/>
              <p:nvPr/>
            </p:nvSpPr>
            <p:spPr>
              <a:xfrm>
                <a:off x="531627" y="3681974"/>
                <a:ext cx="10462436" cy="1231747"/>
              </a:xfrm>
              <a:prstGeom prst="rect">
                <a:avLst/>
              </a:prstGeom>
              <a:noFill/>
            </p:spPr>
            <p:txBody>
              <a:bodyPr wrap="square">
                <a:spAutoFit/>
              </a:bodyPr>
              <a:lstStyle/>
              <a:p>
                <a:pPr indent="152400" algn="just"/>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 Learning Rate</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The foundational learning rate is set at 1.5e-3, and its progression is governed by an exponential decay strategy, as delineated by the subsequent formulation:</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dirty="0">
                  <a:effectLst/>
                  <a:latin typeface="Times New Roman" panose="02020603050405020304" pitchFamily="18" charset="0"/>
                  <a:ea typeface="MS Mincho" panose="02020609040205080304" pitchFamily="49" charset="-128"/>
                  <a:cs typeface="Times New Roman" panose="02020603050405020304" pitchFamily="18" charset="0"/>
                </a:endParaRPr>
              </a:p>
              <a:p>
                <a:pPr indent="152400" algn="ctr"/>
                <a14:m>
                  <m:oMath xmlns:m="http://schemas.openxmlformats.org/officeDocument/2006/math">
                    <m:r>
                      <a:rPr lang="en-US" altLang="zh-CN" sz="1800" i="1">
                        <a:effectLst/>
                        <a:latin typeface="Cambria Math" panose="02040503050406030204" pitchFamily="18" charset="0"/>
                        <a:ea typeface="宋体" panose="02010600030101010101" pitchFamily="2" charset="-122"/>
                      </a:rPr>
                      <m:t>𝑙</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𝑟</m:t>
                        </m:r>
                      </m:e>
                      <m:sub>
                        <m:r>
                          <m:rPr>
                            <m:nor/>
                          </m:rPr>
                          <a:rPr lang="en-US" altLang="zh-CN" sz="1800">
                            <a:effectLst/>
                            <a:latin typeface="Times New Roman" panose="02020603050405020304" pitchFamily="18" charset="0"/>
                            <a:ea typeface="宋体" panose="02010600030101010101" pitchFamily="2" charset="-122"/>
                            <a:cs typeface="Times New Roman" panose="02020603050405020304" pitchFamily="18" charset="0"/>
                          </a:rPr>
                          <m:t>new</m:t>
                        </m:r>
                      </m:sub>
                    </m:sSub>
                    <m:r>
                      <a:rPr lang="en-US" altLang="zh-CN" sz="1800" i="1">
                        <a:effectLst/>
                        <a:latin typeface="Cambria Math" panose="02040503050406030204" pitchFamily="18" charset="0"/>
                        <a:ea typeface="宋体" panose="02010600030101010101" pitchFamily="2" charset="-122"/>
                      </a:rPr>
                      <m:t>=</m:t>
                    </m:r>
                    <m:r>
                      <a:rPr lang="en-US" altLang="zh-CN" sz="1800" i="1">
                        <a:effectLst/>
                        <a:latin typeface="Cambria Math" panose="02040503050406030204" pitchFamily="18" charset="0"/>
                        <a:ea typeface="宋体" panose="02010600030101010101" pitchFamily="2" charset="-122"/>
                      </a:rPr>
                      <m:t>𝑙</m:t>
                    </m:r>
                    <m:sSub>
                      <m:sSubPr>
                        <m:ctrlPr>
                          <a:rPr lang="zh-CN" altLang="zh-CN" sz="1800" i="1">
                            <a:effectLst/>
                            <a:latin typeface="Cambria Math" panose="02040503050406030204" pitchFamily="18" charset="0"/>
                            <a:ea typeface="Cambria Math" panose="02040503050406030204" pitchFamily="18" charset="0"/>
                          </a:rPr>
                        </m:ctrlPr>
                      </m:sSubPr>
                      <m:e>
                        <m:r>
                          <a:rPr lang="en-US" altLang="zh-CN" sz="1800" i="1">
                            <a:effectLst/>
                            <a:latin typeface="Cambria Math" panose="02040503050406030204" pitchFamily="18" charset="0"/>
                            <a:ea typeface="宋体" panose="02010600030101010101" pitchFamily="2" charset="-122"/>
                          </a:rPr>
                          <m:t>𝑟</m:t>
                        </m:r>
                      </m:e>
                      <m:sub>
                        <m:r>
                          <m:rPr>
                            <m:nor/>
                          </m:rPr>
                          <a:rPr lang="en-US" altLang="zh-CN" sz="1800">
                            <a:effectLst/>
                            <a:latin typeface="Times New Roman" panose="02020603050405020304" pitchFamily="18" charset="0"/>
                            <a:ea typeface="宋体" panose="02010600030101010101" pitchFamily="2" charset="-122"/>
                            <a:cs typeface="Times New Roman" panose="02020603050405020304" pitchFamily="18" charset="0"/>
                          </a:rPr>
                          <m:t>old</m:t>
                        </m:r>
                      </m:sub>
                    </m:sSub>
                    <m:r>
                      <a:rPr lang="zh-CN" altLang="zh-CN" sz="1800">
                        <a:effectLst/>
                        <a:latin typeface="Cambria Math" panose="02040503050406030204" pitchFamily="18" charset="0"/>
                        <a:ea typeface="宋体" panose="02010600030101010101" pitchFamily="2" charset="-122"/>
                      </a:rPr>
                      <m:t>×</m:t>
                    </m:r>
                    <m:sSup>
                      <m:sSupPr>
                        <m:ctrlPr>
                          <a:rPr lang="zh-CN" altLang="zh-CN" sz="1800" i="1">
                            <a:effectLst/>
                            <a:latin typeface="Cambria Math" panose="02040503050406030204" pitchFamily="18" charset="0"/>
                            <a:ea typeface="Cambria Math" panose="02040503050406030204" pitchFamily="18" charset="0"/>
                          </a:rPr>
                        </m:ctrlPr>
                      </m:sSupPr>
                      <m:e>
                        <m:r>
                          <a:rPr lang="en-US" altLang="zh-CN" sz="1800" i="1">
                            <a:effectLst/>
                            <a:latin typeface="Cambria Math" panose="02040503050406030204" pitchFamily="18" charset="0"/>
                            <a:ea typeface="宋体" panose="02010600030101010101" pitchFamily="2" charset="-122"/>
                          </a:rPr>
                          <m:t>𝛾</m:t>
                        </m:r>
                      </m:e>
                      <m:sup>
                        <m:r>
                          <a:rPr lang="en-US" altLang="zh-CN" sz="1800" i="1">
                            <a:effectLst/>
                            <a:latin typeface="Cambria Math" panose="02040503050406030204" pitchFamily="18" charset="0"/>
                            <a:ea typeface="宋体" panose="02010600030101010101" pitchFamily="2" charset="-122"/>
                          </a:rPr>
                          <m:t>𝑒𝑝𝑜𝑐h</m:t>
                        </m:r>
                      </m:sup>
                    </m:sSup>
                  </m:oMath>
                </a14:m>
                <a:r>
                  <a:rPr lang="en-US" altLang="zh-CN" sz="1800" i="1" dirty="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1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75A82A10-6087-48B6-884D-4CA8299073FF}"/>
                  </a:ext>
                </a:extLst>
              </p:cNvPr>
              <p:cNvSpPr txBox="1">
                <a:spLocks noRot="1" noChangeAspect="1" noMove="1" noResize="1" noEditPoints="1" noAdjustHandles="1" noChangeArrowheads="1" noChangeShapeType="1" noTextEdit="1"/>
              </p:cNvSpPr>
              <p:nvPr/>
            </p:nvSpPr>
            <p:spPr>
              <a:xfrm>
                <a:off x="531627" y="3681974"/>
                <a:ext cx="10462436" cy="1231747"/>
              </a:xfrm>
              <a:prstGeom prst="rect">
                <a:avLst/>
              </a:prstGeom>
              <a:blipFill>
                <a:blip r:embed="rId3"/>
                <a:stretch>
                  <a:fillRect l="-466" t="-2970" r="-524" b="-1485"/>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8BB84F29-B189-D010-B010-7512830EA0EB}"/>
              </a:ext>
            </a:extLst>
          </p:cNvPr>
          <p:cNvSpPr txBox="1"/>
          <p:nvPr/>
        </p:nvSpPr>
        <p:spPr>
          <a:xfrm>
            <a:off x="531627" y="5182666"/>
            <a:ext cx="10462436" cy="1477328"/>
          </a:xfrm>
          <a:prstGeom prst="rect">
            <a:avLst/>
          </a:prstGeom>
          <a:noFill/>
        </p:spPr>
        <p:txBody>
          <a:bodyPr wrap="square">
            <a:spAutoFit/>
          </a:bodyPr>
          <a:lstStyle/>
          <a:p>
            <a:pPr indent="152400" algn="just"/>
            <a:r>
              <a:rPr lang="en-US" altLang="zh-CN" sz="1800" b="1" dirty="0">
                <a:effectLst/>
                <a:latin typeface="Times New Roman" panose="02020603050405020304" pitchFamily="18" charset="0"/>
                <a:ea typeface="宋体" panose="02010600030101010101" pitchFamily="2" charset="-122"/>
                <a:cs typeface="Times New Roman" panose="02020603050405020304" pitchFamily="18" charset="0"/>
              </a:rPr>
              <a:t>Other Hyper-parameters: </a:t>
            </a:r>
          </a:p>
          <a:p>
            <a:pPr indent="1524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Embedding dimension: 300			Batch size: 256	</a:t>
            </a: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Number of </a:t>
            </a:r>
            <a:r>
              <a:rPr lang="en-US" altLang="zh-CN" dirty="0">
                <a:latin typeface="Times New Roman" panose="02020603050405020304" pitchFamily="18" charset="0"/>
                <a:ea typeface="宋体" panose="02010600030101010101" pitchFamily="2" charset="-122"/>
                <a:cs typeface="Times New Roman" panose="02020603050405020304" pitchFamily="18" charset="0"/>
              </a:rPr>
              <a:t>r</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egion</a:t>
            </a:r>
            <a:r>
              <a:rPr lang="en-US" altLang="zh-CN" dirty="0">
                <a:latin typeface="Times New Roman" panose="02020603050405020304" pitchFamily="18" charset="0"/>
                <a:ea typeface="宋体" panose="02010600030101010101" pitchFamily="2" charset="-122"/>
                <a:cs typeface="Times New Roman" panose="02020603050405020304" pitchFamily="18" charset="0"/>
              </a:rPr>
              <a:t> vectors: 100		Region vector dimension: 2048</a:t>
            </a:r>
          </a:p>
          <a:p>
            <a:pPr indent="152400" algn="just"/>
            <a:r>
              <a:rPr lang="en-US" altLang="zh-CN" dirty="0">
                <a:latin typeface="Times New Roman" panose="02020603050405020304" pitchFamily="18" charset="0"/>
                <a:ea typeface="宋体" panose="02010600030101010101" pitchFamily="2" charset="-122"/>
                <a:cs typeface="Times New Roman" panose="02020603050405020304" pitchFamily="18" charset="0"/>
              </a:rPr>
              <a:t>Image/Text feature: 1024</a:t>
            </a:r>
          </a:p>
          <a:p>
            <a:pPr indent="15240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Integrated feature: 512</a:t>
            </a:r>
            <a:endParaRPr lang="zh-CN" altLang="zh-CN" sz="1800" dirty="0">
              <a:effectLst/>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394266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22F01E8-B1DF-803B-349D-C5765A7BC502}"/>
              </a:ext>
            </a:extLst>
          </p:cNvPr>
          <p:cNvSpPr>
            <a:spLocks noGrp="1"/>
          </p:cNvSpPr>
          <p:nvPr>
            <p:ph type="body" sz="quarter" idx="10"/>
          </p:nvPr>
        </p:nvSpPr>
        <p:spPr/>
        <p:txBody>
          <a:bodyPr/>
          <a:lstStyle/>
          <a:p>
            <a:r>
              <a:rPr lang="en-US" altLang="zh-CN" dirty="0"/>
              <a:t>3.3 Training Procedure</a:t>
            </a:r>
            <a:endParaRPr lang="zh-CN" altLang="en-US" dirty="0"/>
          </a:p>
        </p:txBody>
      </p:sp>
      <p:sp>
        <p:nvSpPr>
          <p:cNvPr id="3" name="文本占位符 2">
            <a:extLst>
              <a:ext uri="{FF2B5EF4-FFF2-40B4-BE49-F238E27FC236}">
                <a16:creationId xmlns:a16="http://schemas.microsoft.com/office/drawing/2014/main" id="{26AEF17B-7560-7347-9265-834DA11121C3}"/>
              </a:ext>
            </a:extLst>
          </p:cNvPr>
          <p:cNvSpPr>
            <a:spLocks noGrp="1"/>
          </p:cNvSpPr>
          <p:nvPr>
            <p:ph type="body" sz="quarter" idx="13"/>
          </p:nvPr>
        </p:nvSpPr>
        <p:spPr/>
        <p:txBody>
          <a:bodyPr/>
          <a:lstStyle/>
          <a:p>
            <a:r>
              <a:rPr lang="en-US" altLang="zh-CN" dirty="0"/>
              <a:t>03</a:t>
            </a:r>
            <a:endParaRPr lang="zh-CN" altLang="en-US" dirty="0"/>
          </a:p>
        </p:txBody>
      </p:sp>
      <p:pic>
        <p:nvPicPr>
          <p:cNvPr id="5" name="图片 4">
            <a:extLst>
              <a:ext uri="{FF2B5EF4-FFF2-40B4-BE49-F238E27FC236}">
                <a16:creationId xmlns:a16="http://schemas.microsoft.com/office/drawing/2014/main" id="{026CFFF2-BD3D-29EE-300F-6FAF08925E4D}"/>
              </a:ext>
            </a:extLst>
          </p:cNvPr>
          <p:cNvPicPr>
            <a:picLocks noChangeAspect="1"/>
          </p:cNvPicPr>
          <p:nvPr/>
        </p:nvPicPr>
        <p:blipFill>
          <a:blip r:embed="rId2"/>
          <a:stretch>
            <a:fillRect/>
          </a:stretch>
        </p:blipFill>
        <p:spPr>
          <a:xfrm>
            <a:off x="667719" y="1205022"/>
            <a:ext cx="4558773" cy="3419080"/>
          </a:xfrm>
          <a:prstGeom prst="rect">
            <a:avLst/>
          </a:prstGeom>
        </p:spPr>
      </p:pic>
      <p:pic>
        <p:nvPicPr>
          <p:cNvPr id="7" name="图片 6">
            <a:extLst>
              <a:ext uri="{FF2B5EF4-FFF2-40B4-BE49-F238E27FC236}">
                <a16:creationId xmlns:a16="http://schemas.microsoft.com/office/drawing/2014/main" id="{230AD663-BBF7-F521-4165-BF93B1B3FFE9}"/>
              </a:ext>
            </a:extLst>
          </p:cNvPr>
          <p:cNvPicPr>
            <a:picLocks noChangeAspect="1"/>
          </p:cNvPicPr>
          <p:nvPr/>
        </p:nvPicPr>
        <p:blipFill>
          <a:blip r:embed="rId3"/>
          <a:stretch>
            <a:fillRect/>
          </a:stretch>
        </p:blipFill>
        <p:spPr>
          <a:xfrm>
            <a:off x="5806787" y="1311348"/>
            <a:ext cx="4275239" cy="3206429"/>
          </a:xfrm>
          <a:prstGeom prst="rect">
            <a:avLst/>
          </a:prstGeom>
        </p:spPr>
      </p:pic>
      <p:sp>
        <p:nvSpPr>
          <p:cNvPr id="8" name="文本框 7">
            <a:extLst>
              <a:ext uri="{FF2B5EF4-FFF2-40B4-BE49-F238E27FC236}">
                <a16:creationId xmlns:a16="http://schemas.microsoft.com/office/drawing/2014/main" id="{CDC42FC3-58A6-59EF-0E8B-556A0B39A627}"/>
              </a:ext>
            </a:extLst>
          </p:cNvPr>
          <p:cNvSpPr txBox="1"/>
          <p:nvPr/>
        </p:nvSpPr>
        <p:spPr>
          <a:xfrm>
            <a:off x="1956390" y="4727576"/>
            <a:ext cx="3118884" cy="369332"/>
          </a:xfrm>
          <a:prstGeom prst="rect">
            <a:avLst/>
          </a:prstGeom>
          <a:noFill/>
        </p:spPr>
        <p:txBody>
          <a:bodyPr wrap="square" rtlCol="0">
            <a:spAutoFit/>
          </a:bodyPr>
          <a:lstStyle/>
          <a:p>
            <a:r>
              <a:rPr lang="en-US" altLang="zh-CN" dirty="0"/>
              <a:t>Training/Val Accuracy</a:t>
            </a:r>
            <a:endParaRPr lang="zh-CN" altLang="en-US" dirty="0"/>
          </a:p>
        </p:txBody>
      </p:sp>
      <p:sp>
        <p:nvSpPr>
          <p:cNvPr id="9" name="文本框 8">
            <a:extLst>
              <a:ext uri="{FF2B5EF4-FFF2-40B4-BE49-F238E27FC236}">
                <a16:creationId xmlns:a16="http://schemas.microsoft.com/office/drawing/2014/main" id="{94D5389A-28EB-2764-F3F7-D39176A98BBB}"/>
              </a:ext>
            </a:extLst>
          </p:cNvPr>
          <p:cNvSpPr txBox="1"/>
          <p:nvPr/>
        </p:nvSpPr>
        <p:spPr>
          <a:xfrm>
            <a:off x="6963142" y="4727576"/>
            <a:ext cx="3118884" cy="369332"/>
          </a:xfrm>
          <a:prstGeom prst="rect">
            <a:avLst/>
          </a:prstGeom>
          <a:noFill/>
        </p:spPr>
        <p:txBody>
          <a:bodyPr wrap="square" rtlCol="0">
            <a:spAutoFit/>
          </a:bodyPr>
          <a:lstStyle/>
          <a:p>
            <a:r>
              <a:rPr lang="en-US" altLang="zh-CN" dirty="0"/>
              <a:t>Training/Val Loss</a:t>
            </a:r>
            <a:endParaRPr lang="zh-CN" altLang="en-US" dirty="0"/>
          </a:p>
        </p:txBody>
      </p:sp>
    </p:spTree>
    <p:extLst>
      <p:ext uri="{BB962C8B-B14F-4D97-AF65-F5344CB8AC3E}">
        <p14:creationId xmlns:p14="http://schemas.microsoft.com/office/powerpoint/2010/main" val="196895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143" y="2921169"/>
            <a:ext cx="4017446" cy="1015663"/>
          </a:xfrm>
          <a:prstGeom prst="rect">
            <a:avLst/>
          </a:prstGeom>
          <a:noFill/>
          <a:ln>
            <a:noFill/>
          </a:ln>
        </p:spPr>
        <p:txBody>
          <a:bodyPr wrap="none" rtlCol="0">
            <a:spAutoFit/>
          </a:bodyPr>
          <a:lstStyle/>
          <a:p>
            <a:pPr algn="ctr"/>
            <a:r>
              <a:rPr kumimoji="1" lang="en-US" altLang="zh-CN" sz="6000" b="1" dirty="0">
                <a:solidFill>
                  <a:schemeClr val="bg1"/>
                </a:solidFill>
                <a:ea typeface="微软雅黑" panose="020B0503020204020204" charset="-122"/>
                <a:cs typeface="微软雅黑" panose="020B0503020204020204" charset="-122"/>
              </a:rPr>
              <a:t>CONTENTS</a:t>
            </a:r>
            <a:endParaRPr kumimoji="1" lang="zh-CN" altLang="en-US" sz="6000" b="1" dirty="0">
              <a:solidFill>
                <a:schemeClr val="bg1"/>
              </a:solidFill>
              <a:ea typeface="微软雅黑" panose="020B0503020204020204" charset="-122"/>
              <a:cs typeface="微软雅黑" panose="020B0503020204020204" charset="-122"/>
            </a:endParaRPr>
          </a:p>
        </p:txBody>
      </p:sp>
      <p:sp>
        <p:nvSpPr>
          <p:cNvPr id="28" name="文本框 27"/>
          <p:cNvSpPr txBox="1"/>
          <p:nvPr/>
        </p:nvSpPr>
        <p:spPr>
          <a:xfrm>
            <a:off x="7011777" y="1548731"/>
            <a:ext cx="3318534" cy="452624"/>
          </a:xfrm>
          <a:prstGeom prst="rect">
            <a:avLst/>
          </a:prstGeom>
          <a:noFill/>
        </p:spPr>
        <p:txBody>
          <a:bodyPr wrap="square" rtlCol="0">
            <a:spAutoFit/>
          </a:bodyPr>
          <a:lstStyle/>
          <a:p>
            <a:pPr defTabSz="457200">
              <a:lnSpc>
                <a:spcPct val="130000"/>
              </a:lnSpc>
            </a:pPr>
            <a:r>
              <a:rPr lang="en-US" altLang="zh-CN" sz="2000" b="1" dirty="0">
                <a:solidFill>
                  <a:schemeClr val="bg1"/>
                </a:solidFill>
                <a:ea typeface="微软雅黑" panose="020B0503020204020204" charset="-122"/>
              </a:rPr>
              <a:t>Introduction</a:t>
            </a:r>
            <a:endParaRPr kumimoji="1" lang="zh-CN" altLang="en-US" sz="2000" b="1" dirty="0">
              <a:solidFill>
                <a:schemeClr val="bg1"/>
              </a:solidFill>
              <a:ea typeface="微软雅黑" panose="020B0503020204020204" charset="-122"/>
            </a:endParaRPr>
          </a:p>
        </p:txBody>
      </p:sp>
      <p:sp>
        <p:nvSpPr>
          <p:cNvPr id="29" name="文本框 28"/>
          <p:cNvSpPr txBox="1"/>
          <p:nvPr/>
        </p:nvSpPr>
        <p:spPr>
          <a:xfrm>
            <a:off x="6013688" y="1359545"/>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01</a:t>
            </a:r>
            <a:endParaRPr kumimoji="1" lang="zh-CN" altLang="en-US" sz="4800" b="1" dirty="0">
              <a:solidFill>
                <a:srgbClr val="FFFFFF"/>
              </a:solidFill>
              <a:ea typeface="微软雅黑" panose="020B0503020204020204" charset="-122"/>
            </a:endParaRPr>
          </a:p>
        </p:txBody>
      </p:sp>
      <p:sp>
        <p:nvSpPr>
          <p:cNvPr id="31" name="文本框 30"/>
          <p:cNvSpPr txBox="1"/>
          <p:nvPr/>
        </p:nvSpPr>
        <p:spPr>
          <a:xfrm>
            <a:off x="7011777" y="2561684"/>
            <a:ext cx="3318534" cy="452624"/>
          </a:xfrm>
          <a:prstGeom prst="rect">
            <a:avLst/>
          </a:prstGeom>
          <a:noFill/>
        </p:spPr>
        <p:txBody>
          <a:bodyPr wrap="square" rtlCol="0">
            <a:spAutoFit/>
          </a:bodyPr>
          <a:lstStyle/>
          <a:p>
            <a:pPr defTabSz="457200">
              <a:lnSpc>
                <a:spcPct val="130000"/>
              </a:lnSpc>
            </a:pPr>
            <a:r>
              <a:rPr lang="en-US" altLang="zh-CN" sz="2000" b="1" dirty="0">
                <a:solidFill>
                  <a:schemeClr val="bg1"/>
                </a:solidFill>
                <a:ea typeface="微软雅黑" panose="020B0503020204020204" charset="-122"/>
              </a:rPr>
              <a:t>Methodology</a:t>
            </a:r>
            <a:endParaRPr kumimoji="1" lang="zh-CN" altLang="en-US" sz="2000" b="1" dirty="0">
              <a:solidFill>
                <a:schemeClr val="bg1"/>
              </a:solidFill>
              <a:ea typeface="微软雅黑" panose="020B0503020204020204" charset="-122"/>
            </a:endParaRPr>
          </a:p>
        </p:txBody>
      </p:sp>
      <p:sp>
        <p:nvSpPr>
          <p:cNvPr id="32" name="文本框 31"/>
          <p:cNvSpPr txBox="1"/>
          <p:nvPr/>
        </p:nvSpPr>
        <p:spPr>
          <a:xfrm>
            <a:off x="6013688" y="2372498"/>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02</a:t>
            </a:r>
            <a:endParaRPr kumimoji="1" lang="zh-CN" altLang="en-US" sz="4800" b="1" dirty="0">
              <a:solidFill>
                <a:srgbClr val="FFFFFF"/>
              </a:solidFill>
              <a:ea typeface="微软雅黑" panose="020B0503020204020204" charset="-122"/>
            </a:endParaRPr>
          </a:p>
        </p:txBody>
      </p:sp>
      <p:sp>
        <p:nvSpPr>
          <p:cNvPr id="34" name="文本框 33"/>
          <p:cNvSpPr txBox="1"/>
          <p:nvPr/>
        </p:nvSpPr>
        <p:spPr>
          <a:xfrm>
            <a:off x="7011777" y="3581321"/>
            <a:ext cx="5333186" cy="449290"/>
          </a:xfrm>
          <a:prstGeom prst="rect">
            <a:avLst/>
          </a:prstGeom>
          <a:noFill/>
        </p:spPr>
        <p:txBody>
          <a:bodyPr wrap="square" rtlCol="0">
            <a:spAutoFit/>
          </a:bodyPr>
          <a:lstStyle/>
          <a:p>
            <a:pPr defTabSz="457200">
              <a:lnSpc>
                <a:spcPct val="130000"/>
              </a:lnSpc>
            </a:pPr>
            <a:r>
              <a:rPr lang="en-US" altLang="zh-CN" sz="2000" b="1" dirty="0">
                <a:solidFill>
                  <a:schemeClr val="bg1"/>
                </a:solidFill>
                <a:ea typeface="微软雅黑" panose="020B0503020204020204" charset="-122"/>
              </a:rPr>
              <a:t>Training and Experiment</a:t>
            </a:r>
            <a:endParaRPr kumimoji="1" lang="zh-CN" altLang="en-US" sz="2000" b="1" dirty="0">
              <a:solidFill>
                <a:schemeClr val="bg1"/>
              </a:solidFill>
              <a:ea typeface="微软雅黑" panose="020B0503020204020204" charset="-122"/>
            </a:endParaRPr>
          </a:p>
        </p:txBody>
      </p:sp>
      <p:sp>
        <p:nvSpPr>
          <p:cNvPr id="35" name="文本框 34"/>
          <p:cNvSpPr txBox="1"/>
          <p:nvPr/>
        </p:nvSpPr>
        <p:spPr>
          <a:xfrm>
            <a:off x="6013688" y="3385451"/>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03</a:t>
            </a:r>
            <a:endParaRPr kumimoji="1" lang="zh-CN" altLang="en-US" sz="4800" b="1" dirty="0">
              <a:solidFill>
                <a:srgbClr val="FFFFFF"/>
              </a:solidFill>
              <a:ea typeface="微软雅黑" panose="020B0503020204020204" charset="-122"/>
            </a:endParaRPr>
          </a:p>
        </p:txBody>
      </p:sp>
      <p:sp>
        <p:nvSpPr>
          <p:cNvPr id="3" name="文本框 2">
            <a:extLst>
              <a:ext uri="{FF2B5EF4-FFF2-40B4-BE49-F238E27FC236}">
                <a16:creationId xmlns:a16="http://schemas.microsoft.com/office/drawing/2014/main" id="{B77B45FF-E0D3-D8B0-83A5-EFDBD102560C}"/>
              </a:ext>
            </a:extLst>
          </p:cNvPr>
          <p:cNvSpPr txBox="1"/>
          <p:nvPr/>
        </p:nvSpPr>
        <p:spPr>
          <a:xfrm>
            <a:off x="7016652" y="4513380"/>
            <a:ext cx="5333186" cy="449290"/>
          </a:xfrm>
          <a:prstGeom prst="rect">
            <a:avLst/>
          </a:prstGeom>
          <a:noFill/>
        </p:spPr>
        <p:txBody>
          <a:bodyPr wrap="square" rtlCol="0">
            <a:spAutoFit/>
          </a:bodyPr>
          <a:lstStyle/>
          <a:p>
            <a:pPr defTabSz="457200">
              <a:lnSpc>
                <a:spcPct val="130000"/>
              </a:lnSpc>
            </a:pPr>
            <a:r>
              <a:rPr lang="en-US" altLang="zh-CN" sz="2000" b="1" dirty="0">
                <a:solidFill>
                  <a:schemeClr val="bg1"/>
                </a:solidFill>
                <a:ea typeface="微软雅黑" panose="020B0503020204020204" charset="-122"/>
              </a:rPr>
              <a:t>Results and Conclusion</a:t>
            </a:r>
            <a:endParaRPr kumimoji="1" lang="zh-CN" altLang="en-US" sz="2000" b="1" dirty="0">
              <a:solidFill>
                <a:schemeClr val="bg1"/>
              </a:solidFill>
              <a:ea typeface="微软雅黑" panose="020B0503020204020204" charset="-122"/>
            </a:endParaRPr>
          </a:p>
        </p:txBody>
      </p:sp>
      <p:sp>
        <p:nvSpPr>
          <p:cNvPr id="4" name="文本框 3">
            <a:extLst>
              <a:ext uri="{FF2B5EF4-FFF2-40B4-BE49-F238E27FC236}">
                <a16:creationId xmlns:a16="http://schemas.microsoft.com/office/drawing/2014/main" id="{F3DAA9BC-7003-0A23-0606-EFD17EDC331A}"/>
              </a:ext>
            </a:extLst>
          </p:cNvPr>
          <p:cNvSpPr txBox="1"/>
          <p:nvPr/>
        </p:nvSpPr>
        <p:spPr>
          <a:xfrm>
            <a:off x="6006988" y="4324194"/>
            <a:ext cx="873957"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04</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4433">
        <p:fade/>
      </p:transition>
    </mc:Choice>
    <mc:Fallback xmlns="">
      <p:transition spd="med" advTm="4433">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758666" y="3011830"/>
            <a:ext cx="5398346" cy="733149"/>
          </a:xfrm>
          <a:prstGeom prst="rect">
            <a:avLst/>
          </a:prstGeom>
          <a:noFill/>
        </p:spPr>
        <p:txBody>
          <a:bodyPr wrap="square" rtlCol="0">
            <a:spAutoFit/>
          </a:bodyPr>
          <a:lstStyle/>
          <a:p>
            <a:pPr defTabSz="457200">
              <a:lnSpc>
                <a:spcPct val="130000"/>
              </a:lnSpc>
            </a:pPr>
            <a:r>
              <a:rPr lang="en-US" altLang="zh-CN" sz="3600" b="1" dirty="0">
                <a:solidFill>
                  <a:srgbClr val="FFFFFF"/>
                </a:solidFill>
                <a:ea typeface="微软雅黑" panose="020B0503020204020204" charset="-122"/>
              </a:rPr>
              <a:t>Results and Conclusion</a:t>
            </a:r>
            <a:endParaRPr kumimoji="1" lang="zh-CN" altLang="en-US" sz="3600" b="1" dirty="0">
              <a:solidFill>
                <a:srgbClr val="FFFFFF"/>
              </a:solidFill>
              <a:ea typeface="微软雅黑" panose="020B0503020204020204" charset="-122"/>
            </a:endParaRPr>
          </a:p>
        </p:txBody>
      </p:sp>
      <p:sp>
        <p:nvSpPr>
          <p:cNvPr id="4" name="文本框 3"/>
          <p:cNvSpPr txBox="1"/>
          <p:nvPr/>
        </p:nvSpPr>
        <p:spPr>
          <a:xfrm>
            <a:off x="2579864" y="2993592"/>
            <a:ext cx="2178802"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Part 04</a:t>
            </a:r>
            <a:endParaRPr kumimoji="1" lang="zh-CN" altLang="en-US" sz="4800" b="1" dirty="0">
              <a:solidFill>
                <a:srgbClr val="FFFFFF"/>
              </a:solidFill>
              <a:ea typeface="微软雅黑" panose="020B0503020204020204" charset="-122"/>
            </a:endParaRPr>
          </a:p>
        </p:txBody>
      </p:sp>
    </p:spTree>
    <p:extLst>
      <p:ext uri="{BB962C8B-B14F-4D97-AF65-F5344CB8AC3E}">
        <p14:creationId xmlns:p14="http://schemas.microsoft.com/office/powerpoint/2010/main" val="1375977394"/>
      </p:ext>
    </p:extLst>
  </p:cSld>
  <p:clrMapOvr>
    <a:masterClrMapping/>
  </p:clrMapOvr>
  <mc:AlternateContent xmlns:mc="http://schemas.openxmlformats.org/markup-compatibility/2006" xmlns:p14="http://schemas.microsoft.com/office/powerpoint/2010/main">
    <mc:Choice Requires="p14">
      <p:transition spd="med" p14:dur="700" advTm="9298">
        <p:fade/>
      </p:transition>
    </mc:Choice>
    <mc:Fallback xmlns="">
      <p:transition spd="med" advTm="929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4.1 Main Results</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04</a:t>
            </a:r>
            <a:endParaRPr kumimoji="1" lang="zh-CN" altLang="en-US" dirty="0"/>
          </a:p>
        </p:txBody>
      </p:sp>
      <p:sp>
        <p:nvSpPr>
          <p:cNvPr id="41" name="文本框 40">
            <a:extLst>
              <a:ext uri="{FF2B5EF4-FFF2-40B4-BE49-F238E27FC236}">
                <a16:creationId xmlns:a16="http://schemas.microsoft.com/office/drawing/2014/main" id="{E379E47B-2D3D-F61F-DF8B-65335ABB869E}"/>
              </a:ext>
            </a:extLst>
          </p:cNvPr>
          <p:cNvSpPr txBox="1"/>
          <p:nvPr/>
        </p:nvSpPr>
        <p:spPr>
          <a:xfrm>
            <a:off x="347191" y="844601"/>
            <a:ext cx="10876893" cy="1754326"/>
          </a:xfrm>
          <a:prstGeom prst="rect">
            <a:avLst/>
          </a:prstGeom>
          <a:noFill/>
        </p:spPr>
        <p:txBody>
          <a:bodyPr wrap="square">
            <a:spAutoFit/>
          </a:bodyPr>
          <a:lstStyle/>
          <a:p>
            <a:pPr indent="15494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First, we selected two prominent existing models to serve as our benchmarks. A seminal work by Vahid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Kazemi</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et al. which presents a novel baseline approach in the realm of VQA and the notable contributions made by Damien </a:t>
            </a:r>
            <a:r>
              <a:rPr lang="en-US" altLang="zh-CN" sz="1800" dirty="0" err="1">
                <a:effectLst/>
                <a:latin typeface="Times New Roman" panose="02020603050405020304" pitchFamily="18" charset="0"/>
                <a:ea typeface="宋体" panose="02010600030101010101" pitchFamily="2" charset="-122"/>
                <a:cs typeface="Times New Roman" panose="02020603050405020304" pitchFamily="18" charset="0"/>
              </a:rPr>
              <a:t>Teney</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 et al., who conducted an extensive analysis of the influence of various choices on model efficacy. </a:t>
            </a:r>
          </a:p>
          <a:p>
            <a:pPr indent="154940" algn="just"/>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Furthermore, we draw inspiration from the Multimodal Factorized High-order (MFH) pooling method proposed by Yu et al., which introduces a compelling concept of higher-order fusion. Over the past few years, this approach has consistently maintained its status as the state-of-the-art solution.</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p:txBody>
      </p:sp>
      <p:grpSp>
        <p:nvGrpSpPr>
          <p:cNvPr id="43" name="组合 42">
            <a:extLst>
              <a:ext uri="{FF2B5EF4-FFF2-40B4-BE49-F238E27FC236}">
                <a16:creationId xmlns:a16="http://schemas.microsoft.com/office/drawing/2014/main" id="{28E7EC82-6C7A-CCE8-645E-4513D11EEFD8}"/>
              </a:ext>
            </a:extLst>
          </p:cNvPr>
          <p:cNvGrpSpPr/>
          <p:nvPr/>
        </p:nvGrpSpPr>
        <p:grpSpPr>
          <a:xfrm>
            <a:off x="1979484" y="2906904"/>
            <a:ext cx="6544368" cy="3620074"/>
            <a:chOff x="5100451" y="2908103"/>
            <a:chExt cx="6544368" cy="3620074"/>
          </a:xfrm>
        </p:grpSpPr>
        <p:sp>
          <p:nvSpPr>
            <p:cNvPr id="32" name="Rectangle 4">
              <a:extLst>
                <a:ext uri="{FF2B5EF4-FFF2-40B4-BE49-F238E27FC236}">
                  <a16:creationId xmlns:a16="http://schemas.microsoft.com/office/drawing/2014/main" id="{233048D2-80ED-A467-3E97-6090D915B2B8}"/>
                </a:ext>
              </a:extLst>
            </p:cNvPr>
            <p:cNvSpPr>
              <a:spLocks noChangeArrowheads="1"/>
            </p:cNvSpPr>
            <p:nvPr/>
          </p:nvSpPr>
          <p:spPr bwMode="auto">
            <a:xfrm>
              <a:off x="7091105" y="2908103"/>
              <a:ext cx="4553714"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66750" algn="l"/>
                </a:tabLst>
                <a:defRPr>
                  <a:solidFill>
                    <a:schemeClr val="tx1"/>
                  </a:solidFill>
                  <a:latin typeface="Arial" panose="020B0604020202020204" pitchFamily="34" charset="0"/>
                </a:defRPr>
              </a:lvl1pPr>
              <a:lvl2pPr eaLnBrk="0" fontAlgn="base" hangingPunct="0">
                <a:spcBef>
                  <a:spcPct val="0"/>
                </a:spcBef>
                <a:spcAft>
                  <a:spcPct val="0"/>
                </a:spcAft>
                <a:tabLst>
                  <a:tab pos="666750" algn="l"/>
                </a:tabLst>
                <a:defRPr>
                  <a:solidFill>
                    <a:schemeClr val="tx1"/>
                  </a:solidFill>
                  <a:latin typeface="Arial" panose="020B0604020202020204" pitchFamily="34" charset="0"/>
                </a:defRPr>
              </a:lvl2pPr>
              <a:lvl3pPr eaLnBrk="0" fontAlgn="base" hangingPunct="0">
                <a:spcBef>
                  <a:spcPct val="0"/>
                </a:spcBef>
                <a:spcAft>
                  <a:spcPct val="0"/>
                </a:spcAft>
                <a:tabLst>
                  <a:tab pos="666750" algn="l"/>
                </a:tabLst>
                <a:defRPr>
                  <a:solidFill>
                    <a:schemeClr val="tx1"/>
                  </a:solidFill>
                  <a:latin typeface="Arial" panose="020B0604020202020204" pitchFamily="34" charset="0"/>
                </a:defRPr>
              </a:lvl3pPr>
              <a:lvl4pPr eaLnBrk="0" fontAlgn="base" hangingPunct="0">
                <a:spcBef>
                  <a:spcPct val="0"/>
                </a:spcBef>
                <a:spcAft>
                  <a:spcPct val="0"/>
                </a:spcAft>
                <a:tabLst>
                  <a:tab pos="666750" algn="l"/>
                </a:tabLst>
                <a:defRPr>
                  <a:solidFill>
                    <a:schemeClr val="tx1"/>
                  </a:solidFill>
                  <a:latin typeface="Arial" panose="020B0604020202020204" pitchFamily="34" charset="0"/>
                </a:defRPr>
              </a:lvl4pPr>
              <a:lvl5pPr eaLnBrk="0" fontAlgn="base" hangingPunct="0">
                <a:spcBef>
                  <a:spcPct val="0"/>
                </a:spcBef>
                <a:spcAft>
                  <a:spcPct val="0"/>
                </a:spcAft>
                <a:tabLst>
                  <a:tab pos="666750" algn="l"/>
                </a:tabLst>
                <a:defRPr>
                  <a:solidFill>
                    <a:schemeClr val="tx1"/>
                  </a:solidFill>
                  <a:latin typeface="Arial" panose="020B0604020202020204" pitchFamily="34" charset="0"/>
                </a:defRPr>
              </a:lvl5pPr>
              <a:lvl6pPr eaLnBrk="0" fontAlgn="base" hangingPunct="0">
                <a:spcBef>
                  <a:spcPct val="0"/>
                </a:spcBef>
                <a:spcAft>
                  <a:spcPct val="0"/>
                </a:spcAft>
                <a:tabLst>
                  <a:tab pos="666750" algn="l"/>
                </a:tabLst>
                <a:defRPr>
                  <a:solidFill>
                    <a:schemeClr val="tx1"/>
                  </a:solidFill>
                  <a:latin typeface="Arial" panose="020B0604020202020204" pitchFamily="34" charset="0"/>
                </a:defRPr>
              </a:lvl6pPr>
              <a:lvl7pPr eaLnBrk="0" fontAlgn="base" hangingPunct="0">
                <a:spcBef>
                  <a:spcPct val="0"/>
                </a:spcBef>
                <a:spcAft>
                  <a:spcPct val="0"/>
                </a:spcAft>
                <a:tabLst>
                  <a:tab pos="666750" algn="l"/>
                </a:tabLst>
                <a:defRPr>
                  <a:solidFill>
                    <a:schemeClr val="tx1"/>
                  </a:solidFill>
                  <a:latin typeface="Arial" panose="020B0604020202020204" pitchFamily="34" charset="0"/>
                </a:defRPr>
              </a:lvl7pPr>
              <a:lvl8pPr eaLnBrk="0" fontAlgn="base" hangingPunct="0">
                <a:spcBef>
                  <a:spcPct val="0"/>
                </a:spcBef>
                <a:spcAft>
                  <a:spcPct val="0"/>
                </a:spcAft>
                <a:tabLst>
                  <a:tab pos="666750" algn="l"/>
                </a:tabLst>
                <a:defRPr>
                  <a:solidFill>
                    <a:schemeClr val="tx1"/>
                  </a:solidFill>
                  <a:latin typeface="Arial" panose="020B0604020202020204" pitchFamily="34" charset="0"/>
                </a:defRPr>
              </a:lvl8pPr>
              <a:lvl9pPr eaLnBrk="0" fontAlgn="base" hangingPunct="0">
                <a:spcBef>
                  <a:spcPct val="0"/>
                </a:spcBef>
                <a:spcAft>
                  <a:spcPct val="0"/>
                </a:spcAft>
                <a:tabLst>
                  <a:tab pos="6667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66750" algn="l"/>
                </a:tabLst>
              </a:pPr>
              <a:r>
                <a:rPr kumimoji="0" lang="en-US" altLang="ja-JP" sz="1400" b="1" i="0" u="none" strike="noStrike" cap="none" normalizeH="0" baseline="0" dirty="0">
                  <a:ln>
                    <a:noFill/>
                  </a:ln>
                  <a:solidFill>
                    <a:schemeClr val="tx1"/>
                  </a:solidFill>
                  <a:effectLst/>
                  <a:latin typeface="Linux Biolinum O" charset="0"/>
                  <a:ea typeface="Linux Biolinum O" charset="0"/>
                </a:rPr>
                <a:t>Table 1: </a:t>
              </a:r>
              <a:r>
                <a:rPr kumimoji="0" lang="en-GB" altLang="ja-JP" sz="1400" b="1" i="0" u="none" strike="noStrike" cap="none" normalizeH="0" baseline="0" dirty="0">
                  <a:ln>
                    <a:noFill/>
                  </a:ln>
                  <a:solidFill>
                    <a:schemeClr val="tx1"/>
                  </a:solidFill>
                  <a:effectLst/>
                  <a:latin typeface="Linux Biolinum O" charset="0"/>
                  <a:ea typeface="Linux Biolinum O" charset="0"/>
                </a:rPr>
                <a:t>Comparison results regarding baselines</a:t>
              </a:r>
            </a:p>
            <a:p>
              <a:pPr marL="0" marR="0" lvl="0" indent="0" algn="l" defTabSz="914400" rtl="0" eaLnBrk="0" fontAlgn="base" latinLnBrk="0" hangingPunct="0">
                <a:lnSpc>
                  <a:spcPct val="100000"/>
                </a:lnSpc>
                <a:spcBef>
                  <a:spcPct val="0"/>
                </a:spcBef>
                <a:spcAft>
                  <a:spcPct val="0"/>
                </a:spcAft>
                <a:buClrTx/>
                <a:buSzTx/>
                <a:buFontTx/>
                <a:buNone/>
                <a:tabLst>
                  <a:tab pos="666750" algn="l"/>
                </a:tabLst>
              </a:pPr>
              <a:endParaRPr kumimoji="0" lang="en-US" altLang="ja-JP" sz="2000" b="1" i="0" u="none" strike="noStrike" cap="none" normalizeH="0" baseline="0" dirty="0">
                <a:ln>
                  <a:noFill/>
                </a:ln>
                <a:solidFill>
                  <a:schemeClr val="tx1"/>
                </a:solidFill>
                <a:effectLst/>
                <a:latin typeface="Arial" panose="020B0604020202020204" pitchFamily="34" charset="0"/>
              </a:endParaRPr>
            </a:p>
          </p:txBody>
        </p:sp>
        <p:sp>
          <p:nvSpPr>
            <p:cNvPr id="42" name="Rectangle 4">
              <a:extLst>
                <a:ext uri="{FF2B5EF4-FFF2-40B4-BE49-F238E27FC236}">
                  <a16:creationId xmlns:a16="http://schemas.microsoft.com/office/drawing/2014/main" id="{DF1BE5F9-A36E-D911-B56D-C468F76F22B4}"/>
                </a:ext>
              </a:extLst>
            </p:cNvPr>
            <p:cNvSpPr>
              <a:spLocks noChangeArrowheads="1"/>
            </p:cNvSpPr>
            <p:nvPr/>
          </p:nvSpPr>
          <p:spPr bwMode="auto">
            <a:xfrm>
              <a:off x="5100451" y="6312733"/>
              <a:ext cx="3743332"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66750" algn="l"/>
                </a:tabLst>
                <a:defRPr>
                  <a:solidFill>
                    <a:schemeClr val="tx1"/>
                  </a:solidFill>
                  <a:latin typeface="Arial" panose="020B0604020202020204" pitchFamily="34" charset="0"/>
                </a:defRPr>
              </a:lvl1pPr>
              <a:lvl2pPr eaLnBrk="0" fontAlgn="base" hangingPunct="0">
                <a:spcBef>
                  <a:spcPct val="0"/>
                </a:spcBef>
                <a:spcAft>
                  <a:spcPct val="0"/>
                </a:spcAft>
                <a:tabLst>
                  <a:tab pos="666750" algn="l"/>
                </a:tabLst>
                <a:defRPr>
                  <a:solidFill>
                    <a:schemeClr val="tx1"/>
                  </a:solidFill>
                  <a:latin typeface="Arial" panose="020B0604020202020204" pitchFamily="34" charset="0"/>
                </a:defRPr>
              </a:lvl2pPr>
              <a:lvl3pPr eaLnBrk="0" fontAlgn="base" hangingPunct="0">
                <a:spcBef>
                  <a:spcPct val="0"/>
                </a:spcBef>
                <a:spcAft>
                  <a:spcPct val="0"/>
                </a:spcAft>
                <a:tabLst>
                  <a:tab pos="666750" algn="l"/>
                </a:tabLst>
                <a:defRPr>
                  <a:solidFill>
                    <a:schemeClr val="tx1"/>
                  </a:solidFill>
                  <a:latin typeface="Arial" panose="020B0604020202020204" pitchFamily="34" charset="0"/>
                </a:defRPr>
              </a:lvl3pPr>
              <a:lvl4pPr eaLnBrk="0" fontAlgn="base" hangingPunct="0">
                <a:spcBef>
                  <a:spcPct val="0"/>
                </a:spcBef>
                <a:spcAft>
                  <a:spcPct val="0"/>
                </a:spcAft>
                <a:tabLst>
                  <a:tab pos="666750" algn="l"/>
                </a:tabLst>
                <a:defRPr>
                  <a:solidFill>
                    <a:schemeClr val="tx1"/>
                  </a:solidFill>
                  <a:latin typeface="Arial" panose="020B0604020202020204" pitchFamily="34" charset="0"/>
                </a:defRPr>
              </a:lvl4pPr>
              <a:lvl5pPr eaLnBrk="0" fontAlgn="base" hangingPunct="0">
                <a:spcBef>
                  <a:spcPct val="0"/>
                </a:spcBef>
                <a:spcAft>
                  <a:spcPct val="0"/>
                </a:spcAft>
                <a:tabLst>
                  <a:tab pos="666750" algn="l"/>
                </a:tabLst>
                <a:defRPr>
                  <a:solidFill>
                    <a:schemeClr val="tx1"/>
                  </a:solidFill>
                  <a:latin typeface="Arial" panose="020B0604020202020204" pitchFamily="34" charset="0"/>
                </a:defRPr>
              </a:lvl5pPr>
              <a:lvl6pPr eaLnBrk="0" fontAlgn="base" hangingPunct="0">
                <a:spcBef>
                  <a:spcPct val="0"/>
                </a:spcBef>
                <a:spcAft>
                  <a:spcPct val="0"/>
                </a:spcAft>
                <a:tabLst>
                  <a:tab pos="666750" algn="l"/>
                </a:tabLst>
                <a:defRPr>
                  <a:solidFill>
                    <a:schemeClr val="tx1"/>
                  </a:solidFill>
                  <a:latin typeface="Arial" panose="020B0604020202020204" pitchFamily="34" charset="0"/>
                </a:defRPr>
              </a:lvl6pPr>
              <a:lvl7pPr eaLnBrk="0" fontAlgn="base" hangingPunct="0">
                <a:spcBef>
                  <a:spcPct val="0"/>
                </a:spcBef>
                <a:spcAft>
                  <a:spcPct val="0"/>
                </a:spcAft>
                <a:tabLst>
                  <a:tab pos="666750" algn="l"/>
                </a:tabLst>
                <a:defRPr>
                  <a:solidFill>
                    <a:schemeClr val="tx1"/>
                  </a:solidFill>
                  <a:latin typeface="Arial" panose="020B0604020202020204" pitchFamily="34" charset="0"/>
                </a:defRPr>
              </a:lvl7pPr>
              <a:lvl8pPr eaLnBrk="0" fontAlgn="base" hangingPunct="0">
                <a:spcBef>
                  <a:spcPct val="0"/>
                </a:spcBef>
                <a:spcAft>
                  <a:spcPct val="0"/>
                </a:spcAft>
                <a:tabLst>
                  <a:tab pos="666750" algn="l"/>
                </a:tabLst>
                <a:defRPr>
                  <a:solidFill>
                    <a:schemeClr val="tx1"/>
                  </a:solidFill>
                  <a:latin typeface="Arial" panose="020B0604020202020204" pitchFamily="34" charset="0"/>
                </a:defRPr>
              </a:lvl8pPr>
              <a:lvl9pPr eaLnBrk="0" fontAlgn="base" hangingPunct="0">
                <a:spcBef>
                  <a:spcPct val="0"/>
                </a:spcBef>
                <a:spcAft>
                  <a:spcPct val="0"/>
                </a:spcAft>
                <a:tabLst>
                  <a:tab pos="6667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666750" algn="l"/>
                </a:tabLst>
              </a:pPr>
              <a:r>
                <a:rPr kumimoji="0" lang="en-US" altLang="ja-JP" sz="600" b="0" i="0" u="none" strike="noStrike" cap="none" normalizeH="0" baseline="0" dirty="0">
                  <a:ln>
                    <a:noFill/>
                  </a:ln>
                  <a:solidFill>
                    <a:schemeClr val="tx1"/>
                  </a:solidFill>
                  <a:effectLst/>
                  <a:latin typeface="Linux Libertine O" charset="0"/>
                  <a:ea typeface="Linux Libertine O" charset="0"/>
                </a:rPr>
                <a:t>1 </a:t>
              </a:r>
              <a:r>
                <a:rPr kumimoji="0" lang="en-US" altLang="ja-JP" sz="800" b="0" i="0" u="none" strike="noStrike" cap="none" normalizeH="0" baseline="0" dirty="0">
                  <a:ln>
                    <a:noFill/>
                  </a:ln>
                  <a:solidFill>
                    <a:schemeClr val="tx1"/>
                  </a:solidFill>
                  <a:effectLst/>
                  <a:latin typeface="Linux Libertine O" charset="0"/>
                  <a:ea typeface="Linux Libertine O" charset="0"/>
                </a:rPr>
                <a:t>Balanced Pair calculation follows the methodology proposed by </a:t>
              </a:r>
              <a:r>
                <a:rPr kumimoji="0" lang="en-US" altLang="ja-JP" sz="800" b="0" i="0" u="none" strike="noStrike" cap="none" normalizeH="0" baseline="0" dirty="0" err="1">
                  <a:ln>
                    <a:noFill/>
                  </a:ln>
                  <a:solidFill>
                    <a:schemeClr val="tx1"/>
                  </a:solidFill>
                  <a:effectLst/>
                  <a:latin typeface="Linux Libertine O" charset="0"/>
                  <a:ea typeface="Linux Libertine O" charset="0"/>
                </a:rPr>
                <a:t>Teney</a:t>
              </a:r>
              <a:r>
                <a:rPr kumimoji="0" lang="en-US" altLang="ja-JP" sz="800" b="0" i="0" u="none" strike="noStrike" cap="none" normalizeH="0" baseline="0" dirty="0">
                  <a:ln>
                    <a:noFill/>
                  </a:ln>
                  <a:solidFill>
                    <a:schemeClr val="tx1"/>
                  </a:solidFill>
                  <a:effectLst/>
                  <a:latin typeface="Linux Libertine O" charset="0"/>
                  <a:ea typeface="Linux Libertine O" charset="0"/>
                </a:rPr>
                <a:t> et al. [19]</a:t>
              </a:r>
              <a:endParaRPr kumimoji="0" lang="en-US" altLang="ja-JP" sz="1800" b="0" i="0" u="none" strike="noStrike" cap="none" normalizeH="0" baseline="0" dirty="0">
                <a:ln>
                  <a:noFill/>
                </a:ln>
                <a:solidFill>
                  <a:schemeClr val="tx1"/>
                </a:solidFill>
                <a:effectLst/>
                <a:latin typeface="Arial" panose="020B0604020202020204" pitchFamily="34" charset="0"/>
              </a:endParaRPr>
            </a:p>
          </p:txBody>
        </p:sp>
      </p:grpSp>
      <p:graphicFrame>
        <p:nvGraphicFramePr>
          <p:cNvPr id="55" name="表格 54">
            <a:extLst>
              <a:ext uri="{FF2B5EF4-FFF2-40B4-BE49-F238E27FC236}">
                <a16:creationId xmlns:a16="http://schemas.microsoft.com/office/drawing/2014/main" id="{5E516CE3-F296-1F9D-3262-B92005D84639}"/>
              </a:ext>
            </a:extLst>
          </p:cNvPr>
          <p:cNvGraphicFramePr>
            <a:graphicFrameLocks noGrp="1"/>
          </p:cNvGraphicFramePr>
          <p:nvPr>
            <p:extLst>
              <p:ext uri="{D42A27DB-BD31-4B8C-83A1-F6EECF244321}">
                <p14:modId xmlns:p14="http://schemas.microsoft.com/office/powerpoint/2010/main" val="3130509250"/>
              </p:ext>
            </p:extLst>
          </p:nvPr>
        </p:nvGraphicFramePr>
        <p:xfrm>
          <a:off x="2152681" y="3243214"/>
          <a:ext cx="7582822" cy="3039787"/>
        </p:xfrm>
        <a:graphic>
          <a:graphicData uri="http://schemas.openxmlformats.org/drawingml/2006/table">
            <a:tbl>
              <a:tblPr/>
              <a:tblGrid>
                <a:gridCol w="1517971">
                  <a:extLst>
                    <a:ext uri="{9D8B030D-6E8A-4147-A177-3AD203B41FA5}">
                      <a16:colId xmlns:a16="http://schemas.microsoft.com/office/drawing/2014/main" val="4242142823"/>
                    </a:ext>
                  </a:extLst>
                </a:gridCol>
                <a:gridCol w="730874">
                  <a:extLst>
                    <a:ext uri="{9D8B030D-6E8A-4147-A177-3AD203B41FA5}">
                      <a16:colId xmlns:a16="http://schemas.microsoft.com/office/drawing/2014/main" val="1119774069"/>
                    </a:ext>
                  </a:extLst>
                </a:gridCol>
                <a:gridCol w="730874">
                  <a:extLst>
                    <a:ext uri="{9D8B030D-6E8A-4147-A177-3AD203B41FA5}">
                      <a16:colId xmlns:a16="http://schemas.microsoft.com/office/drawing/2014/main" val="1002212772"/>
                    </a:ext>
                  </a:extLst>
                </a:gridCol>
                <a:gridCol w="730874">
                  <a:extLst>
                    <a:ext uri="{9D8B030D-6E8A-4147-A177-3AD203B41FA5}">
                      <a16:colId xmlns:a16="http://schemas.microsoft.com/office/drawing/2014/main" val="2831424509"/>
                    </a:ext>
                  </a:extLst>
                </a:gridCol>
                <a:gridCol w="892509">
                  <a:extLst>
                    <a:ext uri="{9D8B030D-6E8A-4147-A177-3AD203B41FA5}">
                      <a16:colId xmlns:a16="http://schemas.microsoft.com/office/drawing/2014/main" val="3274396018"/>
                    </a:ext>
                  </a:extLst>
                </a:gridCol>
                <a:gridCol w="1489860">
                  <a:extLst>
                    <a:ext uri="{9D8B030D-6E8A-4147-A177-3AD203B41FA5}">
                      <a16:colId xmlns:a16="http://schemas.microsoft.com/office/drawing/2014/main" val="2047817889"/>
                    </a:ext>
                  </a:extLst>
                </a:gridCol>
                <a:gridCol w="1489860">
                  <a:extLst>
                    <a:ext uri="{9D8B030D-6E8A-4147-A177-3AD203B41FA5}">
                      <a16:colId xmlns:a16="http://schemas.microsoft.com/office/drawing/2014/main" val="3581211475"/>
                    </a:ext>
                  </a:extLst>
                </a:gridCol>
              </a:tblGrid>
              <a:tr h="299843">
                <a:tc rowSpan="2">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Model</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Fusion</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5">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VQA Task Score</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57794915"/>
                  </a:ext>
                </a:extLst>
              </a:tr>
              <a:tr h="299843">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Yes/No</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Number</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Othe</a:t>
                      </a:r>
                      <a:r>
                        <a:rPr lang="en-US" sz="1100" b="0" i="0" u="none" strike="noStrike">
                          <a:solidFill>
                            <a:srgbClr val="000000"/>
                          </a:solidFill>
                          <a:effectLst/>
                          <a:latin typeface="宋体" panose="02010600030101010101" pitchFamily="2" charset="-122"/>
                          <a:ea typeface="宋体" panose="02010600030101010101" pitchFamily="2" charset="-122"/>
                        </a:rPr>
                        <a:t>r</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All</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Balanced Pair</a:t>
                      </a:r>
                      <a:r>
                        <a:rPr lang="en-US" sz="1000" b="0" i="0" u="none" strike="noStrike" dirty="0">
                          <a:solidFill>
                            <a:srgbClr val="000000"/>
                          </a:solidFill>
                          <a:effectLst/>
                          <a:latin typeface="Times New Roman" panose="02020603050405020304" pitchFamily="18" charset="0"/>
                          <a:ea typeface="等线" panose="02010600030101010101" pitchFamily="2" charset="-122"/>
                        </a:rPr>
                        <a:t>1</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1653463"/>
                  </a:ext>
                </a:extLst>
              </a:tr>
              <a:tr h="485953">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Teney et al. 2018 [19]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80.33%</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43.02%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55.86%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63.30%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34.69%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07987138"/>
                  </a:ext>
                </a:extLst>
              </a:tr>
              <a:tr h="485953">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Kazemi et al. 2017 [5]</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77.45%</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38.46%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51.76%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59.67%</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36.44%</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590772"/>
                  </a:ext>
                </a:extLst>
              </a:tr>
              <a:tr h="299843">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Yu et al. 2018 [17]</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82.82%</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40.39%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56.94%</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65.72%</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6293521"/>
                  </a:ext>
                </a:extLst>
              </a:tr>
              <a:tr h="289503">
                <a:tc>
                  <a:txBody>
                    <a:bodyPr/>
                    <a:lstStyle/>
                    <a:p>
                      <a:pPr algn="l" fontAlgn="ctr"/>
                      <a:r>
                        <a:rPr lang="en-US" sz="900" b="0" i="0" u="none" strike="noStrike">
                          <a:solidFill>
                            <a:srgbClr val="000000"/>
                          </a:solidFill>
                          <a:effectLst/>
                          <a:latin typeface="Times New Roman" panose="02020603050405020304" pitchFamily="18" charset="0"/>
                          <a:ea typeface="等线" panose="02010600030101010101" pitchFamily="2" charset="-122"/>
                        </a:rPr>
                        <a:t>　</a:t>
                      </a:r>
                      <a:endParaRPr lang="zh-CN" sz="9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Base</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81.78%</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48.64%</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56.10%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65.09%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36.83%</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240288839"/>
                  </a:ext>
                </a:extLst>
              </a:tr>
              <a:tr h="289503">
                <a:tc rowSpan="2">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Ours</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MLB</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79.26%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40.79%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45.89%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57.76%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28.32%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636878700"/>
                  </a:ext>
                </a:extLst>
              </a:tr>
              <a:tr h="289503">
                <a:tc vMerge="1">
                  <a:txBody>
                    <a:bodyPr/>
                    <a:lstStyle/>
                    <a:p>
                      <a:endParaRPr lang="zh-CN"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Block</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81.39%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48.35%</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55.73%</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64.40%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36.32%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1926894816"/>
                  </a:ext>
                </a:extLst>
              </a:tr>
              <a:tr h="299843">
                <a:tc>
                  <a:txBody>
                    <a:bodyPr/>
                    <a:lstStyle/>
                    <a:p>
                      <a:pPr algn="l" fontAlgn="ctr"/>
                      <a:r>
                        <a:rPr lang="en-US" sz="1050" b="0" i="0" u="none" strike="noStrike">
                          <a:solidFill>
                            <a:srgbClr val="000000"/>
                          </a:solidFill>
                          <a:effectLst/>
                          <a:latin typeface="Times New Roman" panose="02020603050405020304" pitchFamily="18" charset="0"/>
                          <a:ea typeface="等线" panose="02010600030101010101" pitchFamily="2" charset="-122"/>
                        </a:rPr>
                        <a:t>　</a:t>
                      </a:r>
                      <a:endParaRPr lang="zh-CN" sz="105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MUTAN</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81.76%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47.40%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57.19%</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65.74%</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Palatino Linotype" panose="02040502050505030304" pitchFamily="18" charset="0"/>
                          <a:ea typeface="等线" panose="02010600030101010101" pitchFamily="2" charset="-122"/>
                        </a:rPr>
                        <a:t>36.85%</a:t>
                      </a:r>
                      <a:endParaRPr lang="zh-CN" sz="1100" b="1"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7097123"/>
                  </a:ext>
                </a:extLst>
              </a:tr>
            </a:tbl>
          </a:graphicData>
        </a:graphic>
      </p:graphicFrame>
    </p:spTree>
    <p:extLst>
      <p:ext uri="{BB962C8B-B14F-4D97-AF65-F5344CB8AC3E}">
        <p14:creationId xmlns:p14="http://schemas.microsoft.com/office/powerpoint/2010/main" val="507666603"/>
      </p:ext>
    </p:extLst>
  </p:cSld>
  <p:clrMapOvr>
    <a:masterClrMapping/>
  </p:clrMapOvr>
  <mc:AlternateContent xmlns:mc="http://schemas.openxmlformats.org/markup-compatibility/2006" xmlns:p14="http://schemas.microsoft.com/office/powerpoint/2010/main">
    <mc:Choice Requires="p14">
      <p:transition spd="med" p14:dur="700" advTm="83561">
        <p:fade/>
      </p:transition>
    </mc:Choice>
    <mc:Fallback xmlns="">
      <p:transition spd="med" advTm="83561">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4.1 Main Results</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04</a:t>
            </a:r>
            <a:endParaRPr kumimoji="1" lang="zh-CN" altLang="en-US" dirty="0"/>
          </a:p>
        </p:txBody>
      </p:sp>
      <p:sp>
        <p:nvSpPr>
          <p:cNvPr id="41" name="文本框 40">
            <a:extLst>
              <a:ext uri="{FF2B5EF4-FFF2-40B4-BE49-F238E27FC236}">
                <a16:creationId xmlns:a16="http://schemas.microsoft.com/office/drawing/2014/main" id="{E379E47B-2D3D-F61F-DF8B-65335ABB869E}"/>
              </a:ext>
            </a:extLst>
          </p:cNvPr>
          <p:cNvSpPr txBox="1"/>
          <p:nvPr/>
        </p:nvSpPr>
        <p:spPr>
          <a:xfrm>
            <a:off x="347191" y="844601"/>
            <a:ext cx="10876893" cy="1200329"/>
          </a:xfrm>
          <a:prstGeom prst="rect">
            <a:avLst/>
          </a:prstGeom>
          <a:noFill/>
        </p:spPr>
        <p:txBody>
          <a:bodyPr wrap="square">
            <a:spAutoFit/>
          </a:bodyPr>
          <a:lstStyle/>
          <a:p>
            <a:pPr indent="154940" algn="just"/>
            <a:r>
              <a:rPr lang="en-GB" altLang="zh-CN" sz="1800" dirty="0">
                <a:effectLst/>
                <a:latin typeface="Times New Roman" panose="02020603050405020304" pitchFamily="18" charset="0"/>
                <a:ea typeface="宋体" panose="02010600030101010101" pitchFamily="2" charset="-122"/>
              </a:rPr>
              <a:t>we delve into comparisons with models that specifically address innovation or enhancement in fusion strategy. In particular, we reference the works of Duy-Kien Nguyen et al., Yanwei Fu et al., and </a:t>
            </a:r>
            <a:r>
              <a:rPr lang="en-GB" altLang="zh-CN" sz="1800" dirty="0" err="1">
                <a:effectLst/>
                <a:latin typeface="Times New Roman" panose="02020603050405020304" pitchFamily="18" charset="0"/>
                <a:ea typeface="宋体" panose="02010600030101010101" pitchFamily="2" charset="-122"/>
              </a:rPr>
              <a:t>Liqing</a:t>
            </a:r>
            <a:r>
              <a:rPr lang="en-GB" altLang="zh-CN" sz="1800" dirty="0">
                <a:effectLst/>
                <a:latin typeface="Times New Roman" panose="02020603050405020304" pitchFamily="18" charset="0"/>
                <a:ea typeface="宋体" panose="02010600030101010101" pitchFamily="2" charset="-122"/>
              </a:rPr>
              <a:t> Chen et al. for comparison. These studies respectively employ the Dense Symmetric Co-Attention (DCN), Stacked Self-Attention Networks (SSAN), and the Variational Autoencoder method (VAE) in their fusion strategies. </a:t>
            </a:r>
            <a:endParaRPr lang="zh-CN" altLang="zh-CN" sz="1800" dirty="0">
              <a:effectLst/>
              <a:latin typeface="Times New Roman" panose="02020603050405020304" pitchFamily="18" charset="0"/>
              <a:ea typeface="Cambria" panose="020405030504060302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D2A3BBA-E339-5A88-3F1E-834BA38B88B9}"/>
              </a:ext>
            </a:extLst>
          </p:cNvPr>
          <p:cNvSpPr>
            <a:spLocks noChangeArrowheads="1"/>
          </p:cNvSpPr>
          <p:nvPr/>
        </p:nvSpPr>
        <p:spPr bwMode="auto">
          <a:xfrm>
            <a:off x="2910321" y="2477032"/>
            <a:ext cx="5274310" cy="235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666750" algn="l"/>
              </a:tabLst>
              <a:defRPr>
                <a:solidFill>
                  <a:schemeClr val="tx1"/>
                </a:solidFill>
                <a:latin typeface="Arial" panose="020B0604020202020204" pitchFamily="34" charset="0"/>
              </a:defRPr>
            </a:lvl1pPr>
            <a:lvl2pPr eaLnBrk="0" fontAlgn="base" hangingPunct="0">
              <a:spcBef>
                <a:spcPct val="0"/>
              </a:spcBef>
              <a:spcAft>
                <a:spcPct val="0"/>
              </a:spcAft>
              <a:tabLst>
                <a:tab pos="666750" algn="l"/>
              </a:tabLst>
              <a:defRPr>
                <a:solidFill>
                  <a:schemeClr val="tx1"/>
                </a:solidFill>
                <a:latin typeface="Arial" panose="020B0604020202020204" pitchFamily="34" charset="0"/>
              </a:defRPr>
            </a:lvl2pPr>
            <a:lvl3pPr eaLnBrk="0" fontAlgn="base" hangingPunct="0">
              <a:spcBef>
                <a:spcPct val="0"/>
              </a:spcBef>
              <a:spcAft>
                <a:spcPct val="0"/>
              </a:spcAft>
              <a:tabLst>
                <a:tab pos="666750" algn="l"/>
              </a:tabLst>
              <a:defRPr>
                <a:solidFill>
                  <a:schemeClr val="tx1"/>
                </a:solidFill>
                <a:latin typeface="Arial" panose="020B0604020202020204" pitchFamily="34" charset="0"/>
              </a:defRPr>
            </a:lvl3pPr>
            <a:lvl4pPr eaLnBrk="0" fontAlgn="base" hangingPunct="0">
              <a:spcBef>
                <a:spcPct val="0"/>
              </a:spcBef>
              <a:spcAft>
                <a:spcPct val="0"/>
              </a:spcAft>
              <a:tabLst>
                <a:tab pos="666750" algn="l"/>
              </a:tabLst>
              <a:defRPr>
                <a:solidFill>
                  <a:schemeClr val="tx1"/>
                </a:solidFill>
                <a:latin typeface="Arial" panose="020B0604020202020204" pitchFamily="34" charset="0"/>
              </a:defRPr>
            </a:lvl4pPr>
            <a:lvl5pPr eaLnBrk="0" fontAlgn="base" hangingPunct="0">
              <a:spcBef>
                <a:spcPct val="0"/>
              </a:spcBef>
              <a:spcAft>
                <a:spcPct val="0"/>
              </a:spcAft>
              <a:tabLst>
                <a:tab pos="666750" algn="l"/>
              </a:tabLst>
              <a:defRPr>
                <a:solidFill>
                  <a:schemeClr val="tx1"/>
                </a:solidFill>
                <a:latin typeface="Arial" panose="020B0604020202020204" pitchFamily="34" charset="0"/>
              </a:defRPr>
            </a:lvl5pPr>
            <a:lvl6pPr eaLnBrk="0" fontAlgn="base" hangingPunct="0">
              <a:spcBef>
                <a:spcPct val="0"/>
              </a:spcBef>
              <a:spcAft>
                <a:spcPct val="0"/>
              </a:spcAft>
              <a:tabLst>
                <a:tab pos="666750" algn="l"/>
              </a:tabLst>
              <a:defRPr>
                <a:solidFill>
                  <a:schemeClr val="tx1"/>
                </a:solidFill>
                <a:latin typeface="Arial" panose="020B0604020202020204" pitchFamily="34" charset="0"/>
              </a:defRPr>
            </a:lvl6pPr>
            <a:lvl7pPr eaLnBrk="0" fontAlgn="base" hangingPunct="0">
              <a:spcBef>
                <a:spcPct val="0"/>
              </a:spcBef>
              <a:spcAft>
                <a:spcPct val="0"/>
              </a:spcAft>
              <a:tabLst>
                <a:tab pos="666750" algn="l"/>
              </a:tabLst>
              <a:defRPr>
                <a:solidFill>
                  <a:schemeClr val="tx1"/>
                </a:solidFill>
                <a:latin typeface="Arial" panose="020B0604020202020204" pitchFamily="34" charset="0"/>
              </a:defRPr>
            </a:lvl7pPr>
            <a:lvl8pPr eaLnBrk="0" fontAlgn="base" hangingPunct="0">
              <a:spcBef>
                <a:spcPct val="0"/>
              </a:spcBef>
              <a:spcAft>
                <a:spcPct val="0"/>
              </a:spcAft>
              <a:tabLst>
                <a:tab pos="666750" algn="l"/>
              </a:tabLst>
              <a:defRPr>
                <a:solidFill>
                  <a:schemeClr val="tx1"/>
                </a:solidFill>
                <a:latin typeface="Arial" panose="020B0604020202020204" pitchFamily="34" charset="0"/>
              </a:defRPr>
            </a:lvl8pPr>
            <a:lvl9pPr eaLnBrk="0" fontAlgn="base" hangingPunct="0">
              <a:spcBef>
                <a:spcPct val="0"/>
              </a:spcBef>
              <a:spcAft>
                <a:spcPct val="0"/>
              </a:spcAft>
              <a:tabLst>
                <a:tab pos="666750" algn="l"/>
              </a:tabLst>
              <a:defRPr>
                <a:solidFill>
                  <a:schemeClr val="tx1"/>
                </a:solidFill>
                <a:latin typeface="Arial" panose="020B0604020202020204" pitchFamily="34" charset="0"/>
              </a:defRPr>
            </a:lvl9pPr>
          </a:lstStyle>
          <a:p>
            <a:pPr algn="ctr">
              <a:lnSpc>
                <a:spcPts val="1000"/>
              </a:lnSpc>
              <a:spcBef>
                <a:spcPts val="900"/>
              </a:spcBef>
              <a:spcAft>
                <a:spcPts val="600"/>
              </a:spcAft>
            </a:pPr>
            <a:r>
              <a:rPr lang="en-US" altLang="zh-CN" sz="1400" b="1" dirty="0">
                <a:effectLst/>
                <a:latin typeface="Linux Biolinum O"/>
                <a:ea typeface="Cambria" panose="02040503050406030204" pitchFamily="18" charset="0"/>
              </a:rPr>
              <a:t>Table 2: </a:t>
            </a:r>
            <a:r>
              <a:rPr lang="en-GB" altLang="zh-CN" sz="1400" b="1" dirty="0">
                <a:effectLst/>
                <a:latin typeface="Linux Biolinum O"/>
                <a:ea typeface="Cambria" panose="02040503050406030204" pitchFamily="18" charset="0"/>
              </a:rPr>
              <a:t>Comparison results regarding other strategies</a:t>
            </a:r>
            <a:endParaRPr lang="zh-CN" altLang="zh-CN" sz="1400" b="1" dirty="0">
              <a:effectLst/>
              <a:latin typeface="Linux Biolinum O"/>
              <a:ea typeface="Cambria" panose="02040503050406030204" pitchFamily="18" charset="0"/>
            </a:endParaRPr>
          </a:p>
        </p:txBody>
      </p:sp>
      <p:graphicFrame>
        <p:nvGraphicFramePr>
          <p:cNvPr id="7" name="表格 6">
            <a:extLst>
              <a:ext uri="{FF2B5EF4-FFF2-40B4-BE49-F238E27FC236}">
                <a16:creationId xmlns:a16="http://schemas.microsoft.com/office/drawing/2014/main" id="{3886C764-8709-E172-3CC2-465932C13AFA}"/>
              </a:ext>
            </a:extLst>
          </p:cNvPr>
          <p:cNvGraphicFramePr>
            <a:graphicFrameLocks noGrp="1"/>
          </p:cNvGraphicFramePr>
          <p:nvPr>
            <p:extLst>
              <p:ext uri="{D42A27DB-BD31-4B8C-83A1-F6EECF244321}">
                <p14:modId xmlns:p14="http://schemas.microsoft.com/office/powerpoint/2010/main" val="89767324"/>
              </p:ext>
            </p:extLst>
          </p:nvPr>
        </p:nvGraphicFramePr>
        <p:xfrm>
          <a:off x="2614309" y="2780180"/>
          <a:ext cx="6245248" cy="2802514"/>
        </p:xfrm>
        <a:graphic>
          <a:graphicData uri="http://schemas.openxmlformats.org/drawingml/2006/table">
            <a:tbl>
              <a:tblPr/>
              <a:tblGrid>
                <a:gridCol w="1796578">
                  <a:extLst>
                    <a:ext uri="{9D8B030D-6E8A-4147-A177-3AD203B41FA5}">
                      <a16:colId xmlns:a16="http://schemas.microsoft.com/office/drawing/2014/main" val="3652393363"/>
                    </a:ext>
                  </a:extLst>
                </a:gridCol>
                <a:gridCol w="889734">
                  <a:extLst>
                    <a:ext uri="{9D8B030D-6E8A-4147-A177-3AD203B41FA5}">
                      <a16:colId xmlns:a16="http://schemas.microsoft.com/office/drawing/2014/main" val="2922639579"/>
                    </a:ext>
                  </a:extLst>
                </a:gridCol>
                <a:gridCol w="889734">
                  <a:extLst>
                    <a:ext uri="{9D8B030D-6E8A-4147-A177-3AD203B41FA5}">
                      <a16:colId xmlns:a16="http://schemas.microsoft.com/office/drawing/2014/main" val="692145115"/>
                    </a:ext>
                  </a:extLst>
                </a:gridCol>
                <a:gridCol w="889734">
                  <a:extLst>
                    <a:ext uri="{9D8B030D-6E8A-4147-A177-3AD203B41FA5}">
                      <a16:colId xmlns:a16="http://schemas.microsoft.com/office/drawing/2014/main" val="1992560501"/>
                    </a:ext>
                  </a:extLst>
                </a:gridCol>
                <a:gridCol w="889734">
                  <a:extLst>
                    <a:ext uri="{9D8B030D-6E8A-4147-A177-3AD203B41FA5}">
                      <a16:colId xmlns:a16="http://schemas.microsoft.com/office/drawing/2014/main" val="511130640"/>
                    </a:ext>
                  </a:extLst>
                </a:gridCol>
                <a:gridCol w="889734">
                  <a:extLst>
                    <a:ext uri="{9D8B030D-6E8A-4147-A177-3AD203B41FA5}">
                      <a16:colId xmlns:a16="http://schemas.microsoft.com/office/drawing/2014/main" val="1179647926"/>
                    </a:ext>
                  </a:extLst>
                </a:gridCol>
              </a:tblGrid>
              <a:tr h="248324">
                <a:tc rowSpan="2">
                  <a:txBody>
                    <a:bodyPr/>
                    <a:lstStyle/>
                    <a:p>
                      <a:pPr algn="ctr" fontAlgn="ctr"/>
                      <a:r>
                        <a:rPr lang="en-US" sz="1100" b="1" i="0" u="none" strike="noStrike" dirty="0">
                          <a:solidFill>
                            <a:srgbClr val="000000"/>
                          </a:solidFill>
                          <a:effectLst/>
                          <a:latin typeface="Palatino Linotype" panose="02040502050505030304" pitchFamily="18" charset="0"/>
                          <a:ea typeface="等线" panose="02010600030101010101" pitchFamily="2" charset="-122"/>
                        </a:rPr>
                        <a:t>Model</a:t>
                      </a:r>
                      <a:endParaRPr lang="zh-CN" sz="1100" b="1"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algn="ctr" fontAlgn="ctr"/>
                      <a:r>
                        <a:rPr lang="en-US" sz="1100" b="1" i="0" u="none" strike="noStrike" dirty="0">
                          <a:solidFill>
                            <a:srgbClr val="000000"/>
                          </a:solidFill>
                          <a:effectLst/>
                          <a:latin typeface="Palatino Linotype" panose="02040502050505030304" pitchFamily="18" charset="0"/>
                          <a:ea typeface="等线" panose="02010600030101010101" pitchFamily="2" charset="-122"/>
                        </a:rPr>
                        <a:t>Fusion</a:t>
                      </a:r>
                      <a:endParaRPr lang="zh-CN" sz="1100" b="1"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VQA Task Score</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3716048"/>
                  </a:ext>
                </a:extLst>
              </a:tr>
              <a:tr h="257193">
                <a:tc vMerge="1">
                  <a:txBody>
                    <a:bodyPr/>
                    <a:lstStyle/>
                    <a:p>
                      <a:endParaRPr lang="zh-CN" altLang="en-US"/>
                    </a:p>
                  </a:txBody>
                  <a:tcPr/>
                </a:tc>
                <a:tc vMerge="1">
                  <a:txBody>
                    <a:bodyPr/>
                    <a:lstStyle/>
                    <a:p>
                      <a:endParaRPr lang="zh-CN"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Yes/No</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100" b="0" i="0" u="none" strike="noStrike">
                          <a:solidFill>
                            <a:srgbClr val="000000"/>
                          </a:solidFill>
                          <a:effectLst/>
                          <a:latin typeface="Times New Roman" panose="02020603050405020304" pitchFamily="18" charset="0"/>
                          <a:ea typeface="等线" panose="02010600030101010101" pitchFamily="2" charset="-122"/>
                        </a:rPr>
                        <a:t> Number</a:t>
                      </a: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100" b="0" i="0" u="none" strike="noStrike">
                          <a:solidFill>
                            <a:srgbClr val="000000"/>
                          </a:solidFill>
                          <a:effectLst/>
                          <a:latin typeface="Times New Roman" panose="02020603050405020304" pitchFamily="18" charset="0"/>
                          <a:ea typeface="等线" panose="02010600030101010101" pitchFamily="2" charset="-122"/>
                        </a:rPr>
                        <a:t>Other</a:t>
                      </a: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zh-CN" sz="1100" b="0" i="0" u="none" strike="noStrike">
                          <a:solidFill>
                            <a:srgbClr val="000000"/>
                          </a:solidFill>
                          <a:effectLst/>
                          <a:latin typeface="Times New Roman" panose="02020603050405020304" pitchFamily="18" charset="0"/>
                          <a:ea typeface="等线" panose="02010600030101010101" pitchFamily="2" charset="-122"/>
                        </a:rPr>
                        <a:t>All</a:t>
                      </a: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9895227"/>
                  </a:ext>
                </a:extLst>
              </a:tr>
              <a:tr h="257193">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Liqing Chen et al. [20]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VAE</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80.92%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39.69%</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50.92%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61.48%</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4414563"/>
                  </a:ext>
                </a:extLst>
              </a:tr>
              <a:tr h="620810">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Duy-Kien Nguyen et al. [21]</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DCN1</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83.70%</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46.65%</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56.77%</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a:solidFill>
                            <a:srgbClr val="000000"/>
                          </a:solidFill>
                          <a:effectLst/>
                          <a:latin typeface="Palatino Linotype" panose="02040502050505030304" pitchFamily="18" charset="0"/>
                          <a:ea typeface="等线" panose="02010600030101010101" pitchFamily="2" charset="-122"/>
                        </a:rPr>
                        <a:t>66.72%</a:t>
                      </a:r>
                      <a:endParaRPr lang="zh-CN" sz="1100" b="1" i="0" u="none" strike="noStrike">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20891"/>
                  </a:ext>
                </a:extLst>
              </a:tr>
              <a:tr h="416829">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Yanwei Fu et al. [22]</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SSAN</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82.81%</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42.60%</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56.58%</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65.80%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5516717"/>
                  </a:ext>
                </a:extLst>
              </a:tr>
              <a:tr h="248324">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　</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Base</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81.78%</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solidFill>
                            <a:srgbClr val="000000"/>
                          </a:solidFill>
                          <a:effectLst/>
                          <a:latin typeface="Palatino Linotype" panose="02040502050505030304" pitchFamily="18" charset="0"/>
                          <a:ea typeface="等线" panose="02010600030101010101" pitchFamily="2" charset="-122"/>
                        </a:rPr>
                        <a:t>48.64%</a:t>
                      </a:r>
                      <a:endParaRPr lang="zh-CN" sz="1100" b="1"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56.10%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65.09%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2395670955"/>
                  </a:ext>
                </a:extLst>
              </a:tr>
              <a:tr h="248324">
                <a:tc rowSpan="2">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Ours</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MLB</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79.26%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40.79%</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45.89%</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57.76%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1094519116"/>
                  </a:ext>
                </a:extLst>
              </a:tr>
              <a:tr h="248324">
                <a:tc vMerge="1">
                  <a:txBody>
                    <a:bodyPr/>
                    <a:lstStyle/>
                    <a:p>
                      <a:endParaRPr lang="zh-CN" altLang="en-US"/>
                    </a:p>
                  </a:txBody>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Block</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81.39%</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48.35%</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dirty="0">
                          <a:solidFill>
                            <a:srgbClr val="000000"/>
                          </a:solidFill>
                          <a:effectLst/>
                          <a:latin typeface="Times New Roman" panose="02020603050405020304" pitchFamily="18" charset="0"/>
                          <a:ea typeface="等线" panose="02010600030101010101" pitchFamily="2" charset="-122"/>
                        </a:rPr>
                        <a:t>55.73%</a:t>
                      </a:r>
                      <a:endParaRPr lang="zh-CN" sz="1100" b="0" i="0" u="none" strike="noStrike" dirty="0">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64.40%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a:noFill/>
                    </a:lnB>
                  </a:tcPr>
                </a:tc>
                <a:extLst>
                  <a:ext uri="{0D108BD9-81ED-4DB2-BD59-A6C34878D82A}">
                    <a16:rowId xmlns:a16="http://schemas.microsoft.com/office/drawing/2014/main" val="3061922673"/>
                  </a:ext>
                </a:extLst>
              </a:tr>
              <a:tr h="257193">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　</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MUTAN</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81.76%</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a:solidFill>
                            <a:srgbClr val="000000"/>
                          </a:solidFill>
                          <a:effectLst/>
                          <a:latin typeface="Times New Roman" panose="02020603050405020304" pitchFamily="18" charset="0"/>
                          <a:ea typeface="等线" panose="02010600030101010101" pitchFamily="2" charset="-122"/>
                        </a:rPr>
                        <a:t>47.40%</a:t>
                      </a:r>
                      <a:endParaRPr lang="zh-CN" sz="1100" b="0" i="0" u="none" strike="noStrike">
                        <a:solidFill>
                          <a:srgbClr val="000000"/>
                        </a:solidFill>
                        <a:effectLst/>
                        <a:latin typeface="Times New Roman" panose="0202060305040502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1" i="0" u="none" strike="noStrike" dirty="0">
                          <a:solidFill>
                            <a:srgbClr val="000000"/>
                          </a:solidFill>
                          <a:effectLst/>
                          <a:latin typeface="Palatino Linotype" panose="02040502050505030304" pitchFamily="18" charset="0"/>
                          <a:ea typeface="等线" panose="02010600030101010101" pitchFamily="2" charset="-122"/>
                        </a:rPr>
                        <a:t>57.19%</a:t>
                      </a:r>
                      <a:endParaRPr lang="zh-CN" sz="1100" b="1"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Palatino Linotype" panose="02040502050505030304" pitchFamily="18" charset="0"/>
                          <a:ea typeface="等线" panose="02010600030101010101" pitchFamily="2" charset="-122"/>
                        </a:rPr>
                        <a:t>65.74%</a:t>
                      </a:r>
                      <a:endParaRPr lang="zh-CN" sz="1100" b="0" i="0" u="none" strike="noStrike" dirty="0">
                        <a:solidFill>
                          <a:srgbClr val="000000"/>
                        </a:solidFill>
                        <a:effectLst/>
                        <a:latin typeface="Palatino Linotype" panose="02040502050505030304" pitchFamily="18" charset="0"/>
                        <a:ea typeface="等线" panose="02010600030101010101" pitchFamily="2" charset="-122"/>
                      </a:endParaRPr>
                    </a:p>
                  </a:txBody>
                  <a:tcPr marL="6350" marR="6350" marT="6350" marB="0" anchor="ctr">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53676053"/>
                  </a:ext>
                </a:extLst>
              </a:tr>
            </a:tbl>
          </a:graphicData>
        </a:graphic>
      </p:graphicFrame>
      <p:sp>
        <p:nvSpPr>
          <p:cNvPr id="11" name="文本框 10">
            <a:extLst>
              <a:ext uri="{FF2B5EF4-FFF2-40B4-BE49-F238E27FC236}">
                <a16:creationId xmlns:a16="http://schemas.microsoft.com/office/drawing/2014/main" id="{518657F7-29B3-668E-1429-E64894E44A6D}"/>
              </a:ext>
            </a:extLst>
          </p:cNvPr>
          <p:cNvSpPr txBox="1"/>
          <p:nvPr/>
        </p:nvSpPr>
        <p:spPr>
          <a:xfrm>
            <a:off x="2498895" y="5649944"/>
            <a:ext cx="6097162" cy="215444"/>
          </a:xfrm>
          <a:prstGeom prst="rect">
            <a:avLst/>
          </a:prstGeom>
          <a:noFill/>
        </p:spPr>
        <p:txBody>
          <a:bodyPr wrap="square">
            <a:spAutoFit/>
          </a:bodyPr>
          <a:lstStyle/>
          <a:p>
            <a:r>
              <a:rPr lang="en-GB" altLang="zh-CN" sz="650" dirty="0">
                <a:effectLst/>
                <a:latin typeface="Times New Roman" panose="02020603050405020304" pitchFamily="18" charset="0"/>
                <a:ea typeface="Times New Roman" panose="02020603050405020304" pitchFamily="18" charset="0"/>
              </a:rPr>
              <a:t>1</a:t>
            </a:r>
            <a:r>
              <a:rPr lang="en-GB" altLang="zh-CN" sz="650" spc="14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Here</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we</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cite</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the</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results</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of</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the</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second</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method</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employed</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for</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result</a:t>
            </a:r>
            <a:r>
              <a:rPr lang="en-GB" altLang="zh-CN" sz="800" spc="2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prediction</a:t>
            </a:r>
            <a:r>
              <a:rPr lang="en-GB" altLang="zh-CN" sz="800" spc="25"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in </a:t>
            </a:r>
            <a:r>
              <a:rPr lang="en-GB" altLang="zh-CN" sz="800" spc="-210" dirty="0">
                <a:effectLst/>
                <a:latin typeface="Times New Roman" panose="02020603050405020304" pitchFamily="18" charset="0"/>
                <a:ea typeface="Times New Roman" panose="02020603050405020304" pitchFamily="18" charset="0"/>
              </a:rPr>
              <a:t> </a:t>
            </a:r>
            <a:r>
              <a:rPr lang="en-GB" altLang="zh-CN" sz="800" dirty="0">
                <a:effectLst/>
                <a:latin typeface="Times New Roman" panose="02020603050405020304" pitchFamily="18" charset="0"/>
                <a:ea typeface="Times New Roman" panose="02020603050405020304" pitchFamily="18" charset="0"/>
              </a:rPr>
              <a:t>Nguyen et al.’s publication</a:t>
            </a:r>
            <a:endParaRPr lang="zh-CN" altLang="en-US" dirty="0"/>
          </a:p>
        </p:txBody>
      </p:sp>
    </p:spTree>
    <p:extLst>
      <p:ext uri="{BB962C8B-B14F-4D97-AF65-F5344CB8AC3E}">
        <p14:creationId xmlns:p14="http://schemas.microsoft.com/office/powerpoint/2010/main" val="4219359482"/>
      </p:ext>
    </p:extLst>
  </p:cSld>
  <p:clrMapOvr>
    <a:masterClrMapping/>
  </p:clrMapOvr>
  <mc:AlternateContent xmlns:mc="http://schemas.openxmlformats.org/markup-compatibility/2006" xmlns:p14="http://schemas.microsoft.com/office/powerpoint/2010/main">
    <mc:Choice Requires="p14">
      <p:transition spd="med" p14:dur="700" advTm="83561">
        <p:fade/>
      </p:transition>
    </mc:Choice>
    <mc:Fallback xmlns="">
      <p:transition spd="med" advTm="83561">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127602-21D6-7681-B4F9-27B02F0AD46B}"/>
              </a:ext>
            </a:extLst>
          </p:cNvPr>
          <p:cNvSpPr>
            <a:spLocks noGrp="1"/>
          </p:cNvSpPr>
          <p:nvPr>
            <p:ph type="body" sz="quarter" idx="10"/>
          </p:nvPr>
        </p:nvSpPr>
        <p:spPr/>
        <p:txBody>
          <a:bodyPr/>
          <a:lstStyle/>
          <a:p>
            <a:r>
              <a:rPr lang="en-US" altLang="zh-CN" dirty="0"/>
              <a:t>4.2 Conclusion</a:t>
            </a:r>
            <a:endParaRPr lang="zh-CN" altLang="en-US" dirty="0"/>
          </a:p>
        </p:txBody>
      </p:sp>
      <p:sp>
        <p:nvSpPr>
          <p:cNvPr id="3" name="文本占位符 2">
            <a:extLst>
              <a:ext uri="{FF2B5EF4-FFF2-40B4-BE49-F238E27FC236}">
                <a16:creationId xmlns:a16="http://schemas.microsoft.com/office/drawing/2014/main" id="{9E007D83-9D1F-0604-2E73-20F6D1814455}"/>
              </a:ext>
            </a:extLst>
          </p:cNvPr>
          <p:cNvSpPr>
            <a:spLocks noGrp="1"/>
          </p:cNvSpPr>
          <p:nvPr>
            <p:ph type="body" sz="quarter" idx="13"/>
          </p:nvPr>
        </p:nvSpPr>
        <p:spPr/>
        <p:txBody>
          <a:bodyPr/>
          <a:lstStyle/>
          <a:p>
            <a:r>
              <a:rPr lang="en-US" altLang="zh-CN" dirty="0"/>
              <a:t>04</a:t>
            </a:r>
            <a:endParaRPr lang="zh-CN" altLang="en-US" dirty="0"/>
          </a:p>
        </p:txBody>
      </p:sp>
      <p:sp>
        <p:nvSpPr>
          <p:cNvPr id="7" name="文本框 6">
            <a:extLst>
              <a:ext uri="{FF2B5EF4-FFF2-40B4-BE49-F238E27FC236}">
                <a16:creationId xmlns:a16="http://schemas.microsoft.com/office/drawing/2014/main" id="{B29C1A70-CEBC-5F24-34AC-3B2FF9EBED84}"/>
              </a:ext>
            </a:extLst>
          </p:cNvPr>
          <p:cNvSpPr txBox="1"/>
          <p:nvPr/>
        </p:nvSpPr>
        <p:spPr>
          <a:xfrm>
            <a:off x="450477" y="1219276"/>
            <a:ext cx="10172699" cy="3693319"/>
          </a:xfrm>
          <a:prstGeom prst="rect">
            <a:avLst/>
          </a:prstGeom>
          <a:noFill/>
        </p:spPr>
        <p:txBody>
          <a:bodyPr wrap="square">
            <a:spAutoFit/>
          </a:bodyPr>
          <a:lstStyle/>
          <a:p>
            <a:pPr marL="285750" indent="-285750" algn="jus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This study involves constructing a baseline model based on existing research, followed by modifying the fusion strategy within the model framework to evaluate the effectiveness of various fusion methodologies. We make adjustments to the baseline model structure and introduce some new components.</a:t>
            </a:r>
          </a:p>
          <a:p>
            <a:pPr marL="285750" indent="-285750" algn="just">
              <a:buFont typeface="Arial" panose="020B0604020202020204" pitchFamily="34" charset="0"/>
              <a:buChar char="•"/>
            </a:pP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Our exploration includes intuitive fusion concepts such as the integration block using the ReLU function and the Euclidean distance metric, as well as several bilinear models like MLB, MUTAN, and BLOCK. Notably, the MUTAN-based fusion model stands out as the most promising candidate during the evaluation on the VQA v2 dataset, achieving a remarkable overall accuracy of 65.74%. This performance surpasses all our baseline models and notably achieves an accuracy of 36.85% on balanced pairs of the VQA v2 dataset.</a:t>
            </a:r>
          </a:p>
          <a:p>
            <a:pPr marL="285750" indent="-285750" algn="just">
              <a:buFont typeface="Arial" panose="020B0604020202020204" pitchFamily="34" charset="0"/>
              <a:buChar char="•"/>
            </a:pPr>
            <a:endParaRPr lang="en-US" altLang="zh-CN"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just">
              <a:buFont typeface="Arial" panose="020B0604020202020204" pitchFamily="34" charset="0"/>
              <a:buChar char="•"/>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This result emphasizes the crucial role of fusion strategies in influencing VQA performance and underscores the need for careful integration as feature extraction mechanisms.</a:t>
            </a:r>
            <a:endParaRPr lang="zh-CN" altLang="zh-CN"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725502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9127602-21D6-7681-B4F9-27B02F0AD46B}"/>
              </a:ext>
            </a:extLst>
          </p:cNvPr>
          <p:cNvSpPr>
            <a:spLocks noGrp="1"/>
          </p:cNvSpPr>
          <p:nvPr>
            <p:ph type="body" sz="quarter" idx="10"/>
          </p:nvPr>
        </p:nvSpPr>
        <p:spPr/>
        <p:txBody>
          <a:bodyPr/>
          <a:lstStyle/>
          <a:p>
            <a:r>
              <a:rPr lang="en-US" altLang="zh-CN" dirty="0"/>
              <a:t>4.3 Limitations</a:t>
            </a:r>
            <a:endParaRPr lang="zh-CN" altLang="en-US" dirty="0"/>
          </a:p>
        </p:txBody>
      </p:sp>
      <p:sp>
        <p:nvSpPr>
          <p:cNvPr id="3" name="文本占位符 2">
            <a:extLst>
              <a:ext uri="{FF2B5EF4-FFF2-40B4-BE49-F238E27FC236}">
                <a16:creationId xmlns:a16="http://schemas.microsoft.com/office/drawing/2014/main" id="{9E007D83-9D1F-0604-2E73-20F6D1814455}"/>
              </a:ext>
            </a:extLst>
          </p:cNvPr>
          <p:cNvSpPr>
            <a:spLocks noGrp="1"/>
          </p:cNvSpPr>
          <p:nvPr>
            <p:ph type="body" sz="quarter" idx="13"/>
          </p:nvPr>
        </p:nvSpPr>
        <p:spPr/>
        <p:txBody>
          <a:bodyPr/>
          <a:lstStyle/>
          <a:p>
            <a:r>
              <a:rPr lang="en-US" altLang="zh-CN" dirty="0"/>
              <a:t>04</a:t>
            </a:r>
            <a:endParaRPr lang="zh-CN" altLang="en-US" dirty="0"/>
          </a:p>
        </p:txBody>
      </p:sp>
      <p:sp>
        <p:nvSpPr>
          <p:cNvPr id="7" name="文本框 6">
            <a:extLst>
              <a:ext uri="{FF2B5EF4-FFF2-40B4-BE49-F238E27FC236}">
                <a16:creationId xmlns:a16="http://schemas.microsoft.com/office/drawing/2014/main" id="{B29C1A70-CEBC-5F24-34AC-3B2FF9EBED84}"/>
              </a:ext>
            </a:extLst>
          </p:cNvPr>
          <p:cNvSpPr txBox="1"/>
          <p:nvPr/>
        </p:nvSpPr>
        <p:spPr>
          <a:xfrm>
            <a:off x="360829" y="1149897"/>
            <a:ext cx="10172699" cy="3693319"/>
          </a:xfrm>
          <a:prstGeom prst="rect">
            <a:avLst/>
          </a:prstGeom>
          <a:noFill/>
        </p:spPr>
        <p:txBody>
          <a:bodyPr wrap="square">
            <a:spAutoFit/>
          </a:bodyPr>
          <a:lstStyle/>
          <a:p>
            <a:pPr lvl="0" algn="just">
              <a:buSzPts val="900"/>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1. The experimental framework exclusively </a:t>
            </a:r>
            <a:r>
              <a:rPr lang="en-US" altLang="zh-CN" u="sng" dirty="0">
                <a:effectLst/>
                <a:latin typeface="Times New Roman" panose="02020603050405020304" pitchFamily="18" charset="0"/>
                <a:ea typeface="宋体" panose="02010600030101010101" pitchFamily="2" charset="-122"/>
                <a:cs typeface="Times New Roman" panose="02020603050405020304" pitchFamily="18" charset="0"/>
              </a:rPr>
              <a:t>examines a single baseline model</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To enhance the generality of our findings, a broader spectrum of baseline model structures should be considered, thereby enabling a comprehensive exploration of fusion method impact.</a:t>
            </a:r>
          </a:p>
          <a:p>
            <a:pPr lvl="0" algn="just">
              <a:buSzPts val="900"/>
            </a:pPr>
            <a:endParaRPr lang="zh-CN" altLang="zh-C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lvl="0" algn="just">
              <a:buSzPts val="900"/>
            </a:pP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2. The current study’s training and testing procedures are </a:t>
            </a:r>
            <a:r>
              <a:rPr lang="en-US" altLang="zh-CN" u="sng" dirty="0">
                <a:effectLst/>
                <a:latin typeface="Times New Roman" panose="02020603050405020304" pitchFamily="18" charset="0"/>
                <a:ea typeface="宋体" panose="02010600030101010101" pitchFamily="2" charset="-122"/>
                <a:cs typeface="Times New Roman" panose="02020603050405020304" pitchFamily="18" charset="0"/>
              </a:rPr>
              <a:t>confined to the VQA v2 dataset</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To bolster the robustness of our conclusions, an extension to alternative datasets, such as </a:t>
            </a:r>
            <a:r>
              <a:rPr lang="en-US" altLang="zh-CN" dirty="0" err="1">
                <a:effectLst/>
                <a:latin typeface="Times New Roman" panose="02020603050405020304" pitchFamily="18" charset="0"/>
                <a:ea typeface="宋体" panose="02010600030101010101" pitchFamily="2" charset="-122"/>
                <a:cs typeface="Times New Roman" panose="02020603050405020304" pitchFamily="18" charset="0"/>
              </a:rPr>
              <a:t>vgenome</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could yield more comprehensive insights.</a:t>
            </a:r>
          </a:p>
          <a:p>
            <a:pPr lvl="0" algn="just">
              <a:buSzPts val="900"/>
            </a:pPr>
            <a:endParaRPr lang="zh-CN" altLang="zh-CN"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GB" altLang="zh-CN" dirty="0">
                <a:effectLst/>
                <a:latin typeface="Times New Roman" panose="02020603050405020304" pitchFamily="18" charset="0"/>
                <a:ea typeface="宋体" panose="02010600030101010101" pitchFamily="2" charset="-122"/>
                <a:cs typeface="Times New Roman" panose="02020603050405020304" pitchFamily="18" charset="0"/>
              </a:rPr>
              <a:t>3. </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Concerning certain fusion techniques, there is a range of </a:t>
            </a:r>
            <a:r>
              <a:rPr lang="en-US" altLang="zh-CN" u="sng" dirty="0">
                <a:effectLst/>
                <a:latin typeface="Times New Roman" panose="02020603050405020304" pitchFamily="18" charset="0"/>
                <a:ea typeface="宋体" panose="02010600030101010101" pitchFamily="2" charset="-122"/>
                <a:cs typeface="Times New Roman" panose="02020603050405020304" pitchFamily="18" charset="0"/>
              </a:rPr>
              <a:t>crucial hyperparameters</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that require adjustment. For MUTAN and MLB, for example, incorporating a linear layer on image and text features before fusion introduces tunable parameters. Similarly, </a:t>
            </a:r>
            <a:r>
              <a:rPr lang="en-US" altLang="zh-CN" u="sng" dirty="0">
                <a:effectLst/>
                <a:latin typeface="Times New Roman" panose="02020603050405020304" pitchFamily="18" charset="0"/>
                <a:ea typeface="宋体" panose="02010600030101010101" pitchFamily="2" charset="-122"/>
                <a:cs typeface="Times New Roman" panose="02020603050405020304" pitchFamily="18" charset="0"/>
              </a:rPr>
              <a:t>the choice of activation functions</a:t>
            </a:r>
            <a:r>
              <a:rPr lang="en-US" altLang="zh-CN" dirty="0">
                <a:effectLst/>
                <a:latin typeface="Times New Roman" panose="02020603050405020304" pitchFamily="18" charset="0"/>
                <a:ea typeface="宋体" panose="02010600030101010101" pitchFamily="2" charset="-122"/>
                <a:cs typeface="Times New Roman" panose="02020603050405020304" pitchFamily="18" charset="0"/>
              </a:rPr>
              <a:t> within the fusion block can be variable. While we generally follow default parameter values outlined in the original literature, an optimal approach involves a thorough investigation into determining the most effective settings.</a:t>
            </a:r>
            <a:endParaRPr lang="zh-CN" altLang="zh-CN" dirty="0">
              <a:effectLst/>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405928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93D05E0-0F02-AA8D-823B-3A168465492D}"/>
              </a:ext>
            </a:extLst>
          </p:cNvPr>
          <p:cNvSpPr>
            <a:spLocks noGrp="1"/>
          </p:cNvSpPr>
          <p:nvPr>
            <p:ph type="body" sz="quarter" idx="10"/>
          </p:nvPr>
        </p:nvSpPr>
        <p:spPr/>
        <p:txBody>
          <a:bodyPr/>
          <a:lstStyle/>
          <a:p>
            <a:r>
              <a:rPr lang="en-US" altLang="zh-CN" dirty="0"/>
              <a:t>Reference</a:t>
            </a:r>
            <a:endParaRPr lang="zh-CN" altLang="en-US" dirty="0"/>
          </a:p>
        </p:txBody>
      </p:sp>
      <p:sp>
        <p:nvSpPr>
          <p:cNvPr id="3" name="文本占位符 2">
            <a:extLst>
              <a:ext uri="{FF2B5EF4-FFF2-40B4-BE49-F238E27FC236}">
                <a16:creationId xmlns:a16="http://schemas.microsoft.com/office/drawing/2014/main" id="{598CE21C-2ABA-0811-94ED-E939668B0E9E}"/>
              </a:ext>
            </a:extLst>
          </p:cNvPr>
          <p:cNvSpPr>
            <a:spLocks noGrp="1"/>
          </p:cNvSpPr>
          <p:nvPr>
            <p:ph type="body" sz="quarter" idx="13"/>
          </p:nvPr>
        </p:nvSpPr>
        <p:spPr/>
        <p:txBody>
          <a:bodyPr/>
          <a:lstStyle/>
          <a:p>
            <a:r>
              <a:rPr lang="en-US" altLang="zh-CN" dirty="0"/>
              <a:t>04</a:t>
            </a:r>
            <a:endParaRPr lang="zh-CN" altLang="en-US" dirty="0"/>
          </a:p>
        </p:txBody>
      </p:sp>
      <p:sp>
        <p:nvSpPr>
          <p:cNvPr id="9" name="文本框 8">
            <a:extLst>
              <a:ext uri="{FF2B5EF4-FFF2-40B4-BE49-F238E27FC236}">
                <a16:creationId xmlns:a16="http://schemas.microsoft.com/office/drawing/2014/main" id="{26302B5C-D2FB-B848-EA10-FF836C4EA83E}"/>
              </a:ext>
            </a:extLst>
          </p:cNvPr>
          <p:cNvSpPr txBox="1"/>
          <p:nvPr/>
        </p:nvSpPr>
        <p:spPr>
          <a:xfrm>
            <a:off x="248456" y="831144"/>
            <a:ext cx="11791143" cy="4925387"/>
          </a:xfrm>
          <a:prstGeom prst="rect">
            <a:avLst/>
          </a:prstGeom>
          <a:noFill/>
        </p:spPr>
        <p:txBody>
          <a:bodyPr wrap="square">
            <a:spAutoFit/>
          </a:bodyPr>
          <a:lstStyle/>
          <a:p>
            <a:pPr algn="l">
              <a:lnSpc>
                <a:spcPts val="1400"/>
              </a:lnSpc>
            </a:pPr>
            <a:r>
              <a:rPr lang="en-US" altLang="zh-CN" sz="900" b="0" i="0" dirty="0">
                <a:solidFill>
                  <a:srgbClr val="374151"/>
                </a:solidFill>
                <a:effectLst/>
                <a:latin typeface="Söhne"/>
              </a:rPr>
              <a:t>[1] Kim, J.-H., On, K.-W., Lim, W., Kim, J., Ha, J.-W., &amp; Zhang, B.-T. (2016). Hadamard product for low-rank bilinear pooling. </a:t>
            </a:r>
            <a:r>
              <a:rPr lang="en-US" altLang="zh-CN" sz="900" b="0" i="0" dirty="0" err="1">
                <a:solidFill>
                  <a:srgbClr val="374151"/>
                </a:solidFill>
                <a:effectLst/>
                <a:latin typeface="Söhne"/>
              </a:rPr>
              <a:t>arXiv</a:t>
            </a:r>
            <a:r>
              <a:rPr lang="en-US" altLang="zh-CN" sz="900" b="0" i="0" dirty="0">
                <a:solidFill>
                  <a:srgbClr val="374151"/>
                </a:solidFill>
                <a:effectLst/>
                <a:latin typeface="Söhne"/>
              </a:rPr>
              <a:t> preprint arXiv:1610.04325.</a:t>
            </a:r>
          </a:p>
          <a:p>
            <a:pPr algn="l">
              <a:lnSpc>
                <a:spcPts val="1400"/>
              </a:lnSpc>
            </a:pPr>
            <a:r>
              <a:rPr lang="en-US" altLang="zh-CN" sz="900" b="0" i="0" dirty="0">
                <a:solidFill>
                  <a:srgbClr val="374151"/>
                </a:solidFill>
                <a:effectLst/>
                <a:latin typeface="Söhne"/>
              </a:rPr>
              <a:t>[2] Ben-Younes, H., </a:t>
            </a:r>
            <a:r>
              <a:rPr lang="en-US" altLang="zh-CN" sz="900" b="0" i="0" dirty="0" err="1">
                <a:solidFill>
                  <a:srgbClr val="374151"/>
                </a:solidFill>
                <a:effectLst/>
                <a:latin typeface="Söhne"/>
              </a:rPr>
              <a:t>Cadene</a:t>
            </a:r>
            <a:r>
              <a:rPr lang="en-US" altLang="zh-CN" sz="900" b="0" i="0" dirty="0">
                <a:solidFill>
                  <a:srgbClr val="374151"/>
                </a:solidFill>
                <a:effectLst/>
                <a:latin typeface="Söhne"/>
              </a:rPr>
              <a:t>, R., Cord, M., &amp; </a:t>
            </a:r>
            <a:r>
              <a:rPr lang="en-US" altLang="zh-CN" sz="900" b="0" i="0" dirty="0" err="1">
                <a:solidFill>
                  <a:srgbClr val="374151"/>
                </a:solidFill>
                <a:effectLst/>
                <a:latin typeface="Söhne"/>
              </a:rPr>
              <a:t>Thome</a:t>
            </a:r>
            <a:r>
              <a:rPr lang="en-US" altLang="zh-CN" sz="900" b="0" i="0" dirty="0">
                <a:solidFill>
                  <a:srgbClr val="374151"/>
                </a:solidFill>
                <a:effectLst/>
                <a:latin typeface="Söhne"/>
              </a:rPr>
              <a:t>, N. (2017). </a:t>
            </a:r>
            <a:r>
              <a:rPr lang="en-US" altLang="zh-CN" sz="900" b="0" i="0" dirty="0" err="1">
                <a:solidFill>
                  <a:srgbClr val="374151"/>
                </a:solidFill>
                <a:effectLst/>
                <a:latin typeface="Söhne"/>
              </a:rPr>
              <a:t>Mutan</a:t>
            </a:r>
            <a:r>
              <a:rPr lang="en-US" altLang="zh-CN" sz="900" b="0" i="0" dirty="0">
                <a:solidFill>
                  <a:srgbClr val="374151"/>
                </a:solidFill>
                <a:effectLst/>
                <a:latin typeface="Söhne"/>
              </a:rPr>
              <a:t>: Multimodal tucker fusion for visual question answering. In Proceedings of the IEEE International Conference on Computer Vision (pp. 2612–2620).</a:t>
            </a:r>
          </a:p>
          <a:p>
            <a:pPr algn="l">
              <a:lnSpc>
                <a:spcPts val="1400"/>
              </a:lnSpc>
            </a:pPr>
            <a:r>
              <a:rPr lang="en-US" altLang="zh-CN" sz="900" b="0" i="0" dirty="0">
                <a:solidFill>
                  <a:srgbClr val="374151"/>
                </a:solidFill>
                <a:effectLst/>
                <a:latin typeface="Söhne"/>
              </a:rPr>
              <a:t>[3] Ben-Younes, H., </a:t>
            </a:r>
            <a:r>
              <a:rPr lang="en-US" altLang="zh-CN" sz="900" b="0" i="0" dirty="0" err="1">
                <a:solidFill>
                  <a:srgbClr val="374151"/>
                </a:solidFill>
                <a:effectLst/>
                <a:latin typeface="Söhne"/>
              </a:rPr>
              <a:t>Cadene</a:t>
            </a:r>
            <a:r>
              <a:rPr lang="en-US" altLang="zh-CN" sz="900" b="0" i="0" dirty="0">
                <a:solidFill>
                  <a:srgbClr val="374151"/>
                </a:solidFill>
                <a:effectLst/>
                <a:latin typeface="Söhne"/>
              </a:rPr>
              <a:t>, R., </a:t>
            </a:r>
            <a:r>
              <a:rPr lang="en-US" altLang="zh-CN" sz="900" b="0" i="0" dirty="0" err="1">
                <a:solidFill>
                  <a:srgbClr val="374151"/>
                </a:solidFill>
                <a:effectLst/>
                <a:latin typeface="Söhne"/>
              </a:rPr>
              <a:t>Thome</a:t>
            </a:r>
            <a:r>
              <a:rPr lang="en-US" altLang="zh-CN" sz="900" b="0" i="0" dirty="0">
                <a:solidFill>
                  <a:srgbClr val="374151"/>
                </a:solidFill>
                <a:effectLst/>
                <a:latin typeface="Söhne"/>
              </a:rPr>
              <a:t>, N., &amp; Cord, M. (2019). Block: Bilinear </a:t>
            </a:r>
            <a:r>
              <a:rPr lang="en-US" altLang="zh-CN" sz="900" b="0" i="0" dirty="0" err="1">
                <a:solidFill>
                  <a:srgbClr val="374151"/>
                </a:solidFill>
                <a:effectLst/>
                <a:latin typeface="Söhne"/>
              </a:rPr>
              <a:t>superdiagonal</a:t>
            </a:r>
            <a:r>
              <a:rPr lang="en-US" altLang="zh-CN" sz="900" b="0" i="0" dirty="0">
                <a:solidFill>
                  <a:srgbClr val="374151"/>
                </a:solidFill>
                <a:effectLst/>
                <a:latin typeface="Söhne"/>
              </a:rPr>
              <a:t> fusion for visual question answering and visual relationship detection. In Proceedings of the AAAI Conference on Artificial Intelligence (Vol. 33, pp. 8102–8109).</a:t>
            </a:r>
          </a:p>
          <a:p>
            <a:pPr algn="l">
              <a:lnSpc>
                <a:spcPts val="1400"/>
              </a:lnSpc>
            </a:pPr>
            <a:r>
              <a:rPr lang="en-US" altLang="zh-CN" sz="900" b="0" i="0" dirty="0">
                <a:solidFill>
                  <a:srgbClr val="374151"/>
                </a:solidFill>
                <a:effectLst/>
                <a:latin typeface="Söhne"/>
              </a:rPr>
              <a:t>[4] Xu, K., Ba, J., </a:t>
            </a:r>
            <a:r>
              <a:rPr lang="en-US" altLang="zh-CN" sz="900" b="0" i="0" dirty="0" err="1">
                <a:solidFill>
                  <a:srgbClr val="374151"/>
                </a:solidFill>
                <a:effectLst/>
                <a:latin typeface="Söhne"/>
              </a:rPr>
              <a:t>Kiros</a:t>
            </a:r>
            <a:r>
              <a:rPr lang="en-US" altLang="zh-CN" sz="900" b="0" i="0" dirty="0">
                <a:solidFill>
                  <a:srgbClr val="374151"/>
                </a:solidFill>
                <a:effectLst/>
                <a:latin typeface="Söhne"/>
              </a:rPr>
              <a:t>, R., Cho, K., Courville, A., </a:t>
            </a:r>
            <a:r>
              <a:rPr lang="en-US" altLang="zh-CN" sz="900" b="0" i="0" dirty="0" err="1">
                <a:solidFill>
                  <a:srgbClr val="374151"/>
                </a:solidFill>
                <a:effectLst/>
                <a:latin typeface="Söhne"/>
              </a:rPr>
              <a:t>Salakhudinov</a:t>
            </a:r>
            <a:r>
              <a:rPr lang="en-US" altLang="zh-CN" sz="900" b="0" i="0" dirty="0">
                <a:solidFill>
                  <a:srgbClr val="374151"/>
                </a:solidFill>
                <a:effectLst/>
                <a:latin typeface="Söhne"/>
              </a:rPr>
              <a:t>, R., </a:t>
            </a:r>
            <a:r>
              <a:rPr lang="en-US" altLang="zh-CN" sz="900" b="0" i="0" dirty="0" err="1">
                <a:solidFill>
                  <a:srgbClr val="374151"/>
                </a:solidFill>
                <a:effectLst/>
                <a:latin typeface="Söhne"/>
              </a:rPr>
              <a:t>Zemel</a:t>
            </a:r>
            <a:r>
              <a:rPr lang="en-US" altLang="zh-CN" sz="900" b="0" i="0" dirty="0">
                <a:solidFill>
                  <a:srgbClr val="374151"/>
                </a:solidFill>
                <a:effectLst/>
                <a:latin typeface="Söhne"/>
              </a:rPr>
              <a:t>, R., &amp; Bengio, Y. (2015). Show, attend and tell: Neural image caption generation with visual attention. In International conference on machine learning (pp. 2048–2057). PMLR.</a:t>
            </a:r>
          </a:p>
          <a:p>
            <a:pPr algn="l">
              <a:lnSpc>
                <a:spcPts val="1400"/>
              </a:lnSpc>
            </a:pPr>
            <a:r>
              <a:rPr lang="en-US" altLang="zh-CN" sz="900" b="0" i="0" dirty="0">
                <a:solidFill>
                  <a:srgbClr val="374151"/>
                </a:solidFill>
                <a:effectLst/>
                <a:latin typeface="Söhne"/>
              </a:rPr>
              <a:t>[5] </a:t>
            </a:r>
            <a:r>
              <a:rPr lang="en-US" altLang="zh-CN" sz="900" b="0" i="0" dirty="0" err="1">
                <a:solidFill>
                  <a:srgbClr val="374151"/>
                </a:solidFill>
                <a:effectLst/>
                <a:latin typeface="Söhne"/>
              </a:rPr>
              <a:t>Kazemi</a:t>
            </a:r>
            <a:r>
              <a:rPr lang="en-US" altLang="zh-CN" sz="900" b="0" i="0" dirty="0">
                <a:solidFill>
                  <a:srgbClr val="374151"/>
                </a:solidFill>
                <a:effectLst/>
                <a:latin typeface="Söhne"/>
              </a:rPr>
              <a:t>, V., &amp; </a:t>
            </a:r>
            <a:r>
              <a:rPr lang="en-US" altLang="zh-CN" sz="900" b="0" i="0" dirty="0" err="1">
                <a:solidFill>
                  <a:srgbClr val="374151"/>
                </a:solidFill>
                <a:effectLst/>
                <a:latin typeface="Söhne"/>
              </a:rPr>
              <a:t>Elqursh</a:t>
            </a:r>
            <a:r>
              <a:rPr lang="en-US" altLang="zh-CN" sz="900" b="0" i="0" dirty="0">
                <a:solidFill>
                  <a:srgbClr val="374151"/>
                </a:solidFill>
                <a:effectLst/>
                <a:latin typeface="Söhne"/>
              </a:rPr>
              <a:t>, A. (2017). Show, ask, attend, and answer: A strong baseline for visual question answering. </a:t>
            </a:r>
            <a:r>
              <a:rPr lang="en-US" altLang="zh-CN" sz="900" b="0" i="0" dirty="0" err="1">
                <a:solidFill>
                  <a:srgbClr val="374151"/>
                </a:solidFill>
                <a:effectLst/>
                <a:latin typeface="Söhne"/>
              </a:rPr>
              <a:t>arXiv</a:t>
            </a:r>
            <a:r>
              <a:rPr lang="en-US" altLang="zh-CN" sz="900" b="0" i="0" dirty="0">
                <a:solidFill>
                  <a:srgbClr val="374151"/>
                </a:solidFill>
                <a:effectLst/>
                <a:latin typeface="Söhne"/>
              </a:rPr>
              <a:t> preprint arXiv:1704.03162.</a:t>
            </a:r>
          </a:p>
          <a:p>
            <a:pPr algn="l">
              <a:lnSpc>
                <a:spcPts val="1400"/>
              </a:lnSpc>
            </a:pPr>
            <a:r>
              <a:rPr lang="en-US" altLang="zh-CN" sz="900" b="0" i="0" dirty="0">
                <a:solidFill>
                  <a:srgbClr val="374151"/>
                </a:solidFill>
                <a:effectLst/>
                <a:latin typeface="Söhne"/>
              </a:rPr>
              <a:t>[6] Xu, H., &amp; </a:t>
            </a:r>
            <a:r>
              <a:rPr lang="en-US" altLang="zh-CN" sz="900" b="0" i="0" dirty="0" err="1">
                <a:solidFill>
                  <a:srgbClr val="374151"/>
                </a:solidFill>
                <a:effectLst/>
                <a:latin typeface="Söhne"/>
              </a:rPr>
              <a:t>Saenko</a:t>
            </a:r>
            <a:r>
              <a:rPr lang="en-US" altLang="zh-CN" sz="900" b="0" i="0" dirty="0">
                <a:solidFill>
                  <a:srgbClr val="374151"/>
                </a:solidFill>
                <a:effectLst/>
                <a:latin typeface="Söhne"/>
              </a:rPr>
              <a:t>, K. (2016). Ask, attend and answer: Exploring question-guided spatial attention for visual question answering. In Computer Vision–ECCV 2016: 14th European Conference, Amsterdam, The Netherlands, October 11–14, 2016, Proceedings, Part VII (pp. 451–466). Springer.</a:t>
            </a:r>
          </a:p>
          <a:p>
            <a:pPr algn="l">
              <a:lnSpc>
                <a:spcPts val="1400"/>
              </a:lnSpc>
            </a:pPr>
            <a:r>
              <a:rPr lang="en-US" altLang="zh-CN" sz="900" b="0" i="0" dirty="0">
                <a:solidFill>
                  <a:srgbClr val="374151"/>
                </a:solidFill>
                <a:effectLst/>
                <a:latin typeface="Söhne"/>
              </a:rPr>
              <a:t>[7] Zhu, C., Zhao, Y., Huang, S., Tu, K., &amp; Ma, Y. (2017). Structured attentions for visual question answering. In Proceedings of the IEEE International Conference on Computer Vision (pp. 1291–1300).</a:t>
            </a:r>
          </a:p>
          <a:p>
            <a:pPr algn="l">
              <a:lnSpc>
                <a:spcPts val="1400"/>
              </a:lnSpc>
            </a:pPr>
            <a:r>
              <a:rPr lang="en-US" altLang="zh-CN" sz="900" b="0" i="0" dirty="0">
                <a:solidFill>
                  <a:srgbClr val="374151"/>
                </a:solidFill>
                <a:effectLst/>
                <a:latin typeface="Söhne"/>
              </a:rPr>
              <a:t>[8] Rennie, S. J., </a:t>
            </a:r>
            <a:r>
              <a:rPr lang="en-US" altLang="zh-CN" sz="900" b="0" i="0" dirty="0" err="1">
                <a:solidFill>
                  <a:srgbClr val="374151"/>
                </a:solidFill>
                <a:effectLst/>
                <a:latin typeface="Söhne"/>
              </a:rPr>
              <a:t>Marcheret</a:t>
            </a:r>
            <a:r>
              <a:rPr lang="en-US" altLang="zh-CN" sz="900" b="0" i="0" dirty="0">
                <a:solidFill>
                  <a:srgbClr val="374151"/>
                </a:solidFill>
                <a:effectLst/>
                <a:latin typeface="Söhne"/>
              </a:rPr>
              <a:t>, E., </a:t>
            </a:r>
            <a:r>
              <a:rPr lang="en-US" altLang="zh-CN" sz="900" b="0" i="0" dirty="0" err="1">
                <a:solidFill>
                  <a:srgbClr val="374151"/>
                </a:solidFill>
                <a:effectLst/>
                <a:latin typeface="Söhne"/>
              </a:rPr>
              <a:t>Mroueh</a:t>
            </a:r>
            <a:r>
              <a:rPr lang="en-US" altLang="zh-CN" sz="900" b="0" i="0" dirty="0">
                <a:solidFill>
                  <a:srgbClr val="374151"/>
                </a:solidFill>
                <a:effectLst/>
                <a:latin typeface="Söhne"/>
              </a:rPr>
              <a:t>, Y., Ross, J., &amp; Goel, V. (2017). Self-critical sequence training for image captioning. In Proceedings of the IEEE conference on computer vision and pattern recognition (pp. 7008–7024).</a:t>
            </a:r>
          </a:p>
          <a:p>
            <a:pPr algn="l">
              <a:lnSpc>
                <a:spcPts val="1400"/>
              </a:lnSpc>
            </a:pPr>
            <a:r>
              <a:rPr lang="en-US" altLang="zh-CN" sz="900" b="0" i="0" dirty="0">
                <a:solidFill>
                  <a:srgbClr val="374151"/>
                </a:solidFill>
                <a:effectLst/>
                <a:latin typeface="Söhne"/>
              </a:rPr>
              <a:t>[9] Wang, Z., &amp; Ji, S. (2018). Learning convolutional text representations for visual question answering. In Proceedings of the 2018 SIAM International Conference on Data Mining (pp. 594–602). SIAM.</a:t>
            </a:r>
          </a:p>
          <a:p>
            <a:pPr algn="l">
              <a:lnSpc>
                <a:spcPts val="1400"/>
              </a:lnSpc>
            </a:pPr>
            <a:r>
              <a:rPr lang="en-US" altLang="zh-CN" sz="900" b="0" i="0" dirty="0">
                <a:solidFill>
                  <a:srgbClr val="374151"/>
                </a:solidFill>
                <a:effectLst/>
                <a:latin typeface="Söhne"/>
              </a:rPr>
              <a:t>[10] Seo, M., </a:t>
            </a:r>
            <a:r>
              <a:rPr lang="en-US" altLang="zh-CN" sz="900" b="0" i="0" dirty="0" err="1">
                <a:solidFill>
                  <a:srgbClr val="374151"/>
                </a:solidFill>
                <a:effectLst/>
                <a:latin typeface="Söhne"/>
              </a:rPr>
              <a:t>Kembhavi</a:t>
            </a:r>
            <a:r>
              <a:rPr lang="en-US" altLang="zh-CN" sz="900" b="0" i="0" dirty="0">
                <a:solidFill>
                  <a:srgbClr val="374151"/>
                </a:solidFill>
                <a:effectLst/>
                <a:latin typeface="Söhne"/>
              </a:rPr>
              <a:t>, A., Farhadi, A., &amp; </a:t>
            </a:r>
            <a:r>
              <a:rPr lang="en-US" altLang="zh-CN" sz="900" b="0" i="0" dirty="0" err="1">
                <a:solidFill>
                  <a:srgbClr val="374151"/>
                </a:solidFill>
                <a:effectLst/>
                <a:latin typeface="Söhne"/>
              </a:rPr>
              <a:t>Hajishirzi</a:t>
            </a:r>
            <a:r>
              <a:rPr lang="en-US" altLang="zh-CN" sz="900" b="0" i="0" dirty="0">
                <a:solidFill>
                  <a:srgbClr val="374151"/>
                </a:solidFill>
                <a:effectLst/>
                <a:latin typeface="Söhne"/>
              </a:rPr>
              <a:t>, H. (2016). Bidirectional attention flow for machine comprehension. </a:t>
            </a:r>
            <a:r>
              <a:rPr lang="en-US" altLang="zh-CN" sz="900" b="0" i="0" dirty="0" err="1">
                <a:solidFill>
                  <a:srgbClr val="374151"/>
                </a:solidFill>
                <a:effectLst/>
                <a:latin typeface="Söhne"/>
              </a:rPr>
              <a:t>arXiv</a:t>
            </a:r>
            <a:r>
              <a:rPr lang="en-US" altLang="zh-CN" sz="900" b="0" i="0" dirty="0">
                <a:solidFill>
                  <a:srgbClr val="374151"/>
                </a:solidFill>
                <a:effectLst/>
                <a:latin typeface="Söhne"/>
              </a:rPr>
              <a:t> preprint arXiv:1611.01603.</a:t>
            </a:r>
          </a:p>
          <a:p>
            <a:pPr algn="l">
              <a:lnSpc>
                <a:spcPts val="1400"/>
              </a:lnSpc>
            </a:pPr>
            <a:r>
              <a:rPr lang="en-US" altLang="zh-CN" sz="900" b="0" i="0" dirty="0">
                <a:solidFill>
                  <a:srgbClr val="374151"/>
                </a:solidFill>
                <a:effectLst/>
                <a:latin typeface="Söhne"/>
              </a:rPr>
              <a:t>[11] </a:t>
            </a:r>
            <a:r>
              <a:rPr lang="en-US" altLang="zh-CN" sz="900" b="0" i="0" dirty="0" err="1">
                <a:solidFill>
                  <a:srgbClr val="374151"/>
                </a:solidFill>
                <a:effectLst/>
                <a:latin typeface="Söhne"/>
              </a:rPr>
              <a:t>Cornia</a:t>
            </a:r>
            <a:r>
              <a:rPr lang="en-US" altLang="zh-CN" sz="900" b="0" i="0" dirty="0">
                <a:solidFill>
                  <a:srgbClr val="374151"/>
                </a:solidFill>
                <a:effectLst/>
                <a:latin typeface="Söhne"/>
              </a:rPr>
              <a:t>, M., </a:t>
            </a:r>
            <a:r>
              <a:rPr lang="en-US" altLang="zh-CN" sz="900" b="0" i="0" dirty="0" err="1">
                <a:solidFill>
                  <a:srgbClr val="374151"/>
                </a:solidFill>
                <a:effectLst/>
                <a:latin typeface="Söhne"/>
              </a:rPr>
              <a:t>Stefanini</a:t>
            </a:r>
            <a:r>
              <a:rPr lang="en-US" altLang="zh-CN" sz="900" b="0" i="0" dirty="0">
                <a:solidFill>
                  <a:srgbClr val="374151"/>
                </a:solidFill>
                <a:effectLst/>
                <a:latin typeface="Söhne"/>
              </a:rPr>
              <a:t>, M., </a:t>
            </a:r>
            <a:r>
              <a:rPr lang="en-US" altLang="zh-CN" sz="900" b="0" i="0" dirty="0" err="1">
                <a:solidFill>
                  <a:srgbClr val="374151"/>
                </a:solidFill>
                <a:effectLst/>
                <a:latin typeface="Söhne"/>
              </a:rPr>
              <a:t>Baraldi</a:t>
            </a:r>
            <a:r>
              <a:rPr lang="en-US" altLang="zh-CN" sz="900" b="0" i="0" dirty="0">
                <a:solidFill>
                  <a:srgbClr val="374151"/>
                </a:solidFill>
                <a:effectLst/>
                <a:latin typeface="Söhne"/>
              </a:rPr>
              <a:t>, L., &amp; </a:t>
            </a:r>
            <a:r>
              <a:rPr lang="en-US" altLang="zh-CN" sz="900" b="0" i="0" dirty="0" err="1">
                <a:solidFill>
                  <a:srgbClr val="374151"/>
                </a:solidFill>
                <a:effectLst/>
                <a:latin typeface="Söhne"/>
              </a:rPr>
              <a:t>Cucchiara</a:t>
            </a:r>
            <a:r>
              <a:rPr lang="en-US" altLang="zh-CN" sz="900" b="0" i="0" dirty="0">
                <a:solidFill>
                  <a:srgbClr val="374151"/>
                </a:solidFill>
                <a:effectLst/>
                <a:latin typeface="Söhne"/>
              </a:rPr>
              <a:t>, R. (2020). Meshed-memory transformer for image captioning. In Proceedings of the IEEE/CVF conference on computer vision and pattern recognition (pp. 10578–10587).</a:t>
            </a:r>
          </a:p>
          <a:p>
            <a:pPr algn="l">
              <a:lnSpc>
                <a:spcPts val="1400"/>
              </a:lnSpc>
            </a:pPr>
            <a:r>
              <a:rPr lang="en-US" altLang="zh-CN" sz="900" b="0" i="0" dirty="0">
                <a:solidFill>
                  <a:srgbClr val="374151"/>
                </a:solidFill>
                <a:effectLst/>
                <a:latin typeface="Söhne"/>
              </a:rPr>
              <a:t>[12] Pan, Y., Yao, T., Li, Y., &amp; Mei, T. (2020). X-linear attention networks for image captioning. In Proceedings of the IEEE/CVF conference on computer vision and pattern recognition (pp. 10971–10980).</a:t>
            </a:r>
          </a:p>
          <a:p>
            <a:pPr algn="l">
              <a:lnSpc>
                <a:spcPts val="1400"/>
              </a:lnSpc>
            </a:pPr>
            <a:r>
              <a:rPr lang="en-US" altLang="zh-CN" sz="900" b="0" i="0" dirty="0">
                <a:solidFill>
                  <a:srgbClr val="374151"/>
                </a:solidFill>
                <a:effectLst/>
                <a:latin typeface="Söhne"/>
              </a:rPr>
              <a:t>[13] Messina, N., </a:t>
            </a:r>
            <a:r>
              <a:rPr lang="en-US" altLang="zh-CN" sz="900" b="0" i="0" dirty="0" err="1">
                <a:solidFill>
                  <a:srgbClr val="374151"/>
                </a:solidFill>
                <a:effectLst/>
                <a:latin typeface="Söhne"/>
              </a:rPr>
              <a:t>Coccomini</a:t>
            </a:r>
            <a:r>
              <a:rPr lang="en-US" altLang="zh-CN" sz="900" b="0" i="0" dirty="0">
                <a:solidFill>
                  <a:srgbClr val="374151"/>
                </a:solidFill>
                <a:effectLst/>
                <a:latin typeface="Söhne"/>
              </a:rPr>
              <a:t>, D. A., </a:t>
            </a:r>
            <a:r>
              <a:rPr lang="en-US" altLang="zh-CN" sz="900" b="0" i="0" dirty="0" err="1">
                <a:solidFill>
                  <a:srgbClr val="374151"/>
                </a:solidFill>
                <a:effectLst/>
                <a:latin typeface="Söhne"/>
              </a:rPr>
              <a:t>Esuli</a:t>
            </a:r>
            <a:r>
              <a:rPr lang="en-US" altLang="zh-CN" sz="900" b="0" i="0" dirty="0">
                <a:solidFill>
                  <a:srgbClr val="374151"/>
                </a:solidFill>
                <a:effectLst/>
                <a:latin typeface="Söhne"/>
              </a:rPr>
              <a:t>, A., &amp; </a:t>
            </a:r>
            <a:r>
              <a:rPr lang="en-US" altLang="zh-CN" sz="900" b="0" i="0" dirty="0" err="1">
                <a:solidFill>
                  <a:srgbClr val="374151"/>
                </a:solidFill>
                <a:effectLst/>
                <a:latin typeface="Söhne"/>
              </a:rPr>
              <a:t>Falchi</a:t>
            </a:r>
            <a:r>
              <a:rPr lang="en-US" altLang="zh-CN" sz="900" b="0" i="0" dirty="0">
                <a:solidFill>
                  <a:srgbClr val="374151"/>
                </a:solidFill>
                <a:effectLst/>
                <a:latin typeface="Söhne"/>
              </a:rPr>
              <a:t>, F. (2022). Transformer-Based Multi-modal Proposal and Re-Rank for Wikipedia Image-Caption Matching. </a:t>
            </a:r>
            <a:r>
              <a:rPr lang="en-US" altLang="zh-CN" sz="900" b="0" i="0" dirty="0" err="1">
                <a:solidFill>
                  <a:srgbClr val="374151"/>
                </a:solidFill>
                <a:effectLst/>
                <a:latin typeface="Söhne"/>
              </a:rPr>
              <a:t>arXiv</a:t>
            </a:r>
            <a:r>
              <a:rPr lang="en-US" altLang="zh-CN" sz="900" b="0" i="0" dirty="0">
                <a:solidFill>
                  <a:srgbClr val="374151"/>
                </a:solidFill>
                <a:effectLst/>
                <a:latin typeface="Söhne"/>
              </a:rPr>
              <a:t> preprint arXiv:2206.10436.</a:t>
            </a:r>
          </a:p>
          <a:p>
            <a:pPr algn="l">
              <a:lnSpc>
                <a:spcPts val="1400"/>
              </a:lnSpc>
            </a:pPr>
            <a:r>
              <a:rPr lang="en-US" altLang="zh-CN" sz="900" b="0" i="0" dirty="0">
                <a:solidFill>
                  <a:srgbClr val="374151"/>
                </a:solidFill>
                <a:effectLst/>
                <a:latin typeface="Söhne"/>
              </a:rPr>
              <a:t>[14] Lin, T.-Y., Maire, M., </a:t>
            </a:r>
            <a:r>
              <a:rPr lang="en-US" altLang="zh-CN" sz="900" b="0" i="0" dirty="0" err="1">
                <a:solidFill>
                  <a:srgbClr val="374151"/>
                </a:solidFill>
                <a:effectLst/>
                <a:latin typeface="Söhne"/>
              </a:rPr>
              <a:t>Belongie</a:t>
            </a:r>
            <a:r>
              <a:rPr lang="en-US" altLang="zh-CN" sz="900" b="0" i="0" dirty="0">
                <a:solidFill>
                  <a:srgbClr val="374151"/>
                </a:solidFill>
                <a:effectLst/>
                <a:latin typeface="Söhne"/>
              </a:rPr>
              <a:t>, S., Hays, J., </a:t>
            </a:r>
            <a:r>
              <a:rPr lang="en-US" altLang="zh-CN" sz="900" b="0" i="0" dirty="0" err="1">
                <a:solidFill>
                  <a:srgbClr val="374151"/>
                </a:solidFill>
                <a:effectLst/>
                <a:latin typeface="Söhne"/>
              </a:rPr>
              <a:t>Perona</a:t>
            </a:r>
            <a:r>
              <a:rPr lang="en-US" altLang="zh-CN" sz="900" b="0" i="0" dirty="0">
                <a:solidFill>
                  <a:srgbClr val="374151"/>
                </a:solidFill>
                <a:effectLst/>
                <a:latin typeface="Söhne"/>
              </a:rPr>
              <a:t>, P., Ramanan, D., </a:t>
            </a:r>
            <a:r>
              <a:rPr lang="en-US" altLang="zh-CN" sz="900" b="0" i="0" dirty="0" err="1">
                <a:solidFill>
                  <a:srgbClr val="374151"/>
                </a:solidFill>
                <a:effectLst/>
                <a:latin typeface="Söhne"/>
              </a:rPr>
              <a:t>Dollár</a:t>
            </a:r>
            <a:r>
              <a:rPr lang="en-US" altLang="zh-CN" sz="900" b="0" i="0" dirty="0">
                <a:solidFill>
                  <a:srgbClr val="374151"/>
                </a:solidFill>
                <a:effectLst/>
                <a:latin typeface="Söhne"/>
              </a:rPr>
              <a:t>, P., &amp; </a:t>
            </a:r>
            <a:r>
              <a:rPr lang="en-US" altLang="zh-CN" sz="900" b="0" i="0" dirty="0" err="1">
                <a:solidFill>
                  <a:srgbClr val="374151"/>
                </a:solidFill>
                <a:effectLst/>
                <a:latin typeface="Söhne"/>
              </a:rPr>
              <a:t>Zitnick</a:t>
            </a:r>
            <a:r>
              <a:rPr lang="en-US" altLang="zh-CN" sz="900" b="0" i="0" dirty="0">
                <a:solidFill>
                  <a:srgbClr val="374151"/>
                </a:solidFill>
                <a:effectLst/>
                <a:latin typeface="Söhne"/>
              </a:rPr>
              <a:t>, C. L. (2014). Microsoft coco: Common objects in context. In Computer Vision–ECCV 2014: 13th European Conference, Zurich, Switzerland, September 6-12, 2014, Proceedings, Part V (pp. 740–755). Springer.</a:t>
            </a:r>
          </a:p>
          <a:p>
            <a:pPr algn="l">
              <a:lnSpc>
                <a:spcPts val="1400"/>
              </a:lnSpc>
            </a:pPr>
            <a:r>
              <a:rPr lang="en-US" altLang="zh-CN" sz="900" b="0" i="0" dirty="0">
                <a:solidFill>
                  <a:srgbClr val="374151"/>
                </a:solidFill>
                <a:effectLst/>
                <a:latin typeface="Söhne"/>
              </a:rPr>
              <a:t>[15] Xu, Y., Xu, Y., </a:t>
            </a:r>
            <a:r>
              <a:rPr lang="en-US" altLang="zh-CN" sz="900" b="0" i="0" dirty="0" err="1">
                <a:solidFill>
                  <a:srgbClr val="374151"/>
                </a:solidFill>
                <a:effectLst/>
                <a:latin typeface="Söhne"/>
              </a:rPr>
              <a:t>Lv</a:t>
            </a:r>
            <a:r>
              <a:rPr lang="en-US" altLang="zh-CN" sz="900" b="0" i="0" dirty="0">
                <a:solidFill>
                  <a:srgbClr val="374151"/>
                </a:solidFill>
                <a:effectLst/>
                <a:latin typeface="Söhne"/>
              </a:rPr>
              <a:t>, T., Cui, L., Wei, F., Wang, G., Lu, Y., Florencio, D., Zhang, C., Che, W., et al. (2020). Layoutlmv2: Multi-modal pre-training for visually-rich document understanding. </a:t>
            </a:r>
            <a:r>
              <a:rPr lang="en-US" altLang="zh-CN" sz="900" b="0" i="0" dirty="0" err="1">
                <a:solidFill>
                  <a:srgbClr val="374151"/>
                </a:solidFill>
                <a:effectLst/>
                <a:latin typeface="Söhne"/>
              </a:rPr>
              <a:t>arXiv</a:t>
            </a:r>
            <a:r>
              <a:rPr lang="en-US" altLang="zh-CN" sz="900" b="0" i="0" dirty="0">
                <a:solidFill>
                  <a:srgbClr val="374151"/>
                </a:solidFill>
                <a:effectLst/>
                <a:latin typeface="Söhne"/>
              </a:rPr>
              <a:t> preprint arXiv:2012.14740.</a:t>
            </a:r>
          </a:p>
          <a:p>
            <a:pPr algn="l">
              <a:lnSpc>
                <a:spcPts val="1400"/>
              </a:lnSpc>
            </a:pPr>
            <a:r>
              <a:rPr lang="en-US" altLang="zh-CN" sz="900" b="0" i="0" dirty="0">
                <a:solidFill>
                  <a:srgbClr val="374151"/>
                </a:solidFill>
                <a:effectLst/>
                <a:latin typeface="Söhne"/>
              </a:rPr>
              <a:t>[16] Kuo, C.-W., &amp; Kira, Z. (2022). Beyond a pre-trained object detector: Cross-modal textual and visual context for image captioning. In Proceedings of the IEEE/CVF Conference on Computer Vision and Pattern Recognition (pp. 17969–17979).</a:t>
            </a:r>
          </a:p>
          <a:p>
            <a:pPr algn="l">
              <a:lnSpc>
                <a:spcPts val="1400"/>
              </a:lnSpc>
            </a:pPr>
            <a:r>
              <a:rPr lang="en-US" altLang="zh-CN" sz="900" b="0" i="0" dirty="0">
                <a:solidFill>
                  <a:srgbClr val="374151"/>
                </a:solidFill>
                <a:effectLst/>
                <a:latin typeface="Söhne"/>
              </a:rPr>
              <a:t>[17] Yu, Z., Yu, J., Xiang, C., Fan, J., &amp; Tao, D. (2018). Beyond bilinear: Generalized multimodal factorized high-order pooling for visual question answering. IEEE transactions on neural networks and learning systems, 29(12), 5947–5959.</a:t>
            </a:r>
          </a:p>
          <a:p>
            <a:pPr algn="l">
              <a:lnSpc>
                <a:spcPts val="1400"/>
              </a:lnSpc>
            </a:pPr>
            <a:r>
              <a:rPr lang="en-US" altLang="zh-CN" sz="900" b="0" i="0" dirty="0">
                <a:solidFill>
                  <a:srgbClr val="374151"/>
                </a:solidFill>
                <a:effectLst/>
                <a:latin typeface="Söhne"/>
              </a:rPr>
              <a:t>[18] Goyal, Y., Khot, T., Summers-Stay, D., Batra, D., &amp; Parikh, D. (2017). Making the v in </a:t>
            </a:r>
            <a:r>
              <a:rPr lang="en-US" altLang="zh-CN" sz="900" b="0" i="0" dirty="0" err="1">
                <a:solidFill>
                  <a:srgbClr val="374151"/>
                </a:solidFill>
                <a:effectLst/>
                <a:latin typeface="Söhne"/>
              </a:rPr>
              <a:t>vqa</a:t>
            </a:r>
            <a:r>
              <a:rPr lang="en-US" altLang="zh-CN" sz="900" b="0" i="0" dirty="0">
                <a:solidFill>
                  <a:srgbClr val="374151"/>
                </a:solidFill>
                <a:effectLst/>
                <a:latin typeface="Söhne"/>
              </a:rPr>
              <a:t> matter: Elevating the role of image understanding in visual question answering. In Proceedings of the IEEE conference on computer vision and pattern recognition (pp. 6904–6913).</a:t>
            </a:r>
          </a:p>
          <a:p>
            <a:pPr algn="l">
              <a:lnSpc>
                <a:spcPts val="1400"/>
              </a:lnSpc>
            </a:pPr>
            <a:r>
              <a:rPr lang="en-US" altLang="zh-CN" sz="900" b="0" i="0" dirty="0">
                <a:solidFill>
                  <a:srgbClr val="374151"/>
                </a:solidFill>
                <a:effectLst/>
                <a:latin typeface="Söhne"/>
              </a:rPr>
              <a:t>[19] </a:t>
            </a:r>
            <a:r>
              <a:rPr lang="en-US" altLang="zh-CN" sz="900" b="0" i="0" dirty="0" err="1">
                <a:solidFill>
                  <a:srgbClr val="374151"/>
                </a:solidFill>
                <a:effectLst/>
                <a:latin typeface="Söhne"/>
              </a:rPr>
              <a:t>Teney</a:t>
            </a:r>
            <a:r>
              <a:rPr lang="en-US" altLang="zh-CN" sz="900" b="0" i="0" dirty="0">
                <a:solidFill>
                  <a:srgbClr val="374151"/>
                </a:solidFill>
                <a:effectLst/>
                <a:latin typeface="Söhne"/>
              </a:rPr>
              <a:t>, D., Anderson, P., He, X., &amp; Van Den </a:t>
            </a:r>
            <a:r>
              <a:rPr lang="en-US" altLang="zh-CN" sz="900" b="0" i="0" dirty="0" err="1">
                <a:solidFill>
                  <a:srgbClr val="374151"/>
                </a:solidFill>
                <a:effectLst/>
                <a:latin typeface="Söhne"/>
              </a:rPr>
              <a:t>Hengel</a:t>
            </a:r>
            <a:r>
              <a:rPr lang="en-US" altLang="zh-CN" sz="900" b="0" i="0" dirty="0">
                <a:solidFill>
                  <a:srgbClr val="374151"/>
                </a:solidFill>
                <a:effectLst/>
                <a:latin typeface="Söhne"/>
              </a:rPr>
              <a:t>, A. (2018). Tips and tricks for visual question answering: Learnings from the 2017 challenge. In Proceedings of the IEEE conference on computer vision and pattern recognition (pp. 4223–4232).</a:t>
            </a:r>
          </a:p>
          <a:p>
            <a:pPr algn="l">
              <a:lnSpc>
                <a:spcPts val="1400"/>
              </a:lnSpc>
            </a:pPr>
            <a:r>
              <a:rPr lang="en-US" altLang="zh-CN" sz="900" b="0" i="0" dirty="0">
                <a:solidFill>
                  <a:srgbClr val="374151"/>
                </a:solidFill>
                <a:effectLst/>
                <a:latin typeface="Söhne"/>
              </a:rPr>
              <a:t>[20] Chen, L., </a:t>
            </a:r>
            <a:r>
              <a:rPr lang="en-US" altLang="zh-CN" sz="900" b="0" i="0" dirty="0" err="1">
                <a:solidFill>
                  <a:srgbClr val="374151"/>
                </a:solidFill>
                <a:effectLst/>
                <a:latin typeface="Söhne"/>
              </a:rPr>
              <a:t>Zhuo</a:t>
            </a:r>
            <a:r>
              <a:rPr lang="en-US" altLang="zh-CN" sz="900" b="0" i="0" dirty="0">
                <a:solidFill>
                  <a:srgbClr val="374151"/>
                </a:solidFill>
                <a:effectLst/>
                <a:latin typeface="Söhne"/>
              </a:rPr>
              <a:t>, Y., Wu, Y., Wang, Y., &amp; Zheng, X. (2019). Multi-modal Feature Fusion Based on Variational Autoencoder for Visual Question Answering. In Chinese Conference on Pattern Recognition and Computer Vision (PRCV) (pp. 657–669). Springer.</a:t>
            </a:r>
          </a:p>
          <a:p>
            <a:pPr algn="l">
              <a:lnSpc>
                <a:spcPts val="1400"/>
              </a:lnSpc>
            </a:pPr>
            <a:r>
              <a:rPr lang="en-US" altLang="zh-CN" sz="900" b="0" i="0" dirty="0">
                <a:solidFill>
                  <a:srgbClr val="374151"/>
                </a:solidFill>
                <a:effectLst/>
                <a:latin typeface="Söhne"/>
              </a:rPr>
              <a:t>[21] Nguyen, D.-K., &amp; </a:t>
            </a:r>
            <a:r>
              <a:rPr lang="en-US" altLang="zh-CN" sz="900" b="0" i="0" dirty="0" err="1">
                <a:solidFill>
                  <a:srgbClr val="374151"/>
                </a:solidFill>
                <a:effectLst/>
                <a:latin typeface="Söhne"/>
              </a:rPr>
              <a:t>Okatani</a:t>
            </a:r>
            <a:r>
              <a:rPr lang="en-US" altLang="zh-CN" sz="900" b="0" i="0" dirty="0">
                <a:solidFill>
                  <a:srgbClr val="374151"/>
                </a:solidFill>
                <a:effectLst/>
                <a:latin typeface="Söhne"/>
              </a:rPr>
              <a:t>, T. (2018). Improved fusion of visual and language representations by dense symmetric co-attention for visual question answering. In Proceedings of the IEEE conference on computer vision and pattern recognition (pp. 6087–6096).</a:t>
            </a:r>
          </a:p>
          <a:p>
            <a:pPr algn="l">
              <a:lnSpc>
                <a:spcPts val="1400"/>
              </a:lnSpc>
            </a:pPr>
            <a:r>
              <a:rPr lang="en-US" altLang="zh-CN" sz="900" b="0" i="0" dirty="0">
                <a:solidFill>
                  <a:srgbClr val="374151"/>
                </a:solidFill>
                <a:effectLst/>
                <a:latin typeface="Söhne"/>
              </a:rPr>
              <a:t>[22] Sun, Q., &amp; Fu, Y. (2019). Stacked self-attention networks for visual question answering. In Proceedings of the 2019 on International Conference on Multimedia Retrieval (pp. 207–211).</a:t>
            </a:r>
          </a:p>
        </p:txBody>
      </p:sp>
    </p:spTree>
    <p:extLst>
      <p:ext uri="{BB962C8B-B14F-4D97-AF65-F5344CB8AC3E}">
        <p14:creationId xmlns:p14="http://schemas.microsoft.com/office/powerpoint/2010/main" val="4265894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300988" y="2772636"/>
            <a:ext cx="3817071" cy="1200329"/>
          </a:xfrm>
          <a:prstGeom prst="rect">
            <a:avLst/>
          </a:prstGeom>
        </p:spPr>
        <p:txBody>
          <a:bodyPr wrap="none">
            <a:spAutoFit/>
          </a:bodyPr>
          <a:lstStyle/>
          <a:p>
            <a:r>
              <a:rPr kumimoji="1" lang="en-US" altLang="zh-CN" sz="7200" b="1" dirty="0">
                <a:solidFill>
                  <a:schemeClr val="accent1"/>
                </a:solidFill>
                <a:latin typeface="微软雅黑" panose="020B0503020204020204" charset="-122"/>
                <a:ea typeface="微软雅黑" panose="020B0503020204020204" charset="-122"/>
                <a:cs typeface="微软雅黑" panose="020B0503020204020204" charset="-122"/>
              </a:rPr>
              <a:t>Thanks!</a:t>
            </a:r>
            <a:endParaRPr kumimoji="1" lang="zh-CN" altLang="en-US" sz="7200" b="1" dirty="0">
              <a:solidFill>
                <a:schemeClr val="accent1"/>
              </a:solidFill>
              <a:latin typeface="微软雅黑" panose="020B0503020204020204" charset="-122"/>
              <a:ea typeface="微软雅黑" panose="020B0503020204020204" charset="-122"/>
              <a:cs typeface="微软雅黑" panose="020B0503020204020204" charset="-122"/>
            </a:endParaRPr>
          </a:p>
        </p:txBody>
      </p:sp>
      <p:grpSp>
        <p:nvGrpSpPr>
          <p:cNvPr id="24" name="组 23"/>
          <p:cNvGrpSpPr/>
          <p:nvPr/>
        </p:nvGrpSpPr>
        <p:grpSpPr>
          <a:xfrm>
            <a:off x="0" y="2915354"/>
            <a:ext cx="1158440" cy="2761546"/>
            <a:chOff x="0" y="3347154"/>
            <a:chExt cx="1193800" cy="2026297"/>
          </a:xfrm>
        </p:grpSpPr>
        <p:sp>
          <p:nvSpPr>
            <p:cNvPr id="9" name="矩形 8"/>
            <p:cNvSpPr/>
            <p:nvPr/>
          </p:nvSpPr>
          <p:spPr>
            <a:xfrm>
              <a:off x="0" y="3347154"/>
              <a:ext cx="273596"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p:cNvSpPr/>
            <p:nvPr/>
          </p:nvSpPr>
          <p:spPr>
            <a:xfrm>
              <a:off x="317122" y="3347154"/>
              <a:ext cx="175883"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p:cNvSpPr/>
            <p:nvPr/>
          </p:nvSpPr>
          <p:spPr>
            <a:xfrm>
              <a:off x="549229" y="3347154"/>
              <a:ext cx="212177"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p:nvSpPr>
          <p:spPr>
            <a:xfrm>
              <a:off x="810231" y="3347154"/>
              <a:ext cx="383569"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3" name="组 22"/>
          <p:cNvGrpSpPr/>
          <p:nvPr/>
        </p:nvGrpSpPr>
        <p:grpSpPr>
          <a:xfrm>
            <a:off x="8988280" y="2915352"/>
            <a:ext cx="3203719" cy="2761547"/>
            <a:chOff x="7661032" y="3347153"/>
            <a:chExt cx="4530968" cy="2026298"/>
          </a:xfrm>
        </p:grpSpPr>
        <p:sp>
          <p:nvSpPr>
            <p:cNvPr id="18" name="矩形 17"/>
            <p:cNvSpPr/>
            <p:nvPr/>
          </p:nvSpPr>
          <p:spPr>
            <a:xfrm>
              <a:off x="7661032" y="3347154"/>
              <a:ext cx="1190868" cy="20262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 name="矩形 18"/>
            <p:cNvSpPr/>
            <p:nvPr/>
          </p:nvSpPr>
          <p:spPr>
            <a:xfrm>
              <a:off x="8926135" y="3347153"/>
              <a:ext cx="667550" cy="2026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9660060" y="3347153"/>
              <a:ext cx="195220" cy="2026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9921656" y="3347154"/>
              <a:ext cx="2270344" cy="2026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16" name="文本框 8">
            <a:extLst>
              <a:ext uri="{FF2B5EF4-FFF2-40B4-BE49-F238E27FC236}">
                <a16:creationId xmlns:a16="http://schemas.microsoft.com/office/drawing/2014/main" id="{DEE470F9-422D-4E1A-A18E-13842BA654B2}"/>
              </a:ext>
            </a:extLst>
          </p:cNvPr>
          <p:cNvSpPr txBox="1"/>
          <p:nvPr/>
        </p:nvSpPr>
        <p:spPr>
          <a:xfrm>
            <a:off x="1363287" y="4426363"/>
            <a:ext cx="7330748" cy="37741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n"/>
            </a:pPr>
            <a:r>
              <a:rPr lang="en-US" sz="1400" dirty="0">
                <a:solidFill>
                  <a:schemeClr val="accent1"/>
                </a:solidFill>
                <a:latin typeface="微软雅黑" panose="020B0503020204020204" charset="-122"/>
                <a:ea typeface="微软雅黑" panose="020B0503020204020204" charset="-122"/>
              </a:rPr>
              <a:t>MAO KEYU</a:t>
            </a:r>
          </a:p>
        </p:txBody>
      </p:sp>
    </p:spTree>
  </p:cSld>
  <p:clrMapOvr>
    <a:masterClrMapping/>
  </p:clrMapOvr>
  <mc:AlternateContent xmlns:mc="http://schemas.openxmlformats.org/markup-compatibility/2006" xmlns:p14="http://schemas.microsoft.com/office/powerpoint/2010/main">
    <mc:Choice Requires="p14">
      <p:transition spd="med" p14:dur="700" advTm="4094">
        <p:fade/>
      </p:transition>
    </mc:Choice>
    <mc:Fallback xmlns="">
      <p:transition spd="med" advTm="4094">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803490" y="3049669"/>
            <a:ext cx="4321834" cy="733149"/>
          </a:xfrm>
          <a:prstGeom prst="rect">
            <a:avLst/>
          </a:prstGeom>
          <a:noFill/>
        </p:spPr>
        <p:txBody>
          <a:bodyPr wrap="square" rtlCol="0">
            <a:spAutoFit/>
          </a:bodyPr>
          <a:lstStyle/>
          <a:p>
            <a:pPr defTabSz="457200">
              <a:lnSpc>
                <a:spcPct val="130000"/>
              </a:lnSpc>
            </a:pPr>
            <a:r>
              <a:rPr lang="en-US" altLang="zh-CN" sz="3600" b="1" dirty="0">
                <a:solidFill>
                  <a:srgbClr val="FFFFFF"/>
                </a:solidFill>
                <a:ea typeface="微软雅黑" panose="020B0503020204020204" charset="-122"/>
              </a:rPr>
              <a:t>Introduction</a:t>
            </a:r>
            <a:endParaRPr kumimoji="1" lang="zh-CN" altLang="en-US" sz="3600" b="1" dirty="0">
              <a:solidFill>
                <a:srgbClr val="FFFFFF"/>
              </a:solidFill>
              <a:ea typeface="微软雅黑" panose="020B0503020204020204" charset="-122"/>
            </a:endParaRPr>
          </a:p>
        </p:txBody>
      </p:sp>
      <p:sp>
        <p:nvSpPr>
          <p:cNvPr id="4" name="文本框 3"/>
          <p:cNvSpPr txBox="1"/>
          <p:nvPr/>
        </p:nvSpPr>
        <p:spPr>
          <a:xfrm>
            <a:off x="2579864" y="3013502"/>
            <a:ext cx="2178802"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Part 01</a:t>
            </a:r>
            <a:endParaRPr kumimoji="1" lang="zh-CN" altLang="en-US" sz="4800" b="1" dirty="0">
              <a:solidFill>
                <a:srgbClr val="FFFFFF"/>
              </a:solidFill>
              <a:ea typeface="微软雅黑" panose="020B0503020204020204" charset="-122"/>
            </a:endParaRPr>
          </a:p>
        </p:txBody>
      </p:sp>
    </p:spTree>
    <p:extLst>
      <p:ext uri="{BB962C8B-B14F-4D97-AF65-F5344CB8AC3E}">
        <p14:creationId xmlns:p14="http://schemas.microsoft.com/office/powerpoint/2010/main" val="2892397689"/>
      </p:ext>
    </p:extLst>
  </p:cSld>
  <p:clrMapOvr>
    <a:masterClrMapping/>
  </p:clrMapOvr>
  <mc:AlternateContent xmlns:mc="http://schemas.openxmlformats.org/markup-compatibility/2006" xmlns:p14="http://schemas.microsoft.com/office/powerpoint/2010/main">
    <mc:Choice Requires="p14">
      <p:transition spd="med" p14:dur="700" advTm="1148">
        <p:fade/>
      </p:transition>
    </mc:Choice>
    <mc:Fallback xmlns="">
      <p:transition spd="med" advTm="1148">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48457" y="258233"/>
            <a:ext cx="8264364" cy="529569"/>
          </a:xfrm>
        </p:spPr>
        <p:txBody>
          <a:bodyPr/>
          <a:lstStyle/>
          <a:p>
            <a:r>
              <a:rPr kumimoji="1" lang="en-US" altLang="zh-CN" dirty="0"/>
              <a:t>1.1</a:t>
            </a:r>
            <a:r>
              <a:rPr kumimoji="1" lang="zh-CN" altLang="en-US" dirty="0"/>
              <a:t> </a:t>
            </a:r>
            <a:r>
              <a:rPr kumimoji="1" lang="en-US" altLang="zh-CN" dirty="0"/>
              <a:t>Topic Introduction: Vision Question Answering</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01</a:t>
            </a:r>
            <a:endParaRPr kumimoji="1" lang="zh-CN" altLang="en-US" dirty="0"/>
          </a:p>
        </p:txBody>
      </p:sp>
      <p:grpSp>
        <p:nvGrpSpPr>
          <p:cNvPr id="43" name="组 42"/>
          <p:cNvGrpSpPr/>
          <p:nvPr/>
        </p:nvGrpSpPr>
        <p:grpSpPr>
          <a:xfrm>
            <a:off x="665480" y="963292"/>
            <a:ext cx="6570180" cy="4641527"/>
            <a:chOff x="5677450" y="674411"/>
            <a:chExt cx="4972175" cy="5893997"/>
          </a:xfrm>
        </p:grpSpPr>
        <p:sp>
          <p:nvSpPr>
            <p:cNvPr id="41" name="文本框 8"/>
            <p:cNvSpPr txBox="1"/>
            <p:nvPr/>
          </p:nvSpPr>
          <p:spPr>
            <a:xfrm>
              <a:off x="5677450" y="1154314"/>
              <a:ext cx="4972175" cy="541409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In general, VQA is a unique focus in computer vision and natural language processing. It involves developing models that understand visual content well enough to provide responses resembling human understanding.</a:t>
              </a:r>
            </a:p>
            <a:p>
              <a:pPr lvl="0" algn="l">
                <a:lnSpc>
                  <a:spcPct val="115000"/>
                </a:lnSpc>
                <a:spcAft>
                  <a:spcPts val="1000"/>
                </a:spcAft>
              </a:pPr>
              <a:r>
                <a:rPr lang="en-US" altLang="zh-CN" sz="1600" kern="100" dirty="0">
                  <a:solidFill>
                    <a:schemeClr val="accent3">
                      <a:lumMod val="50000"/>
                    </a:schemeClr>
                  </a:solidFill>
                  <a:latin typeface="Times New Roman" panose="02020603050405020304" pitchFamily="18" charset="0"/>
                  <a:ea typeface="等线" panose="02010600030101010101" pitchFamily="2" charset="-122"/>
                  <a:cs typeface="Times New Roman" panose="02020603050405020304" pitchFamily="18" charset="0"/>
                </a:rPr>
                <a:t>02</a:t>
              </a: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u="sng"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In a more specific situation, VQA involves comparing a picture and a related question in everyday language, making the computer generate a precise answer. </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Clearly, this setup is a typical challenge that combines techniques from computer vision and language understanding. The computer system needs to be good at understanding both pictures and written language at the same time.</a:t>
              </a:r>
            </a:p>
            <a:p>
              <a:pPr lvl="0" algn="l">
                <a:lnSpc>
                  <a:spcPct val="115000"/>
                </a:lnSpc>
                <a:spcAft>
                  <a:spcPts val="1000"/>
                </a:spcAft>
              </a:pPr>
              <a:r>
                <a:rPr lang="en-US" altLang="zh-CN" sz="1600" kern="100" dirty="0">
                  <a:solidFill>
                    <a:schemeClr val="accent3">
                      <a:lumMod val="50000"/>
                    </a:schemeClr>
                  </a:solidFill>
                  <a:latin typeface="Times New Roman" panose="02020603050405020304" pitchFamily="18" charset="0"/>
                  <a:ea typeface="等线" panose="02010600030101010101" pitchFamily="2" charset="-122"/>
                  <a:cs typeface="Times New Roman" panose="02020603050405020304" pitchFamily="18" charset="0"/>
                </a:rPr>
                <a:t>03</a:t>
              </a: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VQA remains an inherently novel </a:t>
              </a:r>
              <a:r>
                <a:rPr lang="en-US" altLang="zh-CN" sz="1600" kern="100" dirty="0">
                  <a:solidFill>
                    <a:schemeClr val="accent3">
                      <a:lumMod val="50000"/>
                    </a:schemeClr>
                  </a:solidFill>
                  <a:latin typeface="Times New Roman" panose="02020603050405020304" pitchFamily="18" charset="0"/>
                  <a:ea typeface="等线" panose="02010600030101010101" pitchFamily="2" charset="-122"/>
                  <a:cs typeface="Times New Roman" panose="02020603050405020304" pitchFamily="18" charset="0"/>
                </a:rPr>
                <a:t>realm</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of research. Many research focus on the enhancement of feature extractor and fusion strategy.</a:t>
              </a:r>
              <a:endParaRPr lang="zh-CN"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sp>
          <p:nvSpPr>
            <p:cNvPr id="42" name="矩形 41"/>
            <p:cNvSpPr/>
            <p:nvPr/>
          </p:nvSpPr>
          <p:spPr>
            <a:xfrm>
              <a:off x="5677450" y="674411"/>
              <a:ext cx="295030" cy="483160"/>
            </a:xfrm>
            <a:prstGeom prst="rect">
              <a:avLst/>
            </a:prstGeom>
          </p:spPr>
          <p:txBody>
            <a:bodyPr wrap="none">
              <a:spAutoFit/>
            </a:bodyPr>
            <a:lstStyle/>
            <a:p>
              <a:pPr defTabSz="609600">
                <a:lnSpc>
                  <a:spcPct val="130000"/>
                </a:lnSpc>
              </a:pPr>
              <a:r>
                <a:rPr lang="en-US" altLang="zh-CN" sz="1600" dirty="0">
                  <a:solidFill>
                    <a:schemeClr val="accent3">
                      <a:lumMod val="50000"/>
                    </a:schemeClr>
                  </a:solidFill>
                  <a:latin typeface="Times New Roman" panose="02020603050405020304" pitchFamily="18" charset="0"/>
                  <a:ea typeface="微软雅黑" panose="020B0503020204020204" charset="-122"/>
                  <a:cs typeface="Times New Roman" panose="02020603050405020304" pitchFamily="18" charset="0"/>
                </a:rPr>
                <a:t>01</a:t>
              </a:r>
            </a:p>
          </p:txBody>
        </p:sp>
      </p:grpSp>
      <p:pic>
        <p:nvPicPr>
          <p:cNvPr id="6" name="图片 5">
            <a:extLst>
              <a:ext uri="{FF2B5EF4-FFF2-40B4-BE49-F238E27FC236}">
                <a16:creationId xmlns:a16="http://schemas.microsoft.com/office/drawing/2014/main" id="{17544A8F-98A9-E84B-CD80-25E03CC6B37E}"/>
              </a:ext>
            </a:extLst>
          </p:cNvPr>
          <p:cNvPicPr>
            <a:picLocks noChangeAspect="1"/>
          </p:cNvPicPr>
          <p:nvPr/>
        </p:nvPicPr>
        <p:blipFill>
          <a:blip r:embed="rId3"/>
          <a:stretch>
            <a:fillRect/>
          </a:stretch>
        </p:blipFill>
        <p:spPr>
          <a:xfrm>
            <a:off x="7235660" y="3961678"/>
            <a:ext cx="4407126" cy="1701887"/>
          </a:xfrm>
          <a:prstGeom prst="rect">
            <a:avLst/>
          </a:prstGeom>
        </p:spPr>
      </p:pic>
      <p:sp>
        <p:nvSpPr>
          <p:cNvPr id="9" name="文本框 8">
            <a:extLst>
              <a:ext uri="{FF2B5EF4-FFF2-40B4-BE49-F238E27FC236}">
                <a16:creationId xmlns:a16="http://schemas.microsoft.com/office/drawing/2014/main" id="{30C87C6B-E734-CD31-6D93-D60F7DF9D876}"/>
              </a:ext>
            </a:extLst>
          </p:cNvPr>
          <p:cNvSpPr txBox="1"/>
          <p:nvPr/>
        </p:nvSpPr>
        <p:spPr>
          <a:xfrm>
            <a:off x="7235660" y="5710529"/>
            <a:ext cx="4407126" cy="646331"/>
          </a:xfrm>
          <a:prstGeom prst="rect">
            <a:avLst/>
          </a:prstGeom>
          <a:noFill/>
        </p:spPr>
        <p:txBody>
          <a:bodyPr wrap="square">
            <a:spAutoFit/>
          </a:bodyPr>
          <a:lstStyle/>
          <a:p>
            <a:r>
              <a:rPr lang="en-US" altLang="zh-CN" sz="1200" b="0" i="0" dirty="0" err="1">
                <a:solidFill>
                  <a:srgbClr val="222222"/>
                </a:solidFill>
                <a:effectLst/>
                <a:latin typeface="Arial" panose="020B0604020202020204" pitchFamily="34" charset="0"/>
              </a:rPr>
              <a:t>Antol</a:t>
            </a:r>
            <a:r>
              <a:rPr lang="en-US" altLang="zh-CN" sz="1200" b="0" i="0" dirty="0">
                <a:solidFill>
                  <a:srgbClr val="222222"/>
                </a:solidFill>
                <a:effectLst/>
                <a:latin typeface="Arial" panose="020B0604020202020204" pitchFamily="34" charset="0"/>
              </a:rPr>
              <a:t> S, Agrawal A, Lu J, et al. </a:t>
            </a:r>
            <a:r>
              <a:rPr lang="en-US" altLang="zh-CN" sz="1200" b="0" i="0" dirty="0" err="1">
                <a:solidFill>
                  <a:srgbClr val="222222"/>
                </a:solidFill>
                <a:effectLst/>
                <a:latin typeface="Arial" panose="020B0604020202020204" pitchFamily="34" charset="0"/>
              </a:rPr>
              <a:t>Vqa</a:t>
            </a:r>
            <a:r>
              <a:rPr lang="en-US" altLang="zh-CN" sz="1200" b="0" i="0" dirty="0">
                <a:solidFill>
                  <a:srgbClr val="222222"/>
                </a:solidFill>
                <a:effectLst/>
                <a:latin typeface="Arial" panose="020B0604020202020204" pitchFamily="34" charset="0"/>
              </a:rPr>
              <a:t>: Visual question answering[C]//Proceedings of the IEEE international conference on computer vision. 2015: 2425-2433.</a:t>
            </a:r>
            <a:endParaRPr lang="zh-CN" altLang="en-US" sz="1200" dirty="0"/>
          </a:p>
        </p:txBody>
      </p:sp>
    </p:spTree>
    <p:extLst>
      <p:ext uri="{BB962C8B-B14F-4D97-AF65-F5344CB8AC3E}">
        <p14:creationId xmlns:p14="http://schemas.microsoft.com/office/powerpoint/2010/main" val="4140229276"/>
      </p:ext>
    </p:extLst>
  </p:cSld>
  <p:clrMapOvr>
    <a:masterClrMapping/>
  </p:clrMapOvr>
  <mc:AlternateContent xmlns:mc="http://schemas.openxmlformats.org/markup-compatibility/2006" xmlns:p14="http://schemas.microsoft.com/office/powerpoint/2010/main">
    <mc:Choice Requires="p14">
      <p:transition spd="med" p14:dur="700" advTm="45311">
        <p:fade/>
      </p:transition>
    </mc:Choice>
    <mc:Fallback xmlns="">
      <p:transition spd="med" advTm="45311">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D39DD4F-B858-79B4-5DCC-24D0C3A3D3C2}"/>
              </a:ext>
            </a:extLst>
          </p:cNvPr>
          <p:cNvSpPr>
            <a:spLocks noGrp="1"/>
          </p:cNvSpPr>
          <p:nvPr>
            <p:ph type="body" sz="quarter" idx="10"/>
          </p:nvPr>
        </p:nvSpPr>
        <p:spPr/>
        <p:txBody>
          <a:bodyPr/>
          <a:lstStyle/>
          <a:p>
            <a:r>
              <a:rPr lang="en-US" altLang="zh-CN" dirty="0"/>
              <a:t>1.2 Research Background</a:t>
            </a:r>
            <a:endParaRPr lang="zh-CN" altLang="en-US" dirty="0"/>
          </a:p>
        </p:txBody>
      </p:sp>
      <p:sp>
        <p:nvSpPr>
          <p:cNvPr id="3" name="文本占位符 2">
            <a:extLst>
              <a:ext uri="{FF2B5EF4-FFF2-40B4-BE49-F238E27FC236}">
                <a16:creationId xmlns:a16="http://schemas.microsoft.com/office/drawing/2014/main" id="{E96A1A15-BF06-27B5-7385-330FAFBBFED5}"/>
              </a:ext>
            </a:extLst>
          </p:cNvPr>
          <p:cNvSpPr>
            <a:spLocks noGrp="1"/>
          </p:cNvSpPr>
          <p:nvPr>
            <p:ph type="body" sz="quarter" idx="13"/>
          </p:nvPr>
        </p:nvSpPr>
        <p:spPr/>
        <p:txBody>
          <a:bodyPr/>
          <a:lstStyle/>
          <a:p>
            <a:r>
              <a:rPr lang="en-US" altLang="zh-CN" dirty="0"/>
              <a:t>01</a:t>
            </a:r>
            <a:endParaRPr lang="zh-CN" altLang="en-US" dirty="0"/>
          </a:p>
        </p:txBody>
      </p:sp>
      <p:sp>
        <p:nvSpPr>
          <p:cNvPr id="6" name="文本框 8">
            <a:extLst>
              <a:ext uri="{FF2B5EF4-FFF2-40B4-BE49-F238E27FC236}">
                <a16:creationId xmlns:a16="http://schemas.microsoft.com/office/drawing/2014/main" id="{12E575FF-39D5-E94E-564D-98836D254FA2}"/>
              </a:ext>
            </a:extLst>
          </p:cNvPr>
          <p:cNvSpPr txBox="1"/>
          <p:nvPr/>
        </p:nvSpPr>
        <p:spPr>
          <a:xfrm>
            <a:off x="438977" y="644929"/>
            <a:ext cx="5335113" cy="536954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15000"/>
              </a:lnSpc>
              <a:spcAft>
                <a:spcPts val="1000"/>
              </a:spcAft>
            </a:pP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While many researchers focus on understanding the </a:t>
            </a:r>
            <a:r>
              <a:rPr lang="en-US" altLang="zh-CN" sz="1600" b="1" u="sng"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basic structures</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of models, a significant group also acknowledges the crucial importance of </a:t>
            </a:r>
            <a:r>
              <a:rPr lang="en-US" altLang="zh-CN" sz="1600" b="1" u="sng"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fusion strategies</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in the VQA task. </a:t>
            </a:r>
          </a:p>
          <a:p>
            <a:pPr lvl="0" algn="l">
              <a:lnSpc>
                <a:spcPct val="115000"/>
              </a:lnSpc>
              <a:spcAft>
                <a:spcPts val="1000"/>
              </a:spcAft>
            </a:pP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Starting with the influential work of Kim et al., who introduced a simple but effective fusion method in their work, several researchers have followed their lead, elaborating on and improving fusion concepts. </a:t>
            </a:r>
          </a:p>
          <a:p>
            <a:pPr lvl="0" algn="l">
              <a:lnSpc>
                <a:spcPct val="115000"/>
              </a:lnSpc>
              <a:spcAft>
                <a:spcPts val="1000"/>
              </a:spcAft>
            </a:pP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For example, </a:t>
            </a:r>
            <a:r>
              <a:rPr lang="en-US" altLang="zh-CN" sz="1600" kern="100" dirty="0" err="1">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Hedi</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Ben-</a:t>
            </a:r>
            <a:r>
              <a:rPr lang="en-US" altLang="zh-CN" sz="1600" kern="100" dirty="0" err="1">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younes</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et al. explore tensor decomposition, resulting in an exceptional fusion technique named MUTAN(Multimodal Tucker Fusion for VQA), which makes use of Tucker Decomposition, and a modified version called BLOCK.</a:t>
            </a:r>
          </a:p>
          <a:p>
            <a:pPr lvl="0" algn="l">
              <a:lnSpc>
                <a:spcPct val="115000"/>
              </a:lnSpc>
              <a:spcAft>
                <a:spcPts val="1000"/>
              </a:spcAft>
            </a:pP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p:txBody>
      </p:sp>
      <p:pic>
        <p:nvPicPr>
          <p:cNvPr id="1026" name="Picture 2">
            <a:extLst>
              <a:ext uri="{FF2B5EF4-FFF2-40B4-BE49-F238E27FC236}">
                <a16:creationId xmlns:a16="http://schemas.microsoft.com/office/drawing/2014/main" id="{B7D04EAD-86A6-0FB7-FE19-A1E3DD06D9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7910" y="523016"/>
            <a:ext cx="4093155" cy="2031228"/>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0ACB5D6-64F6-36EC-8CA9-0D59B3D508A9}"/>
              </a:ext>
            </a:extLst>
          </p:cNvPr>
          <p:cNvSpPr txBox="1"/>
          <p:nvPr/>
        </p:nvSpPr>
        <p:spPr>
          <a:xfrm>
            <a:off x="5970865" y="2625646"/>
            <a:ext cx="6102990" cy="646331"/>
          </a:xfrm>
          <a:prstGeom prst="rect">
            <a:avLst/>
          </a:prstGeom>
          <a:noFill/>
        </p:spPr>
        <p:txBody>
          <a:bodyPr wrap="square">
            <a:spAutoFit/>
          </a:bodyPr>
          <a:lstStyle/>
          <a:p>
            <a:r>
              <a:rPr lang="en-US" altLang="zh-CN" sz="1200" b="1" i="0" dirty="0">
                <a:solidFill>
                  <a:srgbClr val="222222"/>
                </a:solidFill>
                <a:effectLst/>
                <a:latin typeface="Arial" panose="020B0604020202020204" pitchFamily="34" charset="0"/>
              </a:rPr>
              <a:t>Hadamard Product for Bilinear Pooling</a:t>
            </a:r>
          </a:p>
          <a:p>
            <a:r>
              <a:rPr lang="en-US" altLang="zh-CN" sz="1200" b="0" i="0" dirty="0">
                <a:solidFill>
                  <a:srgbClr val="222222"/>
                </a:solidFill>
                <a:effectLst/>
                <a:latin typeface="Arial" panose="020B0604020202020204" pitchFamily="34" charset="0"/>
              </a:rPr>
              <a:t>Kim J H, On K W, Lim W, et al. Hadamard product for low-rank bilinear pooling[J]. </a:t>
            </a:r>
            <a:r>
              <a:rPr lang="en-US" altLang="zh-CN" sz="1200" b="0" i="0" dirty="0" err="1">
                <a:solidFill>
                  <a:srgbClr val="222222"/>
                </a:solidFill>
                <a:effectLst/>
                <a:latin typeface="Arial" panose="020B0604020202020204" pitchFamily="34" charset="0"/>
              </a:rPr>
              <a:t>arXiv</a:t>
            </a:r>
            <a:r>
              <a:rPr lang="en-US" altLang="zh-CN" sz="1200" b="0" i="0" dirty="0">
                <a:solidFill>
                  <a:srgbClr val="222222"/>
                </a:solidFill>
                <a:effectLst/>
                <a:latin typeface="Arial" panose="020B0604020202020204" pitchFamily="34" charset="0"/>
              </a:rPr>
              <a:t> preprint arXiv:1610.04325, 2016.</a:t>
            </a:r>
            <a:endParaRPr lang="zh-CN" altLang="en-US" sz="1200" dirty="0"/>
          </a:p>
        </p:txBody>
      </p:sp>
      <p:pic>
        <p:nvPicPr>
          <p:cNvPr id="12" name="图片 11">
            <a:extLst>
              <a:ext uri="{FF2B5EF4-FFF2-40B4-BE49-F238E27FC236}">
                <a16:creationId xmlns:a16="http://schemas.microsoft.com/office/drawing/2014/main" id="{3ECDDB0B-67BD-5092-FDAE-87FFDFE164F4}"/>
              </a:ext>
            </a:extLst>
          </p:cNvPr>
          <p:cNvPicPr>
            <a:picLocks noChangeAspect="1"/>
          </p:cNvPicPr>
          <p:nvPr/>
        </p:nvPicPr>
        <p:blipFill>
          <a:blip r:embed="rId3"/>
          <a:stretch>
            <a:fillRect/>
          </a:stretch>
        </p:blipFill>
        <p:spPr>
          <a:xfrm>
            <a:off x="6247002" y="3487257"/>
            <a:ext cx="4264063" cy="1612502"/>
          </a:xfrm>
          <a:prstGeom prst="rect">
            <a:avLst/>
          </a:prstGeom>
        </p:spPr>
      </p:pic>
      <p:sp>
        <p:nvSpPr>
          <p:cNvPr id="13" name="文本框 12">
            <a:extLst>
              <a:ext uri="{FF2B5EF4-FFF2-40B4-BE49-F238E27FC236}">
                <a16:creationId xmlns:a16="http://schemas.microsoft.com/office/drawing/2014/main" id="{3749A411-4570-5601-9E18-9511CBC9DEC6}"/>
              </a:ext>
            </a:extLst>
          </p:cNvPr>
          <p:cNvSpPr txBox="1"/>
          <p:nvPr/>
        </p:nvSpPr>
        <p:spPr>
          <a:xfrm>
            <a:off x="5970865" y="5217844"/>
            <a:ext cx="6102990" cy="830997"/>
          </a:xfrm>
          <a:prstGeom prst="rect">
            <a:avLst/>
          </a:prstGeom>
          <a:noFill/>
        </p:spPr>
        <p:txBody>
          <a:bodyPr wrap="square">
            <a:spAutoFit/>
          </a:bodyPr>
          <a:lstStyle/>
          <a:p>
            <a:r>
              <a:rPr lang="en-US" altLang="zh-CN" sz="1200" b="1" i="0" dirty="0">
                <a:solidFill>
                  <a:srgbClr val="222222"/>
                </a:solidFill>
                <a:effectLst/>
                <a:latin typeface="Arial" panose="020B0604020202020204" pitchFamily="34" charset="0"/>
              </a:rPr>
              <a:t>Tucker Decomposition for Bilinear Pooling</a:t>
            </a:r>
          </a:p>
          <a:p>
            <a:r>
              <a:rPr lang="en-US" altLang="zh-CN" sz="1200" b="0" i="0" dirty="0">
                <a:solidFill>
                  <a:srgbClr val="222222"/>
                </a:solidFill>
                <a:effectLst/>
                <a:latin typeface="Arial" panose="020B0604020202020204" pitchFamily="34" charset="0"/>
              </a:rPr>
              <a:t>Ben-Younes H, </a:t>
            </a:r>
            <a:r>
              <a:rPr lang="en-US" altLang="zh-CN" sz="1200" b="0" i="0" dirty="0" err="1">
                <a:solidFill>
                  <a:srgbClr val="222222"/>
                </a:solidFill>
                <a:effectLst/>
                <a:latin typeface="Arial" panose="020B0604020202020204" pitchFamily="34" charset="0"/>
              </a:rPr>
              <a:t>Cadene</a:t>
            </a:r>
            <a:r>
              <a:rPr lang="en-US" altLang="zh-CN" sz="1200" b="0" i="0" dirty="0">
                <a:solidFill>
                  <a:srgbClr val="222222"/>
                </a:solidFill>
                <a:effectLst/>
                <a:latin typeface="Arial" panose="020B0604020202020204" pitchFamily="34" charset="0"/>
              </a:rPr>
              <a:t> R, Cord M, et al. </a:t>
            </a:r>
            <a:r>
              <a:rPr lang="en-US" altLang="zh-CN" sz="1200" b="0" i="0" dirty="0" err="1">
                <a:solidFill>
                  <a:srgbClr val="222222"/>
                </a:solidFill>
                <a:effectLst/>
                <a:latin typeface="Arial" panose="020B0604020202020204" pitchFamily="34" charset="0"/>
              </a:rPr>
              <a:t>Mutan</a:t>
            </a:r>
            <a:r>
              <a:rPr lang="en-US" altLang="zh-CN" sz="1200" b="0" i="0" dirty="0">
                <a:solidFill>
                  <a:srgbClr val="222222"/>
                </a:solidFill>
                <a:effectLst/>
                <a:latin typeface="Arial" panose="020B0604020202020204" pitchFamily="34" charset="0"/>
              </a:rPr>
              <a:t>: Multimodal tucker fusion for visual question answering[C]//Proceedings of the IEEE international conference on computer vision. 2017: 2612-2620.</a:t>
            </a:r>
            <a:endParaRPr lang="zh-CN" altLang="en-US" sz="1200" dirty="0"/>
          </a:p>
        </p:txBody>
      </p:sp>
    </p:spTree>
    <p:extLst>
      <p:ext uri="{BB962C8B-B14F-4D97-AF65-F5344CB8AC3E}">
        <p14:creationId xmlns:p14="http://schemas.microsoft.com/office/powerpoint/2010/main" val="2737233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D69EFBEB-0C1B-ABF6-2B06-B8D88FB9DBCE}"/>
              </a:ext>
            </a:extLst>
          </p:cNvPr>
          <p:cNvSpPr>
            <a:spLocks noGrp="1"/>
          </p:cNvSpPr>
          <p:nvPr>
            <p:ph type="body" sz="quarter" idx="10"/>
          </p:nvPr>
        </p:nvSpPr>
        <p:spPr/>
        <p:txBody>
          <a:bodyPr/>
          <a:lstStyle/>
          <a:p>
            <a:r>
              <a:rPr lang="en-US" altLang="zh-CN" dirty="0"/>
              <a:t>1.3 Main Contributions</a:t>
            </a:r>
            <a:endParaRPr lang="zh-CN" altLang="en-US" dirty="0"/>
          </a:p>
        </p:txBody>
      </p:sp>
      <p:sp>
        <p:nvSpPr>
          <p:cNvPr id="3" name="文本占位符 2">
            <a:extLst>
              <a:ext uri="{FF2B5EF4-FFF2-40B4-BE49-F238E27FC236}">
                <a16:creationId xmlns:a16="http://schemas.microsoft.com/office/drawing/2014/main" id="{54104985-2908-EE65-4D26-DFA59313264A}"/>
              </a:ext>
            </a:extLst>
          </p:cNvPr>
          <p:cNvSpPr>
            <a:spLocks noGrp="1"/>
          </p:cNvSpPr>
          <p:nvPr>
            <p:ph type="body" sz="quarter" idx="13"/>
          </p:nvPr>
        </p:nvSpPr>
        <p:spPr/>
        <p:txBody>
          <a:bodyPr/>
          <a:lstStyle/>
          <a:p>
            <a:r>
              <a:rPr lang="en-US" altLang="zh-CN" dirty="0"/>
              <a:t>01</a:t>
            </a:r>
            <a:endParaRPr lang="zh-CN" altLang="en-US" dirty="0"/>
          </a:p>
        </p:txBody>
      </p:sp>
      <p:sp>
        <p:nvSpPr>
          <p:cNvPr id="6" name="文本框 8">
            <a:extLst>
              <a:ext uri="{FF2B5EF4-FFF2-40B4-BE49-F238E27FC236}">
                <a16:creationId xmlns:a16="http://schemas.microsoft.com/office/drawing/2014/main" id="{0D97EF54-240A-7B02-C2D4-B69A7F9B87B0}"/>
              </a:ext>
            </a:extLst>
          </p:cNvPr>
          <p:cNvSpPr txBox="1"/>
          <p:nvPr/>
        </p:nvSpPr>
        <p:spPr>
          <a:xfrm>
            <a:off x="438978" y="644929"/>
            <a:ext cx="8302350" cy="562602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In our research project, we outline our contributions as follows:</a:t>
            </a:r>
          </a:p>
          <a:p>
            <a:pPr lvl="0" algn="l">
              <a:lnSpc>
                <a:spcPct val="115000"/>
              </a:lnSpc>
              <a:spcAft>
                <a:spcPts val="1000"/>
              </a:spcAft>
            </a:pPr>
            <a:r>
              <a:rPr lang="en-US" altLang="zh-CN" sz="1600" b="1"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1. Strategic Model Foundation: </a:t>
            </a: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Our model's architecture is based on a strong baseline in the VQA domain, established by </a:t>
            </a:r>
            <a:r>
              <a:rPr lang="en-US" altLang="zh-CN" sz="1600" kern="100" dirty="0" err="1">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Kazemi</a:t>
            </a: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 et al. We modify the baseline and integrate some new components in to the basic structure.</a:t>
            </a:r>
          </a:p>
          <a:p>
            <a:pPr lvl="0" algn="l">
              <a:lnSpc>
                <a:spcPct val="115000"/>
              </a:lnSpc>
              <a:spcAft>
                <a:spcPts val="1000"/>
              </a:spcAft>
            </a:pPr>
            <a:endPar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b="1"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2. Fusion Methodology Exploration: </a:t>
            </a: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A key focus of our investigation is the exploration of fusion methods that bring together two modalities: textual and visual. We examine a variety of fusion techniques and, through careful analysis, highlight the unique strengths inherent in each approach.</a:t>
            </a:r>
          </a:p>
          <a:p>
            <a:pPr lvl="0" algn="l">
              <a:lnSpc>
                <a:spcPct val="115000"/>
              </a:lnSpc>
              <a:spcAft>
                <a:spcPts val="1000"/>
              </a:spcAft>
            </a:pPr>
            <a:endParaRPr lang="en-US" altLang="zh-CN" sz="1600" b="1"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endParaRPr>
          </a:p>
          <a:p>
            <a:pPr lvl="0" algn="l">
              <a:lnSpc>
                <a:spcPct val="115000"/>
              </a:lnSpc>
              <a:spcAft>
                <a:spcPts val="1000"/>
              </a:spcAft>
            </a:pPr>
            <a:r>
              <a:rPr lang="en-US" altLang="zh-CN" sz="1600" b="1"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3. Benchmarking and Comparative Evaluation: </a:t>
            </a:r>
          </a:p>
          <a:p>
            <a:pPr lvl="0" algn="l">
              <a:lnSpc>
                <a:spcPct val="115000"/>
              </a:lnSpc>
              <a:spcAft>
                <a:spcPts val="1000"/>
              </a:spcAft>
            </a:pPr>
            <a:r>
              <a:rPr lang="en-US" altLang="zh-CN" sz="1600" kern="100" dirty="0">
                <a:solidFill>
                  <a:schemeClr val="accent3">
                    <a:lumMod val="50000"/>
                  </a:schemeClr>
                </a:solidFill>
                <a:effectLst/>
                <a:latin typeface="Times New Roman" panose="02020603050405020304" pitchFamily="18" charset="0"/>
                <a:ea typeface="等线" panose="02010600030101010101" pitchFamily="2" charset="-122"/>
                <a:cs typeface="Times New Roman" panose="02020603050405020304" pitchFamily="18" charset="0"/>
              </a:rPr>
              <a:t>To conclude our study, we conduct a thorough benchmarking process. This involves selecting high-performing models from the VQA landscape as our baselines. We then perform comprehensive comparisons based on VQA task metrics. These evaluations cover three question categories: binary responses, numerical solutions, and general responses. Through this comparative analysis, we aim to clarify the nuanced performance differences across these diverse question types.</a:t>
            </a:r>
          </a:p>
        </p:txBody>
      </p:sp>
    </p:spTree>
    <p:extLst>
      <p:ext uri="{BB962C8B-B14F-4D97-AF65-F5344CB8AC3E}">
        <p14:creationId xmlns:p14="http://schemas.microsoft.com/office/powerpoint/2010/main" val="3064630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800350"/>
            <a:ext cx="12192000" cy="12573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p:cNvSpPr txBox="1"/>
          <p:nvPr/>
        </p:nvSpPr>
        <p:spPr>
          <a:xfrm>
            <a:off x="4937961" y="3042515"/>
            <a:ext cx="4321834" cy="733149"/>
          </a:xfrm>
          <a:prstGeom prst="rect">
            <a:avLst/>
          </a:prstGeom>
          <a:noFill/>
        </p:spPr>
        <p:txBody>
          <a:bodyPr wrap="square" rtlCol="0">
            <a:spAutoFit/>
          </a:bodyPr>
          <a:lstStyle/>
          <a:p>
            <a:pPr defTabSz="457200">
              <a:lnSpc>
                <a:spcPct val="130000"/>
              </a:lnSpc>
            </a:pPr>
            <a:r>
              <a:rPr lang="en-US" altLang="zh-CN" sz="3600" b="1" dirty="0">
                <a:solidFill>
                  <a:srgbClr val="FFFFFF"/>
                </a:solidFill>
                <a:ea typeface="微软雅黑" panose="020B0503020204020204" charset="-122"/>
              </a:rPr>
              <a:t>Methodology</a:t>
            </a:r>
            <a:endParaRPr kumimoji="1" lang="zh-CN" altLang="en-US" sz="3600" b="1" dirty="0">
              <a:solidFill>
                <a:srgbClr val="FFFFFF"/>
              </a:solidFill>
              <a:ea typeface="微软雅黑" panose="020B0503020204020204" charset="-122"/>
            </a:endParaRPr>
          </a:p>
        </p:txBody>
      </p:sp>
      <p:sp>
        <p:nvSpPr>
          <p:cNvPr id="4" name="文本框 3"/>
          <p:cNvSpPr txBox="1"/>
          <p:nvPr/>
        </p:nvSpPr>
        <p:spPr>
          <a:xfrm>
            <a:off x="2579864" y="2993592"/>
            <a:ext cx="2178802" cy="830997"/>
          </a:xfrm>
          <a:prstGeom prst="rect">
            <a:avLst/>
          </a:prstGeom>
          <a:noFill/>
        </p:spPr>
        <p:txBody>
          <a:bodyPr wrap="none" rtlCol="0">
            <a:spAutoFit/>
          </a:bodyPr>
          <a:lstStyle/>
          <a:p>
            <a:pPr defTabSz="457200"/>
            <a:r>
              <a:rPr kumimoji="1" lang="en-US" altLang="zh-CN" sz="4800" b="1" dirty="0">
                <a:solidFill>
                  <a:srgbClr val="FFFFFF"/>
                </a:solidFill>
                <a:ea typeface="微软雅黑" panose="020B0503020204020204" charset="-122"/>
              </a:rPr>
              <a:t>Part 02</a:t>
            </a:r>
            <a:endParaRPr kumimoji="1" lang="zh-CN" altLang="en-US" sz="4800" b="1" dirty="0">
              <a:solidFill>
                <a:srgbClr val="FFFFFF"/>
              </a:solidFill>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advTm="2947">
        <p:fade/>
      </p:transition>
    </mc:Choice>
    <mc:Fallback xmlns="">
      <p:transition spd="med" advTm="2947">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2.1</a:t>
            </a:r>
            <a:r>
              <a:rPr kumimoji="1" lang="zh-CN" altLang="en-US" dirty="0"/>
              <a:t> </a:t>
            </a:r>
            <a:r>
              <a:rPr kumimoji="1" lang="en-US" altLang="zh-CN" dirty="0"/>
              <a:t>Task Definition</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grpSp>
        <p:nvGrpSpPr>
          <p:cNvPr id="26" name="组 25"/>
          <p:cNvGrpSpPr/>
          <p:nvPr/>
        </p:nvGrpSpPr>
        <p:grpSpPr>
          <a:xfrm>
            <a:off x="9707390" y="-429784"/>
            <a:ext cx="525383" cy="308813"/>
            <a:chOff x="3902075" y="4498975"/>
            <a:chExt cx="831850" cy="488950"/>
          </a:xfrm>
          <a:solidFill>
            <a:schemeClr val="bg1"/>
          </a:solidFill>
        </p:grpSpPr>
        <p:sp>
          <p:nvSpPr>
            <p:cNvPr id="2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D5FE66-CC99-A583-265E-C404A1A2BDBB}"/>
                  </a:ext>
                </a:extLst>
              </p:cNvPr>
              <p:cNvSpPr txBox="1"/>
              <p:nvPr/>
            </p:nvSpPr>
            <p:spPr>
              <a:xfrm>
                <a:off x="248458" y="1073938"/>
                <a:ext cx="5189390" cy="5078313"/>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The process </a:t>
                </a:r>
                <a:r>
                  <a:rPr lang="en-US" altLang="zh-CN" dirty="0">
                    <a:latin typeface="Times New Roman" panose="02020603050405020304" pitchFamily="18" charset="0"/>
                    <a:cs typeface="Times New Roman" panose="02020603050405020304" pitchFamily="18" charset="0"/>
                  </a:rPr>
                  <a:t>to solve VQA problem</a:t>
                </a:r>
                <a:r>
                  <a:rPr lang="zh-CN" altLang="en-US" dirty="0">
                    <a:latin typeface="Times New Roman" panose="02020603050405020304" pitchFamily="18" charset="0"/>
                    <a:cs typeface="Times New Roman" panose="02020603050405020304" pitchFamily="18" charset="0"/>
                  </a:rPr>
                  <a:t> involves working with both image and text data, requiring accurate models for each. It's important to consider how these two modalities interact at a higher level to contribute to the model's final answer. </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To achieve this, the model must extract features from both images and text. These features are labeled as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𝑓</m:t>
                        </m:r>
                      </m:e>
                      <m:sub>
                        <m:r>
                          <a:rPr lang="zh-CN" altLang="en-US" i="1" dirty="0" smtClean="0">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 for image features and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𝑡</m:t>
                        </m:r>
                      </m:e>
                      <m:sub>
                        <m:r>
                          <a:rPr lang="zh-CN" altLang="en-US" i="1" dirty="0" smtClean="0">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 for text features. A fusion method is then used to bring these features together, creating a score matrix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𝑚</m:t>
                    </m:r>
                  </m:oMath>
                </a14:m>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Here, the weight matrix can have the function of attention mechanism.</a:t>
                </a: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It learns to output a weight for the feature vector at each spatial position in the feature map, which is first</a:t>
                </a:r>
              </a:p>
              <a:p>
                <a:r>
                  <a:rPr lang="en-US" altLang="zh-CN" dirty="0">
                    <a:latin typeface="Times New Roman" panose="02020603050405020304" pitchFamily="18" charset="0"/>
                    <a:cs typeface="Times New Roman" panose="02020603050405020304" pitchFamily="18" charset="0"/>
                  </a:rPr>
                  <a:t>normalized and then used for performing a weighted sum over the spatial positions to produce a</a:t>
                </a:r>
              </a:p>
              <a:p>
                <a:r>
                  <a:rPr lang="en-US" altLang="zh-CN" dirty="0">
                    <a:latin typeface="Times New Roman" panose="02020603050405020304" pitchFamily="18" charset="0"/>
                    <a:cs typeface="Times New Roman" panose="02020603050405020304" pitchFamily="18" charset="0"/>
                  </a:rPr>
                  <a:t>single feature vector.</a:t>
                </a:r>
                <a:endParaRPr lang="zh-CN" altLang="en-US" dirty="0">
                  <a:latin typeface="Times New Roman" panose="02020603050405020304" pitchFamily="18" charset="0"/>
                  <a:cs typeface="Times New Roman" panose="02020603050405020304" pitchFamily="18" charset="0"/>
                </a:endParaRPr>
              </a:p>
            </p:txBody>
          </p:sp>
        </mc:Choice>
        <mc:Fallback xmlns="">
          <p:sp>
            <p:nvSpPr>
              <p:cNvPr id="9" name="文本框 8">
                <a:extLst>
                  <a:ext uri="{FF2B5EF4-FFF2-40B4-BE49-F238E27FC236}">
                    <a16:creationId xmlns:a16="http://schemas.microsoft.com/office/drawing/2014/main" id="{BBD5FE66-CC99-A583-265E-C404A1A2BDBB}"/>
                  </a:ext>
                </a:extLst>
              </p:cNvPr>
              <p:cNvSpPr txBox="1">
                <a:spLocks noRot="1" noChangeAspect="1" noMove="1" noResize="1" noEditPoints="1" noAdjustHandles="1" noChangeArrowheads="1" noChangeShapeType="1" noTextEdit="1"/>
              </p:cNvSpPr>
              <p:nvPr/>
            </p:nvSpPr>
            <p:spPr>
              <a:xfrm>
                <a:off x="248458" y="1073938"/>
                <a:ext cx="5189390" cy="5078313"/>
              </a:xfrm>
              <a:prstGeom prst="rect">
                <a:avLst/>
              </a:prstGeom>
              <a:blipFill>
                <a:blip r:embed="rId3"/>
                <a:stretch>
                  <a:fillRect l="-1058" t="-600" r="-1998" b="-960"/>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06282754-BB57-C0F8-2C4B-3BA827F366ED}"/>
              </a:ext>
            </a:extLst>
          </p:cNvPr>
          <p:cNvPicPr>
            <a:picLocks noChangeAspect="1"/>
          </p:cNvPicPr>
          <p:nvPr/>
        </p:nvPicPr>
        <p:blipFill>
          <a:blip r:embed="rId4"/>
          <a:stretch>
            <a:fillRect/>
          </a:stretch>
        </p:blipFill>
        <p:spPr>
          <a:xfrm>
            <a:off x="6195640" y="787802"/>
            <a:ext cx="3949903" cy="4502381"/>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6331F02-C2BD-CF24-5BAA-B52DC4A37F8E}"/>
                  </a:ext>
                </a:extLst>
              </p:cNvPr>
              <p:cNvSpPr txBox="1"/>
              <p:nvPr/>
            </p:nvSpPr>
            <p:spPr>
              <a:xfrm>
                <a:off x="5290592" y="5378353"/>
                <a:ext cx="6096000" cy="994824"/>
              </a:xfrm>
              <a:prstGeom prst="rect">
                <a:avLst/>
              </a:prstGeom>
              <a:noFill/>
            </p:spPr>
            <p:txBody>
              <a:bodyPr wrap="square">
                <a:spAutoFit/>
              </a:bodyPr>
              <a:lstStyle/>
              <a:p>
                <a:pPr indent="154940" algn="just">
                  <a:lnSpc>
                    <a:spcPts val="1350"/>
                  </a:lnSpc>
                </a:pPr>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Figure 1 illustrates the procedure for obtaining a score matrix that is subsequently utilized to construct feature vectors. In Figure 1, let  </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𝑓</m:t>
                        </m:r>
                      </m:e>
                      <m:sub>
                        <m:r>
                          <a:rPr lang="en-US" altLang="zh-CN" sz="1200" i="1">
                            <a:effectLst/>
                            <a:latin typeface="Cambria Math" panose="02040503050406030204" pitchFamily="18" charset="0"/>
                            <a:ea typeface="Cambria" panose="02040503050406030204" pitchFamily="18" charset="0"/>
                          </a:rPr>
                          <m:t>𝑣𝑗</m:t>
                        </m:r>
                      </m:sub>
                    </m:sSub>
                    <m:r>
                      <a:rPr lang="en-US" altLang="zh-CN" sz="1200" i="1">
                        <a:effectLst/>
                        <a:latin typeface="Cambria Math" panose="02040503050406030204" pitchFamily="18" charset="0"/>
                        <a:ea typeface="Cambria" panose="02040503050406030204" pitchFamily="18" charset="0"/>
                      </a:rPr>
                      <m:t>=</m:t>
                    </m:r>
                    <m:d>
                      <m:dPr>
                        <m:ctrlPr>
                          <a:rPr lang="zh-CN" altLang="zh-CN" sz="1200" i="1">
                            <a:effectLst/>
                            <a:latin typeface="Cambria Math" panose="02040503050406030204" pitchFamily="18" charset="0"/>
                            <a:ea typeface="Cambria Math" panose="02040503050406030204" pitchFamily="18" charset="0"/>
                          </a:rPr>
                        </m:ctrlPr>
                      </m:dPr>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𝑓</m:t>
                            </m:r>
                          </m:e>
                          <m:sub>
                            <m:r>
                              <a:rPr lang="en-US" altLang="zh-CN" sz="1200" i="1">
                                <a:effectLst/>
                                <a:latin typeface="Cambria Math" panose="02040503050406030204" pitchFamily="18" charset="0"/>
                                <a:ea typeface="Cambria" panose="02040503050406030204" pitchFamily="18" charset="0"/>
                              </a:rPr>
                              <m:t>𝑣𝑗</m:t>
                            </m:r>
                            <m:r>
                              <a:rPr lang="en-US" altLang="zh-CN" sz="1200" i="1">
                                <a:effectLst/>
                                <a:latin typeface="Cambria Math" panose="02040503050406030204" pitchFamily="18" charset="0"/>
                                <a:ea typeface="Cambria" panose="02040503050406030204" pitchFamily="18" charset="0"/>
                              </a:rPr>
                              <m:t>,1</m:t>
                            </m:r>
                          </m:sub>
                        </m:sSub>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𝑓</m:t>
                            </m:r>
                          </m:e>
                          <m:sub>
                            <m:r>
                              <a:rPr lang="en-US" altLang="zh-CN" sz="1200" i="1">
                                <a:effectLst/>
                                <a:latin typeface="Cambria Math" panose="02040503050406030204" pitchFamily="18" charset="0"/>
                                <a:ea typeface="Cambria" panose="02040503050406030204" pitchFamily="18" charset="0"/>
                              </a:rPr>
                              <m:t>𝑣𝑗</m:t>
                            </m:r>
                            <m:r>
                              <a:rPr lang="en-US" altLang="zh-CN" sz="1200" i="1">
                                <a:effectLst/>
                                <a:latin typeface="Cambria Math" panose="02040503050406030204" pitchFamily="18" charset="0"/>
                                <a:ea typeface="Cambria" panose="02040503050406030204" pitchFamily="18" charset="0"/>
                              </a:rPr>
                              <m:t>,2</m:t>
                            </m:r>
                          </m:sub>
                        </m:sSub>
                        <m:r>
                          <a:rPr lang="en-US" altLang="zh-CN" sz="1200" i="1">
                            <a:effectLst/>
                            <a:latin typeface="Cambria Math" panose="02040503050406030204" pitchFamily="18" charset="0"/>
                            <a:ea typeface="Cambria" panose="02040503050406030204" pitchFamily="18" charset="0"/>
                          </a:rPr>
                          <m:t>,</m:t>
                        </m:r>
                        <m:r>
                          <a:rPr lang="en-US" altLang="zh-CN" sz="1200">
                            <a:effectLst/>
                            <a:latin typeface="Cambria Math" panose="02040503050406030204" pitchFamily="18" charset="0"/>
                            <a:ea typeface="Cambria" panose="02040503050406030204" pitchFamily="18" charset="0"/>
                          </a:rPr>
                          <m:t>…</m:t>
                        </m:r>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𝑓</m:t>
                            </m:r>
                          </m:e>
                          <m:sub>
                            <m:r>
                              <a:rPr lang="en-US" altLang="zh-CN" sz="1200" i="1">
                                <a:effectLst/>
                                <a:latin typeface="Cambria Math" panose="02040503050406030204" pitchFamily="18" charset="0"/>
                                <a:ea typeface="Cambria" panose="02040503050406030204" pitchFamily="18" charset="0"/>
                              </a:rPr>
                              <m:t>𝑣𝑗</m:t>
                            </m:r>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𝑑</m:t>
                                </m:r>
                              </m:e>
                              <m:sub>
                                <m:r>
                                  <a:rPr lang="en-US" altLang="zh-CN" sz="1200" i="1">
                                    <a:effectLst/>
                                    <a:latin typeface="Cambria Math" panose="02040503050406030204" pitchFamily="18" charset="0"/>
                                    <a:ea typeface="Cambria" panose="02040503050406030204" pitchFamily="18" charset="0"/>
                                  </a:rPr>
                                  <m:t>𝑣</m:t>
                                </m:r>
                              </m:sub>
                            </m:sSub>
                          </m:sub>
                        </m:sSub>
                      </m:e>
                    </m:d>
                    <m:r>
                      <a:rPr lang="en-US" altLang="zh-CN" sz="1200" i="1">
                        <a:effectLst/>
                        <a:latin typeface="Cambria Math" panose="02040503050406030204" pitchFamily="18" charset="0"/>
                        <a:ea typeface="Cambria" panose="02040503050406030204" pitchFamily="18" charset="0"/>
                      </a:rPr>
                      <m:t> </m:t>
                    </m:r>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represent the feature vector of region</a:t>
                </a:r>
                <a14:m>
                  <m:oMath xmlns:m="http://schemas.openxmlformats.org/officeDocument/2006/math">
                    <m:r>
                      <a:rPr lang="en-US" altLang="zh-CN" sz="1200" i="1">
                        <a:effectLst/>
                        <a:latin typeface="Cambria Math" panose="02040503050406030204" pitchFamily="18" charset="0"/>
                        <a:ea typeface="Cambria" panose="02040503050406030204" pitchFamily="18" charset="0"/>
                      </a:rPr>
                      <m:t> </m:t>
                    </m:r>
                    <m:r>
                      <a:rPr lang="en-US" altLang="zh-CN" sz="1200" i="1">
                        <a:effectLst/>
                        <a:latin typeface="Cambria Math" panose="02040503050406030204" pitchFamily="18" charset="0"/>
                        <a:ea typeface="Cambria" panose="02040503050406030204" pitchFamily="18" charset="0"/>
                      </a:rPr>
                      <m:t>𝑗</m:t>
                    </m:r>
                    <m:r>
                      <a:rPr lang="en-US" altLang="zh-CN" sz="1200" i="1">
                        <a:effectLst/>
                        <a:latin typeface="Cambria Math" panose="02040503050406030204" pitchFamily="18" charset="0"/>
                        <a:ea typeface="Cambria" panose="02040503050406030204" pitchFamily="18" charset="0"/>
                      </a:rPr>
                      <m:t> </m:t>
                    </m:r>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for </a:t>
                </a:r>
                <a14:m>
                  <m:oMath xmlns:m="http://schemas.openxmlformats.org/officeDocument/2006/math">
                    <m:r>
                      <a:rPr lang="en-US" altLang="zh-CN" sz="1200" i="1">
                        <a:effectLst/>
                        <a:latin typeface="Cambria Math" panose="02040503050406030204" pitchFamily="18" charset="0"/>
                        <a:ea typeface="Cambria" panose="02040503050406030204" pitchFamily="18" charset="0"/>
                      </a:rPr>
                      <m:t>𝑗</m:t>
                    </m:r>
                    <m:r>
                      <a:rPr lang="en-US" altLang="zh-CN" sz="1200" i="1">
                        <a:effectLst/>
                        <a:latin typeface="Cambria Math" panose="02040503050406030204" pitchFamily="18" charset="0"/>
                        <a:ea typeface="Cambria" panose="02040503050406030204" pitchFamily="18" charset="0"/>
                      </a:rPr>
                      <m:t>∈</m:t>
                    </m:r>
                    <m:d>
                      <m:dPr>
                        <m:begChr m:val="["/>
                        <m:endChr m:val="]"/>
                        <m:ctrlPr>
                          <a:rPr lang="zh-CN" altLang="zh-CN" sz="1200" i="1">
                            <a:effectLst/>
                            <a:latin typeface="Cambria Math" panose="02040503050406030204" pitchFamily="18" charset="0"/>
                            <a:ea typeface="Cambria Math" panose="02040503050406030204" pitchFamily="18" charset="0"/>
                          </a:rPr>
                        </m:ctrlPr>
                      </m:dPr>
                      <m:e>
                        <m:r>
                          <a:rPr lang="en-US" altLang="zh-CN" sz="1200" i="1">
                            <a:effectLst/>
                            <a:latin typeface="Cambria Math" panose="02040503050406030204" pitchFamily="18" charset="0"/>
                            <a:ea typeface="Cambria" panose="02040503050406030204" pitchFamily="18" charset="0"/>
                          </a:rPr>
                          <m:t>1,</m:t>
                        </m:r>
                        <m:r>
                          <a:rPr lang="en-US" altLang="zh-CN" sz="1200" i="1">
                            <a:effectLst/>
                            <a:latin typeface="Cambria Math" panose="02040503050406030204" pitchFamily="18" charset="0"/>
                            <a:ea typeface="Cambria" panose="02040503050406030204" pitchFamily="18" charset="0"/>
                          </a:rPr>
                          <m:t>𝑛</m:t>
                        </m:r>
                      </m:e>
                    </m:d>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 Here, </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𝑑</m:t>
                        </m:r>
                      </m:e>
                      <m:sub>
                        <m:r>
                          <a:rPr lang="en-US" altLang="zh-CN" sz="1200" i="1">
                            <a:effectLst/>
                            <a:latin typeface="Cambria Math" panose="02040503050406030204" pitchFamily="18" charset="0"/>
                            <a:ea typeface="Cambria" panose="02040503050406030204" pitchFamily="18" charset="0"/>
                          </a:rPr>
                          <m:t>𝑣</m:t>
                        </m:r>
                      </m:sub>
                    </m:sSub>
                  </m:oMath>
                </a14:m>
                <a:r>
                  <a:rPr lang="en-US" altLang="zh-CN" sz="1200" i="1" dirty="0">
                    <a:effectLst/>
                    <a:latin typeface="Times New Roman" panose="02020603050405020304" pitchFamily="18" charset="0"/>
                    <a:ea typeface="Cambria" panose="02040503050406030204" pitchFamily="18" charset="0"/>
                    <a:cs typeface="Times New Roman" panose="02020603050405020304" pitchFamily="18" charset="0"/>
                  </a:rPr>
                  <a:t> </a:t>
                </a:r>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signifies the dimensionality of the region feature vectors. Similarly, denote </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𝑡</m:t>
                        </m:r>
                      </m:e>
                      <m:sub>
                        <m:r>
                          <a:rPr lang="en-US" altLang="zh-CN" sz="1200" i="1">
                            <a:effectLst/>
                            <a:latin typeface="Cambria Math" panose="02040503050406030204" pitchFamily="18" charset="0"/>
                            <a:ea typeface="Cambria" panose="02040503050406030204" pitchFamily="18" charset="0"/>
                          </a:rPr>
                          <m:t>𝑖</m:t>
                        </m:r>
                      </m:sub>
                    </m:sSub>
                    <m:r>
                      <a:rPr lang="en-US" altLang="zh-CN" sz="1200" i="1">
                        <a:effectLst/>
                        <a:latin typeface="Cambria Math" panose="02040503050406030204" pitchFamily="18" charset="0"/>
                        <a:ea typeface="Cambria" panose="02040503050406030204" pitchFamily="18" charset="0"/>
                      </a:rPr>
                      <m:t>=</m:t>
                    </m:r>
                    <m:d>
                      <m:dPr>
                        <m:ctrlPr>
                          <a:rPr lang="zh-CN" altLang="zh-CN" sz="1200" i="1">
                            <a:effectLst/>
                            <a:latin typeface="Cambria Math" panose="02040503050406030204" pitchFamily="18" charset="0"/>
                            <a:ea typeface="Cambria Math" panose="02040503050406030204" pitchFamily="18" charset="0"/>
                          </a:rPr>
                        </m:ctrlPr>
                      </m:dPr>
                      <m:e>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𝑡</m:t>
                            </m:r>
                          </m:e>
                          <m:sub>
                            <m:r>
                              <a:rPr lang="en-US" altLang="zh-CN" sz="1200" i="1">
                                <a:effectLst/>
                                <a:latin typeface="Cambria Math" panose="02040503050406030204" pitchFamily="18" charset="0"/>
                                <a:ea typeface="Cambria" panose="02040503050406030204" pitchFamily="18" charset="0"/>
                              </a:rPr>
                              <m:t>𝑖</m:t>
                            </m:r>
                            <m:r>
                              <a:rPr lang="en-US" altLang="zh-CN" sz="1200" i="1">
                                <a:effectLst/>
                                <a:latin typeface="Cambria Math" panose="02040503050406030204" pitchFamily="18" charset="0"/>
                                <a:ea typeface="Cambria" panose="02040503050406030204" pitchFamily="18" charset="0"/>
                              </a:rPr>
                              <m:t>1</m:t>
                            </m:r>
                          </m:sub>
                        </m:sSub>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𝑡</m:t>
                            </m:r>
                          </m:e>
                          <m:sub>
                            <m:r>
                              <a:rPr lang="en-US" altLang="zh-CN" sz="1200" i="1">
                                <a:effectLst/>
                                <a:latin typeface="Cambria Math" panose="02040503050406030204" pitchFamily="18" charset="0"/>
                                <a:ea typeface="Cambria" panose="02040503050406030204" pitchFamily="18" charset="0"/>
                              </a:rPr>
                              <m:t>𝑖</m:t>
                            </m:r>
                            <m:r>
                              <a:rPr lang="en-US" altLang="zh-CN" sz="1200" i="1">
                                <a:effectLst/>
                                <a:latin typeface="Cambria Math" panose="02040503050406030204" pitchFamily="18" charset="0"/>
                                <a:ea typeface="Cambria" panose="02040503050406030204" pitchFamily="18" charset="0"/>
                              </a:rPr>
                              <m:t>2</m:t>
                            </m:r>
                          </m:sub>
                        </m:sSub>
                        <m:r>
                          <a:rPr lang="en-US" altLang="zh-CN" sz="1200" i="1">
                            <a:effectLst/>
                            <a:latin typeface="Cambria Math" panose="02040503050406030204" pitchFamily="18" charset="0"/>
                            <a:ea typeface="Cambria" panose="02040503050406030204" pitchFamily="18" charset="0"/>
                          </a:rPr>
                          <m:t>,</m:t>
                        </m:r>
                        <m:r>
                          <a:rPr lang="en-US" altLang="zh-CN" sz="1200">
                            <a:effectLst/>
                            <a:latin typeface="Cambria Math" panose="02040503050406030204" pitchFamily="18" charset="0"/>
                            <a:ea typeface="Cambria" panose="02040503050406030204" pitchFamily="18" charset="0"/>
                          </a:rPr>
                          <m:t>…</m:t>
                        </m:r>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𝑡</m:t>
                            </m:r>
                          </m:e>
                          <m:sub>
                            <m:r>
                              <a:rPr lang="en-US" altLang="zh-CN" sz="1200" i="1">
                                <a:effectLst/>
                                <a:latin typeface="Cambria Math" panose="02040503050406030204" pitchFamily="18" charset="0"/>
                                <a:ea typeface="Cambria" panose="02040503050406030204" pitchFamily="18" charset="0"/>
                              </a:rPr>
                              <m:t>𝑖</m:t>
                            </m:r>
                            <m:r>
                              <a:rPr lang="en-US" altLang="zh-CN" sz="1200" i="1">
                                <a:effectLst/>
                                <a:latin typeface="Cambria Math" panose="02040503050406030204" pitchFamily="18" charset="0"/>
                                <a:ea typeface="Cambria" panose="02040503050406030204" pitchFamily="18" charset="0"/>
                              </a:rPr>
                              <m:t>,</m:t>
                            </m:r>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𝑑</m:t>
                                </m:r>
                              </m:e>
                              <m:sub>
                                <m:r>
                                  <a:rPr lang="en-US" altLang="zh-CN" sz="1200" i="1">
                                    <a:effectLst/>
                                    <a:latin typeface="Cambria Math" panose="02040503050406030204" pitchFamily="18" charset="0"/>
                                    <a:ea typeface="Cambria" panose="02040503050406030204" pitchFamily="18" charset="0"/>
                                  </a:rPr>
                                  <m:t>𝑞</m:t>
                                </m:r>
                              </m:sub>
                            </m:sSub>
                          </m:sub>
                        </m:sSub>
                      </m:e>
                    </m:d>
                    <m:r>
                      <a:rPr lang="en-US" altLang="zh-CN" sz="1200" i="1">
                        <a:effectLst/>
                        <a:latin typeface="Cambria Math" panose="02040503050406030204" pitchFamily="18" charset="0"/>
                        <a:ea typeface="Cambria" panose="02040503050406030204" pitchFamily="18" charset="0"/>
                      </a:rPr>
                      <m:t> </m:t>
                    </m:r>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as the feature vector for text</a:t>
                </a:r>
                <a14:m>
                  <m:oMath xmlns:m="http://schemas.openxmlformats.org/officeDocument/2006/math">
                    <m:r>
                      <a:rPr lang="en-US" altLang="zh-CN" sz="1200" i="1">
                        <a:effectLst/>
                        <a:latin typeface="Cambria Math" panose="02040503050406030204" pitchFamily="18" charset="0"/>
                        <a:ea typeface="Cambria" panose="02040503050406030204" pitchFamily="18" charset="0"/>
                      </a:rPr>
                      <m:t> </m:t>
                    </m:r>
                    <m:r>
                      <a:rPr lang="en-US" altLang="zh-CN" sz="1200" i="1">
                        <a:effectLst/>
                        <a:latin typeface="Cambria Math" panose="02040503050406030204" pitchFamily="18" charset="0"/>
                        <a:ea typeface="Cambria" panose="02040503050406030204" pitchFamily="18" charset="0"/>
                      </a:rPr>
                      <m:t>𝑖</m:t>
                    </m:r>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 where </a:t>
                </a:r>
                <a14:m>
                  <m:oMath xmlns:m="http://schemas.openxmlformats.org/officeDocument/2006/math">
                    <m:sSub>
                      <m:sSubPr>
                        <m:ctrlPr>
                          <a:rPr lang="zh-CN" altLang="zh-CN" sz="1200" i="1">
                            <a:effectLst/>
                            <a:latin typeface="Cambria Math" panose="02040503050406030204" pitchFamily="18" charset="0"/>
                            <a:ea typeface="Cambria Math" panose="02040503050406030204" pitchFamily="18" charset="0"/>
                          </a:rPr>
                        </m:ctrlPr>
                      </m:sSubPr>
                      <m:e>
                        <m:r>
                          <a:rPr lang="en-US" altLang="zh-CN" sz="1200" i="1">
                            <a:effectLst/>
                            <a:latin typeface="Cambria Math" panose="02040503050406030204" pitchFamily="18" charset="0"/>
                            <a:ea typeface="Cambria" panose="02040503050406030204" pitchFamily="18" charset="0"/>
                          </a:rPr>
                          <m:t>𝑑</m:t>
                        </m:r>
                      </m:e>
                      <m:sub>
                        <m:r>
                          <a:rPr lang="en-US" altLang="zh-CN" sz="1200" i="1">
                            <a:effectLst/>
                            <a:latin typeface="Cambria Math" panose="02040503050406030204" pitchFamily="18" charset="0"/>
                            <a:ea typeface="Cambria" panose="02040503050406030204" pitchFamily="18" charset="0"/>
                          </a:rPr>
                          <m:t>𝑞</m:t>
                        </m:r>
                      </m:sub>
                    </m:sSub>
                    <m:r>
                      <a:rPr lang="en-US" altLang="zh-CN" sz="1200" i="1">
                        <a:effectLst/>
                        <a:latin typeface="Cambria Math" panose="02040503050406030204" pitchFamily="18" charset="0"/>
                        <a:ea typeface="Cambria" panose="02040503050406030204" pitchFamily="18" charset="0"/>
                      </a:rPr>
                      <m:t> </m:t>
                    </m:r>
                  </m:oMath>
                </a14:m>
                <a:r>
                  <a:rPr lang="en-US" altLang="zh-CN" sz="1200" dirty="0">
                    <a:effectLst/>
                    <a:latin typeface="Times New Roman" panose="02020603050405020304" pitchFamily="18" charset="0"/>
                    <a:ea typeface="Cambria" panose="02040503050406030204" pitchFamily="18" charset="0"/>
                    <a:cs typeface="Times New Roman" panose="02020603050405020304" pitchFamily="18" charset="0"/>
                  </a:rPr>
                  <a:t>represents the dimensionality of the text feature vectors.</a:t>
                </a:r>
                <a:endParaRPr lang="zh-CN" altLang="zh-CN" sz="1200" dirty="0">
                  <a:effectLst/>
                  <a:latin typeface="Times New Roman" panose="02020603050405020304" pitchFamily="18" charset="0"/>
                  <a:ea typeface="Cambria" panose="020405030504060302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46331F02-C2BD-CF24-5BAA-B52DC4A37F8E}"/>
                  </a:ext>
                </a:extLst>
              </p:cNvPr>
              <p:cNvSpPr txBox="1">
                <a:spLocks noRot="1" noChangeAspect="1" noMove="1" noResize="1" noEditPoints="1" noAdjustHandles="1" noChangeArrowheads="1" noChangeShapeType="1" noTextEdit="1"/>
              </p:cNvSpPr>
              <p:nvPr/>
            </p:nvSpPr>
            <p:spPr>
              <a:xfrm>
                <a:off x="5290592" y="5378353"/>
                <a:ext cx="6096000" cy="994824"/>
              </a:xfrm>
              <a:prstGeom prst="rect">
                <a:avLst/>
              </a:prstGeom>
              <a:blipFill>
                <a:blip r:embed="rId5"/>
                <a:stretch>
                  <a:fillRect l="-100" t="-613" b="-2454"/>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xmlns:p14="http://schemas.microsoft.com/office/powerpoint/2010/main">
    <mc:Choice Requires="p14">
      <p:transition spd="med" p14:dur="700" advTm="25622">
        <p:fade/>
      </p:transition>
    </mc:Choice>
    <mc:Fallback xmlns="">
      <p:transition spd="med" advTm="2562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r>
              <a:rPr kumimoji="1" lang="en-US" altLang="zh-CN" dirty="0"/>
              <a:t>2.1</a:t>
            </a:r>
            <a:r>
              <a:rPr kumimoji="1" lang="zh-CN" altLang="en-US" dirty="0"/>
              <a:t> </a:t>
            </a:r>
            <a:r>
              <a:rPr kumimoji="1" lang="en-US" altLang="zh-CN" dirty="0"/>
              <a:t>Task Definition</a:t>
            </a:r>
            <a:endParaRPr kumimoji="1" lang="zh-CN" altLang="en-US" dirty="0"/>
          </a:p>
        </p:txBody>
      </p:sp>
      <p:sp>
        <p:nvSpPr>
          <p:cNvPr id="3" name="文本占位符 2"/>
          <p:cNvSpPr>
            <a:spLocks noGrp="1"/>
          </p:cNvSpPr>
          <p:nvPr>
            <p:ph type="body" sz="quarter" idx="13"/>
          </p:nvPr>
        </p:nvSpPr>
        <p:spPr/>
        <p:txBody>
          <a:bodyPr/>
          <a:lstStyle/>
          <a:p>
            <a:r>
              <a:rPr kumimoji="1" lang="en-US" altLang="zh-CN" dirty="0"/>
              <a:t>02</a:t>
            </a:r>
            <a:endParaRPr kumimoji="1" lang="zh-CN" altLang="en-US" dirty="0"/>
          </a:p>
        </p:txBody>
      </p:sp>
      <p:grpSp>
        <p:nvGrpSpPr>
          <p:cNvPr id="26" name="组 25"/>
          <p:cNvGrpSpPr/>
          <p:nvPr/>
        </p:nvGrpSpPr>
        <p:grpSpPr>
          <a:xfrm>
            <a:off x="9707390" y="-429784"/>
            <a:ext cx="525383" cy="308813"/>
            <a:chOff x="3902075" y="4498975"/>
            <a:chExt cx="831850" cy="488950"/>
          </a:xfrm>
          <a:solidFill>
            <a:schemeClr val="bg1"/>
          </a:solidFill>
        </p:grpSpPr>
        <p:sp>
          <p:nvSpPr>
            <p:cNvPr id="27" name="Freeform 230"/>
            <p:cNvSpPr>
              <a:spLocks noEditPoints="1"/>
            </p:cNvSpPr>
            <p:nvPr/>
          </p:nvSpPr>
          <p:spPr bwMode="auto">
            <a:xfrm>
              <a:off x="4092575" y="4498975"/>
              <a:ext cx="450850" cy="488950"/>
            </a:xfrm>
            <a:custGeom>
              <a:avLst/>
              <a:gdLst/>
              <a:ahLst/>
              <a:cxnLst>
                <a:cxn ang="0">
                  <a:pos x="70" y="72"/>
                </a:cxn>
                <a:cxn ang="0">
                  <a:pos x="76" y="44"/>
                </a:cxn>
                <a:cxn ang="0">
                  <a:pos x="90" y="20"/>
                </a:cxn>
                <a:cxn ang="0">
                  <a:pos x="114" y="6"/>
                </a:cxn>
                <a:cxn ang="0">
                  <a:pos x="142" y="0"/>
                </a:cxn>
                <a:cxn ang="0">
                  <a:pos x="156" y="2"/>
                </a:cxn>
                <a:cxn ang="0">
                  <a:pos x="182" y="12"/>
                </a:cxn>
                <a:cxn ang="0">
                  <a:pos x="202" y="30"/>
                </a:cxn>
                <a:cxn ang="0">
                  <a:pos x="212" y="56"/>
                </a:cxn>
                <a:cxn ang="0">
                  <a:pos x="212" y="72"/>
                </a:cxn>
                <a:cxn ang="0">
                  <a:pos x="208" y="100"/>
                </a:cxn>
                <a:cxn ang="0">
                  <a:pos x="192" y="122"/>
                </a:cxn>
                <a:cxn ang="0">
                  <a:pos x="170" y="138"/>
                </a:cxn>
                <a:cxn ang="0">
                  <a:pos x="142" y="142"/>
                </a:cxn>
                <a:cxn ang="0">
                  <a:pos x="128" y="142"/>
                </a:cxn>
                <a:cxn ang="0">
                  <a:pos x="102" y="130"/>
                </a:cxn>
                <a:cxn ang="0">
                  <a:pos x="82" y="112"/>
                </a:cxn>
                <a:cxn ang="0">
                  <a:pos x="72" y="86"/>
                </a:cxn>
                <a:cxn ang="0">
                  <a:pos x="70" y="72"/>
                </a:cxn>
                <a:cxn ang="0">
                  <a:pos x="142" y="190"/>
                </a:cxn>
                <a:cxn ang="0">
                  <a:pos x="104" y="194"/>
                </a:cxn>
                <a:cxn ang="0">
                  <a:pos x="74" y="202"/>
                </a:cxn>
                <a:cxn ang="0">
                  <a:pos x="48" y="214"/>
                </a:cxn>
                <a:cxn ang="0">
                  <a:pos x="16" y="244"/>
                </a:cxn>
                <a:cxn ang="0">
                  <a:pos x="0" y="268"/>
                </a:cxn>
                <a:cxn ang="0">
                  <a:pos x="284" y="308"/>
                </a:cxn>
                <a:cxn ang="0">
                  <a:pos x="284" y="268"/>
                </a:cxn>
                <a:cxn ang="0">
                  <a:pos x="268" y="244"/>
                </a:cxn>
                <a:cxn ang="0">
                  <a:pos x="234" y="214"/>
                </a:cxn>
                <a:cxn ang="0">
                  <a:pos x="210" y="202"/>
                </a:cxn>
                <a:cxn ang="0">
                  <a:pos x="180" y="194"/>
                </a:cxn>
                <a:cxn ang="0">
                  <a:pos x="142" y="190"/>
                </a:cxn>
              </a:cxnLst>
              <a:rect l="0" t="0" r="r" b="b"/>
              <a:pathLst>
                <a:path w="284" h="308">
                  <a:moveTo>
                    <a:pt x="70" y="72"/>
                  </a:moveTo>
                  <a:lnTo>
                    <a:pt x="70" y="72"/>
                  </a:lnTo>
                  <a:lnTo>
                    <a:pt x="72" y="56"/>
                  </a:lnTo>
                  <a:lnTo>
                    <a:pt x="76" y="44"/>
                  </a:lnTo>
                  <a:lnTo>
                    <a:pt x="82" y="30"/>
                  </a:lnTo>
                  <a:lnTo>
                    <a:pt x="90" y="20"/>
                  </a:lnTo>
                  <a:lnTo>
                    <a:pt x="102" y="12"/>
                  </a:lnTo>
                  <a:lnTo>
                    <a:pt x="114" y="6"/>
                  </a:lnTo>
                  <a:lnTo>
                    <a:pt x="128" y="2"/>
                  </a:lnTo>
                  <a:lnTo>
                    <a:pt x="142" y="0"/>
                  </a:lnTo>
                  <a:lnTo>
                    <a:pt x="142" y="0"/>
                  </a:lnTo>
                  <a:lnTo>
                    <a:pt x="156" y="2"/>
                  </a:lnTo>
                  <a:lnTo>
                    <a:pt x="170" y="6"/>
                  </a:lnTo>
                  <a:lnTo>
                    <a:pt x="182" y="12"/>
                  </a:lnTo>
                  <a:lnTo>
                    <a:pt x="192" y="20"/>
                  </a:lnTo>
                  <a:lnTo>
                    <a:pt x="202" y="30"/>
                  </a:lnTo>
                  <a:lnTo>
                    <a:pt x="208" y="44"/>
                  </a:lnTo>
                  <a:lnTo>
                    <a:pt x="212" y="56"/>
                  </a:lnTo>
                  <a:lnTo>
                    <a:pt x="212" y="72"/>
                  </a:lnTo>
                  <a:lnTo>
                    <a:pt x="212" y="72"/>
                  </a:lnTo>
                  <a:lnTo>
                    <a:pt x="212" y="86"/>
                  </a:lnTo>
                  <a:lnTo>
                    <a:pt x="208" y="100"/>
                  </a:lnTo>
                  <a:lnTo>
                    <a:pt x="202" y="112"/>
                  </a:lnTo>
                  <a:lnTo>
                    <a:pt x="192" y="122"/>
                  </a:lnTo>
                  <a:lnTo>
                    <a:pt x="182" y="130"/>
                  </a:lnTo>
                  <a:lnTo>
                    <a:pt x="170" y="138"/>
                  </a:lnTo>
                  <a:lnTo>
                    <a:pt x="156" y="142"/>
                  </a:lnTo>
                  <a:lnTo>
                    <a:pt x="142" y="142"/>
                  </a:lnTo>
                  <a:lnTo>
                    <a:pt x="142" y="142"/>
                  </a:lnTo>
                  <a:lnTo>
                    <a:pt x="128" y="142"/>
                  </a:lnTo>
                  <a:lnTo>
                    <a:pt x="114" y="138"/>
                  </a:lnTo>
                  <a:lnTo>
                    <a:pt x="102" y="130"/>
                  </a:lnTo>
                  <a:lnTo>
                    <a:pt x="90" y="122"/>
                  </a:lnTo>
                  <a:lnTo>
                    <a:pt x="82" y="112"/>
                  </a:lnTo>
                  <a:lnTo>
                    <a:pt x="76" y="100"/>
                  </a:lnTo>
                  <a:lnTo>
                    <a:pt x="72" y="86"/>
                  </a:lnTo>
                  <a:lnTo>
                    <a:pt x="70" y="72"/>
                  </a:lnTo>
                  <a:lnTo>
                    <a:pt x="70" y="72"/>
                  </a:lnTo>
                  <a:close/>
                  <a:moveTo>
                    <a:pt x="142" y="190"/>
                  </a:moveTo>
                  <a:lnTo>
                    <a:pt x="142" y="190"/>
                  </a:lnTo>
                  <a:lnTo>
                    <a:pt x="122" y="190"/>
                  </a:lnTo>
                  <a:lnTo>
                    <a:pt x="104" y="194"/>
                  </a:lnTo>
                  <a:lnTo>
                    <a:pt x="88" y="198"/>
                  </a:lnTo>
                  <a:lnTo>
                    <a:pt x="74" y="202"/>
                  </a:lnTo>
                  <a:lnTo>
                    <a:pt x="60" y="208"/>
                  </a:lnTo>
                  <a:lnTo>
                    <a:pt x="48" y="214"/>
                  </a:lnTo>
                  <a:lnTo>
                    <a:pt x="30" y="230"/>
                  </a:lnTo>
                  <a:lnTo>
                    <a:pt x="16" y="244"/>
                  </a:lnTo>
                  <a:lnTo>
                    <a:pt x="6" y="256"/>
                  </a:lnTo>
                  <a:lnTo>
                    <a:pt x="0" y="268"/>
                  </a:lnTo>
                  <a:lnTo>
                    <a:pt x="0" y="308"/>
                  </a:lnTo>
                  <a:lnTo>
                    <a:pt x="284" y="308"/>
                  </a:lnTo>
                  <a:lnTo>
                    <a:pt x="284" y="268"/>
                  </a:lnTo>
                  <a:lnTo>
                    <a:pt x="284" y="268"/>
                  </a:lnTo>
                  <a:lnTo>
                    <a:pt x="278" y="256"/>
                  </a:lnTo>
                  <a:lnTo>
                    <a:pt x="268" y="244"/>
                  </a:lnTo>
                  <a:lnTo>
                    <a:pt x="254" y="230"/>
                  </a:lnTo>
                  <a:lnTo>
                    <a:pt x="234" y="214"/>
                  </a:lnTo>
                  <a:lnTo>
                    <a:pt x="224" y="208"/>
                  </a:lnTo>
                  <a:lnTo>
                    <a:pt x="210" y="202"/>
                  </a:lnTo>
                  <a:lnTo>
                    <a:pt x="196" y="198"/>
                  </a:lnTo>
                  <a:lnTo>
                    <a:pt x="180" y="194"/>
                  </a:lnTo>
                  <a:lnTo>
                    <a:pt x="162" y="190"/>
                  </a:lnTo>
                  <a:lnTo>
                    <a:pt x="142" y="190"/>
                  </a:lnTo>
                  <a:lnTo>
                    <a:pt x="142" y="19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8" name="Freeform 231"/>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29" name="Freeform 232"/>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0" name="Freeform 233"/>
            <p:cNvSpPr/>
            <p:nvPr/>
          </p:nvSpPr>
          <p:spPr bwMode="auto">
            <a:xfrm>
              <a:off x="4467225" y="4498975"/>
              <a:ext cx="190500" cy="187325"/>
            </a:xfrm>
            <a:custGeom>
              <a:avLst/>
              <a:gdLst/>
              <a:ahLst/>
              <a:cxnLst>
                <a:cxn ang="0">
                  <a:pos x="60" y="0"/>
                </a:cxn>
                <a:cxn ang="0">
                  <a:pos x="60" y="0"/>
                </a:cxn>
                <a:cxn ang="0">
                  <a:pos x="72" y="2"/>
                </a:cxn>
                <a:cxn ang="0">
                  <a:pos x="84" y="4"/>
                </a:cxn>
                <a:cxn ang="0">
                  <a:pos x="94" y="10"/>
                </a:cxn>
                <a:cxn ang="0">
                  <a:pos x="102" y="18"/>
                </a:cxn>
                <a:cxn ang="0">
                  <a:pos x="110" y="26"/>
                </a:cxn>
                <a:cxn ang="0">
                  <a:pos x="114" y="36"/>
                </a:cxn>
                <a:cxn ang="0">
                  <a:pos x="118" y="48"/>
                </a:cxn>
                <a:cxn ang="0">
                  <a:pos x="120" y="60"/>
                </a:cxn>
                <a:cxn ang="0">
                  <a:pos x="120" y="60"/>
                </a:cxn>
                <a:cxn ang="0">
                  <a:pos x="118" y="72"/>
                </a:cxn>
                <a:cxn ang="0">
                  <a:pos x="114" y="82"/>
                </a:cxn>
                <a:cxn ang="0">
                  <a:pos x="110" y="92"/>
                </a:cxn>
                <a:cxn ang="0">
                  <a:pos x="102" y="102"/>
                </a:cxn>
                <a:cxn ang="0">
                  <a:pos x="94" y="108"/>
                </a:cxn>
                <a:cxn ang="0">
                  <a:pos x="84" y="114"/>
                </a:cxn>
                <a:cxn ang="0">
                  <a:pos x="72" y="118"/>
                </a:cxn>
                <a:cxn ang="0">
                  <a:pos x="60" y="118"/>
                </a:cxn>
                <a:cxn ang="0">
                  <a:pos x="60" y="118"/>
                </a:cxn>
                <a:cxn ang="0">
                  <a:pos x="48" y="118"/>
                </a:cxn>
                <a:cxn ang="0">
                  <a:pos x="38" y="114"/>
                </a:cxn>
                <a:cxn ang="0">
                  <a:pos x="26" y="108"/>
                </a:cxn>
                <a:cxn ang="0">
                  <a:pos x="18" y="102"/>
                </a:cxn>
                <a:cxn ang="0">
                  <a:pos x="10" y="92"/>
                </a:cxn>
                <a:cxn ang="0">
                  <a:pos x="6" y="82"/>
                </a:cxn>
                <a:cxn ang="0">
                  <a:pos x="2" y="72"/>
                </a:cxn>
                <a:cxn ang="0">
                  <a:pos x="0" y="60"/>
                </a:cxn>
                <a:cxn ang="0">
                  <a:pos x="0" y="60"/>
                </a:cxn>
                <a:cxn ang="0">
                  <a:pos x="2" y="48"/>
                </a:cxn>
                <a:cxn ang="0">
                  <a:pos x="6" y="36"/>
                </a:cxn>
                <a:cxn ang="0">
                  <a:pos x="10" y="26"/>
                </a:cxn>
                <a:cxn ang="0">
                  <a:pos x="18" y="18"/>
                </a:cxn>
                <a:cxn ang="0">
                  <a:pos x="26" y="10"/>
                </a:cxn>
                <a:cxn ang="0">
                  <a:pos x="38" y="4"/>
                </a:cxn>
                <a:cxn ang="0">
                  <a:pos x="48" y="2"/>
                </a:cxn>
                <a:cxn ang="0">
                  <a:pos x="60" y="0"/>
                </a:cxn>
                <a:cxn ang="0">
                  <a:pos x="60" y="0"/>
                </a:cxn>
              </a:cxnLst>
              <a:rect l="0" t="0" r="r" b="b"/>
              <a:pathLst>
                <a:path w="120" h="118">
                  <a:moveTo>
                    <a:pt x="60" y="0"/>
                  </a:moveTo>
                  <a:lnTo>
                    <a:pt x="60" y="0"/>
                  </a:lnTo>
                  <a:lnTo>
                    <a:pt x="72" y="2"/>
                  </a:lnTo>
                  <a:lnTo>
                    <a:pt x="84" y="4"/>
                  </a:lnTo>
                  <a:lnTo>
                    <a:pt x="94" y="10"/>
                  </a:lnTo>
                  <a:lnTo>
                    <a:pt x="102" y="18"/>
                  </a:lnTo>
                  <a:lnTo>
                    <a:pt x="110" y="26"/>
                  </a:lnTo>
                  <a:lnTo>
                    <a:pt x="114" y="36"/>
                  </a:lnTo>
                  <a:lnTo>
                    <a:pt x="118" y="48"/>
                  </a:lnTo>
                  <a:lnTo>
                    <a:pt x="120" y="60"/>
                  </a:lnTo>
                  <a:lnTo>
                    <a:pt x="120" y="60"/>
                  </a:lnTo>
                  <a:lnTo>
                    <a:pt x="118" y="72"/>
                  </a:lnTo>
                  <a:lnTo>
                    <a:pt x="114" y="82"/>
                  </a:lnTo>
                  <a:lnTo>
                    <a:pt x="110" y="92"/>
                  </a:lnTo>
                  <a:lnTo>
                    <a:pt x="102" y="102"/>
                  </a:lnTo>
                  <a:lnTo>
                    <a:pt x="94" y="108"/>
                  </a:lnTo>
                  <a:lnTo>
                    <a:pt x="84" y="114"/>
                  </a:lnTo>
                  <a:lnTo>
                    <a:pt x="72" y="118"/>
                  </a:lnTo>
                  <a:lnTo>
                    <a:pt x="60" y="118"/>
                  </a:lnTo>
                  <a:lnTo>
                    <a:pt x="60" y="118"/>
                  </a:lnTo>
                  <a:lnTo>
                    <a:pt x="48" y="118"/>
                  </a:lnTo>
                  <a:lnTo>
                    <a:pt x="38" y="114"/>
                  </a:lnTo>
                  <a:lnTo>
                    <a:pt x="26" y="108"/>
                  </a:lnTo>
                  <a:lnTo>
                    <a:pt x="18" y="102"/>
                  </a:lnTo>
                  <a:lnTo>
                    <a:pt x="10" y="92"/>
                  </a:lnTo>
                  <a:lnTo>
                    <a:pt x="6" y="82"/>
                  </a:lnTo>
                  <a:lnTo>
                    <a:pt x="2" y="72"/>
                  </a:lnTo>
                  <a:lnTo>
                    <a:pt x="0" y="60"/>
                  </a:lnTo>
                  <a:lnTo>
                    <a:pt x="0" y="60"/>
                  </a:lnTo>
                  <a:lnTo>
                    <a:pt x="2" y="48"/>
                  </a:lnTo>
                  <a:lnTo>
                    <a:pt x="6" y="36"/>
                  </a:lnTo>
                  <a:lnTo>
                    <a:pt x="10" y="26"/>
                  </a:lnTo>
                  <a:lnTo>
                    <a:pt x="18" y="18"/>
                  </a:lnTo>
                  <a:lnTo>
                    <a:pt x="26" y="10"/>
                  </a:lnTo>
                  <a:lnTo>
                    <a:pt x="38"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1" name="Freeform 234"/>
            <p:cNvSpPr/>
            <p:nvPr/>
          </p:nvSpPr>
          <p:spPr bwMode="auto">
            <a:xfrm>
              <a:off x="4457700" y="4762500"/>
              <a:ext cx="276225" cy="155575"/>
            </a:xfrm>
            <a:custGeom>
              <a:avLst/>
              <a:gdLst/>
              <a:ahLst/>
              <a:cxnLst>
                <a:cxn ang="0">
                  <a:pos x="66" y="0"/>
                </a:cxn>
                <a:cxn ang="0">
                  <a:pos x="66" y="0"/>
                </a:cxn>
                <a:cxn ang="0">
                  <a:pos x="46" y="2"/>
                </a:cxn>
                <a:cxn ang="0">
                  <a:pos x="28" y="6"/>
                </a:cxn>
                <a:cxn ang="0">
                  <a:pos x="14" y="12"/>
                </a:cxn>
                <a:cxn ang="0">
                  <a:pos x="0" y="20"/>
                </a:cxn>
                <a:cxn ang="0">
                  <a:pos x="0" y="20"/>
                </a:cxn>
                <a:cxn ang="0">
                  <a:pos x="18" y="30"/>
                </a:cxn>
                <a:cxn ang="0">
                  <a:pos x="34" y="42"/>
                </a:cxn>
                <a:cxn ang="0">
                  <a:pos x="48" y="54"/>
                </a:cxn>
                <a:cxn ang="0">
                  <a:pos x="58" y="66"/>
                </a:cxn>
                <a:cxn ang="0">
                  <a:pos x="66" y="76"/>
                </a:cxn>
                <a:cxn ang="0">
                  <a:pos x="72" y="86"/>
                </a:cxn>
                <a:cxn ang="0">
                  <a:pos x="76" y="96"/>
                </a:cxn>
                <a:cxn ang="0">
                  <a:pos x="76" y="98"/>
                </a:cxn>
                <a:cxn ang="0">
                  <a:pos x="174" y="98"/>
                </a:cxn>
                <a:cxn ang="0">
                  <a:pos x="174" y="66"/>
                </a:cxn>
                <a:cxn ang="0">
                  <a:pos x="174" y="66"/>
                </a:cxn>
                <a:cxn ang="0">
                  <a:pos x="168" y="56"/>
                </a:cxn>
                <a:cxn ang="0">
                  <a:pos x="160" y="44"/>
                </a:cxn>
                <a:cxn ang="0">
                  <a:pos x="150" y="32"/>
                </a:cxn>
                <a:cxn ang="0">
                  <a:pos x="136" y="20"/>
                </a:cxn>
                <a:cxn ang="0">
                  <a:pos x="116" y="10"/>
                </a:cxn>
                <a:cxn ang="0">
                  <a:pos x="106" y="6"/>
                </a:cxn>
                <a:cxn ang="0">
                  <a:pos x="94" y="4"/>
                </a:cxn>
                <a:cxn ang="0">
                  <a:pos x="80" y="0"/>
                </a:cxn>
                <a:cxn ang="0">
                  <a:pos x="66" y="0"/>
                </a:cxn>
                <a:cxn ang="0">
                  <a:pos x="66" y="0"/>
                </a:cxn>
              </a:cxnLst>
              <a:rect l="0" t="0" r="r" b="b"/>
              <a:pathLst>
                <a:path w="174" h="98">
                  <a:moveTo>
                    <a:pt x="66" y="0"/>
                  </a:moveTo>
                  <a:lnTo>
                    <a:pt x="66" y="0"/>
                  </a:lnTo>
                  <a:lnTo>
                    <a:pt x="46" y="2"/>
                  </a:lnTo>
                  <a:lnTo>
                    <a:pt x="28" y="6"/>
                  </a:lnTo>
                  <a:lnTo>
                    <a:pt x="14" y="12"/>
                  </a:lnTo>
                  <a:lnTo>
                    <a:pt x="0" y="20"/>
                  </a:lnTo>
                  <a:lnTo>
                    <a:pt x="0" y="20"/>
                  </a:lnTo>
                  <a:lnTo>
                    <a:pt x="18" y="30"/>
                  </a:lnTo>
                  <a:lnTo>
                    <a:pt x="34" y="42"/>
                  </a:lnTo>
                  <a:lnTo>
                    <a:pt x="48" y="54"/>
                  </a:lnTo>
                  <a:lnTo>
                    <a:pt x="58" y="66"/>
                  </a:lnTo>
                  <a:lnTo>
                    <a:pt x="66" y="76"/>
                  </a:lnTo>
                  <a:lnTo>
                    <a:pt x="72" y="86"/>
                  </a:lnTo>
                  <a:lnTo>
                    <a:pt x="76" y="96"/>
                  </a:lnTo>
                  <a:lnTo>
                    <a:pt x="76" y="98"/>
                  </a:lnTo>
                  <a:lnTo>
                    <a:pt x="174" y="98"/>
                  </a:lnTo>
                  <a:lnTo>
                    <a:pt x="174" y="66"/>
                  </a:lnTo>
                  <a:lnTo>
                    <a:pt x="174" y="66"/>
                  </a:lnTo>
                  <a:lnTo>
                    <a:pt x="168" y="56"/>
                  </a:lnTo>
                  <a:lnTo>
                    <a:pt x="160" y="44"/>
                  </a:lnTo>
                  <a:lnTo>
                    <a:pt x="150" y="32"/>
                  </a:lnTo>
                  <a:lnTo>
                    <a:pt x="136" y="20"/>
                  </a:lnTo>
                  <a:lnTo>
                    <a:pt x="116" y="10"/>
                  </a:lnTo>
                  <a:lnTo>
                    <a:pt x="106" y="6"/>
                  </a:lnTo>
                  <a:lnTo>
                    <a:pt x="94" y="4"/>
                  </a:lnTo>
                  <a:lnTo>
                    <a:pt x="80" y="0"/>
                  </a:lnTo>
                  <a:lnTo>
                    <a:pt x="66" y="0"/>
                  </a:lnTo>
                  <a:lnTo>
                    <a:pt x="66"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2" name="Freeform 235"/>
            <p:cNvSpPr/>
            <p:nvPr/>
          </p:nvSpPr>
          <p:spPr bwMode="auto">
            <a:xfrm>
              <a:off x="3978275" y="4498975"/>
              <a:ext cx="187325" cy="187325"/>
            </a:xfrm>
            <a:custGeom>
              <a:avLst/>
              <a:gdLst/>
              <a:ahLst/>
              <a:cxnLst>
                <a:cxn ang="0">
                  <a:pos x="60" y="0"/>
                </a:cxn>
                <a:cxn ang="0">
                  <a:pos x="60" y="0"/>
                </a:cxn>
                <a:cxn ang="0">
                  <a:pos x="72" y="2"/>
                </a:cxn>
                <a:cxn ang="0">
                  <a:pos x="82" y="4"/>
                </a:cxn>
                <a:cxn ang="0">
                  <a:pos x="92" y="10"/>
                </a:cxn>
                <a:cxn ang="0">
                  <a:pos x="102" y="18"/>
                </a:cxn>
                <a:cxn ang="0">
                  <a:pos x="108" y="26"/>
                </a:cxn>
                <a:cxn ang="0">
                  <a:pos x="114" y="36"/>
                </a:cxn>
                <a:cxn ang="0">
                  <a:pos x="118" y="48"/>
                </a:cxn>
                <a:cxn ang="0">
                  <a:pos x="118" y="60"/>
                </a:cxn>
                <a:cxn ang="0">
                  <a:pos x="118" y="60"/>
                </a:cxn>
                <a:cxn ang="0">
                  <a:pos x="118" y="72"/>
                </a:cxn>
                <a:cxn ang="0">
                  <a:pos x="114" y="82"/>
                </a:cxn>
                <a:cxn ang="0">
                  <a:pos x="108" y="92"/>
                </a:cxn>
                <a:cxn ang="0">
                  <a:pos x="102" y="102"/>
                </a:cxn>
                <a:cxn ang="0">
                  <a:pos x="92" y="108"/>
                </a:cxn>
                <a:cxn ang="0">
                  <a:pos x="82" y="114"/>
                </a:cxn>
                <a:cxn ang="0">
                  <a:pos x="72" y="118"/>
                </a:cxn>
                <a:cxn ang="0">
                  <a:pos x="60" y="118"/>
                </a:cxn>
                <a:cxn ang="0">
                  <a:pos x="60" y="118"/>
                </a:cxn>
                <a:cxn ang="0">
                  <a:pos x="48" y="118"/>
                </a:cxn>
                <a:cxn ang="0">
                  <a:pos x="36" y="114"/>
                </a:cxn>
                <a:cxn ang="0">
                  <a:pos x="26" y="108"/>
                </a:cxn>
                <a:cxn ang="0">
                  <a:pos x="18" y="102"/>
                </a:cxn>
                <a:cxn ang="0">
                  <a:pos x="10" y="92"/>
                </a:cxn>
                <a:cxn ang="0">
                  <a:pos x="4" y="82"/>
                </a:cxn>
                <a:cxn ang="0">
                  <a:pos x="2" y="72"/>
                </a:cxn>
                <a:cxn ang="0">
                  <a:pos x="0" y="60"/>
                </a:cxn>
                <a:cxn ang="0">
                  <a:pos x="0" y="60"/>
                </a:cxn>
                <a:cxn ang="0">
                  <a:pos x="2" y="48"/>
                </a:cxn>
                <a:cxn ang="0">
                  <a:pos x="4" y="36"/>
                </a:cxn>
                <a:cxn ang="0">
                  <a:pos x="10" y="26"/>
                </a:cxn>
                <a:cxn ang="0">
                  <a:pos x="18" y="18"/>
                </a:cxn>
                <a:cxn ang="0">
                  <a:pos x="26" y="10"/>
                </a:cxn>
                <a:cxn ang="0">
                  <a:pos x="36" y="4"/>
                </a:cxn>
                <a:cxn ang="0">
                  <a:pos x="48" y="2"/>
                </a:cxn>
                <a:cxn ang="0">
                  <a:pos x="60" y="0"/>
                </a:cxn>
                <a:cxn ang="0">
                  <a:pos x="60" y="0"/>
                </a:cxn>
              </a:cxnLst>
              <a:rect l="0" t="0" r="r" b="b"/>
              <a:pathLst>
                <a:path w="118" h="118">
                  <a:moveTo>
                    <a:pt x="60" y="0"/>
                  </a:moveTo>
                  <a:lnTo>
                    <a:pt x="60" y="0"/>
                  </a:lnTo>
                  <a:lnTo>
                    <a:pt x="72" y="2"/>
                  </a:lnTo>
                  <a:lnTo>
                    <a:pt x="82" y="4"/>
                  </a:lnTo>
                  <a:lnTo>
                    <a:pt x="92" y="10"/>
                  </a:lnTo>
                  <a:lnTo>
                    <a:pt x="102" y="18"/>
                  </a:lnTo>
                  <a:lnTo>
                    <a:pt x="108" y="26"/>
                  </a:lnTo>
                  <a:lnTo>
                    <a:pt x="114" y="36"/>
                  </a:lnTo>
                  <a:lnTo>
                    <a:pt x="118" y="48"/>
                  </a:lnTo>
                  <a:lnTo>
                    <a:pt x="118" y="60"/>
                  </a:lnTo>
                  <a:lnTo>
                    <a:pt x="118" y="60"/>
                  </a:lnTo>
                  <a:lnTo>
                    <a:pt x="118" y="72"/>
                  </a:lnTo>
                  <a:lnTo>
                    <a:pt x="114" y="82"/>
                  </a:lnTo>
                  <a:lnTo>
                    <a:pt x="108" y="92"/>
                  </a:lnTo>
                  <a:lnTo>
                    <a:pt x="102" y="102"/>
                  </a:lnTo>
                  <a:lnTo>
                    <a:pt x="92" y="108"/>
                  </a:lnTo>
                  <a:lnTo>
                    <a:pt x="82" y="114"/>
                  </a:lnTo>
                  <a:lnTo>
                    <a:pt x="72" y="118"/>
                  </a:lnTo>
                  <a:lnTo>
                    <a:pt x="60" y="118"/>
                  </a:lnTo>
                  <a:lnTo>
                    <a:pt x="60" y="118"/>
                  </a:lnTo>
                  <a:lnTo>
                    <a:pt x="48" y="118"/>
                  </a:lnTo>
                  <a:lnTo>
                    <a:pt x="36" y="114"/>
                  </a:lnTo>
                  <a:lnTo>
                    <a:pt x="26" y="108"/>
                  </a:lnTo>
                  <a:lnTo>
                    <a:pt x="18" y="102"/>
                  </a:lnTo>
                  <a:lnTo>
                    <a:pt x="10" y="92"/>
                  </a:lnTo>
                  <a:lnTo>
                    <a:pt x="4" y="82"/>
                  </a:lnTo>
                  <a:lnTo>
                    <a:pt x="2" y="72"/>
                  </a:lnTo>
                  <a:lnTo>
                    <a:pt x="0" y="60"/>
                  </a:lnTo>
                  <a:lnTo>
                    <a:pt x="0" y="60"/>
                  </a:lnTo>
                  <a:lnTo>
                    <a:pt x="2" y="48"/>
                  </a:lnTo>
                  <a:lnTo>
                    <a:pt x="4" y="36"/>
                  </a:lnTo>
                  <a:lnTo>
                    <a:pt x="10" y="26"/>
                  </a:lnTo>
                  <a:lnTo>
                    <a:pt x="18" y="18"/>
                  </a:lnTo>
                  <a:lnTo>
                    <a:pt x="26" y="10"/>
                  </a:lnTo>
                  <a:lnTo>
                    <a:pt x="36" y="4"/>
                  </a:lnTo>
                  <a:lnTo>
                    <a:pt x="48" y="2"/>
                  </a:lnTo>
                  <a:lnTo>
                    <a:pt x="60" y="0"/>
                  </a:lnTo>
                  <a:lnTo>
                    <a:pt x="60" y="0"/>
                  </a:lnTo>
                  <a:close/>
                </a:path>
              </a:pathLst>
            </a:custGeom>
            <a:grpFill/>
            <a:ln w="9525">
              <a:noFill/>
              <a:round/>
            </a:ln>
          </p:spPr>
          <p:txBody>
            <a:bodyPr vert="horz" wrap="square" lIns="91440" tIns="45720" rIns="91440" bIns="45720" numCol="1" anchor="t" anchorCtr="0" compatLnSpc="1"/>
            <a:lstStyle/>
            <a:p>
              <a:endParaRPr lang="zh-CN" altLang="en-US"/>
            </a:p>
          </p:txBody>
        </p:sp>
        <p:sp>
          <p:nvSpPr>
            <p:cNvPr id="33" name="Freeform 236"/>
            <p:cNvSpPr/>
            <p:nvPr/>
          </p:nvSpPr>
          <p:spPr bwMode="auto">
            <a:xfrm>
              <a:off x="3902075" y="4762500"/>
              <a:ext cx="276225" cy="155575"/>
            </a:xfrm>
            <a:custGeom>
              <a:avLst/>
              <a:gdLst/>
              <a:ahLst/>
              <a:cxnLst>
                <a:cxn ang="0">
                  <a:pos x="108" y="0"/>
                </a:cxn>
                <a:cxn ang="0">
                  <a:pos x="108" y="0"/>
                </a:cxn>
                <a:cxn ang="0">
                  <a:pos x="128" y="2"/>
                </a:cxn>
                <a:cxn ang="0">
                  <a:pos x="144" y="6"/>
                </a:cxn>
                <a:cxn ang="0">
                  <a:pos x="160" y="12"/>
                </a:cxn>
                <a:cxn ang="0">
                  <a:pos x="174" y="20"/>
                </a:cxn>
                <a:cxn ang="0">
                  <a:pos x="174" y="20"/>
                </a:cxn>
                <a:cxn ang="0">
                  <a:pos x="154" y="30"/>
                </a:cxn>
                <a:cxn ang="0">
                  <a:pos x="138" y="42"/>
                </a:cxn>
                <a:cxn ang="0">
                  <a:pos x="126" y="54"/>
                </a:cxn>
                <a:cxn ang="0">
                  <a:pos x="116" y="66"/>
                </a:cxn>
                <a:cxn ang="0">
                  <a:pos x="108" y="76"/>
                </a:cxn>
                <a:cxn ang="0">
                  <a:pos x="102" y="86"/>
                </a:cxn>
                <a:cxn ang="0">
                  <a:pos x="98" y="96"/>
                </a:cxn>
                <a:cxn ang="0">
                  <a:pos x="98" y="98"/>
                </a:cxn>
                <a:cxn ang="0">
                  <a:pos x="0" y="98"/>
                </a:cxn>
                <a:cxn ang="0">
                  <a:pos x="0" y="66"/>
                </a:cxn>
                <a:cxn ang="0">
                  <a:pos x="0" y="66"/>
                </a:cxn>
                <a:cxn ang="0">
                  <a:pos x="6" y="56"/>
                </a:cxn>
                <a:cxn ang="0">
                  <a:pos x="12" y="44"/>
                </a:cxn>
                <a:cxn ang="0">
                  <a:pos x="24" y="32"/>
                </a:cxn>
                <a:cxn ang="0">
                  <a:pos x="38" y="20"/>
                </a:cxn>
                <a:cxn ang="0">
                  <a:pos x="56" y="10"/>
                </a:cxn>
                <a:cxn ang="0">
                  <a:pos x="68" y="6"/>
                </a:cxn>
                <a:cxn ang="0">
                  <a:pos x="80" y="4"/>
                </a:cxn>
                <a:cxn ang="0">
                  <a:pos x="92" y="0"/>
                </a:cxn>
                <a:cxn ang="0">
                  <a:pos x="108" y="0"/>
                </a:cxn>
                <a:cxn ang="0">
                  <a:pos x="108" y="0"/>
                </a:cxn>
              </a:cxnLst>
              <a:rect l="0" t="0" r="r" b="b"/>
              <a:pathLst>
                <a:path w="174" h="98">
                  <a:moveTo>
                    <a:pt x="108" y="0"/>
                  </a:moveTo>
                  <a:lnTo>
                    <a:pt x="108" y="0"/>
                  </a:lnTo>
                  <a:lnTo>
                    <a:pt x="128" y="2"/>
                  </a:lnTo>
                  <a:lnTo>
                    <a:pt x="144" y="6"/>
                  </a:lnTo>
                  <a:lnTo>
                    <a:pt x="160" y="12"/>
                  </a:lnTo>
                  <a:lnTo>
                    <a:pt x="174" y="20"/>
                  </a:lnTo>
                  <a:lnTo>
                    <a:pt x="174" y="20"/>
                  </a:lnTo>
                  <a:lnTo>
                    <a:pt x="154" y="30"/>
                  </a:lnTo>
                  <a:lnTo>
                    <a:pt x="138" y="42"/>
                  </a:lnTo>
                  <a:lnTo>
                    <a:pt x="126" y="54"/>
                  </a:lnTo>
                  <a:lnTo>
                    <a:pt x="116" y="66"/>
                  </a:lnTo>
                  <a:lnTo>
                    <a:pt x="108" y="76"/>
                  </a:lnTo>
                  <a:lnTo>
                    <a:pt x="102" y="86"/>
                  </a:lnTo>
                  <a:lnTo>
                    <a:pt x="98" y="96"/>
                  </a:lnTo>
                  <a:lnTo>
                    <a:pt x="98" y="98"/>
                  </a:lnTo>
                  <a:lnTo>
                    <a:pt x="0" y="98"/>
                  </a:lnTo>
                  <a:lnTo>
                    <a:pt x="0" y="66"/>
                  </a:lnTo>
                  <a:lnTo>
                    <a:pt x="0" y="66"/>
                  </a:lnTo>
                  <a:lnTo>
                    <a:pt x="6" y="56"/>
                  </a:lnTo>
                  <a:lnTo>
                    <a:pt x="12" y="44"/>
                  </a:lnTo>
                  <a:lnTo>
                    <a:pt x="24" y="32"/>
                  </a:lnTo>
                  <a:lnTo>
                    <a:pt x="38" y="20"/>
                  </a:lnTo>
                  <a:lnTo>
                    <a:pt x="56" y="10"/>
                  </a:lnTo>
                  <a:lnTo>
                    <a:pt x="68" y="6"/>
                  </a:lnTo>
                  <a:lnTo>
                    <a:pt x="80" y="4"/>
                  </a:lnTo>
                  <a:lnTo>
                    <a:pt x="92" y="0"/>
                  </a:lnTo>
                  <a:lnTo>
                    <a:pt x="108" y="0"/>
                  </a:lnTo>
                  <a:lnTo>
                    <a:pt x="108" y="0"/>
                  </a:lnTo>
                  <a:close/>
                </a:path>
              </a:pathLst>
            </a:custGeom>
            <a:grpFill/>
            <a:ln w="9525">
              <a:noFill/>
              <a:round/>
            </a:ln>
          </p:spPr>
          <p:txBody>
            <a:bodyPr vert="horz" wrap="square" lIns="91440" tIns="45720" rIns="91440" bIns="45720" numCol="1" anchor="t" anchorCtr="0" compatLnSpc="1"/>
            <a:lstStyle/>
            <a:p>
              <a:endParaRPr lang="zh-CN" altLang="en-US"/>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D5FE66-CC99-A583-265E-C404A1A2BDBB}"/>
                  </a:ext>
                </a:extLst>
              </p:cNvPr>
              <p:cNvSpPr txBox="1"/>
              <p:nvPr/>
            </p:nvSpPr>
            <p:spPr>
              <a:xfrm>
                <a:off x="300725" y="1153451"/>
                <a:ext cx="5189390" cy="2031838"/>
              </a:xfrm>
              <a:prstGeom prst="rect">
                <a:avLst/>
              </a:prstGeom>
              <a:noFill/>
            </p:spPr>
            <p:txBody>
              <a:bodyPr wrap="square">
                <a:spAutoFit/>
              </a:bodyPr>
              <a:lstStyle/>
              <a:p>
                <a:r>
                  <a:rPr lang="zh-CN" altLang="en-US" dirty="0">
                    <a:latin typeface="Times New Roman" panose="02020603050405020304" pitchFamily="18" charset="0"/>
                    <a:cs typeface="Times New Roman" panose="02020603050405020304" pitchFamily="18" charset="0"/>
                  </a:rPr>
                  <a:t>Weighted summation is applied to different regions of a specific image, resulting in a single feature vector </a:t>
                </a:r>
                <a14:m>
                  <m:oMath xmlns:m="http://schemas.openxmlformats.org/officeDocument/2006/math">
                    <m:sSubSup>
                      <m:sSubSupPr>
                        <m:ctrlPr>
                          <a:rPr lang="zh-CN" altLang="en-US" i="1" dirty="0" smtClean="0">
                            <a:latin typeface="Cambria Math" panose="02040503050406030204" pitchFamily="18" charset="0"/>
                            <a:cs typeface="Times New Roman" panose="02020603050405020304" pitchFamily="18" charset="0"/>
                          </a:rPr>
                        </m:ctrlPr>
                      </m:sSubSupPr>
                      <m:e>
                        <m:r>
                          <a:rPr lang="zh-CN" altLang="en-US" i="1" dirty="0" smtClean="0">
                            <a:latin typeface="Cambria Math" panose="02040503050406030204" pitchFamily="18" charset="0"/>
                            <a:cs typeface="Times New Roman" panose="02020603050405020304" pitchFamily="18" charset="0"/>
                          </a:rPr>
                          <m:t>𝑓</m:t>
                        </m:r>
                      </m:e>
                      <m:sub>
                        <m:r>
                          <a:rPr lang="zh-CN" altLang="en-US" i="1" dirty="0" smtClean="0">
                            <a:latin typeface="Cambria Math" panose="02040503050406030204" pitchFamily="18" charset="0"/>
                            <a:cs typeface="Times New Roman" panose="02020603050405020304" pitchFamily="18" charset="0"/>
                          </a:rPr>
                          <m:t>𝑖</m:t>
                        </m:r>
                      </m:sub>
                      <m:sup>
                        <m:r>
                          <a:rPr lang="zh-CN" altLang="en-US" i="1" dirty="0" smtClean="0">
                            <a:latin typeface="Cambria Math" panose="02040503050406030204" pitchFamily="18" charset="0"/>
                            <a:cs typeface="Times New Roman" panose="02020603050405020304" pitchFamily="18" charset="0"/>
                          </a:rPr>
                          <m:t>′</m:t>
                        </m:r>
                      </m:sup>
                    </m:sSubSup>
                  </m:oMath>
                </a14:m>
                <a:r>
                  <a:rPr lang="zh-CN" alt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 Afterward, another fusion method combines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𝑡</m:t>
                        </m:r>
                      </m:e>
                      <m:sub>
                        <m:r>
                          <a:rPr lang="zh-CN" altLang="en-US" i="1" dirty="0" smtClean="0">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zh-CN" altLang="en-US" i="1" dirty="0" smtClean="0">
                            <a:latin typeface="Cambria Math" panose="02040503050406030204" pitchFamily="18" charset="0"/>
                            <a:cs typeface="Times New Roman" panose="02020603050405020304" pitchFamily="18" charset="0"/>
                          </a:rPr>
                        </m:ctrlPr>
                      </m:sSubSupPr>
                      <m:e>
                        <m:r>
                          <a:rPr lang="zh-CN" altLang="en-US" i="1" dirty="0" smtClean="0">
                            <a:latin typeface="Cambria Math" panose="02040503050406030204" pitchFamily="18" charset="0"/>
                            <a:cs typeface="Times New Roman" panose="02020603050405020304" pitchFamily="18" charset="0"/>
                          </a:rPr>
                          <m:t>𝑓</m:t>
                        </m:r>
                      </m:e>
                      <m:sub>
                        <m:r>
                          <a:rPr lang="zh-CN" altLang="en-US" i="1" dirty="0" smtClean="0">
                            <a:latin typeface="Cambria Math" panose="02040503050406030204" pitchFamily="18" charset="0"/>
                            <a:cs typeface="Times New Roman" panose="02020603050405020304" pitchFamily="18" charset="0"/>
                          </a:rPr>
                          <m:t>𝑖</m:t>
                        </m:r>
                      </m:sub>
                      <m:sup>
                        <m:r>
                          <a:rPr lang="zh-CN" altLang="en-US" i="1" dirty="0" smtClean="0">
                            <a:latin typeface="Cambria Math" panose="02040503050406030204" pitchFamily="18" charset="0"/>
                            <a:cs typeface="Times New Roman" panose="02020603050405020304" pitchFamily="18" charset="0"/>
                          </a:rPr>
                          <m:t>′</m:t>
                        </m:r>
                      </m:sup>
                    </m:sSubSup>
                  </m:oMath>
                </a14:m>
                <a:r>
                  <a:rPr lang="zh-CN" altLang="en-US" dirty="0">
                    <a:latin typeface="Times New Roman" panose="02020603050405020304" pitchFamily="18" charset="0"/>
                    <a:cs typeface="Times New Roman" panose="02020603050405020304" pitchFamily="18" charset="0"/>
                  </a:rPr>
                  <a:t> to produce a resulting vector </a:t>
                </a:r>
                <a14:m>
                  <m:oMath xmlns:m="http://schemas.openxmlformats.org/officeDocument/2006/math">
                    <m:sSub>
                      <m:sSubPr>
                        <m:ctrlPr>
                          <a:rPr lang="zh-CN" altLang="en-US" i="1" dirty="0" smtClean="0">
                            <a:latin typeface="Cambria Math" panose="02040503050406030204" pitchFamily="18" charset="0"/>
                            <a:cs typeface="Times New Roman" panose="02020603050405020304" pitchFamily="18" charset="0"/>
                          </a:rPr>
                        </m:ctrlPr>
                      </m:sSubPr>
                      <m:e>
                        <m:r>
                          <a:rPr lang="zh-CN" altLang="en-US" i="1" dirty="0" smtClean="0">
                            <a:latin typeface="Cambria Math" panose="02040503050406030204" pitchFamily="18" charset="0"/>
                            <a:cs typeface="Times New Roman" panose="02020603050405020304" pitchFamily="18" charset="0"/>
                          </a:rPr>
                          <m:t>𝑜</m:t>
                        </m:r>
                      </m:e>
                      <m:sub>
                        <m:r>
                          <a:rPr lang="zh-CN" altLang="en-US" i="1" dirty="0" smtClean="0">
                            <a:latin typeface="Cambria Math" panose="02040503050406030204" pitchFamily="18" charset="0"/>
                            <a:cs typeface="Times New Roman" panose="02020603050405020304" pitchFamily="18" charset="0"/>
                          </a:rPr>
                          <m:t>𝑖</m:t>
                        </m:r>
                      </m:sub>
                    </m:sSub>
                  </m:oMath>
                </a14:m>
                <a:r>
                  <a:rPr lang="zh-CN" altLang="en-US" dirty="0">
                    <a:latin typeface="Times New Roman" panose="02020603050405020304" pitchFamily="18" charset="0"/>
                    <a:cs typeface="Times New Roman" panose="02020603050405020304" pitchFamily="18" charset="0"/>
                  </a:rPr>
                  <a:t>. This resulting vector is then used for predicting the answer, typically done through a softmax layer.</a:t>
                </a:r>
              </a:p>
            </p:txBody>
          </p:sp>
        </mc:Choice>
        <mc:Fallback xmlns="">
          <p:sp>
            <p:nvSpPr>
              <p:cNvPr id="9" name="文本框 8">
                <a:extLst>
                  <a:ext uri="{FF2B5EF4-FFF2-40B4-BE49-F238E27FC236}">
                    <a16:creationId xmlns:a16="http://schemas.microsoft.com/office/drawing/2014/main" id="{BBD5FE66-CC99-A583-265E-C404A1A2BDBB}"/>
                  </a:ext>
                </a:extLst>
              </p:cNvPr>
              <p:cNvSpPr txBox="1">
                <a:spLocks noRot="1" noChangeAspect="1" noMove="1" noResize="1" noEditPoints="1" noAdjustHandles="1" noChangeArrowheads="1" noChangeShapeType="1" noTextEdit="1"/>
              </p:cNvSpPr>
              <p:nvPr/>
            </p:nvSpPr>
            <p:spPr>
              <a:xfrm>
                <a:off x="300725" y="1153451"/>
                <a:ext cx="5189390" cy="2031838"/>
              </a:xfrm>
              <a:prstGeom prst="rect">
                <a:avLst/>
              </a:prstGeom>
              <a:blipFill>
                <a:blip r:embed="rId3"/>
                <a:stretch>
                  <a:fillRect l="-939" t="-1497" r="-2113" b="-3593"/>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46331F02-C2BD-CF24-5BAA-B52DC4A37F8E}"/>
              </a:ext>
            </a:extLst>
          </p:cNvPr>
          <p:cNvSpPr txBox="1"/>
          <p:nvPr/>
        </p:nvSpPr>
        <p:spPr>
          <a:xfrm>
            <a:off x="5290592" y="5378353"/>
            <a:ext cx="6096000" cy="830997"/>
          </a:xfrm>
          <a:prstGeom prst="rect">
            <a:avLst/>
          </a:prstGeom>
          <a:noFill/>
        </p:spPr>
        <p:txBody>
          <a:bodyPr wrap="square">
            <a:spAutoFit/>
          </a:bodyPr>
          <a:lstStyle/>
          <a:p>
            <a:r>
              <a:rPr lang="en-US" altLang="zh-CN" sz="1200" dirty="0">
                <a:latin typeface="Times New Roman" panose="02020603050405020304" pitchFamily="18" charset="0"/>
                <a:cs typeface="Times New Roman" panose="02020603050405020304" pitchFamily="18" charset="0"/>
              </a:rPr>
              <a:t>In Figure 2, the final output is obtained by passing the input through a softmax layer followed by an MLP and a log-softmax function. This process allows us to obtain a predicted answer. The predicted answer can then be compared with the ground truth, and the model can be modified accordingly based on this comparison.</a:t>
            </a:r>
            <a:endParaRPr lang="zh-CN" altLang="zh-CN" sz="12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45D83B0A-525E-1D86-F3B4-4A70352F7C6C}"/>
              </a:ext>
            </a:extLst>
          </p:cNvPr>
          <p:cNvPicPr>
            <a:picLocks noChangeAspect="1"/>
          </p:cNvPicPr>
          <p:nvPr/>
        </p:nvPicPr>
        <p:blipFill>
          <a:blip r:embed="rId4"/>
          <a:stretch>
            <a:fillRect/>
          </a:stretch>
        </p:blipFill>
        <p:spPr>
          <a:xfrm>
            <a:off x="5542384" y="717213"/>
            <a:ext cx="3937202" cy="4661140"/>
          </a:xfrm>
          <a:prstGeom prst="rect">
            <a:avLst/>
          </a:prstGeom>
        </p:spPr>
      </p:pic>
    </p:spTree>
    <p:extLst>
      <p:ext uri="{BB962C8B-B14F-4D97-AF65-F5344CB8AC3E}">
        <p14:creationId xmlns:p14="http://schemas.microsoft.com/office/powerpoint/2010/main" val="2888261349"/>
      </p:ext>
    </p:extLst>
  </p:cSld>
  <p:clrMapOvr>
    <a:masterClrMapping/>
  </p:clrMapOvr>
  <mc:AlternateContent xmlns:mc="http://schemas.openxmlformats.org/markup-compatibility/2006" xmlns:p14="http://schemas.microsoft.com/office/powerpoint/2010/main">
    <mc:Choice Requires="p14">
      <p:transition spd="med" p14:dur="700" advTm="25622">
        <p:fade/>
      </p:transition>
    </mc:Choice>
    <mc:Fallback xmlns="">
      <p:transition spd="med" advTm="25622">
        <p:fade/>
      </p:transition>
    </mc:Fallback>
  </mc:AlternateContent>
</p:sld>
</file>

<file path=ppt/theme/theme1.xml><?xml version="1.0" encoding="utf-8"?>
<a:theme xmlns:a="http://schemas.openxmlformats.org/drawingml/2006/main" name="Office 主题">
  <a:themeElements>
    <a:clrScheme name="自定义 21">
      <a:dk1>
        <a:srgbClr val="000000"/>
      </a:dk1>
      <a:lt1>
        <a:srgbClr val="FFFFFF"/>
      </a:lt1>
      <a:dk2>
        <a:srgbClr val="000000"/>
      </a:dk2>
      <a:lt2>
        <a:srgbClr val="FFFDFD"/>
      </a:lt2>
      <a:accent1>
        <a:srgbClr val="6B6889"/>
      </a:accent1>
      <a:accent2>
        <a:srgbClr val="F76D68"/>
      </a:accent2>
      <a:accent3>
        <a:srgbClr val="84C8AE"/>
      </a:accent3>
      <a:accent4>
        <a:srgbClr val="FDC170"/>
      </a:accent4>
      <a:accent5>
        <a:srgbClr val="436181"/>
      </a:accent5>
      <a:accent6>
        <a:srgbClr val="515151"/>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1948</TotalTime>
  <Words>3907</Words>
  <Application>Microsoft Office PowerPoint</Application>
  <PresentationFormat>宽屏</PresentationFormat>
  <Paragraphs>343</Paragraphs>
  <Slides>26</Slides>
  <Notes>16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26</vt:i4>
      </vt:variant>
    </vt:vector>
  </HeadingPairs>
  <TitlesOfParts>
    <vt:vector size="40" baseType="lpstr">
      <vt:lpstr>Linux Biolinum O</vt:lpstr>
      <vt:lpstr>Linux Libertine O</vt:lpstr>
      <vt:lpstr>Söhne</vt:lpstr>
      <vt:lpstr>等线</vt:lpstr>
      <vt:lpstr>宋体</vt:lpstr>
      <vt:lpstr>微软雅黑</vt:lpstr>
      <vt:lpstr>Arial</vt:lpstr>
      <vt:lpstr>Cambria Math</vt:lpstr>
      <vt:lpstr>Century Gothic</vt:lpstr>
      <vt:lpstr>Palatino Linotype</vt:lpstr>
      <vt:lpstr>Segoe UI Light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公众号pptnew</dc:title>
  <dc:subject>公众号pptnew</dc:subject>
  <dc:creator>公众号pptnew</dc:creator>
  <cp:keywords>公众号pptnew</cp:keywords>
  <dc:description>公众号pptnew</dc:description>
  <cp:lastModifiedBy>鸣 见崎</cp:lastModifiedBy>
  <cp:revision>264</cp:revision>
  <dcterms:created xsi:type="dcterms:W3CDTF">2015-08-18T02:51:00Z</dcterms:created>
  <dcterms:modified xsi:type="dcterms:W3CDTF">2024-01-09T11:35:21Z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