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9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Source Sans Pro" panose="020B0604020202020204" charset="0"/>
      <p:regular r:id="rId37"/>
      <p:bold r:id="rId38"/>
      <p:italic r:id="rId39"/>
      <p:boldItalic r:id="rId40"/>
    </p:embeddedFont>
    <p:embeddedFont>
      <p:font typeface="Raleway" panose="020B0604020202020204" charset="0"/>
      <p:regular r:id="rId41"/>
      <p:bold r:id="rId42"/>
      <p:italic r:id="rId43"/>
      <p:boldItalic r:id="rId44"/>
    </p:embeddedFont>
    <p:embeddedFont>
      <p:font typeface="Cambria Math" panose="02040503050406030204" pitchFamily="18" charset="0"/>
      <p:regular r:id="rId45"/>
    </p:embeddedFont>
    <p:embeddedFont>
      <p:font typeface="Trebuchet MS" panose="020B0603020202020204" pitchFamily="3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Impact" panose="020B0806030902050204" pitchFamily="3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1E4E985-AF2E-491D-B2ED-2B5CB7AA5DA9}">
          <p14:sldIdLst>
            <p14:sldId id="256"/>
            <p14:sldId id="257"/>
            <p14:sldId id="258"/>
            <p14:sldId id="259"/>
            <p14:sldId id="290"/>
            <p14:sldId id="262"/>
            <p14:sldId id="263"/>
            <p14:sldId id="264"/>
            <p14:sldId id="265"/>
            <p14:sldId id="266"/>
            <p14:sldId id="267"/>
            <p14:sldId id="268"/>
            <p14:sldId id="269"/>
            <p14:sldId id="270"/>
            <p14:sldId id="271"/>
            <p14:sldId id="272"/>
            <p14:sldId id="273"/>
            <p14:sldId id="274"/>
            <p14:sldId id="275"/>
            <p14:sldId id="276"/>
          </p14:sldIdLst>
        </p14:section>
        <p14:section name="Untitled Section" id="{151B13A0-D269-4F5D-8CF6-87402AF1C9D3}">
          <p14:sldIdLst>
            <p14:sldId id="289"/>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091632-1E13-44EE-995E-6274E78DC6FD}">
  <a:tblStyle styleId="{D9091632-1E13-44EE-995E-6274E78DC6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478195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0786a82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0786a82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65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40786a820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40786a820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25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40786a820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40786a820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01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40786a820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40786a82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08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40786a820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40786a820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5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40786a820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40786a82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846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40786a820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40786a820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48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5a23fd9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5a23fd9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200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50457ad8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50457ad8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72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50457ad84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50457ad84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5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5a23fd931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5a23fd93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16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77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40786a82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40786a82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624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40786a820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40786a820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31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40786a820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40786a820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01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40786a820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40786a820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397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40786a820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40786a82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40786a820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40786a82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760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41179164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41179164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066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40786a820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40786a820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737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40786a820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40786a820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814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41179164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41179164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11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50457ad84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50457ad8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027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40786a820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40786a820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538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41179164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41179164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8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50457ad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50457ad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61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5a23fd931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5a23fd931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52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50457ad8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50457ad8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63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50457ad8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50457ad8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810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50457ad8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50457ad8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2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50457ad84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50457ad8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30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57" name="Google Shape;57;p14"/>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58" name="Google Shape;58;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1" name="Google Shape;81;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5" name="Google Shape;85;p21"/>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8" name="Google Shape;88;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1" name="Google Shape;91;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3"/>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rtl="0">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rtl="0">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rtl="0">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rtl="0">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rtl="0">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rtl="0">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rtl="0">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rtl="0">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Source Sans Pro"/>
                <a:ea typeface="Source Sans Pro"/>
                <a:cs typeface="Source Sans Pro"/>
                <a:sym typeface="Source Sans Pro"/>
              </a:defRPr>
            </a:lvl1pPr>
            <a:lvl2pPr lvl="1" algn="r" rtl="0">
              <a:buNone/>
              <a:defRPr sz="1000">
                <a:solidFill>
                  <a:schemeClr val="lt2"/>
                </a:solidFill>
                <a:latin typeface="Source Sans Pro"/>
                <a:ea typeface="Source Sans Pro"/>
                <a:cs typeface="Source Sans Pro"/>
                <a:sym typeface="Source Sans Pro"/>
              </a:defRPr>
            </a:lvl2pPr>
            <a:lvl3pPr lvl="2" algn="r" rtl="0">
              <a:buNone/>
              <a:defRPr sz="1000">
                <a:solidFill>
                  <a:schemeClr val="lt2"/>
                </a:solidFill>
                <a:latin typeface="Source Sans Pro"/>
                <a:ea typeface="Source Sans Pro"/>
                <a:cs typeface="Source Sans Pro"/>
                <a:sym typeface="Source Sans Pro"/>
              </a:defRPr>
            </a:lvl3pPr>
            <a:lvl4pPr lvl="3" algn="r" rtl="0">
              <a:buNone/>
              <a:defRPr sz="1000">
                <a:solidFill>
                  <a:schemeClr val="lt2"/>
                </a:solidFill>
                <a:latin typeface="Source Sans Pro"/>
                <a:ea typeface="Source Sans Pro"/>
                <a:cs typeface="Source Sans Pro"/>
                <a:sym typeface="Source Sans Pro"/>
              </a:defRPr>
            </a:lvl4pPr>
            <a:lvl5pPr lvl="4" algn="r" rtl="0">
              <a:buNone/>
              <a:defRPr sz="1000">
                <a:solidFill>
                  <a:schemeClr val="lt2"/>
                </a:solidFill>
                <a:latin typeface="Source Sans Pro"/>
                <a:ea typeface="Source Sans Pro"/>
                <a:cs typeface="Source Sans Pro"/>
                <a:sym typeface="Source Sans Pro"/>
              </a:defRPr>
            </a:lvl5pPr>
            <a:lvl6pPr lvl="5" algn="r" rtl="0">
              <a:buNone/>
              <a:defRPr sz="1000">
                <a:solidFill>
                  <a:schemeClr val="lt2"/>
                </a:solidFill>
                <a:latin typeface="Source Sans Pro"/>
                <a:ea typeface="Source Sans Pro"/>
                <a:cs typeface="Source Sans Pro"/>
                <a:sym typeface="Source Sans Pro"/>
              </a:defRPr>
            </a:lvl6pPr>
            <a:lvl7pPr lvl="6" algn="r" rtl="0">
              <a:buNone/>
              <a:defRPr sz="1000">
                <a:solidFill>
                  <a:schemeClr val="lt2"/>
                </a:solidFill>
                <a:latin typeface="Source Sans Pro"/>
                <a:ea typeface="Source Sans Pro"/>
                <a:cs typeface="Source Sans Pro"/>
                <a:sym typeface="Source Sans Pro"/>
              </a:defRPr>
            </a:lvl7pPr>
            <a:lvl8pPr lvl="7" algn="r" rtl="0">
              <a:buNone/>
              <a:defRPr sz="1000">
                <a:solidFill>
                  <a:schemeClr val="lt2"/>
                </a:solidFill>
                <a:latin typeface="Source Sans Pro"/>
                <a:ea typeface="Source Sans Pro"/>
                <a:cs typeface="Source Sans Pro"/>
                <a:sym typeface="Source Sans Pro"/>
              </a:defRPr>
            </a:lvl8pPr>
            <a:lvl9pPr lvl="8" algn="r" rtl="0">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eb.pa.msu.edu/courses/2014spring/PHY252/Lab7.pdf"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physiological-condi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5"/>
          <p:cNvSpPr txBox="1">
            <a:spLocks noGrp="1"/>
          </p:cNvSpPr>
          <p:nvPr>
            <p:ph type="ctrTitle"/>
          </p:nvPr>
        </p:nvSpPr>
        <p:spPr>
          <a:xfrm>
            <a:off x="443125" y="197200"/>
            <a:ext cx="9295500" cy="12234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2"/>
              </a:buClr>
              <a:buSzPts val="1100"/>
              <a:buFont typeface="Arial"/>
              <a:buNone/>
            </a:pPr>
            <a:endParaRPr sz="1200" b="0" dirty="0">
              <a:latin typeface="Source Sans Pro"/>
              <a:ea typeface="Source Sans Pro"/>
              <a:cs typeface="Source Sans Pro"/>
              <a:sym typeface="Source Sans Pro"/>
            </a:endParaRPr>
          </a:p>
          <a:p>
            <a:pPr marL="0" lvl="0" indent="0" algn="l" rtl="0">
              <a:spcBef>
                <a:spcPts val="1600"/>
              </a:spcBef>
              <a:spcAft>
                <a:spcPts val="0"/>
              </a:spcAft>
              <a:buNone/>
            </a:pPr>
            <a:r>
              <a:rPr lang="en" sz="2900" b="0" dirty="0"/>
              <a:t>         Low Noise Amplifier Design for </a:t>
            </a:r>
            <a:endParaRPr sz="2900" b="0" dirty="0"/>
          </a:p>
          <a:p>
            <a:pPr marL="0" lvl="0" indent="0" algn="l" rtl="0">
              <a:spcBef>
                <a:spcPts val="0"/>
              </a:spcBef>
              <a:spcAft>
                <a:spcPts val="0"/>
              </a:spcAft>
              <a:buNone/>
            </a:pPr>
            <a:r>
              <a:rPr lang="en" sz="2900" b="0" dirty="0" smtClean="0"/>
              <a:t>    Wireless </a:t>
            </a:r>
            <a:r>
              <a:rPr lang="en" sz="2900" b="0" dirty="0"/>
              <a:t>Body Area Network Applications</a:t>
            </a:r>
            <a:endParaRPr sz="2900" b="0" dirty="0"/>
          </a:p>
        </p:txBody>
      </p:sp>
      <p:sp>
        <p:nvSpPr>
          <p:cNvPr id="104" name="Google Shape;104;p25"/>
          <p:cNvSpPr txBox="1">
            <a:spLocks noGrp="1"/>
          </p:cNvSpPr>
          <p:nvPr>
            <p:ph type="subTitle" idx="1"/>
          </p:nvPr>
        </p:nvSpPr>
        <p:spPr>
          <a:xfrm>
            <a:off x="6026200" y="1257875"/>
            <a:ext cx="2879100" cy="10623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000000"/>
                </a:solidFill>
              </a:rPr>
              <a:t>                                                                                          </a:t>
            </a:r>
            <a:r>
              <a:rPr lang="en" sz="2100" b="1">
                <a:solidFill>
                  <a:srgbClr val="000000"/>
                </a:solidFill>
              </a:rPr>
              <a:t>A VLSI Domain Project</a:t>
            </a:r>
            <a:endParaRPr sz="2100" b="1">
              <a:solidFill>
                <a:srgbClr val="000000"/>
              </a:solidFill>
            </a:endParaRPr>
          </a:p>
        </p:txBody>
      </p:sp>
      <p:sp>
        <p:nvSpPr>
          <p:cNvPr id="105" name="Google Shape;105;p25"/>
          <p:cNvSpPr txBox="1"/>
          <p:nvPr/>
        </p:nvSpPr>
        <p:spPr>
          <a:xfrm>
            <a:off x="209650" y="2697525"/>
            <a:ext cx="5241300" cy="19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Impact"/>
                <a:ea typeface="Impact"/>
                <a:cs typeface="Impact"/>
                <a:sym typeface="Impact"/>
              </a:rPr>
              <a:t>Group no. 27</a:t>
            </a:r>
            <a:endParaRPr sz="2600">
              <a:solidFill>
                <a:srgbClr val="FFFFFF"/>
              </a:solidFill>
              <a:latin typeface="Impact"/>
              <a:ea typeface="Impact"/>
              <a:cs typeface="Impact"/>
              <a:sym typeface="Impact"/>
            </a:endParaRPr>
          </a:p>
          <a:p>
            <a:pPr marL="0" lvl="0" indent="0" algn="l" rtl="0">
              <a:spcBef>
                <a:spcPts val="0"/>
              </a:spcBef>
              <a:spcAft>
                <a:spcPts val="0"/>
              </a:spcAft>
              <a:buNone/>
            </a:pPr>
            <a:endParaRPr sz="1900">
              <a:solidFill>
                <a:srgbClr val="FFFFFF"/>
              </a:solidFill>
              <a:latin typeface="Trebuchet MS"/>
              <a:ea typeface="Trebuchet MS"/>
              <a:cs typeface="Trebuchet MS"/>
              <a:sym typeface="Trebuchet MS"/>
            </a:endParaRPr>
          </a:p>
          <a:p>
            <a:pPr marL="0" lvl="0" indent="0" algn="l" rtl="0">
              <a:spcBef>
                <a:spcPts val="0"/>
              </a:spcBef>
              <a:spcAft>
                <a:spcPts val="0"/>
              </a:spcAft>
              <a:buNone/>
            </a:pPr>
            <a:r>
              <a:rPr lang="en" sz="1900">
                <a:solidFill>
                  <a:srgbClr val="FFFFFF"/>
                </a:solidFill>
                <a:latin typeface="Trebuchet MS"/>
                <a:ea typeface="Trebuchet MS"/>
                <a:cs typeface="Trebuchet MS"/>
                <a:sym typeface="Trebuchet MS"/>
              </a:rPr>
              <a:t>Saurabh Suman (1PE17EC122)</a:t>
            </a:r>
            <a:endParaRPr sz="1900">
              <a:solidFill>
                <a:srgbClr val="FFFFFF"/>
              </a:solidFill>
              <a:latin typeface="Trebuchet MS"/>
              <a:ea typeface="Trebuchet MS"/>
              <a:cs typeface="Trebuchet MS"/>
              <a:sym typeface="Trebuchet MS"/>
            </a:endParaRPr>
          </a:p>
          <a:p>
            <a:pPr marL="0" lvl="0" indent="0" algn="l" rtl="0">
              <a:spcBef>
                <a:spcPts val="0"/>
              </a:spcBef>
              <a:spcAft>
                <a:spcPts val="0"/>
              </a:spcAft>
              <a:buNone/>
            </a:pPr>
            <a:r>
              <a:rPr lang="en" sz="1900">
                <a:solidFill>
                  <a:srgbClr val="FFFFFF"/>
                </a:solidFill>
                <a:latin typeface="Trebuchet MS"/>
                <a:ea typeface="Trebuchet MS"/>
                <a:cs typeface="Trebuchet MS"/>
                <a:sym typeface="Trebuchet MS"/>
              </a:rPr>
              <a:t>Matli Venkata Sai Mohit Mayur (1PE17EC074)</a:t>
            </a:r>
            <a:endParaRPr sz="1900">
              <a:solidFill>
                <a:srgbClr val="FFFFFF"/>
              </a:solidFill>
              <a:latin typeface="Trebuchet MS"/>
              <a:ea typeface="Trebuchet MS"/>
              <a:cs typeface="Trebuchet MS"/>
              <a:sym typeface="Trebuchet MS"/>
            </a:endParaRPr>
          </a:p>
          <a:p>
            <a:pPr marL="0" lvl="0" indent="0" algn="l" rtl="0">
              <a:spcBef>
                <a:spcPts val="0"/>
              </a:spcBef>
              <a:spcAft>
                <a:spcPts val="0"/>
              </a:spcAft>
              <a:buNone/>
            </a:pPr>
            <a:r>
              <a:rPr lang="en" sz="1900">
                <a:solidFill>
                  <a:srgbClr val="FFFFFF"/>
                </a:solidFill>
                <a:latin typeface="Trebuchet MS"/>
                <a:ea typeface="Trebuchet MS"/>
                <a:cs typeface="Trebuchet MS"/>
                <a:sym typeface="Trebuchet MS"/>
              </a:rPr>
              <a:t>Sachin P B (1PE17EC110)</a:t>
            </a:r>
            <a:endParaRPr sz="1900">
              <a:solidFill>
                <a:srgbClr val="FFFFFF"/>
              </a:solidFill>
              <a:latin typeface="Trebuchet MS"/>
              <a:ea typeface="Trebuchet MS"/>
              <a:cs typeface="Trebuchet MS"/>
              <a:sym typeface="Trebuchet MS"/>
            </a:endParaRPr>
          </a:p>
        </p:txBody>
      </p:sp>
      <p:sp>
        <p:nvSpPr>
          <p:cNvPr id="106" name="Google Shape;106;p25"/>
          <p:cNvSpPr txBox="1"/>
          <p:nvPr/>
        </p:nvSpPr>
        <p:spPr>
          <a:xfrm>
            <a:off x="5814400" y="2725500"/>
            <a:ext cx="2879100" cy="18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rebuchet MS"/>
                <a:ea typeface="Trebuchet MS"/>
                <a:cs typeface="Trebuchet MS"/>
                <a:sym typeface="Trebuchet MS"/>
              </a:rPr>
              <a:t>Guided by:</a:t>
            </a:r>
            <a:endParaRPr sz="1800">
              <a:solidFill>
                <a:srgbClr val="FFFFFF"/>
              </a:solidFill>
              <a:latin typeface="Trebuchet MS"/>
              <a:ea typeface="Trebuchet MS"/>
              <a:cs typeface="Trebuchet MS"/>
              <a:sym typeface="Trebuchet MS"/>
            </a:endParaRPr>
          </a:p>
          <a:p>
            <a:pPr marL="0" lvl="0" indent="0" algn="l" rtl="0">
              <a:spcBef>
                <a:spcPts val="0"/>
              </a:spcBef>
              <a:spcAft>
                <a:spcPts val="0"/>
              </a:spcAft>
              <a:buNone/>
            </a:pPr>
            <a:r>
              <a:rPr lang="en" sz="2300" b="1">
                <a:solidFill>
                  <a:srgbClr val="FFFFFF"/>
                </a:solidFill>
                <a:latin typeface="Trebuchet MS"/>
                <a:ea typeface="Trebuchet MS"/>
                <a:cs typeface="Trebuchet MS"/>
                <a:sym typeface="Trebuchet MS"/>
              </a:rPr>
              <a:t>Prof. Muralidhar S</a:t>
            </a:r>
            <a:endParaRPr sz="2300" b="1">
              <a:solidFill>
                <a:srgbClr val="FFFFFF"/>
              </a:solidFill>
              <a:latin typeface="Trebuchet MS"/>
              <a:ea typeface="Trebuchet MS"/>
              <a:cs typeface="Trebuchet MS"/>
              <a:sym typeface="Trebuchet MS"/>
            </a:endParaRPr>
          </a:p>
        </p:txBody>
      </p:sp>
      <p:pic>
        <p:nvPicPr>
          <p:cNvPr id="8" name="Picture 7">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3"/>
          <a:stretch>
            <a:fillRect/>
          </a:stretch>
        </p:blipFill>
        <p:spPr>
          <a:xfrm>
            <a:off x="0" y="36537"/>
            <a:ext cx="907256" cy="1025200"/>
          </a:xfrm>
          <a:prstGeom prst="rect">
            <a:avLst/>
          </a:prstGeom>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1032388" y="92100"/>
            <a:ext cx="7799912"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LITERATURE SURVEY</a:t>
            </a:r>
            <a:endParaRPr dirty="0"/>
          </a:p>
        </p:txBody>
      </p:sp>
      <p:sp>
        <p:nvSpPr>
          <p:cNvPr id="179" name="Google Shape;179;p35"/>
          <p:cNvSpPr txBox="1">
            <a:spLocks noGrp="1"/>
          </p:cNvSpPr>
          <p:nvPr>
            <p:ph type="body" idx="1"/>
          </p:nvPr>
        </p:nvSpPr>
        <p:spPr>
          <a:xfrm>
            <a:off x="311700" y="863550"/>
            <a:ext cx="8520600" cy="395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graphicFrame>
        <p:nvGraphicFramePr>
          <p:cNvPr id="180" name="Google Shape;180;p35"/>
          <p:cNvGraphicFramePr/>
          <p:nvPr>
            <p:extLst>
              <p:ext uri="{D42A27DB-BD31-4B8C-83A1-F6EECF244321}">
                <p14:modId xmlns:p14="http://schemas.microsoft.com/office/powerpoint/2010/main" val="3315947890"/>
              </p:ext>
            </p:extLst>
          </p:nvPr>
        </p:nvGraphicFramePr>
        <p:xfrm>
          <a:off x="311700" y="1290675"/>
          <a:ext cx="8437875" cy="3465680"/>
        </p:xfrm>
        <a:graphic>
          <a:graphicData uri="http://schemas.openxmlformats.org/drawingml/2006/table">
            <a:tbl>
              <a:tblPr>
                <a:noFill/>
                <a:tableStyleId>{D9091632-1E13-44EE-995E-6274E78DC6FD}</a:tableStyleId>
              </a:tblPr>
              <a:tblGrid>
                <a:gridCol w="2812625">
                  <a:extLst>
                    <a:ext uri="{9D8B030D-6E8A-4147-A177-3AD203B41FA5}">
                      <a16:colId xmlns="" xmlns:a16="http://schemas.microsoft.com/office/drawing/2014/main" val="20000"/>
                    </a:ext>
                  </a:extLst>
                </a:gridCol>
                <a:gridCol w="2812625">
                  <a:extLst>
                    <a:ext uri="{9D8B030D-6E8A-4147-A177-3AD203B41FA5}">
                      <a16:colId xmlns="" xmlns:a16="http://schemas.microsoft.com/office/drawing/2014/main" val="20001"/>
                    </a:ext>
                  </a:extLst>
                </a:gridCol>
                <a:gridCol w="2812625">
                  <a:extLst>
                    <a:ext uri="{9D8B030D-6E8A-4147-A177-3AD203B41FA5}">
                      <a16:colId xmlns="" xmlns:a16="http://schemas.microsoft.com/office/drawing/2014/main" val="20002"/>
                    </a:ext>
                  </a:extLst>
                </a:gridCol>
              </a:tblGrid>
              <a:tr h="3465680">
                <a:tc>
                  <a:txBody>
                    <a:bodyPr/>
                    <a:lstStyle/>
                    <a:p>
                      <a:pPr marL="0" lvl="0" indent="0" algn="l" rtl="0">
                        <a:spcBef>
                          <a:spcPts val="0"/>
                        </a:spcBef>
                        <a:spcAft>
                          <a:spcPts val="0"/>
                        </a:spcAft>
                        <a:buNone/>
                      </a:pPr>
                      <a:r>
                        <a:rPr lang="en" sz="1300" dirty="0">
                          <a:latin typeface="Trebuchet MS"/>
                          <a:ea typeface="Trebuchet MS"/>
                          <a:cs typeface="Trebuchet MS"/>
                          <a:sym typeface="Trebuchet MS"/>
                        </a:rPr>
                        <a:t>[5] 2019</a:t>
                      </a:r>
                      <a:endParaRPr sz="13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300" dirty="0">
                          <a:solidFill>
                            <a:schemeClr val="dk2"/>
                          </a:solidFill>
                          <a:latin typeface="Trebuchet MS"/>
                          <a:ea typeface="Trebuchet MS"/>
                          <a:cs typeface="Trebuchet MS"/>
                          <a:sym typeface="Trebuchet MS"/>
                        </a:rPr>
                        <a:t>The Paper designed a wireless body area network circuit using LNA that can work at low supply voltage using 130nm CMOS technology.  This paper mainly aims at good gain and good linearity.</a:t>
                      </a:r>
                      <a:endParaRPr sz="1300" dirty="0">
                        <a:solidFill>
                          <a:schemeClr val="dk2"/>
                        </a:solidFill>
                        <a:latin typeface="Trebuchet MS"/>
                        <a:ea typeface="Trebuchet MS"/>
                        <a:cs typeface="Trebuchet MS"/>
                        <a:sym typeface="Trebuchet MS"/>
                      </a:endParaRPr>
                    </a:p>
                    <a:p>
                      <a:pPr marL="0" lvl="0" indent="0" algn="l" rtl="0">
                        <a:lnSpc>
                          <a:spcPct val="115000"/>
                        </a:lnSpc>
                        <a:spcBef>
                          <a:spcPts val="1600"/>
                        </a:spcBef>
                        <a:spcAft>
                          <a:spcPts val="1600"/>
                        </a:spcAft>
                        <a:buNone/>
                      </a:pPr>
                      <a:endParaRPr sz="1300" dirty="0">
                        <a:solidFill>
                          <a:schemeClr val="dk2"/>
                        </a:solidFill>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sz="1300">
                          <a:latin typeface="Trebuchet MS"/>
                          <a:ea typeface="Trebuchet MS"/>
                          <a:cs typeface="Trebuchet MS"/>
                          <a:sym typeface="Trebuchet MS"/>
                        </a:rPr>
                        <a:t>[12] 2016</a:t>
                      </a:r>
                      <a:endParaRPr sz="1300">
                        <a:latin typeface="Trebuchet MS"/>
                        <a:ea typeface="Trebuchet MS"/>
                        <a:cs typeface="Trebuchet MS"/>
                        <a:sym typeface="Trebuchet MS"/>
                      </a:endParaRPr>
                    </a:p>
                    <a:p>
                      <a:pPr marL="0" lvl="0" indent="0" algn="l" rtl="0">
                        <a:lnSpc>
                          <a:spcPct val="115000"/>
                        </a:lnSpc>
                        <a:spcBef>
                          <a:spcPts val="0"/>
                        </a:spcBef>
                        <a:spcAft>
                          <a:spcPts val="1600"/>
                        </a:spcAft>
                        <a:buNone/>
                      </a:pPr>
                      <a:r>
                        <a:rPr lang="en" sz="1300">
                          <a:solidFill>
                            <a:schemeClr val="dk2"/>
                          </a:solidFill>
                          <a:latin typeface="Trebuchet MS"/>
                          <a:ea typeface="Trebuchet MS"/>
                          <a:cs typeface="Trebuchet MS"/>
                          <a:sym typeface="Trebuchet MS"/>
                        </a:rPr>
                        <a:t>The paper proposes a Folded Cascode (FC) Low Noise Amplifier (LNA)  for low voltage and high gain RF applications. This paper mainly focuses on low voltage high gain RF applications.</a:t>
                      </a:r>
                      <a:endParaRPr sz="1300">
                        <a:solidFill>
                          <a:schemeClr val="dk2"/>
                        </a:solidFill>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sz="1300" dirty="0">
                          <a:latin typeface="Trebuchet MS"/>
                          <a:ea typeface="Trebuchet MS"/>
                          <a:cs typeface="Trebuchet MS"/>
                          <a:sym typeface="Trebuchet MS"/>
                        </a:rPr>
                        <a:t>[13] 2018</a:t>
                      </a:r>
                      <a:endParaRPr sz="1300" dirty="0">
                        <a:latin typeface="Trebuchet MS"/>
                        <a:ea typeface="Trebuchet MS"/>
                        <a:cs typeface="Trebuchet MS"/>
                        <a:sym typeface="Trebuchet MS"/>
                      </a:endParaRPr>
                    </a:p>
                    <a:p>
                      <a:pPr marL="0" lvl="0" indent="0" algn="l" rtl="0">
                        <a:lnSpc>
                          <a:spcPct val="115000"/>
                        </a:lnSpc>
                        <a:spcBef>
                          <a:spcPts val="0"/>
                        </a:spcBef>
                        <a:spcAft>
                          <a:spcPts val="1600"/>
                        </a:spcAft>
                        <a:buNone/>
                      </a:pPr>
                      <a:r>
                        <a:rPr lang="en" sz="1300" dirty="0">
                          <a:solidFill>
                            <a:schemeClr val="dk2"/>
                          </a:solidFill>
                          <a:latin typeface="Trebuchet MS"/>
                          <a:ea typeface="Trebuchet MS"/>
                          <a:cs typeface="Trebuchet MS"/>
                          <a:sym typeface="Trebuchet MS"/>
                        </a:rPr>
                        <a:t>The paper aims to achieve a low noise figure, reasonable power gain and low power consumption in 3.1-10.6 GHz. Improved π-network and T-network are used to obtain a high and smooth power gain.</a:t>
                      </a:r>
                      <a:endParaRPr sz="1300" dirty="0">
                        <a:solidFill>
                          <a:schemeClr val="dk2"/>
                        </a:solidFill>
                        <a:latin typeface="Trebuchet MS"/>
                        <a:ea typeface="Trebuchet MS"/>
                        <a:cs typeface="Trebuchet MS"/>
                        <a:sym typeface="Trebuchet MS"/>
                      </a:endParaRPr>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181" name="Google Shape;181;p35"/>
          <p:cNvGraphicFramePr/>
          <p:nvPr>
            <p:extLst>
              <p:ext uri="{D42A27DB-BD31-4B8C-83A1-F6EECF244321}">
                <p14:modId xmlns:p14="http://schemas.microsoft.com/office/powerpoint/2010/main" val="4175711416"/>
              </p:ext>
            </p:extLst>
          </p:nvPr>
        </p:nvGraphicFramePr>
        <p:xfrm>
          <a:off x="414180" y="3169059"/>
          <a:ext cx="2516900" cy="1478775"/>
        </p:xfrm>
        <a:graphic>
          <a:graphicData uri="http://schemas.openxmlformats.org/drawingml/2006/table">
            <a:tbl>
              <a:tblPr>
                <a:noFill/>
                <a:tableStyleId>{D9091632-1E13-44EE-995E-6274E78DC6FD}</a:tableStyleId>
              </a:tblPr>
              <a:tblGrid>
                <a:gridCol w="2516900">
                  <a:extLst>
                    <a:ext uri="{9D8B030D-6E8A-4147-A177-3AD203B41FA5}">
                      <a16:colId xmlns="" xmlns:a16="http://schemas.microsoft.com/office/drawing/2014/main" val="20000"/>
                    </a:ext>
                  </a:extLst>
                </a:gridCol>
              </a:tblGrid>
              <a:tr h="1478775">
                <a:tc>
                  <a:txBody>
                    <a:bodyPr/>
                    <a:lstStyle/>
                    <a:p>
                      <a:pPr marL="0" lvl="0" indent="0" algn="l" rtl="0">
                        <a:spcBef>
                          <a:spcPts val="0"/>
                        </a:spcBef>
                        <a:spcAft>
                          <a:spcPts val="0"/>
                        </a:spcAft>
                        <a:buNone/>
                      </a:pPr>
                      <a:r>
                        <a:rPr lang="en" sz="1300" dirty="0"/>
                        <a:t>Process               -  0.13 um</a:t>
                      </a:r>
                      <a:endParaRPr sz="1300" dirty="0"/>
                    </a:p>
                    <a:p>
                      <a:pPr marL="0" lvl="0" indent="0" algn="l" rtl="0">
                        <a:spcBef>
                          <a:spcPts val="0"/>
                        </a:spcBef>
                        <a:spcAft>
                          <a:spcPts val="0"/>
                        </a:spcAft>
                        <a:buNone/>
                      </a:pPr>
                      <a:r>
                        <a:rPr lang="en" sz="1300" dirty="0"/>
                        <a:t>Rev voltage gain - (-33.45 db)</a:t>
                      </a:r>
                      <a:endParaRPr sz="1300" dirty="0"/>
                    </a:p>
                    <a:p>
                      <a:pPr marL="0" lvl="0" indent="0" algn="l" rtl="0">
                        <a:spcBef>
                          <a:spcPts val="0"/>
                        </a:spcBef>
                        <a:spcAft>
                          <a:spcPts val="0"/>
                        </a:spcAft>
                        <a:buNone/>
                      </a:pPr>
                      <a:r>
                        <a:rPr lang="en" sz="1300" dirty="0"/>
                        <a:t>Noise fig.             - 1.7 db</a:t>
                      </a:r>
                      <a:endParaRPr sz="1300" dirty="0"/>
                    </a:p>
                    <a:p>
                      <a:pPr marL="0" lvl="0" indent="0" algn="l" rtl="0">
                        <a:spcBef>
                          <a:spcPts val="0"/>
                        </a:spcBef>
                        <a:spcAft>
                          <a:spcPts val="0"/>
                        </a:spcAft>
                        <a:buNone/>
                      </a:pPr>
                      <a:r>
                        <a:rPr lang="en" sz="1300" dirty="0"/>
                        <a:t>Operating freq     - 2.4GHz</a:t>
                      </a:r>
                      <a:endParaRPr sz="1300" dirty="0"/>
                    </a:p>
                    <a:p>
                      <a:pPr marL="0" lvl="0" indent="0" algn="l" rtl="0">
                        <a:spcBef>
                          <a:spcPts val="0"/>
                        </a:spcBef>
                        <a:spcAft>
                          <a:spcPts val="0"/>
                        </a:spcAft>
                        <a:buNone/>
                      </a:pPr>
                      <a:r>
                        <a:rPr lang="en" sz="1300" dirty="0"/>
                        <a:t>Good linearity</a:t>
                      </a:r>
                      <a:endParaRPr sz="1300" dirty="0"/>
                    </a:p>
                    <a:p>
                      <a:pPr marL="0" lvl="0" indent="0" algn="l" rtl="0">
                        <a:spcBef>
                          <a:spcPts val="0"/>
                        </a:spcBef>
                        <a:spcAft>
                          <a:spcPts val="0"/>
                        </a:spcAft>
                        <a:buNone/>
                      </a:pPr>
                      <a:r>
                        <a:rPr lang="en" sz="1300" dirty="0"/>
                        <a:t>Power dissipated - 1.44mW</a:t>
                      </a:r>
                      <a:endParaRPr sz="1300" dirty="0"/>
                    </a:p>
                  </a:txBody>
                  <a:tcPr marL="91425" marR="91425" marT="91425" marB="91425"/>
                </a:tc>
                <a:extLst>
                  <a:ext uri="{0D108BD9-81ED-4DB2-BD59-A6C34878D82A}">
                    <a16:rowId xmlns="" xmlns:a16="http://schemas.microsoft.com/office/drawing/2014/main" val="10000"/>
                  </a:ext>
                </a:extLst>
              </a:tr>
            </a:tbl>
          </a:graphicData>
        </a:graphic>
      </p:graphicFrame>
      <p:sp>
        <p:nvSpPr>
          <p:cNvPr id="182" name="Google Shape;182;p35"/>
          <p:cNvSpPr txBox="1"/>
          <p:nvPr/>
        </p:nvSpPr>
        <p:spPr>
          <a:xfrm>
            <a:off x="3419950" y="2722175"/>
            <a:ext cx="2517000" cy="23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84" name="Google Shape;184;p35"/>
          <p:cNvSpPr txBox="1"/>
          <p:nvPr/>
        </p:nvSpPr>
        <p:spPr>
          <a:xfrm>
            <a:off x="9761925" y="1093000"/>
            <a:ext cx="61722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85" name="Google Shape;185;p35"/>
          <p:cNvSpPr txBox="1"/>
          <p:nvPr/>
        </p:nvSpPr>
        <p:spPr>
          <a:xfrm>
            <a:off x="3632600" y="2571750"/>
            <a:ext cx="11787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graphicFrame>
        <p:nvGraphicFramePr>
          <p:cNvPr id="186" name="Google Shape;186;p35"/>
          <p:cNvGraphicFramePr/>
          <p:nvPr>
            <p:extLst>
              <p:ext uri="{D42A27DB-BD31-4B8C-83A1-F6EECF244321}">
                <p14:modId xmlns:p14="http://schemas.microsoft.com/office/powerpoint/2010/main" val="3620491642"/>
              </p:ext>
            </p:extLst>
          </p:nvPr>
        </p:nvGraphicFramePr>
        <p:xfrm>
          <a:off x="3264800" y="3185651"/>
          <a:ext cx="2516900" cy="1386810"/>
        </p:xfrm>
        <a:graphic>
          <a:graphicData uri="http://schemas.openxmlformats.org/drawingml/2006/table">
            <a:tbl>
              <a:tblPr>
                <a:noFill/>
                <a:tableStyleId>{D9091632-1E13-44EE-995E-6274E78DC6FD}</a:tableStyleId>
              </a:tblPr>
              <a:tblGrid>
                <a:gridCol w="2516900">
                  <a:extLst>
                    <a:ext uri="{9D8B030D-6E8A-4147-A177-3AD203B41FA5}">
                      <a16:colId xmlns="" xmlns:a16="http://schemas.microsoft.com/office/drawing/2014/main" val="20000"/>
                    </a:ext>
                  </a:extLst>
                </a:gridCol>
              </a:tblGrid>
              <a:tr h="1002608">
                <a:tc>
                  <a:txBody>
                    <a:bodyPr/>
                    <a:lstStyle/>
                    <a:p>
                      <a:pPr marL="0" lvl="0" indent="0" algn="l" rtl="0">
                        <a:spcBef>
                          <a:spcPts val="0"/>
                        </a:spcBef>
                        <a:spcAft>
                          <a:spcPts val="0"/>
                        </a:spcAft>
                        <a:buNone/>
                      </a:pPr>
                      <a:r>
                        <a:rPr lang="en" sz="1300" dirty="0"/>
                        <a:t>Process                - 0.18 um</a:t>
                      </a:r>
                      <a:endParaRPr sz="1300" dirty="0"/>
                    </a:p>
                    <a:p>
                      <a:pPr marL="0" lvl="0" indent="0" algn="l" rtl="0">
                        <a:spcBef>
                          <a:spcPts val="0"/>
                        </a:spcBef>
                        <a:spcAft>
                          <a:spcPts val="0"/>
                        </a:spcAft>
                        <a:buNone/>
                      </a:pPr>
                      <a:r>
                        <a:rPr lang="en" sz="1300" dirty="0"/>
                        <a:t>Noise Fig.             -  2.9 db</a:t>
                      </a:r>
                      <a:endParaRPr sz="1300" dirty="0"/>
                    </a:p>
                    <a:p>
                      <a:pPr marL="0" lvl="0" indent="0" algn="l" rtl="0">
                        <a:spcBef>
                          <a:spcPts val="0"/>
                        </a:spcBef>
                        <a:spcAft>
                          <a:spcPts val="0"/>
                        </a:spcAft>
                        <a:buNone/>
                      </a:pPr>
                      <a:r>
                        <a:rPr lang="en" sz="1300" dirty="0"/>
                        <a:t>Operating freq      - 2.44 GHz</a:t>
                      </a:r>
                      <a:endParaRPr sz="1300" dirty="0"/>
                    </a:p>
                    <a:p>
                      <a:pPr marL="0" lvl="0" indent="0" algn="l" rtl="0">
                        <a:spcBef>
                          <a:spcPts val="0"/>
                        </a:spcBef>
                        <a:spcAft>
                          <a:spcPts val="0"/>
                        </a:spcAft>
                        <a:buNone/>
                      </a:pPr>
                      <a:r>
                        <a:rPr lang="en" sz="1300" dirty="0"/>
                        <a:t>Power dissipated  - 3.8mW</a:t>
                      </a:r>
                      <a:endParaRPr sz="1300" dirty="0"/>
                    </a:p>
                    <a:p>
                      <a:pPr marL="0" lvl="0" indent="0" algn="l" rtl="0">
                        <a:spcBef>
                          <a:spcPts val="0"/>
                        </a:spcBef>
                        <a:spcAft>
                          <a:spcPts val="0"/>
                        </a:spcAft>
                        <a:buNone/>
                      </a:pPr>
                      <a:r>
                        <a:rPr lang="en" sz="1300" dirty="0"/>
                        <a:t>FOM                      - 13.11db</a:t>
                      </a:r>
                      <a:endParaRPr sz="1300" dirty="0"/>
                    </a:p>
                    <a:p>
                      <a:pPr marL="0" lvl="0" indent="0" algn="l" rtl="0">
                        <a:spcBef>
                          <a:spcPts val="0"/>
                        </a:spcBef>
                        <a:spcAft>
                          <a:spcPts val="0"/>
                        </a:spcAft>
                        <a:buNone/>
                      </a:pPr>
                      <a:endParaRPr dirty="0"/>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187" name="Google Shape;187;p35"/>
          <p:cNvGraphicFramePr/>
          <p:nvPr>
            <p:extLst>
              <p:ext uri="{D42A27DB-BD31-4B8C-83A1-F6EECF244321}">
                <p14:modId xmlns:p14="http://schemas.microsoft.com/office/powerpoint/2010/main" val="1272954996"/>
              </p:ext>
            </p:extLst>
          </p:nvPr>
        </p:nvGraphicFramePr>
        <p:xfrm>
          <a:off x="6085925" y="3200400"/>
          <a:ext cx="2466675" cy="1371570"/>
        </p:xfrm>
        <a:graphic>
          <a:graphicData uri="http://schemas.openxmlformats.org/drawingml/2006/table">
            <a:tbl>
              <a:tblPr>
                <a:noFill/>
                <a:tableStyleId>{D9091632-1E13-44EE-995E-6274E78DC6FD}</a:tableStyleId>
              </a:tblPr>
              <a:tblGrid>
                <a:gridCol w="2466675">
                  <a:extLst>
                    <a:ext uri="{9D8B030D-6E8A-4147-A177-3AD203B41FA5}">
                      <a16:colId xmlns="" xmlns:a16="http://schemas.microsoft.com/office/drawing/2014/main" val="20000"/>
                    </a:ext>
                  </a:extLst>
                </a:gridCol>
              </a:tblGrid>
              <a:tr h="847750">
                <a:tc>
                  <a:txBody>
                    <a:bodyPr/>
                    <a:lstStyle/>
                    <a:p>
                      <a:pPr marL="0" lvl="0" indent="0" algn="l" rtl="0">
                        <a:spcBef>
                          <a:spcPts val="0"/>
                        </a:spcBef>
                        <a:spcAft>
                          <a:spcPts val="0"/>
                        </a:spcAft>
                        <a:buNone/>
                      </a:pPr>
                      <a:r>
                        <a:rPr lang="en" sz="1300" dirty="0"/>
                        <a:t>Process                - 0.18 um</a:t>
                      </a:r>
                      <a:endParaRPr sz="1300" dirty="0"/>
                    </a:p>
                    <a:p>
                      <a:pPr marL="0" lvl="0" indent="0" algn="l" rtl="0">
                        <a:spcBef>
                          <a:spcPts val="0"/>
                        </a:spcBef>
                        <a:spcAft>
                          <a:spcPts val="0"/>
                        </a:spcAft>
                        <a:buNone/>
                      </a:pPr>
                      <a:r>
                        <a:rPr lang="en" sz="1300" dirty="0"/>
                        <a:t>Noise Fig.             - 3.6 db</a:t>
                      </a:r>
                      <a:endParaRPr sz="1300" dirty="0"/>
                    </a:p>
                    <a:p>
                      <a:pPr marL="0" lvl="0" indent="0" algn="l" rtl="0">
                        <a:spcBef>
                          <a:spcPts val="0"/>
                        </a:spcBef>
                        <a:spcAft>
                          <a:spcPts val="0"/>
                        </a:spcAft>
                        <a:buNone/>
                      </a:pPr>
                      <a:r>
                        <a:rPr lang="en" sz="1300" dirty="0"/>
                        <a:t>Operating freq.      -10 GHz</a:t>
                      </a:r>
                      <a:endParaRPr sz="1300" dirty="0"/>
                    </a:p>
                    <a:p>
                      <a:pPr marL="0" lvl="0" indent="0" algn="l" rtl="0">
                        <a:spcBef>
                          <a:spcPts val="0"/>
                        </a:spcBef>
                        <a:spcAft>
                          <a:spcPts val="0"/>
                        </a:spcAft>
                        <a:buNone/>
                      </a:pPr>
                      <a:r>
                        <a:rPr lang="en" sz="1300" dirty="0"/>
                        <a:t>Power dissipated   - 11.3mW</a:t>
                      </a:r>
                      <a:endParaRPr sz="1300" dirty="0"/>
                    </a:p>
                    <a:p>
                      <a:pPr marL="0" lvl="0" indent="0" algn="l" rtl="0">
                        <a:spcBef>
                          <a:spcPts val="0"/>
                        </a:spcBef>
                        <a:spcAft>
                          <a:spcPts val="0"/>
                        </a:spcAft>
                        <a:buNone/>
                      </a:pPr>
                      <a:r>
                        <a:rPr lang="en" sz="1300" dirty="0"/>
                        <a:t>FOM                       - 6.3 db</a:t>
                      </a:r>
                      <a:endParaRPr sz="1300" dirty="0"/>
                    </a:p>
                    <a:p>
                      <a:pPr marL="0" lvl="0" indent="0" algn="l" rtl="0">
                        <a:spcBef>
                          <a:spcPts val="0"/>
                        </a:spcBef>
                        <a:spcAft>
                          <a:spcPts val="0"/>
                        </a:spcAft>
                        <a:buNone/>
                      </a:pPr>
                      <a:endParaRPr sz="1300" dirty="0"/>
                    </a:p>
                  </a:txBody>
                  <a:tcPr marL="91425" marR="91425" marT="91425" marB="91425"/>
                </a:tc>
                <a:extLst>
                  <a:ext uri="{0D108BD9-81ED-4DB2-BD59-A6C34878D82A}">
                    <a16:rowId xmlns="" xmlns:a16="http://schemas.microsoft.com/office/drawing/2014/main" val="10000"/>
                  </a:ext>
                </a:extLst>
              </a:tr>
            </a:tbl>
          </a:graphicData>
        </a:graphic>
      </p:graphicFrame>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1059179" y="141750"/>
            <a:ext cx="785804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SIGNAL IS OBTAINED?</a:t>
            </a:r>
            <a:endParaRPr dirty="0"/>
          </a:p>
        </p:txBody>
      </p:sp>
      <p:sp>
        <p:nvSpPr>
          <p:cNvPr id="193" name="Google Shape;193;p36"/>
          <p:cNvSpPr txBox="1">
            <a:spLocks noGrp="1"/>
          </p:cNvSpPr>
          <p:nvPr>
            <p:ph type="body" idx="1"/>
          </p:nvPr>
        </p:nvSpPr>
        <p:spPr>
          <a:xfrm>
            <a:off x="800099" y="714450"/>
            <a:ext cx="7983675"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Times New Roman"/>
              <a:buChar char="●"/>
            </a:pPr>
            <a:endParaRPr lang="en" sz="1600" dirty="0" smtClean="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smtClean="0">
                <a:solidFill>
                  <a:schemeClr val="dk1"/>
                </a:solidFill>
                <a:latin typeface="Times New Roman"/>
                <a:ea typeface="Times New Roman"/>
                <a:cs typeface="Times New Roman"/>
                <a:sym typeface="Times New Roman"/>
              </a:rPr>
              <a:t>[</a:t>
            </a:r>
            <a:r>
              <a:rPr lang="en" sz="1600" dirty="0">
                <a:solidFill>
                  <a:schemeClr val="dk1"/>
                </a:solidFill>
                <a:latin typeface="Times New Roman"/>
                <a:ea typeface="Times New Roman"/>
                <a:cs typeface="Times New Roman"/>
                <a:sym typeface="Times New Roman"/>
              </a:rPr>
              <a:t>3] The heart puts out a signal varying from about −1 mV to +1 mV at a frequency of about 0.1-150 Hz.</a:t>
            </a:r>
            <a:endParaRPr sz="1600"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An electrode is kept on the skin of each arm and one leg is used as ground which is used as reference.</a:t>
            </a:r>
            <a:endParaRPr sz="1600"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 Whole body acts as an antenna. </a:t>
            </a:r>
            <a:endParaRPr sz="1600" dirty="0">
              <a:solidFill>
                <a:schemeClr val="dk1"/>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The noise induced by EM waves passing through the body is common to both arm-leg inputs and thus is removed by the common mode rejection feature, with the leg input as the reference.</a:t>
            </a:r>
            <a:endParaRPr sz="1600" dirty="0">
              <a:solidFill>
                <a:schemeClr val="dk1"/>
              </a:solidFill>
              <a:latin typeface="Times New Roman"/>
              <a:ea typeface="Times New Roman"/>
              <a:cs typeface="Times New Roman"/>
              <a:sym typeface="Times New Roman"/>
            </a:endParaRPr>
          </a:p>
          <a:p>
            <a:pPr marL="457200" lvl="0" indent="-330200" algn="l" rtl="0">
              <a:lnSpc>
                <a:spcPct val="100000"/>
              </a:lnSpc>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The output is the amplified cardiac signal alone</a:t>
            </a:r>
            <a:endParaRPr sz="1600" dirty="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pic>
        <p:nvPicPr>
          <p:cNvPr id="194" name="Google Shape;194;p36"/>
          <p:cNvPicPr preferRelativeResize="0"/>
          <p:nvPr/>
        </p:nvPicPr>
        <p:blipFill>
          <a:blip r:embed="rId3">
            <a:alphaModFix/>
          </a:blip>
          <a:stretch>
            <a:fillRect/>
          </a:stretch>
        </p:blipFill>
        <p:spPr>
          <a:xfrm>
            <a:off x="3178225" y="3214688"/>
            <a:ext cx="1736675" cy="1710462"/>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ctrTitle"/>
          </p:nvPr>
        </p:nvSpPr>
        <p:spPr>
          <a:xfrm>
            <a:off x="982979" y="503550"/>
            <a:ext cx="8056015" cy="130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t>CHARACTERISTICS OF ECG/EEG </a:t>
            </a:r>
            <a:r>
              <a:rPr lang="en" sz="3200" dirty="0" smtClean="0"/>
              <a:t/>
            </a:r>
            <a:br>
              <a:rPr lang="en" sz="3200" dirty="0" smtClean="0"/>
            </a:br>
            <a:r>
              <a:rPr lang="en" sz="3200" dirty="0" smtClean="0"/>
              <a:t>SIGNAL</a:t>
            </a:r>
            <a:r>
              <a:rPr lang="en" sz="3200" dirty="0"/>
              <a:t>:</a:t>
            </a:r>
            <a:endParaRPr sz="3200" dirty="0"/>
          </a:p>
          <a:p>
            <a:pPr marL="0" lvl="0" indent="0" algn="l" rtl="0">
              <a:spcBef>
                <a:spcPts val="0"/>
              </a:spcBef>
              <a:spcAft>
                <a:spcPts val="0"/>
              </a:spcAft>
              <a:buNone/>
            </a:pPr>
            <a:endParaRPr sz="3500" dirty="0"/>
          </a:p>
        </p:txBody>
      </p:sp>
      <p:sp>
        <p:nvSpPr>
          <p:cNvPr id="200" name="Google Shape;200;p37"/>
          <p:cNvSpPr txBox="1">
            <a:spLocks noGrp="1"/>
          </p:cNvSpPr>
          <p:nvPr>
            <p:ph type="subTitle" idx="1"/>
          </p:nvPr>
        </p:nvSpPr>
        <p:spPr>
          <a:xfrm>
            <a:off x="830580" y="1157400"/>
            <a:ext cx="8001720" cy="36969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222222"/>
              </a:buClr>
              <a:buSzPts val="2000"/>
              <a:buFont typeface="Times New Roman"/>
              <a:buChar char="●"/>
            </a:pPr>
            <a:r>
              <a:rPr lang="en" sz="2000" dirty="0">
                <a:solidFill>
                  <a:srgbClr val="222222"/>
                </a:solidFill>
                <a:latin typeface="Times New Roman"/>
                <a:ea typeface="Times New Roman"/>
                <a:cs typeface="Times New Roman"/>
                <a:sym typeface="Times New Roman"/>
              </a:rPr>
              <a:t>These signals are very weak in amplitude and are low frequency signals</a:t>
            </a:r>
            <a:endParaRPr sz="2000" dirty="0">
              <a:solidFill>
                <a:srgbClr val="222222"/>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222222"/>
              </a:buClr>
              <a:buSzPts val="2000"/>
              <a:buFont typeface="Times New Roman"/>
              <a:buChar char="●"/>
            </a:pPr>
            <a:r>
              <a:rPr lang="en" sz="2000" dirty="0">
                <a:solidFill>
                  <a:srgbClr val="222222"/>
                </a:solidFill>
                <a:latin typeface="Times New Roman"/>
                <a:ea typeface="Times New Roman"/>
                <a:cs typeface="Times New Roman"/>
                <a:sym typeface="Times New Roman"/>
              </a:rPr>
              <a:t>Their amplitude is generally below 5mV, and their frequency ranges from 0.1 to 150Hz.</a:t>
            </a:r>
            <a:endParaRPr sz="1900" dirty="0">
              <a:solidFill>
                <a:srgbClr val="222222"/>
              </a:solidFill>
              <a:highlight>
                <a:srgbClr val="FFFAD2"/>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222222"/>
              </a:buClr>
              <a:buSzPts val="1900"/>
              <a:buFont typeface="Times New Roman"/>
              <a:buChar char="●"/>
            </a:pPr>
            <a:r>
              <a:rPr lang="en" sz="1900" dirty="0">
                <a:solidFill>
                  <a:srgbClr val="222222"/>
                </a:solidFill>
                <a:highlight>
                  <a:schemeClr val="lt1"/>
                </a:highlight>
                <a:latin typeface="Times New Roman"/>
                <a:ea typeface="Times New Roman"/>
                <a:cs typeface="Times New Roman"/>
                <a:sym typeface="Times New Roman"/>
              </a:rPr>
              <a:t> Due to such small amplitude and frequency, it is very difficult to pick up these signals without losing important information. </a:t>
            </a:r>
            <a:endParaRPr sz="1900" dirty="0">
              <a:solidFill>
                <a:srgbClr val="222222"/>
              </a:solidFill>
              <a:highlight>
                <a:schemeClr val="lt1"/>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222222"/>
              </a:buClr>
              <a:buSzPts val="1900"/>
              <a:buFont typeface="Times New Roman"/>
              <a:buChar char="●"/>
            </a:pPr>
            <a:r>
              <a:rPr lang="en" sz="1900" dirty="0">
                <a:solidFill>
                  <a:srgbClr val="222222"/>
                </a:solidFill>
                <a:highlight>
                  <a:schemeClr val="lt1"/>
                </a:highlight>
                <a:latin typeface="Times New Roman"/>
                <a:ea typeface="Times New Roman"/>
                <a:cs typeface="Times New Roman"/>
                <a:sym typeface="Times New Roman"/>
              </a:rPr>
              <a:t>Hence, proper amplification with good noise suppression becomes a major requirement in ECG amplifiers</a:t>
            </a:r>
            <a:endParaRPr sz="1900" dirty="0">
              <a:solidFill>
                <a:srgbClr val="222222"/>
              </a:solidFill>
              <a:highlight>
                <a:schemeClr val="lt1"/>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rgbClr val="222222"/>
              </a:buClr>
              <a:buSzPts val="1900"/>
              <a:buFont typeface="Times New Roman"/>
              <a:buChar char="●"/>
            </a:pPr>
            <a:r>
              <a:rPr lang="en" sz="1900" dirty="0">
                <a:solidFill>
                  <a:srgbClr val="222222"/>
                </a:solidFill>
                <a:highlight>
                  <a:schemeClr val="lt1"/>
                </a:highlight>
                <a:latin typeface="Times New Roman"/>
                <a:ea typeface="Times New Roman"/>
                <a:cs typeface="Times New Roman"/>
                <a:sym typeface="Times New Roman"/>
              </a:rPr>
              <a:t>LNA should have a high value of gain, small value of noise figure, considerable input and output impedance matching. </a:t>
            </a:r>
            <a:endParaRPr sz="1900" dirty="0">
              <a:solidFill>
                <a:srgbClr val="222222"/>
              </a:solidFill>
              <a:highlight>
                <a:srgbClr val="FFFAD2"/>
              </a:highlight>
              <a:latin typeface="Times New Roman"/>
              <a:ea typeface="Times New Roman"/>
              <a:cs typeface="Times New Roman"/>
              <a:sym typeface="Times New Roman"/>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907256" y="445025"/>
            <a:ext cx="792504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DIAGRAM OF TRANSMITTER [7]</a:t>
            </a:r>
            <a:endParaRPr dirty="0"/>
          </a:p>
        </p:txBody>
      </p:sp>
      <p:pic>
        <p:nvPicPr>
          <p:cNvPr id="206" name="Google Shape;206;p38"/>
          <p:cNvPicPr preferRelativeResize="0"/>
          <p:nvPr/>
        </p:nvPicPr>
        <p:blipFill>
          <a:blip r:embed="rId3">
            <a:alphaModFix/>
          </a:blip>
          <a:stretch>
            <a:fillRect/>
          </a:stretch>
        </p:blipFill>
        <p:spPr>
          <a:xfrm>
            <a:off x="0" y="1170125"/>
            <a:ext cx="9144001" cy="3169700"/>
          </a:xfrm>
          <a:prstGeom prst="rect">
            <a:avLst/>
          </a:prstGeom>
          <a:noFill/>
          <a:ln>
            <a:no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967740" y="270113"/>
            <a:ext cx="78645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2320" dirty="0"/>
              <a:t>INPUT AND OUTPUT AT EACH BLOCK OF </a:t>
            </a:r>
            <a:r>
              <a:rPr lang="en" sz="2320" dirty="0" smtClean="0"/>
              <a:t/>
            </a:r>
            <a:br>
              <a:rPr lang="en" sz="2320" dirty="0" smtClean="0"/>
            </a:br>
            <a:r>
              <a:rPr lang="en" sz="2320" dirty="0" smtClean="0"/>
              <a:t>TRANSMITTER</a:t>
            </a:r>
            <a:endParaRPr sz="1720" dirty="0"/>
          </a:p>
        </p:txBody>
      </p:sp>
      <p:sp>
        <p:nvSpPr>
          <p:cNvPr id="212" name="Google Shape;212;p39"/>
          <p:cNvSpPr txBox="1"/>
          <p:nvPr/>
        </p:nvSpPr>
        <p:spPr>
          <a:xfrm>
            <a:off x="967739" y="1017725"/>
            <a:ext cx="7926235"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ECG Signal - 0 to 5mV at a frequency of 50 to 150 Hz</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Input Of pre Amplifier - ECG signal</a:t>
            </a:r>
            <a:endParaRPr dirty="0"/>
          </a:p>
          <a:p>
            <a:pPr marL="0" lvl="0" indent="0" algn="l" rtl="0">
              <a:spcBef>
                <a:spcPts val="0"/>
              </a:spcBef>
              <a:spcAft>
                <a:spcPts val="0"/>
              </a:spcAft>
              <a:buNone/>
            </a:pPr>
            <a:r>
              <a:rPr lang="en" dirty="0"/>
              <a:t>Output of pre amplifier - 680mVp-p at a frequency of 50 to 150 Hz</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After passing through LPF -  680mVp-p signal at a limiting frequency of 100Hz</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After passing through Post amplifier -  1340mVp-p signal at a frequency of 100Hz.</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Signal passed through A/D converter to transmit the signal digitally (8 bit).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After passing through Transmitter base band-   A base band signal is received.</a:t>
            </a:r>
            <a:endParaRPr dirty="0"/>
          </a:p>
          <a:p>
            <a:pPr marL="0" lvl="0" indent="0" algn="l" rtl="0">
              <a:spcBef>
                <a:spcPts val="0"/>
              </a:spcBef>
              <a:spcAft>
                <a:spcPts val="0"/>
              </a:spcAft>
              <a:buNone/>
            </a:pPr>
            <a:r>
              <a:rPr lang="en" dirty="0"/>
              <a:t>It’s an unmodulated message signal that is used for transmission.</a:t>
            </a:r>
            <a:endParaRPr dirty="0"/>
          </a:p>
          <a:p>
            <a:pPr marL="0" lvl="0" indent="0" algn="l" rtl="0">
              <a:spcBef>
                <a:spcPts val="0"/>
              </a:spcBef>
              <a:spcAft>
                <a:spcPts val="0"/>
              </a:spcAft>
              <a:buNone/>
            </a:pPr>
            <a:r>
              <a:rPr lang="en" dirty="0"/>
              <a:t>It’s at a low frequency.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Mixer is used in the RF transmitter to modulate the input base band signal with a carrier frequency (frequency used for ISM band applications) </a:t>
            </a:r>
            <a:endParaRPr dirty="0"/>
          </a:p>
          <a:p>
            <a:pPr marL="0" lvl="0" indent="0" algn="l" rtl="0">
              <a:spcBef>
                <a:spcPts val="0"/>
              </a:spcBef>
              <a:spcAft>
                <a:spcPts val="0"/>
              </a:spcAft>
              <a:buNone/>
            </a:pPr>
            <a:r>
              <a:rPr lang="en" dirty="0"/>
              <a:t>The signal is transmitted at a frequency of 2.4GHz with an amplitude of 1340mVp-p.</a:t>
            </a:r>
            <a:endParaRPr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ctrTitle"/>
          </p:nvPr>
        </p:nvSpPr>
        <p:spPr>
          <a:xfrm>
            <a:off x="998220" y="369525"/>
            <a:ext cx="7357378"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700" dirty="0"/>
              <a:t>RECEIVER BLOCK DIAGRAM [7] </a:t>
            </a:r>
            <a:endParaRPr sz="2700" dirty="0"/>
          </a:p>
        </p:txBody>
      </p:sp>
      <p:sp>
        <p:nvSpPr>
          <p:cNvPr id="218" name="Google Shape;218;p4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300"/>
              <a:t>.</a:t>
            </a:r>
            <a:endParaRPr sz="1300"/>
          </a:p>
        </p:txBody>
      </p:sp>
      <p:sp>
        <p:nvSpPr>
          <p:cNvPr id="219" name="Google Shape;219;p40"/>
          <p:cNvSpPr/>
          <p:nvPr/>
        </p:nvSpPr>
        <p:spPr>
          <a:xfrm>
            <a:off x="1993100" y="3482575"/>
            <a:ext cx="8574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0"/>
          <p:cNvSpPr/>
          <p:nvPr/>
        </p:nvSpPr>
        <p:spPr>
          <a:xfrm>
            <a:off x="1693075" y="3707600"/>
            <a:ext cx="771600" cy="73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1" name="Google Shape;221;p40"/>
          <p:cNvPicPr preferRelativeResize="0"/>
          <p:nvPr/>
        </p:nvPicPr>
        <p:blipFill>
          <a:blip r:embed="rId3">
            <a:alphaModFix/>
          </a:blip>
          <a:stretch>
            <a:fillRect/>
          </a:stretch>
        </p:blipFill>
        <p:spPr>
          <a:xfrm>
            <a:off x="0" y="1425175"/>
            <a:ext cx="9144001" cy="3377875"/>
          </a:xfrm>
          <a:prstGeom prst="rect">
            <a:avLst/>
          </a:prstGeom>
          <a:noFill/>
          <a:ln>
            <a:noFill/>
          </a:ln>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878700" y="444550"/>
            <a:ext cx="1339506" cy="573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200" dirty="0"/>
              <a:t>LNA</a:t>
            </a:r>
            <a:endParaRPr sz="3200" dirty="0"/>
          </a:p>
        </p:txBody>
      </p:sp>
      <p:sp>
        <p:nvSpPr>
          <p:cNvPr id="227" name="Google Shape;227;p41"/>
          <p:cNvSpPr txBox="1">
            <a:spLocks noGrp="1"/>
          </p:cNvSpPr>
          <p:nvPr>
            <p:ph type="subTitle" idx="1"/>
          </p:nvPr>
        </p:nvSpPr>
        <p:spPr>
          <a:xfrm>
            <a:off x="701040" y="1243025"/>
            <a:ext cx="8131260" cy="350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[5] </a:t>
            </a:r>
            <a:endParaRPr sz="1400" dirty="0"/>
          </a:p>
          <a:p>
            <a:pPr marL="457200" lvl="0" indent="-317500" algn="l" rtl="0">
              <a:spcBef>
                <a:spcPts val="0"/>
              </a:spcBef>
              <a:spcAft>
                <a:spcPts val="0"/>
              </a:spcAft>
              <a:buSzPts val="1400"/>
              <a:buChar char="●"/>
            </a:pPr>
            <a:r>
              <a:rPr lang="en" sz="1400" dirty="0"/>
              <a:t>Low noise amplifier is a very important part of the receiver and must ensure power constrained  amplification with proper impedance matching.</a:t>
            </a:r>
            <a:endParaRPr sz="1400" dirty="0"/>
          </a:p>
          <a:p>
            <a:pPr marL="457200" lvl="0" indent="-317500" algn="l" rtl="0">
              <a:spcBef>
                <a:spcPts val="0"/>
              </a:spcBef>
              <a:spcAft>
                <a:spcPts val="0"/>
              </a:spcAft>
              <a:buSzPts val="1400"/>
              <a:buChar char="●"/>
            </a:pPr>
            <a:r>
              <a:rPr lang="en" sz="1400" dirty="0"/>
              <a:t>The designed circuit can work at supply voltage of 1V</a:t>
            </a:r>
            <a:endParaRPr sz="1400" dirty="0"/>
          </a:p>
        </p:txBody>
      </p:sp>
      <p:sp>
        <p:nvSpPr>
          <p:cNvPr id="228" name="Google Shape;228;p41"/>
          <p:cNvSpPr/>
          <p:nvPr/>
        </p:nvSpPr>
        <p:spPr>
          <a:xfrm rot="5400000">
            <a:off x="3482550" y="2786063"/>
            <a:ext cx="1553775" cy="1682350"/>
          </a:xfrm>
          <a:prstGeom prst="flowChartExtra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1"/>
          <p:cNvSpPr txBox="1"/>
          <p:nvPr/>
        </p:nvSpPr>
        <p:spPr>
          <a:xfrm>
            <a:off x="3568300" y="3427138"/>
            <a:ext cx="88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LNA</a:t>
            </a:r>
            <a:endParaRPr/>
          </a:p>
        </p:txBody>
      </p:sp>
      <p:sp>
        <p:nvSpPr>
          <p:cNvPr id="230" name="Google Shape;230;p41"/>
          <p:cNvSpPr txBox="1"/>
          <p:nvPr/>
        </p:nvSpPr>
        <p:spPr>
          <a:xfrm>
            <a:off x="878700" y="2996188"/>
            <a:ext cx="1982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Input</a:t>
            </a:r>
            <a:endParaRPr/>
          </a:p>
          <a:p>
            <a:pPr marL="0" lvl="0" indent="0" algn="l" rtl="0">
              <a:spcBef>
                <a:spcPts val="0"/>
              </a:spcBef>
              <a:spcAft>
                <a:spcPts val="0"/>
              </a:spcAft>
              <a:buNone/>
            </a:pPr>
            <a:endParaRPr/>
          </a:p>
          <a:p>
            <a:pPr marL="0" lvl="0" indent="0" algn="l" rtl="0">
              <a:spcBef>
                <a:spcPts val="0"/>
              </a:spcBef>
              <a:spcAft>
                <a:spcPts val="0"/>
              </a:spcAft>
              <a:buNone/>
            </a:pPr>
            <a:r>
              <a:rPr lang="en"/>
              <a:t>1340mVp-p signal</a:t>
            </a:r>
            <a:endParaRPr/>
          </a:p>
          <a:p>
            <a:pPr marL="0" lvl="0" indent="0" algn="l" rtl="0">
              <a:spcBef>
                <a:spcPts val="0"/>
              </a:spcBef>
              <a:spcAft>
                <a:spcPts val="0"/>
              </a:spcAft>
              <a:buNone/>
            </a:pPr>
            <a:r>
              <a:rPr lang="en"/>
              <a:t>2.4GHz frequency</a:t>
            </a:r>
            <a:endParaRPr/>
          </a:p>
          <a:p>
            <a:pPr marL="0" lvl="0" indent="0" algn="l" rtl="0">
              <a:spcBef>
                <a:spcPts val="0"/>
              </a:spcBef>
              <a:spcAft>
                <a:spcPts val="0"/>
              </a:spcAft>
              <a:buNone/>
            </a:pPr>
            <a:r>
              <a:rPr lang="en"/>
              <a:t>Sinusoidal wave</a:t>
            </a:r>
            <a:endParaRPr/>
          </a:p>
        </p:txBody>
      </p:sp>
      <p:sp>
        <p:nvSpPr>
          <p:cNvPr id="231" name="Google Shape;231;p41"/>
          <p:cNvSpPr txBox="1"/>
          <p:nvPr/>
        </p:nvSpPr>
        <p:spPr>
          <a:xfrm>
            <a:off x="5754300" y="2936075"/>
            <a:ext cx="2443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Output</a:t>
            </a:r>
            <a:endParaRPr/>
          </a:p>
          <a:p>
            <a:pPr marL="0" lvl="0" indent="0" algn="l" rtl="0">
              <a:spcBef>
                <a:spcPts val="0"/>
              </a:spcBef>
              <a:spcAft>
                <a:spcPts val="0"/>
              </a:spcAft>
              <a:buNone/>
            </a:pPr>
            <a:endParaRPr/>
          </a:p>
          <a:p>
            <a:pPr marL="0" lvl="0" indent="0" algn="l" rtl="0">
              <a:spcBef>
                <a:spcPts val="0"/>
              </a:spcBef>
              <a:spcAft>
                <a:spcPts val="0"/>
              </a:spcAft>
              <a:buNone/>
            </a:pPr>
            <a:r>
              <a:rPr lang="en"/>
              <a:t>3.6Vp-p</a:t>
            </a:r>
            <a:endParaRPr/>
          </a:p>
          <a:p>
            <a:pPr marL="0" lvl="0" indent="0" algn="l" rtl="0">
              <a:spcBef>
                <a:spcPts val="0"/>
              </a:spcBef>
              <a:spcAft>
                <a:spcPts val="0"/>
              </a:spcAft>
              <a:buNone/>
            </a:pPr>
            <a:r>
              <a:rPr lang="en"/>
              <a:t>2.4GHz signal</a:t>
            </a:r>
            <a:endParaRPr/>
          </a:p>
          <a:p>
            <a:pPr marL="0" lvl="0" indent="0" algn="l" rtl="0">
              <a:spcBef>
                <a:spcPts val="0"/>
              </a:spcBef>
              <a:spcAft>
                <a:spcPts val="0"/>
              </a:spcAft>
              <a:buNone/>
            </a:pPr>
            <a:r>
              <a:rPr lang="en"/>
              <a:t>Sinusoidal wave</a:t>
            </a:r>
            <a:endParaRPr/>
          </a:p>
          <a:p>
            <a:pPr marL="0" lvl="0" indent="0" algn="l" rtl="0">
              <a:spcBef>
                <a:spcPts val="0"/>
              </a:spcBef>
              <a:spcAft>
                <a:spcPts val="0"/>
              </a:spcAft>
              <a:buNone/>
            </a:pPr>
            <a:r>
              <a:rPr lang="en"/>
              <a:t>Low noise signal</a:t>
            </a:r>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1051560" y="445025"/>
            <a:ext cx="77807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Target Specifications</a:t>
            </a:r>
            <a:endParaRPr dirty="0"/>
          </a:p>
        </p:txBody>
      </p:sp>
      <p:sp>
        <p:nvSpPr>
          <p:cNvPr id="237" name="Google Shape;23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238" name="Google Shape;238;p42"/>
          <p:cNvGraphicFramePr/>
          <p:nvPr>
            <p:extLst>
              <p:ext uri="{D42A27DB-BD31-4B8C-83A1-F6EECF244321}">
                <p14:modId xmlns:p14="http://schemas.microsoft.com/office/powerpoint/2010/main" val="2682537290"/>
              </p:ext>
            </p:extLst>
          </p:nvPr>
        </p:nvGraphicFramePr>
        <p:xfrm>
          <a:off x="952500" y="1428750"/>
          <a:ext cx="7239000" cy="2377260"/>
        </p:xfrm>
        <a:graphic>
          <a:graphicData uri="http://schemas.openxmlformats.org/drawingml/2006/table">
            <a:tbl>
              <a:tblPr>
                <a:noFill/>
                <a:tableStyleId>{D9091632-1E13-44EE-995E-6274E78DC6FD}</a:tableStyleId>
              </a:tblPr>
              <a:tblGrid>
                <a:gridCol w="3619500">
                  <a:extLst>
                    <a:ext uri="{9D8B030D-6E8A-4147-A177-3AD203B41FA5}">
                      <a16:colId xmlns="" xmlns:a16="http://schemas.microsoft.com/office/drawing/2014/main" val="20000"/>
                    </a:ext>
                  </a:extLst>
                </a:gridCol>
                <a:gridCol w="361950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n" dirty="0"/>
                        <a:t>Parameters</a:t>
                      </a:r>
                      <a:endParaRPr dirty="0"/>
                    </a:p>
                  </a:txBody>
                  <a:tcPr marL="91425" marR="91425" marT="91425" marB="91425"/>
                </a:tc>
                <a:tc>
                  <a:txBody>
                    <a:bodyPr/>
                    <a:lstStyle/>
                    <a:p>
                      <a:pPr marL="0" lvl="0" indent="0" algn="l" rtl="0">
                        <a:spcBef>
                          <a:spcPts val="0"/>
                        </a:spcBef>
                        <a:spcAft>
                          <a:spcPts val="0"/>
                        </a:spcAft>
                        <a:buNone/>
                      </a:pPr>
                      <a:r>
                        <a:rPr lang="en"/>
                        <a:t>Target Specifications</a:t>
                      </a:r>
                      <a:endParaRPr/>
                    </a:p>
                  </a:txBody>
                  <a:tcPr marL="91425" marR="91425" marT="91425" marB="91425"/>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2.4 GHz</a:t>
                      </a:r>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n"/>
                        <a:t>Supply Voltage</a:t>
                      </a:r>
                      <a:endParaRPr/>
                    </a:p>
                  </a:txBody>
                  <a:tcPr marL="91425" marR="91425" marT="91425" marB="91425"/>
                </a:tc>
                <a:tc>
                  <a:txBody>
                    <a:bodyPr/>
                    <a:lstStyle/>
                    <a:p>
                      <a:pPr marL="0" lvl="0" indent="0" algn="l" rtl="0">
                        <a:spcBef>
                          <a:spcPts val="0"/>
                        </a:spcBef>
                        <a:spcAft>
                          <a:spcPts val="0"/>
                        </a:spcAft>
                        <a:buNone/>
                      </a:pPr>
                      <a:r>
                        <a:rPr lang="en"/>
                        <a:t>1 V</a:t>
                      </a:r>
                      <a:endParaRPr/>
                    </a:p>
                  </a:txBody>
                  <a:tcPr marL="91425" marR="91425" marT="91425" marB="91425"/>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n"/>
                        <a:t>Noise Figure</a:t>
                      </a:r>
                      <a:endParaRPr/>
                    </a:p>
                  </a:txBody>
                  <a:tcPr marL="91425" marR="91425" marT="91425" marB="91425"/>
                </a:tc>
                <a:tc>
                  <a:txBody>
                    <a:bodyPr/>
                    <a:lstStyle/>
                    <a:p>
                      <a:pPr marL="0" lvl="0" indent="0" algn="l" rtl="0">
                        <a:spcBef>
                          <a:spcPts val="0"/>
                        </a:spcBef>
                        <a:spcAft>
                          <a:spcPts val="0"/>
                        </a:spcAft>
                        <a:buNone/>
                      </a:pPr>
                      <a:r>
                        <a:rPr lang="en"/>
                        <a:t>&lt;1.2 dB</a:t>
                      </a:r>
                      <a:endParaRPr/>
                    </a:p>
                  </a:txBody>
                  <a:tcPr marL="91425" marR="91425" marT="91425" marB="91425"/>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n"/>
                        <a:t>Power Dissipation</a:t>
                      </a:r>
                      <a:endParaRPr/>
                    </a:p>
                  </a:txBody>
                  <a:tcPr marL="91425" marR="91425" marT="91425" marB="91425"/>
                </a:tc>
                <a:tc>
                  <a:txBody>
                    <a:bodyPr/>
                    <a:lstStyle/>
                    <a:p>
                      <a:pPr marL="0" lvl="0" indent="0" algn="l" rtl="0">
                        <a:spcBef>
                          <a:spcPts val="0"/>
                        </a:spcBef>
                        <a:spcAft>
                          <a:spcPts val="0"/>
                        </a:spcAft>
                        <a:buNone/>
                      </a:pPr>
                      <a:r>
                        <a:rPr lang="en"/>
                        <a:t>&lt;2 mW</a:t>
                      </a:r>
                      <a:endParaRPr/>
                    </a:p>
                  </a:txBody>
                  <a:tcPr marL="91425" marR="91425" marT="91425" marB="91425"/>
                </a:tc>
                <a:extLst>
                  <a:ext uri="{0D108BD9-81ED-4DB2-BD59-A6C34878D82A}">
                    <a16:rowId xmlns="" xmlns:a16="http://schemas.microsoft.com/office/drawing/2014/main" val="10004"/>
                  </a:ext>
                </a:extLst>
              </a:tr>
              <a:tr h="381000">
                <a:tc>
                  <a:txBody>
                    <a:bodyPr/>
                    <a:lstStyle/>
                    <a:p>
                      <a:pPr marL="0" lvl="0" indent="0" algn="l" rtl="0">
                        <a:spcBef>
                          <a:spcPts val="0"/>
                        </a:spcBef>
                        <a:spcAft>
                          <a:spcPts val="0"/>
                        </a:spcAft>
                        <a:buNone/>
                      </a:pPr>
                      <a:r>
                        <a:rPr lang="en"/>
                        <a:t>Power </a:t>
                      </a:r>
                      <a:r>
                        <a:rPr lang="en" dirty="0"/>
                        <a:t>Gain</a:t>
                      </a:r>
                      <a:endParaRPr dirty="0"/>
                    </a:p>
                  </a:txBody>
                  <a:tcPr marL="91425" marR="91425" marT="91425" marB="91425"/>
                </a:tc>
                <a:tc>
                  <a:txBody>
                    <a:bodyPr/>
                    <a:lstStyle/>
                    <a:p>
                      <a:pPr marL="0" lvl="0" indent="0" algn="l" rtl="0">
                        <a:spcBef>
                          <a:spcPts val="0"/>
                        </a:spcBef>
                        <a:spcAft>
                          <a:spcPts val="0"/>
                        </a:spcAft>
                        <a:buNone/>
                      </a:pPr>
                      <a:r>
                        <a:rPr lang="en" dirty="0"/>
                        <a:t>&gt;16 dB</a:t>
                      </a:r>
                      <a:endParaRPr dirty="0"/>
                    </a:p>
                  </a:txBody>
                  <a:tcPr marL="91425" marR="91425" marT="91425" marB="91425"/>
                </a:tc>
                <a:extLst>
                  <a:ext uri="{0D108BD9-81ED-4DB2-BD59-A6C34878D82A}">
                    <a16:rowId xmlns="" xmlns:a16="http://schemas.microsoft.com/office/drawing/2014/main" val="10005"/>
                  </a:ext>
                </a:extLst>
              </a:tr>
            </a:tbl>
          </a:graphicData>
        </a:graphic>
      </p:graphicFrame>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ctrTitle"/>
          </p:nvPr>
        </p:nvSpPr>
        <p:spPr>
          <a:xfrm>
            <a:off x="1112520" y="91150"/>
            <a:ext cx="540258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dirty="0"/>
              <a:t>DESIGN EQUATIONS:</a:t>
            </a:r>
            <a:endParaRPr sz="3600" dirty="0"/>
          </a:p>
        </p:txBody>
      </p:sp>
      <p:sp>
        <p:nvSpPr>
          <p:cNvPr id="244" name="Google Shape;244;p43"/>
          <p:cNvSpPr txBox="1">
            <a:spLocks noGrp="1"/>
          </p:cNvSpPr>
          <p:nvPr>
            <p:ph type="subTitle" idx="1"/>
          </p:nvPr>
        </p:nvSpPr>
        <p:spPr>
          <a:xfrm>
            <a:off x="815340" y="1048200"/>
            <a:ext cx="8016960" cy="37905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400" dirty="0"/>
              <a:t>Power Constraint: </a:t>
            </a:r>
            <a:endParaRPr sz="1400" dirty="0"/>
          </a:p>
          <a:p>
            <a:pPr marL="457200" lvl="0" indent="0" algn="l" rtl="0">
              <a:lnSpc>
                <a:spcPct val="115000"/>
              </a:lnSpc>
              <a:spcBef>
                <a:spcPts val="0"/>
              </a:spcBef>
              <a:spcAft>
                <a:spcPts val="0"/>
              </a:spcAft>
              <a:buNone/>
            </a:pPr>
            <a:r>
              <a:rPr lang="en" sz="1400" dirty="0"/>
              <a:t>P = </a:t>
            </a:r>
            <a:r>
              <a:rPr lang="en" sz="1400" dirty="0">
                <a:solidFill>
                  <a:schemeClr val="dk1"/>
                </a:solidFill>
              </a:rPr>
              <a:t>V_DD</a:t>
            </a:r>
            <a:r>
              <a:rPr lang="en" sz="1400" dirty="0"/>
              <a:t>* </a:t>
            </a:r>
            <a:r>
              <a:rPr lang="en" sz="1400" dirty="0">
                <a:solidFill>
                  <a:schemeClr val="dk1"/>
                </a:solidFill>
              </a:rPr>
              <a:t>I_D</a:t>
            </a:r>
            <a:endParaRPr sz="1400" dirty="0">
              <a:solidFill>
                <a:schemeClr val="dk1"/>
              </a:solidFill>
            </a:endParaRPr>
          </a:p>
          <a:p>
            <a:pPr marL="457200" lvl="0" indent="0" algn="l" rtl="0">
              <a:lnSpc>
                <a:spcPct val="115000"/>
              </a:lnSpc>
              <a:spcBef>
                <a:spcPts val="0"/>
              </a:spcBef>
              <a:spcAft>
                <a:spcPts val="0"/>
              </a:spcAft>
              <a:buNone/>
            </a:pP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Input Impedance:</a:t>
            </a:r>
            <a:endParaRPr sz="1400" dirty="0">
              <a:solidFill>
                <a:schemeClr val="dk1"/>
              </a:solidFill>
            </a:endParaRPr>
          </a:p>
          <a:p>
            <a:pPr marL="0" lvl="0" indent="0" algn="l" rtl="0">
              <a:lnSpc>
                <a:spcPct val="115000"/>
              </a:lnSpc>
              <a:spcBef>
                <a:spcPts val="0"/>
              </a:spcBef>
              <a:spcAft>
                <a:spcPts val="0"/>
              </a:spcAft>
              <a:buNone/>
            </a:pPr>
            <a:r>
              <a:rPr lang="en" sz="1400" dirty="0">
                <a:solidFill>
                  <a:schemeClr val="dk1"/>
                </a:solidFill>
              </a:rPr>
              <a:t>          Z_IN</a:t>
            </a:r>
            <a:r>
              <a:rPr lang="en" sz="1400" dirty="0"/>
              <a:t> = </a:t>
            </a:r>
            <a:r>
              <a:rPr lang="en" sz="1600" dirty="0">
                <a:solidFill>
                  <a:schemeClr val="dk1"/>
                </a:solidFill>
              </a:rPr>
              <a:t>(g</a:t>
            </a:r>
            <a:r>
              <a:rPr lang="en" sz="1600" baseline="-25000" dirty="0">
                <a:solidFill>
                  <a:schemeClr val="dk1"/>
                </a:solidFill>
              </a:rPr>
              <a:t>m</a:t>
            </a:r>
            <a:r>
              <a:rPr lang="en" sz="1600" dirty="0">
                <a:solidFill>
                  <a:schemeClr val="dk1"/>
                </a:solidFill>
              </a:rPr>
              <a:t>  ∗L</a:t>
            </a:r>
            <a:r>
              <a:rPr lang="en" sz="1600" baseline="-25000" dirty="0">
                <a:solidFill>
                  <a:schemeClr val="dk1"/>
                </a:solidFill>
              </a:rPr>
              <a:t>S</a:t>
            </a:r>
            <a:r>
              <a:rPr lang="en" sz="1600" dirty="0">
                <a:solidFill>
                  <a:schemeClr val="dk1"/>
                </a:solidFill>
              </a:rPr>
              <a:t>) / (C</a:t>
            </a:r>
            <a:r>
              <a:rPr lang="en" sz="1600" baseline="-25000" dirty="0">
                <a:solidFill>
                  <a:schemeClr val="dk1"/>
                </a:solidFill>
              </a:rPr>
              <a:t>GS</a:t>
            </a:r>
            <a:r>
              <a:rPr lang="en" sz="1600" dirty="0">
                <a:solidFill>
                  <a:schemeClr val="dk1"/>
                </a:solidFill>
              </a:rPr>
              <a:t>)</a:t>
            </a:r>
            <a:endParaRPr sz="1600" dirty="0">
              <a:solidFill>
                <a:schemeClr val="dk1"/>
              </a:solidFill>
            </a:endParaRPr>
          </a:p>
          <a:p>
            <a:pPr marL="457200" lvl="0" indent="0" algn="l" rtl="0">
              <a:lnSpc>
                <a:spcPct val="115000"/>
              </a:lnSpc>
              <a:spcBef>
                <a:spcPts val="0"/>
              </a:spcBef>
              <a:spcAft>
                <a:spcPts val="0"/>
              </a:spcAft>
              <a:buNone/>
            </a:pP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Quality Factor, Q = f</a:t>
            </a:r>
            <a:r>
              <a:rPr lang="en" sz="1400" baseline="-25000" dirty="0">
                <a:solidFill>
                  <a:schemeClr val="dk1"/>
                </a:solidFill>
              </a:rPr>
              <a:t>o</a:t>
            </a:r>
            <a:r>
              <a:rPr lang="en" sz="1400" dirty="0">
                <a:solidFill>
                  <a:schemeClr val="dk1"/>
                </a:solidFill>
              </a:rPr>
              <a:t>  / BW</a:t>
            </a:r>
            <a:endParaRPr sz="1400" dirty="0">
              <a:solidFill>
                <a:schemeClr val="dk1"/>
              </a:solidFill>
            </a:endParaRPr>
          </a:p>
          <a:p>
            <a:pPr marL="457200" lvl="0" indent="0" algn="l" rtl="0">
              <a:lnSpc>
                <a:spcPct val="115000"/>
              </a:lnSpc>
              <a:spcBef>
                <a:spcPts val="0"/>
              </a:spcBef>
              <a:spcAft>
                <a:spcPts val="0"/>
              </a:spcAft>
              <a:buNone/>
            </a:pPr>
            <a:r>
              <a:rPr lang="en" sz="1600" dirty="0"/>
              <a:t>Q = </a:t>
            </a:r>
            <a:r>
              <a:rPr lang="en" sz="1300" dirty="0">
                <a:solidFill>
                  <a:schemeClr val="dk1"/>
                </a:solidFill>
              </a:rPr>
              <a:t>(ω( L</a:t>
            </a:r>
            <a:r>
              <a:rPr lang="en" sz="1300" baseline="-25000" dirty="0">
                <a:solidFill>
                  <a:schemeClr val="dk1"/>
                </a:solidFill>
              </a:rPr>
              <a:t>G</a:t>
            </a:r>
            <a:r>
              <a:rPr lang="en" sz="1300" dirty="0">
                <a:solidFill>
                  <a:schemeClr val="dk1"/>
                </a:solidFill>
              </a:rPr>
              <a:t> + L</a:t>
            </a:r>
            <a:r>
              <a:rPr lang="en" sz="1300" baseline="-25000" dirty="0">
                <a:solidFill>
                  <a:schemeClr val="dk1"/>
                </a:solidFill>
              </a:rPr>
              <a:t>S</a:t>
            </a:r>
            <a:r>
              <a:rPr lang="en" sz="1300" dirty="0">
                <a:solidFill>
                  <a:schemeClr val="dk1"/>
                </a:solidFill>
              </a:rPr>
              <a:t> ) )/(Rs)</a:t>
            </a:r>
            <a:endParaRPr sz="1300" dirty="0">
              <a:solidFill>
                <a:schemeClr val="dk1"/>
              </a:solidFill>
            </a:endParaRPr>
          </a:p>
          <a:p>
            <a:pPr marL="457200" lvl="0" indent="0" algn="l" rtl="0">
              <a:lnSpc>
                <a:spcPct val="115000"/>
              </a:lnSpc>
              <a:spcBef>
                <a:spcPts val="0"/>
              </a:spcBef>
              <a:spcAft>
                <a:spcPts val="0"/>
              </a:spcAft>
              <a:buNone/>
            </a:pPr>
            <a:endParaRPr sz="11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Center frequency, f</a:t>
            </a:r>
            <a:r>
              <a:rPr lang="en" sz="1400" baseline="-25000" dirty="0">
                <a:solidFill>
                  <a:schemeClr val="dk1"/>
                </a:solidFill>
              </a:rPr>
              <a:t>o</a:t>
            </a:r>
            <a:r>
              <a:rPr lang="en" sz="1400" dirty="0">
                <a:solidFill>
                  <a:schemeClr val="dk1"/>
                </a:solidFill>
              </a:rPr>
              <a:t> = 2.4GHz</a:t>
            </a:r>
            <a:endParaRPr sz="1400" dirty="0">
              <a:solidFill>
                <a:schemeClr val="dk1"/>
              </a:solidFill>
            </a:endParaRPr>
          </a:p>
          <a:p>
            <a:pPr marL="0" lvl="0" indent="0" algn="l" rtl="0">
              <a:lnSpc>
                <a:spcPct val="115000"/>
              </a:lnSpc>
              <a:spcBef>
                <a:spcPts val="0"/>
              </a:spcBef>
              <a:spcAft>
                <a:spcPts val="0"/>
              </a:spcAft>
              <a:buNone/>
            </a:pPr>
            <a:r>
              <a:rPr lang="en" sz="1400" dirty="0">
                <a:solidFill>
                  <a:schemeClr val="dk1"/>
                </a:solidFill>
              </a:rPr>
              <a:t>          ω</a:t>
            </a:r>
            <a:r>
              <a:rPr lang="en" sz="1400" baseline="-25000" dirty="0">
                <a:solidFill>
                  <a:schemeClr val="dk1"/>
                </a:solidFill>
              </a:rPr>
              <a:t>o</a:t>
            </a:r>
            <a:r>
              <a:rPr lang="en" sz="1400" baseline="30000" dirty="0">
                <a:solidFill>
                  <a:schemeClr val="dk1"/>
                </a:solidFill>
              </a:rPr>
              <a:t>2</a:t>
            </a:r>
            <a:r>
              <a:rPr lang="en" sz="1400" dirty="0"/>
              <a:t> = </a:t>
            </a:r>
            <a:r>
              <a:rPr lang="en" sz="1400" dirty="0">
                <a:solidFill>
                  <a:schemeClr val="dk1"/>
                </a:solidFill>
              </a:rPr>
              <a:t>1/(( L</a:t>
            </a:r>
            <a:r>
              <a:rPr lang="en" sz="1400" baseline="-25000" dirty="0">
                <a:solidFill>
                  <a:schemeClr val="dk1"/>
                </a:solidFill>
              </a:rPr>
              <a:t>G</a:t>
            </a:r>
            <a:r>
              <a:rPr lang="en" sz="1400" dirty="0">
                <a:solidFill>
                  <a:schemeClr val="dk1"/>
                </a:solidFill>
              </a:rPr>
              <a:t> + L</a:t>
            </a:r>
            <a:r>
              <a:rPr lang="en" sz="1400" baseline="-25000" dirty="0">
                <a:solidFill>
                  <a:schemeClr val="dk1"/>
                </a:solidFill>
              </a:rPr>
              <a:t>S</a:t>
            </a:r>
            <a:r>
              <a:rPr lang="en" sz="1400" dirty="0">
                <a:solidFill>
                  <a:schemeClr val="dk1"/>
                </a:solidFill>
              </a:rPr>
              <a:t> )( C</a:t>
            </a:r>
            <a:r>
              <a:rPr lang="en" sz="1400" baseline="-25000" dirty="0">
                <a:solidFill>
                  <a:schemeClr val="dk1"/>
                </a:solidFill>
              </a:rPr>
              <a:t>GS</a:t>
            </a:r>
            <a:r>
              <a:rPr lang="en" sz="1400" dirty="0">
                <a:solidFill>
                  <a:schemeClr val="dk1"/>
                </a:solidFill>
              </a:rPr>
              <a:t> + C</a:t>
            </a:r>
            <a:r>
              <a:rPr lang="en" sz="1400" baseline="-25000" dirty="0">
                <a:solidFill>
                  <a:schemeClr val="dk1"/>
                </a:solidFill>
              </a:rPr>
              <a:t>pad</a:t>
            </a:r>
            <a:r>
              <a:rPr lang="en" sz="1400" dirty="0">
                <a:solidFill>
                  <a:schemeClr val="dk1"/>
                </a:solidFill>
              </a:rPr>
              <a:t> ) )</a:t>
            </a:r>
            <a:endParaRPr sz="1400" dirty="0">
              <a:solidFill>
                <a:schemeClr val="dk1"/>
              </a:solidFill>
            </a:endParaRPr>
          </a:p>
          <a:p>
            <a:pPr marL="0" lvl="0" indent="0" algn="l" rtl="0">
              <a:lnSpc>
                <a:spcPct val="115000"/>
              </a:lnSpc>
              <a:spcBef>
                <a:spcPts val="0"/>
              </a:spcBef>
              <a:spcAft>
                <a:spcPts val="0"/>
              </a:spcAft>
              <a:buNone/>
            </a:pP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Drain Inductance in the Output Network</a:t>
            </a:r>
            <a:endParaRPr sz="1400" dirty="0">
              <a:solidFill>
                <a:schemeClr val="dk1"/>
              </a:solidFill>
            </a:endParaRPr>
          </a:p>
          <a:p>
            <a:pPr marL="457200" lvl="0" indent="0" algn="l" rtl="0">
              <a:lnSpc>
                <a:spcPct val="115000"/>
              </a:lnSpc>
              <a:spcBef>
                <a:spcPts val="0"/>
              </a:spcBef>
              <a:spcAft>
                <a:spcPts val="0"/>
              </a:spcAft>
              <a:buNone/>
            </a:pPr>
            <a:r>
              <a:rPr lang="en" sz="1400" dirty="0">
                <a:solidFill>
                  <a:schemeClr val="dk1"/>
                </a:solidFill>
              </a:rPr>
              <a:t>L</a:t>
            </a:r>
            <a:r>
              <a:rPr lang="en" sz="1400" baseline="-25000" dirty="0">
                <a:solidFill>
                  <a:schemeClr val="dk1"/>
                </a:solidFill>
              </a:rPr>
              <a:t>D</a:t>
            </a:r>
            <a:r>
              <a:rPr lang="en" sz="1700" dirty="0"/>
              <a:t> = </a:t>
            </a:r>
            <a:r>
              <a:rPr lang="en" sz="1400" dirty="0">
                <a:solidFill>
                  <a:schemeClr val="dk1"/>
                </a:solidFill>
              </a:rPr>
              <a:t>1/(C</a:t>
            </a:r>
            <a:r>
              <a:rPr lang="en" sz="1400" baseline="-25000" dirty="0">
                <a:solidFill>
                  <a:schemeClr val="dk1"/>
                </a:solidFill>
              </a:rPr>
              <a:t>OUT</a:t>
            </a:r>
            <a:r>
              <a:rPr lang="en" sz="1400" dirty="0">
                <a:solidFill>
                  <a:schemeClr val="dk1"/>
                </a:solidFill>
              </a:rPr>
              <a:t>  ∗ω</a:t>
            </a:r>
            <a:r>
              <a:rPr lang="en" sz="1400" baseline="-25000" dirty="0">
                <a:solidFill>
                  <a:schemeClr val="dk1"/>
                </a:solidFill>
              </a:rPr>
              <a:t>o</a:t>
            </a:r>
            <a:r>
              <a:rPr lang="en" sz="1400" baseline="30000" dirty="0">
                <a:solidFill>
                  <a:schemeClr val="dk1"/>
                </a:solidFill>
              </a:rPr>
              <a:t>2</a:t>
            </a:r>
            <a:r>
              <a:rPr lang="en" sz="1400" dirty="0">
                <a:solidFill>
                  <a:schemeClr val="dk1"/>
                </a:solidFill>
              </a:rPr>
              <a:t> )</a:t>
            </a:r>
            <a:endParaRPr sz="1700" dirty="0">
              <a:solidFill>
                <a:schemeClr val="dk1"/>
              </a:solidFill>
            </a:endParaRPr>
          </a:p>
          <a:p>
            <a:pPr marL="457200" lvl="0" indent="0" algn="l" rtl="0">
              <a:spcBef>
                <a:spcPts val="0"/>
              </a:spcBef>
              <a:spcAft>
                <a:spcPts val="0"/>
              </a:spcAft>
              <a:buNone/>
            </a:pPr>
            <a:endParaRPr sz="1100" dirty="0">
              <a:solidFill>
                <a:schemeClr val="dk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p:nvPr/>
        </p:nvSpPr>
        <p:spPr>
          <a:xfrm>
            <a:off x="853439" y="932250"/>
            <a:ext cx="7954785" cy="354965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Width can be calculated from Id equation.</a:t>
            </a:r>
            <a:endParaRPr dirty="0"/>
          </a:p>
          <a:p>
            <a:pPr marL="457200" lvl="0" indent="0" algn="l" rtl="0">
              <a:spcBef>
                <a:spcPts val="0"/>
              </a:spcBef>
              <a:spcAft>
                <a:spcPts val="0"/>
              </a:spcAft>
              <a:buNone/>
            </a:pPr>
            <a:r>
              <a:rPr lang="en" dirty="0"/>
              <a:t>I</a:t>
            </a:r>
            <a:r>
              <a:rPr lang="en" baseline="-25000" dirty="0"/>
              <a:t>D</a:t>
            </a:r>
            <a:r>
              <a:rPr lang="en" dirty="0"/>
              <a:t>=1/2 k</a:t>
            </a:r>
            <a:r>
              <a:rPr lang="en" baseline="-25000" dirty="0"/>
              <a:t>n</a:t>
            </a:r>
            <a:r>
              <a:rPr lang="en" dirty="0"/>
              <a:t>`(W/L)(V</a:t>
            </a:r>
            <a:r>
              <a:rPr lang="en" baseline="-25000" dirty="0"/>
              <a:t>Dsat</a:t>
            </a:r>
            <a:r>
              <a:rPr lang="en" dirty="0"/>
              <a:t>)</a:t>
            </a:r>
            <a:r>
              <a:rPr lang="en" baseline="30000" dirty="0"/>
              <a:t>2</a:t>
            </a:r>
            <a:endParaRPr baseline="30000" dirty="0"/>
          </a:p>
          <a:p>
            <a:pPr marL="457200" lvl="0" indent="0" algn="l" rtl="0">
              <a:spcBef>
                <a:spcPts val="0"/>
              </a:spcBef>
              <a:spcAft>
                <a:spcPts val="0"/>
              </a:spcAft>
              <a:buNone/>
            </a:pPr>
            <a:endParaRPr baseline="30000" dirty="0"/>
          </a:p>
          <a:p>
            <a:pPr marL="457200" lvl="0" indent="0" algn="l" rtl="0">
              <a:spcBef>
                <a:spcPts val="0"/>
              </a:spcBef>
              <a:spcAft>
                <a:spcPts val="0"/>
              </a:spcAft>
              <a:buNone/>
            </a:pPr>
            <a:r>
              <a:rPr lang="en" dirty="0"/>
              <a:t>Therefore,</a:t>
            </a:r>
            <a:endParaRPr dirty="0"/>
          </a:p>
          <a:p>
            <a:pPr marL="457200" lvl="0" indent="0" algn="l" rtl="0">
              <a:spcBef>
                <a:spcPts val="0"/>
              </a:spcBef>
              <a:spcAft>
                <a:spcPts val="0"/>
              </a:spcAft>
              <a:buNone/>
            </a:pPr>
            <a:r>
              <a:rPr lang="en" dirty="0"/>
              <a:t>   </a:t>
            </a:r>
            <a:endParaRPr dirty="0"/>
          </a:p>
          <a:p>
            <a:pPr marL="457200" lvl="0" indent="0" algn="l" rtl="0">
              <a:spcBef>
                <a:spcPts val="0"/>
              </a:spcBef>
              <a:spcAft>
                <a:spcPts val="0"/>
              </a:spcAft>
              <a:buNone/>
            </a:pPr>
            <a:r>
              <a:rPr lang="en" dirty="0">
                <a:solidFill>
                  <a:schemeClr val="dk1"/>
                </a:solidFill>
              </a:rPr>
              <a:t>(W/L)</a:t>
            </a:r>
            <a:r>
              <a:rPr lang="en" dirty="0">
                <a:solidFill>
                  <a:schemeClr val="dk2"/>
                </a:solidFill>
              </a:rPr>
              <a:t> = </a:t>
            </a:r>
            <a:r>
              <a:rPr lang="en" dirty="0">
                <a:solidFill>
                  <a:schemeClr val="dk1"/>
                </a:solidFill>
              </a:rPr>
              <a:t>(2 ∗ I</a:t>
            </a:r>
            <a:r>
              <a:rPr lang="en" baseline="-25000" dirty="0">
                <a:solidFill>
                  <a:schemeClr val="dk1"/>
                </a:solidFill>
              </a:rPr>
              <a:t>D</a:t>
            </a:r>
            <a:r>
              <a:rPr lang="en" dirty="0">
                <a:solidFill>
                  <a:schemeClr val="dk1"/>
                </a:solidFill>
              </a:rPr>
              <a:t>)/(k</a:t>
            </a:r>
            <a:r>
              <a:rPr lang="en" baseline="-25000" dirty="0">
                <a:solidFill>
                  <a:schemeClr val="dk1"/>
                </a:solidFill>
              </a:rPr>
              <a:t>n</a:t>
            </a:r>
            <a:r>
              <a:rPr lang="en" dirty="0">
                <a:solidFill>
                  <a:schemeClr val="dk1"/>
                </a:solidFill>
              </a:rPr>
              <a:t>`∗(V</a:t>
            </a:r>
            <a:r>
              <a:rPr lang="en" baseline="-25000" dirty="0">
                <a:solidFill>
                  <a:schemeClr val="dk1"/>
                </a:solidFill>
              </a:rPr>
              <a:t>Dsat</a:t>
            </a:r>
            <a:r>
              <a:rPr lang="en" dirty="0">
                <a:solidFill>
                  <a:schemeClr val="dk1"/>
                </a:solidFill>
              </a:rPr>
              <a:t>)</a:t>
            </a:r>
            <a:r>
              <a:rPr lang="en" baseline="30000" dirty="0">
                <a:solidFill>
                  <a:schemeClr val="dk1"/>
                </a:solidFill>
              </a:rPr>
              <a:t>2 </a:t>
            </a:r>
            <a:endParaRPr baseline="30000" dirty="0">
              <a:solidFill>
                <a:schemeClr val="dk1"/>
              </a:solidFill>
            </a:endParaRPr>
          </a:p>
          <a:p>
            <a:pPr marL="457200" lvl="0" indent="0" algn="l" rtl="0">
              <a:spcBef>
                <a:spcPts val="0"/>
              </a:spcBef>
              <a:spcAft>
                <a:spcPts val="0"/>
              </a:spcAft>
              <a:buNone/>
            </a:pPr>
            <a:endParaRPr baseline="30000" dirty="0">
              <a:solidFill>
                <a:schemeClr val="dk1"/>
              </a:solidFill>
            </a:endParaRPr>
          </a:p>
          <a:p>
            <a:pPr marL="457200" lvl="0" indent="-317500" algn="l" rtl="0">
              <a:spcBef>
                <a:spcPts val="0"/>
              </a:spcBef>
              <a:spcAft>
                <a:spcPts val="0"/>
              </a:spcAft>
              <a:buSzPts val="1400"/>
              <a:buChar char="●"/>
            </a:pPr>
            <a:r>
              <a:rPr lang="en" dirty="0"/>
              <a:t>Transconductance:</a:t>
            </a:r>
            <a:endParaRPr dirty="0"/>
          </a:p>
          <a:p>
            <a:pPr marL="914400" lvl="0" indent="0" algn="l" rtl="0">
              <a:spcBef>
                <a:spcPts val="0"/>
              </a:spcBef>
              <a:spcAft>
                <a:spcPts val="0"/>
              </a:spcAft>
              <a:buNone/>
            </a:pPr>
            <a:r>
              <a:rPr lang="en" dirty="0"/>
              <a:t>G</a:t>
            </a:r>
            <a:r>
              <a:rPr lang="en" baseline="-25000" dirty="0"/>
              <a:t>m </a:t>
            </a:r>
            <a:r>
              <a:rPr lang="en" dirty="0">
                <a:solidFill>
                  <a:schemeClr val="dk1"/>
                </a:solidFill>
              </a:rPr>
              <a:t>=   2 *µ</a:t>
            </a:r>
            <a:r>
              <a:rPr lang="en" baseline="-25000" dirty="0">
                <a:solidFill>
                  <a:schemeClr val="dk1"/>
                </a:solidFill>
              </a:rPr>
              <a:t>n</a:t>
            </a:r>
            <a:r>
              <a:rPr lang="en" dirty="0">
                <a:solidFill>
                  <a:schemeClr val="dk1"/>
                </a:solidFill>
              </a:rPr>
              <a:t>*C</a:t>
            </a:r>
            <a:r>
              <a:rPr lang="en" baseline="-25000" dirty="0">
                <a:solidFill>
                  <a:schemeClr val="dk1"/>
                </a:solidFill>
              </a:rPr>
              <a:t>ox</a:t>
            </a:r>
            <a:r>
              <a:rPr lang="en" dirty="0">
                <a:solidFill>
                  <a:schemeClr val="dk1"/>
                </a:solidFill>
              </a:rPr>
              <a:t>*I</a:t>
            </a:r>
            <a:r>
              <a:rPr lang="en" baseline="-25000" dirty="0">
                <a:solidFill>
                  <a:schemeClr val="dk1"/>
                </a:solidFill>
              </a:rPr>
              <a:t>D</a:t>
            </a:r>
            <a:r>
              <a:rPr lang="en" dirty="0">
                <a:solidFill>
                  <a:schemeClr val="dk1"/>
                </a:solidFill>
              </a:rPr>
              <a:t>*W/L</a:t>
            </a:r>
            <a:endParaRPr dirty="0">
              <a:solidFill>
                <a:schemeClr val="dk1"/>
              </a:solidFill>
            </a:endParaRPr>
          </a:p>
          <a:p>
            <a:pPr marL="91440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Transition frequency, f</a:t>
            </a:r>
            <a:r>
              <a:rPr lang="en" baseline="-25000" dirty="0">
                <a:solidFill>
                  <a:schemeClr val="dk1"/>
                </a:solidFill>
              </a:rPr>
              <a:t>T</a:t>
            </a:r>
            <a:r>
              <a:rPr lang="en" dirty="0">
                <a:solidFill>
                  <a:schemeClr val="dk1"/>
                </a:solidFill>
              </a:rPr>
              <a:t> </a:t>
            </a:r>
            <a:endParaRPr dirty="0">
              <a:solidFill>
                <a:schemeClr val="dk1"/>
              </a:solidFill>
            </a:endParaRPr>
          </a:p>
          <a:p>
            <a:pPr marL="1371600" lvl="0" indent="0" algn="l" rtl="0">
              <a:spcBef>
                <a:spcPts val="0"/>
              </a:spcBef>
              <a:spcAft>
                <a:spcPts val="0"/>
              </a:spcAft>
              <a:buNone/>
            </a:pPr>
            <a:r>
              <a:rPr lang="en" dirty="0">
                <a:solidFill>
                  <a:schemeClr val="dk1"/>
                </a:solidFill>
              </a:rPr>
              <a:t>ω</a:t>
            </a:r>
            <a:r>
              <a:rPr lang="en" baseline="-25000" dirty="0">
                <a:solidFill>
                  <a:schemeClr val="dk1"/>
                </a:solidFill>
              </a:rPr>
              <a:t>T</a:t>
            </a:r>
            <a:r>
              <a:rPr lang="en" sz="1700" dirty="0">
                <a:solidFill>
                  <a:schemeClr val="dk2"/>
                </a:solidFill>
              </a:rPr>
              <a:t> = </a:t>
            </a:r>
            <a:r>
              <a:rPr lang="en" dirty="0">
                <a:solidFill>
                  <a:schemeClr val="dk1"/>
                </a:solidFill>
              </a:rPr>
              <a:t>(g</a:t>
            </a:r>
            <a:r>
              <a:rPr lang="en" baseline="-25000" dirty="0">
                <a:solidFill>
                  <a:schemeClr val="dk1"/>
                </a:solidFill>
              </a:rPr>
              <a:t>m</a:t>
            </a:r>
            <a:r>
              <a:rPr lang="en" dirty="0">
                <a:solidFill>
                  <a:schemeClr val="dk1"/>
                </a:solidFill>
              </a:rPr>
              <a:t>)/C</a:t>
            </a:r>
            <a:r>
              <a:rPr lang="en" baseline="-25000" dirty="0">
                <a:solidFill>
                  <a:schemeClr val="dk1"/>
                </a:solidFill>
              </a:rPr>
              <a:t>GS  </a:t>
            </a:r>
            <a:endParaRPr dirty="0">
              <a:solidFill>
                <a:schemeClr val="dk1"/>
              </a:solidFill>
            </a:endParaRPr>
          </a:p>
          <a:p>
            <a:pPr marL="182880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Minimum Noise Figure:</a:t>
            </a:r>
            <a:endParaRPr dirty="0">
              <a:solidFill>
                <a:schemeClr val="dk1"/>
              </a:solidFill>
            </a:endParaRPr>
          </a:p>
          <a:p>
            <a:pPr marL="0" lvl="0" indent="0" algn="l" rtl="0">
              <a:spcBef>
                <a:spcPts val="0"/>
              </a:spcBef>
              <a:spcAft>
                <a:spcPts val="0"/>
              </a:spcAft>
              <a:buNone/>
            </a:pPr>
            <a:r>
              <a:rPr lang="en" dirty="0">
                <a:solidFill>
                  <a:schemeClr val="dk1"/>
                </a:solidFill>
              </a:rPr>
              <a:t>			</a:t>
            </a:r>
            <a:r>
              <a:rPr lang="en" sz="1300" dirty="0">
                <a:solidFill>
                  <a:schemeClr val="dk1"/>
                </a:solidFill>
              </a:rPr>
              <a:t>NFmin</a:t>
            </a:r>
            <a:r>
              <a:rPr lang="en" sz="1600" dirty="0">
                <a:solidFill>
                  <a:schemeClr val="dk2"/>
                </a:solidFill>
              </a:rPr>
              <a:t> </a:t>
            </a:r>
            <a:r>
              <a:rPr lang="en" sz="1300" dirty="0">
                <a:solidFill>
                  <a:schemeClr val="dk1"/>
                </a:solidFill>
              </a:rPr>
              <a:t>≈</a:t>
            </a:r>
            <a:r>
              <a:rPr lang="en" sz="1600" dirty="0">
                <a:solidFill>
                  <a:schemeClr val="dk2"/>
                </a:solidFill>
              </a:rPr>
              <a:t> 1 + 2.4 * </a:t>
            </a:r>
            <a:r>
              <a:rPr lang="en" sz="1300" dirty="0">
                <a:solidFill>
                  <a:schemeClr val="dk1"/>
                </a:solidFill>
              </a:rPr>
              <a:t>γ/α</a:t>
            </a:r>
            <a:r>
              <a:rPr lang="en" sz="1600" dirty="0">
                <a:solidFill>
                  <a:schemeClr val="dk2"/>
                </a:solidFill>
              </a:rPr>
              <a:t> * </a:t>
            </a:r>
            <a:r>
              <a:rPr lang="en" sz="1300" dirty="0">
                <a:solidFill>
                  <a:schemeClr val="dk1"/>
                </a:solidFill>
              </a:rPr>
              <a:t>(ω/ω</a:t>
            </a:r>
            <a:r>
              <a:rPr lang="en" sz="1300" baseline="-25000" dirty="0">
                <a:solidFill>
                  <a:schemeClr val="dk1"/>
                </a:solidFill>
              </a:rPr>
              <a:t>T</a:t>
            </a:r>
            <a:r>
              <a:rPr lang="en" sz="1300" dirty="0">
                <a:solidFill>
                  <a:schemeClr val="dk1"/>
                </a:solidFill>
              </a:rPr>
              <a:t> )</a:t>
            </a:r>
          </a:p>
          <a:p>
            <a:pPr lvl="0"/>
            <a:r>
              <a:rPr lang="en-IN" dirty="0"/>
              <a:t>			</a:t>
            </a:r>
            <a:r>
              <a:rPr lang="en-IN" dirty="0" err="1"/>
              <a:t>NFmin</a:t>
            </a:r>
            <a:r>
              <a:rPr lang="en-IN" dirty="0"/>
              <a:t> = 10 * log (</a:t>
            </a:r>
            <a:r>
              <a:rPr lang="en-IN" dirty="0" err="1"/>
              <a:t>Fmin</a:t>
            </a:r>
            <a:r>
              <a:rPr lang="en-IN" dirty="0"/>
              <a:t>)</a:t>
            </a:r>
            <a:endParaRPr baseline="-25000" dirty="0">
              <a:solidFill>
                <a:schemeClr val="dk1"/>
              </a:solidFill>
            </a:endParaRPr>
          </a:p>
        </p:txBody>
      </p:sp>
      <p:cxnSp>
        <p:nvCxnSpPr>
          <p:cNvPr id="250" name="Google Shape;250;p44"/>
          <p:cNvCxnSpPr/>
          <p:nvPr/>
        </p:nvCxnSpPr>
        <p:spPr>
          <a:xfrm>
            <a:off x="2225153" y="2657551"/>
            <a:ext cx="96300" cy="1071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44"/>
          <p:cNvCxnSpPr/>
          <p:nvPr/>
        </p:nvCxnSpPr>
        <p:spPr>
          <a:xfrm rot="10800000">
            <a:off x="2321454" y="2571750"/>
            <a:ext cx="0" cy="1929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44"/>
          <p:cNvCxnSpPr/>
          <p:nvPr/>
        </p:nvCxnSpPr>
        <p:spPr>
          <a:xfrm>
            <a:off x="2328730" y="2571750"/>
            <a:ext cx="1414500" cy="0"/>
          </a:xfrm>
          <a:prstGeom prst="straightConnector1">
            <a:avLst/>
          </a:prstGeom>
          <a:noFill/>
          <a:ln w="9525" cap="flat" cmpd="sng">
            <a:solidFill>
              <a:schemeClr val="dk2"/>
            </a:solidFill>
            <a:prstDash val="solid"/>
            <a:round/>
            <a:headEnd type="none" w="med" len="med"/>
            <a:tailEnd type="none" w="med" len="med"/>
          </a:ln>
        </p:spPr>
      </p:cxn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ctrTitle"/>
          </p:nvPr>
        </p:nvSpPr>
        <p:spPr>
          <a:xfrm>
            <a:off x="311705" y="744575"/>
            <a:ext cx="2983500" cy="89848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r>
              <a:rPr lang="en" sz="3000" b="1" dirty="0" smtClean="0">
                <a:latin typeface="Raleway"/>
                <a:ea typeface="Raleway"/>
                <a:cs typeface="Raleway"/>
                <a:sym typeface="Raleway"/>
              </a:rPr>
              <a:t/>
            </a:r>
            <a:br>
              <a:rPr lang="en" sz="3000" b="1" dirty="0" smtClean="0">
                <a:latin typeface="Raleway"/>
                <a:ea typeface="Raleway"/>
                <a:cs typeface="Raleway"/>
                <a:sym typeface="Raleway"/>
              </a:rPr>
            </a:br>
            <a:r>
              <a:rPr lang="en" sz="3000" b="1" dirty="0">
                <a:latin typeface="Raleway"/>
                <a:ea typeface="Raleway"/>
                <a:cs typeface="Raleway"/>
                <a:sym typeface="Raleway"/>
              </a:rPr>
              <a:t/>
            </a:r>
            <a:br>
              <a:rPr lang="en" sz="3000" b="1" dirty="0">
                <a:latin typeface="Raleway"/>
                <a:ea typeface="Raleway"/>
                <a:cs typeface="Raleway"/>
                <a:sym typeface="Raleway"/>
              </a:rPr>
            </a:br>
            <a:r>
              <a:rPr lang="en" sz="3000" b="1" dirty="0" smtClean="0">
                <a:latin typeface="Raleway"/>
                <a:ea typeface="Raleway"/>
                <a:cs typeface="Raleway"/>
                <a:sym typeface="Raleway"/>
              </a:rPr>
              <a:t/>
            </a:r>
            <a:br>
              <a:rPr lang="en" sz="3000" b="1" dirty="0" smtClean="0">
                <a:latin typeface="Raleway"/>
                <a:ea typeface="Raleway"/>
                <a:cs typeface="Raleway"/>
                <a:sym typeface="Raleway"/>
              </a:rPr>
            </a:br>
            <a:r>
              <a:rPr lang="en" sz="3000" b="1" dirty="0">
                <a:latin typeface="Raleway"/>
                <a:ea typeface="Raleway"/>
                <a:cs typeface="Raleway"/>
                <a:sym typeface="Raleway"/>
              </a:rPr>
              <a:t/>
            </a:r>
            <a:br>
              <a:rPr lang="en" sz="3000" b="1" dirty="0">
                <a:latin typeface="Raleway"/>
                <a:ea typeface="Raleway"/>
                <a:cs typeface="Raleway"/>
                <a:sym typeface="Raleway"/>
              </a:rPr>
            </a:br>
            <a:r>
              <a:rPr lang="en" sz="3000" b="1" dirty="0" smtClean="0">
                <a:latin typeface="Raleway"/>
                <a:ea typeface="Raleway"/>
                <a:cs typeface="Raleway"/>
                <a:sym typeface="Raleway"/>
              </a:rPr>
              <a:t/>
            </a:r>
            <a:br>
              <a:rPr lang="en" sz="3000" b="1" dirty="0" smtClean="0">
                <a:latin typeface="Raleway"/>
                <a:ea typeface="Raleway"/>
                <a:cs typeface="Raleway"/>
                <a:sym typeface="Raleway"/>
              </a:rPr>
            </a:br>
            <a:r>
              <a:rPr lang="en" sz="3000" b="1" dirty="0" smtClean="0">
                <a:latin typeface="Raleway"/>
                <a:ea typeface="Raleway"/>
                <a:cs typeface="Raleway"/>
                <a:sym typeface="Raleway"/>
              </a:rPr>
              <a:t>ABSTRACT</a:t>
            </a:r>
            <a:endParaRPr dirty="0"/>
          </a:p>
        </p:txBody>
      </p:sp>
      <p:sp>
        <p:nvSpPr>
          <p:cNvPr id="112" name="Google Shape;112;p26"/>
          <p:cNvSpPr txBox="1">
            <a:spLocks noGrp="1"/>
          </p:cNvSpPr>
          <p:nvPr>
            <p:ph type="subTitle" idx="1"/>
          </p:nvPr>
        </p:nvSpPr>
        <p:spPr>
          <a:xfrm>
            <a:off x="311700" y="1707800"/>
            <a:ext cx="8520600" cy="2802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latin typeface="Trebuchet MS"/>
                <a:ea typeface="Trebuchet MS"/>
                <a:cs typeface="Trebuchet MS"/>
                <a:sym typeface="Trebuchet MS"/>
              </a:rPr>
              <a:t>Wireless Body Area Network (WBAN) </a:t>
            </a:r>
            <a:r>
              <a:rPr lang="en" sz="1500">
                <a:solidFill>
                  <a:schemeClr val="dk1"/>
                </a:solidFill>
                <a:highlight>
                  <a:schemeClr val="lt1"/>
                </a:highlight>
                <a:latin typeface="Trebuchet MS"/>
                <a:ea typeface="Trebuchet MS"/>
                <a:cs typeface="Trebuchet MS"/>
                <a:sym typeface="Trebuchet MS"/>
              </a:rPr>
              <a:t>is a wireless network of wearable computing devices that may be implanted or mounted on the human body</a:t>
            </a:r>
            <a:r>
              <a:rPr lang="en" sz="1500">
                <a:solidFill>
                  <a:schemeClr val="dk1"/>
                </a:solidFill>
                <a:latin typeface="Trebuchet MS"/>
                <a:ea typeface="Trebuchet MS"/>
                <a:cs typeface="Trebuchet MS"/>
                <a:sym typeface="Trebuchet MS"/>
              </a:rPr>
              <a:t>. Low Noise Amplifier (LNA) is the first functional block in a WBAN receiver. In order to maintain the required SNR, high gain LNA is desirable which further reduces the overall Noise Figure (NF) of the receiver block. In this project work we are exploring and targeting to design LNA to meet balance amongst these parameters, in particular Low Power and if possible High Gain	</a:t>
            </a:r>
            <a:endParaRPr sz="1500">
              <a:solidFill>
                <a:schemeClr val="dk1"/>
              </a:solidFill>
              <a:latin typeface="Trebuchet MS"/>
              <a:ea typeface="Trebuchet MS"/>
              <a:cs typeface="Trebuchet MS"/>
              <a:sym typeface="Trebuchet MS"/>
            </a:endParaRPr>
          </a:p>
          <a:p>
            <a:pPr marL="0" lvl="0" indent="0" algn="l" rtl="0">
              <a:lnSpc>
                <a:spcPct val="115000"/>
              </a:lnSpc>
              <a:spcBef>
                <a:spcPts val="1600"/>
              </a:spcBef>
              <a:spcAft>
                <a:spcPts val="0"/>
              </a:spcAft>
              <a:buClr>
                <a:schemeClr val="dk1"/>
              </a:buClr>
              <a:buSzPts val="1100"/>
              <a:buFont typeface="Arial"/>
              <a:buNone/>
            </a:pPr>
            <a:endParaRPr sz="1500">
              <a:solidFill>
                <a:schemeClr val="dk1"/>
              </a:solidFill>
              <a:latin typeface="Trebuchet MS"/>
              <a:ea typeface="Trebuchet MS"/>
              <a:cs typeface="Trebuchet MS"/>
              <a:sym typeface="Trebuchet MS"/>
            </a:endParaRPr>
          </a:p>
          <a:p>
            <a:pPr marL="0" lvl="0" indent="0" algn="l" rtl="0">
              <a:lnSpc>
                <a:spcPct val="115000"/>
              </a:lnSpc>
              <a:spcBef>
                <a:spcPts val="1600"/>
              </a:spcBef>
              <a:spcAft>
                <a:spcPts val="0"/>
              </a:spcAft>
              <a:buClr>
                <a:schemeClr val="dk1"/>
              </a:buClr>
              <a:buSzPts val="1100"/>
              <a:buFont typeface="Arial"/>
              <a:buNone/>
            </a:pPr>
            <a:endParaRPr sz="1500">
              <a:solidFill>
                <a:schemeClr val="dk1"/>
              </a:solidFill>
              <a:latin typeface="Trebuchet MS"/>
              <a:ea typeface="Trebuchet MS"/>
              <a:cs typeface="Trebuchet MS"/>
              <a:sym typeface="Trebuchet MS"/>
            </a:endParaRPr>
          </a:p>
          <a:p>
            <a:pPr marL="0" lvl="0" indent="0" algn="l" rtl="0">
              <a:lnSpc>
                <a:spcPct val="115000"/>
              </a:lnSpc>
              <a:spcBef>
                <a:spcPts val="1600"/>
              </a:spcBef>
              <a:spcAft>
                <a:spcPts val="1600"/>
              </a:spcAft>
              <a:buClr>
                <a:schemeClr val="dk1"/>
              </a:buClr>
              <a:buSzPts val="1100"/>
              <a:buFont typeface="Arial"/>
              <a:buNone/>
            </a:pPr>
            <a:endParaRPr sz="1500">
              <a:solidFill>
                <a:schemeClr val="dk1"/>
              </a:solidFill>
              <a:latin typeface="Trebuchet MS"/>
              <a:ea typeface="Trebuchet MS"/>
              <a:cs typeface="Trebuchet MS"/>
              <a:sym typeface="Trebuchet MS"/>
            </a:endParaRPr>
          </a:p>
        </p:txBody>
      </p:sp>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3"/>
          <a:stretch>
            <a:fillRect/>
          </a:stretch>
        </p:blipFill>
        <p:spPr>
          <a:xfrm>
            <a:off x="131229" y="24849"/>
            <a:ext cx="826034" cy="933419"/>
          </a:xfrm>
          <a:prstGeom prst="rect">
            <a:avLst/>
          </a:prstGeom>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 name="Title 1">
            <a:extLst>
              <a:ext uri="{FF2B5EF4-FFF2-40B4-BE49-F238E27FC236}">
                <a16:creationId xmlns="" xmlns:a16="http://schemas.microsoft.com/office/drawing/2014/main" id="{DE63F14B-3959-4357-9A8F-B75F01137CFD}"/>
              </a:ext>
            </a:extLst>
          </p:cNvPr>
          <p:cNvSpPr>
            <a:spLocks noGrp="1"/>
          </p:cNvSpPr>
          <p:nvPr>
            <p:ph type="title"/>
          </p:nvPr>
        </p:nvSpPr>
        <p:spPr>
          <a:xfrm>
            <a:off x="1158240" y="445025"/>
            <a:ext cx="7674060" cy="572700"/>
          </a:xfrm>
        </p:spPr>
        <p:txBody>
          <a:bodyPr>
            <a:normAutofit fontScale="90000"/>
          </a:bodyPr>
          <a:lstStyle/>
          <a:p>
            <a:r>
              <a:rPr lang="en-IN" dirty="0"/>
              <a:t>Hand Calculations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 xmlns:a16="http://schemas.microsoft.com/office/drawing/2014/main" id="{27FF4D31-832B-44A1-A0D2-330C96102A36}"/>
                  </a:ext>
                </a:extLst>
              </p:cNvPr>
              <p:cNvSpPr>
                <a:spLocks noGrp="1"/>
              </p:cNvSpPr>
              <p:nvPr>
                <p:ph type="body" idx="1"/>
              </p:nvPr>
            </p:nvSpPr>
            <p:spPr>
              <a:xfrm>
                <a:off x="907256" y="1017725"/>
                <a:ext cx="7925044" cy="4001463"/>
              </a:xfrm>
            </p:spPr>
            <p:txBody>
              <a:bodyPr>
                <a:normAutofit/>
              </a:bodyPr>
              <a:lstStyle/>
              <a:p>
                <a:pPr marL="114300" indent="0">
                  <a:buNone/>
                </a:pPr>
                <a:r>
                  <a:rPr lang="en-IN" sz="1200" dirty="0">
                    <a:solidFill>
                      <a:schemeClr val="tx1"/>
                    </a:solidFill>
                  </a:rPr>
                  <a:t>According to the design target, let us start by taking </a:t>
                </a:r>
                <a14:m>
                  <m:oMath xmlns:m="http://schemas.openxmlformats.org/officeDocument/2006/math">
                    <m:sSub>
                      <m:sSubPr>
                        <m:ctrlPr>
                          <a:rPr lang="en-IN" sz="1200" b="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P</m:t>
                        </m:r>
                      </m:e>
                      <m:sub>
                        <m:r>
                          <m:rPr>
                            <m:sty m:val="p"/>
                          </m:rPr>
                          <a:rPr lang="en-IN" sz="1200" b="0" i="0" smtClean="0">
                            <a:solidFill>
                              <a:schemeClr val="tx1"/>
                            </a:solidFill>
                            <a:latin typeface="Cambria Math" panose="02040503050406030204" pitchFamily="18" charset="0"/>
                          </a:rPr>
                          <m:t>diss</m:t>
                        </m:r>
                      </m:sub>
                    </m:sSub>
                  </m:oMath>
                </a14:m>
                <a:r>
                  <a:rPr lang="en-IN" sz="1200" dirty="0">
                    <a:solidFill>
                      <a:schemeClr val="tx1"/>
                    </a:solidFill>
                  </a:rPr>
                  <a:t> = 2 </a:t>
                </a:r>
                <a:r>
                  <a:rPr lang="en-IN" sz="1200" dirty="0" err="1">
                    <a:solidFill>
                      <a:schemeClr val="tx1"/>
                    </a:solidFill>
                  </a:rPr>
                  <a:t>mW</a:t>
                </a:r>
                <a:r>
                  <a:rPr lang="en-IN" sz="1200" dirty="0">
                    <a:solidFill>
                      <a:schemeClr val="tx1"/>
                    </a:solidFill>
                  </a:rPr>
                  <a:t> </a:t>
                </a:r>
              </a:p>
              <a:p>
                <a:pPr marL="114300" indent="0">
                  <a:buNone/>
                </a:pPr>
                <a:r>
                  <a:rPr lang="en-IN" sz="1200" dirty="0">
                    <a:solidFill>
                      <a:schemeClr val="tx1"/>
                    </a:solidFill>
                  </a:rPr>
                  <a:t>Since our </a:t>
                </a:r>
                <a14:m>
                  <m:oMath xmlns:m="http://schemas.openxmlformats.org/officeDocument/2006/math">
                    <m:sSub>
                      <m:sSubPr>
                        <m:ctrlPr>
                          <a:rPr lang="en-IN" sz="1200" i="1">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V</m:t>
                        </m:r>
                      </m:e>
                      <m:sub>
                        <m:r>
                          <m:rPr>
                            <m:sty m:val="p"/>
                          </m:rPr>
                          <a:rPr lang="en-IN" sz="1200" b="0" i="0" smtClean="0">
                            <a:solidFill>
                              <a:schemeClr val="tx1"/>
                            </a:solidFill>
                            <a:latin typeface="Cambria Math" panose="02040503050406030204" pitchFamily="18" charset="0"/>
                          </a:rPr>
                          <m:t>DD</m:t>
                        </m:r>
                      </m:sub>
                    </m:sSub>
                  </m:oMath>
                </a14:m>
                <a:r>
                  <a:rPr lang="en-IN" sz="1200" dirty="0">
                    <a:solidFill>
                      <a:schemeClr val="tx1"/>
                    </a:solidFill>
                  </a:rPr>
                  <a:t> = 1 V, </a:t>
                </a:r>
                <a14:m>
                  <m:oMath xmlns:m="http://schemas.openxmlformats.org/officeDocument/2006/math">
                    <m:sSub>
                      <m:sSubPr>
                        <m:ctrlPr>
                          <a:rPr lang="en-IN" sz="1200" b="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I</m:t>
                        </m:r>
                      </m:e>
                      <m:sub>
                        <m:r>
                          <m:rPr>
                            <m:sty m:val="p"/>
                          </m:rPr>
                          <a:rPr lang="en-IN" sz="1200" b="0" i="0" smtClean="0">
                            <a:solidFill>
                              <a:schemeClr val="tx1"/>
                            </a:solidFill>
                            <a:latin typeface="Cambria Math" panose="02040503050406030204" pitchFamily="18" charset="0"/>
                          </a:rPr>
                          <m:t>D</m:t>
                        </m:r>
                      </m:sub>
                    </m:sSub>
                  </m:oMath>
                </a14:m>
                <a:r>
                  <a:rPr lang="en-IN" sz="1200" dirty="0">
                    <a:solidFill>
                      <a:schemeClr val="tx1"/>
                    </a:solidFill>
                  </a:rPr>
                  <a:t> will be 2 mA.</a:t>
                </a:r>
              </a:p>
              <a:p>
                <a:pPr marL="114300" indent="0">
                  <a:buNone/>
                </a:pPr>
                <a:endParaRPr lang="en-IN" sz="1200" dirty="0">
                  <a:solidFill>
                    <a:schemeClr val="tx1"/>
                  </a:solidFill>
                </a:endParaRPr>
              </a:p>
              <a:p>
                <a:pPr marL="114300" indent="0">
                  <a:buNone/>
                </a:pPr>
                <a:r>
                  <a:rPr lang="en-IN" sz="1200" dirty="0">
                    <a:solidFill>
                      <a:schemeClr val="tx1"/>
                    </a:solidFill>
                  </a:rPr>
                  <a:t>Width calculation:</a:t>
                </a:r>
              </a:p>
              <a:p>
                <a:pPr marL="114300" indent="0">
                  <a:buNone/>
                </a:pPr>
                <a14:m>
                  <m:oMath xmlns:m="http://schemas.openxmlformats.org/officeDocument/2006/math">
                    <m:f>
                      <m:fPr>
                        <m:ctrlPr>
                          <a:rPr lang="en-IN" sz="1200" i="1" smtClean="0">
                            <a:solidFill>
                              <a:schemeClr val="tx1"/>
                            </a:solidFill>
                            <a:latin typeface="Cambria Math" panose="02040503050406030204" pitchFamily="18" charset="0"/>
                          </a:rPr>
                        </m:ctrlPr>
                      </m:fPr>
                      <m:num>
                        <m:r>
                          <m:rPr>
                            <m:sty m:val="p"/>
                          </m:rPr>
                          <a:rPr lang="en-IN" sz="1200" b="0" i="0" smtClean="0">
                            <a:solidFill>
                              <a:schemeClr val="tx1"/>
                            </a:solidFill>
                            <a:latin typeface="Cambria Math" panose="02040503050406030204" pitchFamily="18" charset="0"/>
                          </a:rPr>
                          <m:t>W</m:t>
                        </m:r>
                      </m:num>
                      <m:den>
                        <m:r>
                          <m:rPr>
                            <m:sty m:val="p"/>
                          </m:rPr>
                          <a:rPr lang="en-IN" sz="1200" b="0" i="0" smtClean="0">
                            <a:solidFill>
                              <a:schemeClr val="tx1"/>
                            </a:solidFill>
                            <a:latin typeface="Cambria Math" panose="02040503050406030204" pitchFamily="18" charset="0"/>
                          </a:rPr>
                          <m:t>L</m:t>
                        </m:r>
                      </m:den>
                    </m:f>
                  </m:oMath>
                </a14:m>
                <a:r>
                  <a:rPr lang="en-IN" sz="1200" dirty="0">
                    <a:solidFill>
                      <a:schemeClr val="tx1"/>
                    </a:solidFill>
                  </a:rPr>
                  <a:t> = </a:t>
                </a:r>
                <a14:m>
                  <m:oMath xmlns:m="http://schemas.openxmlformats.org/officeDocument/2006/math">
                    <m:f>
                      <m:fPr>
                        <m:ctrlPr>
                          <a:rPr lang="en-IN" sz="120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2</m:t>
                        </m:r>
                        <m:r>
                          <a:rPr lang="en-IN" sz="1200" b="0" i="0" smtClean="0">
                            <a:solidFill>
                              <a:schemeClr val="tx1"/>
                            </a:solidFill>
                            <a:latin typeface="Cambria Math" panose="02040503050406030204" pitchFamily="18" charset="0"/>
                          </a:rPr>
                          <m:t> ∗</m:t>
                        </m:r>
                        <m:r>
                          <a:rPr lang="en-IN" sz="1200" b="0" i="0" smtClean="0">
                            <a:solidFill>
                              <a:schemeClr val="tx1"/>
                            </a:solidFill>
                            <a:latin typeface="Cambria Math" panose="02040503050406030204" pitchFamily="18" charset="0"/>
                          </a:rPr>
                          <m:t>2</m:t>
                        </m:r>
                        <m:r>
                          <m:rPr>
                            <m:sty m:val="p"/>
                          </m:rPr>
                          <a:rPr lang="en-IN" sz="1200" b="0" i="0" smtClean="0">
                            <a:solidFill>
                              <a:schemeClr val="tx1"/>
                            </a:solidFill>
                            <a:latin typeface="Cambria Math" panose="02040503050406030204" pitchFamily="18" charset="0"/>
                          </a:rPr>
                          <m:t>m</m:t>
                        </m:r>
                      </m:num>
                      <m:den>
                        <m:r>
                          <a:rPr lang="en-IN" sz="1200" b="0" i="0" smtClean="0">
                            <a:solidFill>
                              <a:schemeClr val="tx1"/>
                            </a:solidFill>
                            <a:latin typeface="Cambria Math" panose="02040503050406030204" pitchFamily="18" charset="0"/>
                          </a:rPr>
                          <m:t>490</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6</m:t>
                            </m:r>
                          </m:sup>
                        </m:sSup>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d>
                              <m:dPr>
                                <m:ctrlPr>
                                  <a:rPr lang="en-IN" sz="1200" i="1">
                                    <a:solidFill>
                                      <a:schemeClr val="tx1"/>
                                    </a:solidFill>
                                    <a:latin typeface="Cambria Math" panose="02040503050406030204" pitchFamily="18" charset="0"/>
                                  </a:rPr>
                                </m:ctrlPr>
                              </m:dPr>
                              <m:e>
                                <m:r>
                                  <a:rPr lang="en-IN" sz="1200" i="0">
                                    <a:solidFill>
                                      <a:schemeClr val="tx1"/>
                                    </a:solidFill>
                                    <a:latin typeface="Cambria Math" panose="02040503050406030204" pitchFamily="18" charset="0"/>
                                  </a:rPr>
                                  <m:t>100</m:t>
                                </m:r>
                                <m:r>
                                  <m:rPr>
                                    <m:sty m:val="p"/>
                                  </m:rPr>
                                  <a:rPr lang="en-IN" sz="1200" i="0">
                                    <a:solidFill>
                                      <a:schemeClr val="tx1"/>
                                    </a:solidFill>
                                    <a:latin typeface="Cambria Math" panose="02040503050406030204" pitchFamily="18" charset="0"/>
                                  </a:rPr>
                                  <m:t>m</m:t>
                                </m:r>
                              </m:e>
                            </m:d>
                          </m:e>
                          <m:sup>
                            <m:r>
                              <a:rPr lang="en-IN" sz="1200" b="0" i="0" smtClean="0">
                                <a:solidFill>
                                  <a:schemeClr val="tx1"/>
                                </a:solidFill>
                                <a:latin typeface="Cambria Math" panose="02040503050406030204" pitchFamily="18" charset="0"/>
                              </a:rPr>
                              <m:t>2</m:t>
                            </m:r>
                          </m:sup>
                        </m:sSup>
                      </m:den>
                    </m:f>
                  </m:oMath>
                </a14:m>
                <a:endParaRPr lang="en-IN" sz="1200" dirty="0">
                  <a:solidFill>
                    <a:schemeClr val="tx1"/>
                  </a:solidFill>
                </a:endParaRPr>
              </a:p>
              <a:p>
                <a:pPr marL="114300" indent="0">
                  <a:buNone/>
                </a:pPr>
                <a:endParaRPr lang="en-IN" sz="1200" dirty="0">
                  <a:solidFill>
                    <a:schemeClr val="tx1"/>
                  </a:solidFill>
                </a:endParaRPr>
              </a:p>
              <a:p>
                <a:pPr marL="114300" indent="0">
                  <a:buNone/>
                </a:pPr>
                <a:r>
                  <a:rPr lang="en-IN" sz="1200" dirty="0">
                    <a:solidFill>
                      <a:schemeClr val="tx1"/>
                    </a:solidFill>
                  </a:rPr>
                  <a:t>Here, L = 90 nm</a:t>
                </a:r>
              </a:p>
              <a:p>
                <a:pPr marL="114300" indent="0">
                  <a:buNone/>
                </a:pPr>
                <a:r>
                  <a:rPr lang="en-IN" sz="1200" dirty="0">
                    <a:solidFill>
                      <a:schemeClr val="tx1"/>
                    </a:solidFill>
                  </a:rPr>
                  <a:t>Therefore we get, W </a:t>
                </a:r>
                <a14:m>
                  <m:oMath xmlns:m="http://schemas.openxmlformats.org/officeDocument/2006/math">
                    <m:r>
                      <a:rPr lang="en-IN" sz="1200" i="1" smtClean="0">
                        <a:solidFill>
                          <a:schemeClr val="tx1"/>
                        </a:solidFill>
                        <a:latin typeface="Cambria Math" panose="02040503050406030204" pitchFamily="18" charset="0"/>
                        <a:ea typeface="Cambria Math" panose="02040503050406030204" pitchFamily="18" charset="0"/>
                      </a:rPr>
                      <m:t>≈</m:t>
                    </m:r>
                  </m:oMath>
                </a14:m>
                <a:r>
                  <a:rPr lang="en-IN" sz="1200" dirty="0">
                    <a:solidFill>
                      <a:schemeClr val="tx1"/>
                    </a:solidFill>
                  </a:rPr>
                  <a:t> 74 </a:t>
                </a:r>
                <a14:m>
                  <m:oMath xmlns:m="http://schemas.openxmlformats.org/officeDocument/2006/math">
                    <m:r>
                      <a:rPr lang="en-IN" sz="1200" i="1" smtClean="0">
                        <a:solidFill>
                          <a:schemeClr val="tx1"/>
                        </a:solidFill>
                        <a:latin typeface="Cambria Math" panose="02040503050406030204" pitchFamily="18" charset="0"/>
                        <a:ea typeface="Cambria Math" panose="02040503050406030204" pitchFamily="18" charset="0"/>
                      </a:rPr>
                      <m:t>𝜇</m:t>
                    </m:r>
                    <m:r>
                      <a:rPr lang="en-IN" sz="1200" b="0" i="1" smtClean="0">
                        <a:solidFill>
                          <a:schemeClr val="tx1"/>
                        </a:solidFill>
                        <a:latin typeface="Cambria Math" panose="02040503050406030204" pitchFamily="18" charset="0"/>
                        <a:ea typeface="Cambria Math" panose="02040503050406030204" pitchFamily="18" charset="0"/>
                      </a:rPr>
                      <m:t>𝑚</m:t>
                    </m:r>
                  </m:oMath>
                </a14:m>
                <a:endParaRPr lang="en-IN" sz="1200" dirty="0">
                  <a:solidFill>
                    <a:schemeClr val="tx1"/>
                  </a:solidFill>
                </a:endParaRPr>
              </a:p>
              <a:p>
                <a:pPr marL="114300" indent="0">
                  <a:buNone/>
                </a:pPr>
                <a:r>
                  <a:rPr lang="en-IN" sz="1200" dirty="0">
                    <a:solidFill>
                      <a:schemeClr val="tx1"/>
                    </a:solidFill>
                  </a:rPr>
                  <a:t>This W value should be adjusted after finding the right </a:t>
                </a:r>
                <a14:m>
                  <m:oMath xmlns:m="http://schemas.openxmlformats.org/officeDocument/2006/math">
                    <m:sSub>
                      <m:sSubPr>
                        <m:ctrlPr>
                          <a:rPr lang="en-IN" sz="120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V</m:t>
                        </m:r>
                      </m:e>
                      <m:sub>
                        <m:r>
                          <m:rPr>
                            <m:sty m:val="p"/>
                          </m:rPr>
                          <a:rPr lang="en-IN" sz="1200" b="0" i="0" smtClean="0">
                            <a:solidFill>
                              <a:schemeClr val="tx1"/>
                            </a:solidFill>
                            <a:latin typeface="Cambria Math" panose="02040503050406030204" pitchFamily="18" charset="0"/>
                          </a:rPr>
                          <m:t>D</m:t>
                        </m:r>
                        <m:r>
                          <a:rPr lang="en-IN" sz="1200" b="0" i="1" smtClean="0">
                            <a:solidFill>
                              <a:schemeClr val="tx1"/>
                            </a:solidFill>
                            <a:latin typeface="Cambria Math" panose="02040503050406030204" pitchFamily="18" charset="0"/>
                          </a:rPr>
                          <m:t>𝑠𝑎𝑡</m:t>
                        </m:r>
                      </m:sub>
                    </m:sSub>
                  </m:oMath>
                </a14:m>
                <a:r>
                  <a:rPr lang="en-IN" sz="1200" dirty="0">
                    <a:solidFill>
                      <a:schemeClr val="tx1"/>
                    </a:solidFill>
                  </a:rPr>
                  <a:t> value after first simulation.</a:t>
                </a:r>
              </a:p>
              <a:p>
                <a:pPr marL="114300" indent="0">
                  <a:buNone/>
                </a:pPr>
                <a:endParaRPr lang="en-IN" sz="1200" dirty="0">
                  <a:solidFill>
                    <a:schemeClr val="tx1"/>
                  </a:solidFill>
                </a:endParaRPr>
              </a:p>
              <a:p>
                <a:pPr marL="114300" indent="0">
                  <a:buNone/>
                </a:pPr>
                <a:r>
                  <a:rPr lang="en-IN" sz="1200" dirty="0">
                    <a:solidFill>
                      <a:schemeClr val="tx1"/>
                    </a:solidFill>
                  </a:rPr>
                  <a:t>Q = </a:t>
                </a:r>
                <a14:m>
                  <m:oMath xmlns:m="http://schemas.openxmlformats.org/officeDocument/2006/math">
                    <m:f>
                      <m:fPr>
                        <m:ctrlPr>
                          <a:rPr lang="en-IN" sz="120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2</m:t>
                        </m:r>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4</m:t>
                        </m:r>
                        <m:r>
                          <a:rPr lang="en-IN" sz="1200" b="0" i="0" smtClean="0">
                            <a:solidFill>
                              <a:schemeClr val="tx1"/>
                            </a:solidFill>
                            <a:latin typeface="Cambria Math" panose="02040503050406030204" pitchFamily="18" charset="0"/>
                          </a:rPr>
                          <m:t> </m:t>
                        </m:r>
                        <m:r>
                          <a:rPr lang="en-IN" sz="1200" b="0" i="1" smtClean="0">
                            <a:solidFill>
                              <a:schemeClr val="tx1"/>
                            </a:solidFill>
                            <a:latin typeface="Cambria Math" panose="02040503050406030204" pitchFamily="18" charset="0"/>
                          </a:rPr>
                          <m:t>∗</m:t>
                        </m:r>
                        <m:sSup>
                          <m:sSupPr>
                            <m:ctrlPr>
                              <a:rPr lang="en-IN" sz="1200" b="0" i="1" smtClean="0">
                                <a:solidFill>
                                  <a:schemeClr val="tx1"/>
                                </a:solidFill>
                                <a:latin typeface="Cambria Math" panose="02040503050406030204" pitchFamily="18" charset="0"/>
                              </a:rPr>
                            </m:ctrlPr>
                          </m:sSupPr>
                          <m:e>
                            <m:r>
                              <a:rPr lang="en-IN" sz="1200" b="0" i="1" smtClean="0">
                                <a:solidFill>
                                  <a:schemeClr val="tx1"/>
                                </a:solidFill>
                                <a:latin typeface="Cambria Math" panose="02040503050406030204" pitchFamily="18" charset="0"/>
                              </a:rPr>
                              <m:t>10</m:t>
                            </m:r>
                          </m:e>
                          <m:sup>
                            <m:r>
                              <a:rPr lang="en-IN" sz="1200" b="0" i="1" smtClean="0">
                                <a:solidFill>
                                  <a:schemeClr val="tx1"/>
                                </a:solidFill>
                                <a:latin typeface="Cambria Math" panose="02040503050406030204" pitchFamily="18" charset="0"/>
                              </a:rPr>
                              <m:t>9</m:t>
                            </m:r>
                          </m:sup>
                        </m:sSup>
                      </m:num>
                      <m:den>
                        <m:r>
                          <a:rPr lang="en-IN" sz="1200" b="0" i="0" smtClean="0">
                            <a:solidFill>
                              <a:schemeClr val="tx1"/>
                            </a:solidFill>
                            <a:latin typeface="Cambria Math" panose="02040503050406030204" pitchFamily="18" charset="0"/>
                          </a:rPr>
                          <m:t>300</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1" smtClean="0">
                                <a:solidFill>
                                  <a:schemeClr val="tx1"/>
                                </a:solidFill>
                                <a:latin typeface="Cambria Math" panose="02040503050406030204" pitchFamily="18" charset="0"/>
                              </a:rPr>
                              <m:t>10</m:t>
                            </m:r>
                          </m:e>
                          <m:sup>
                            <m:r>
                              <a:rPr lang="en-IN" sz="1200" b="0" i="1" smtClean="0">
                                <a:solidFill>
                                  <a:schemeClr val="tx1"/>
                                </a:solidFill>
                                <a:latin typeface="Cambria Math" panose="02040503050406030204" pitchFamily="18" charset="0"/>
                              </a:rPr>
                              <m:t>6</m:t>
                            </m:r>
                          </m:sup>
                        </m:sSup>
                      </m:den>
                    </m:f>
                  </m:oMath>
                </a14:m>
                <a:r>
                  <a:rPr lang="en-IN" sz="1200" dirty="0">
                    <a:solidFill>
                      <a:schemeClr val="tx1"/>
                    </a:solidFill>
                  </a:rPr>
                  <a:t> = 8</a:t>
                </a:r>
              </a:p>
              <a:p>
                <a:pPr marL="114300" indent="0">
                  <a:buNone/>
                </a:pPr>
                <a:endParaRPr lang="en-IN" sz="1200" dirty="0">
                  <a:solidFill>
                    <a:schemeClr val="tx1"/>
                  </a:solidFill>
                </a:endParaRPr>
              </a:p>
              <a:p>
                <a:pPr marL="114300" indent="0">
                  <a:buNone/>
                </a:pPr>
                <a:r>
                  <a:rPr lang="en-IN" sz="1200" dirty="0">
                    <a:solidFill>
                      <a:schemeClr val="tx1"/>
                    </a:solidFill>
                  </a:rPr>
                  <a:t>w.k.t </a:t>
                </a:r>
                <a:r>
                  <a:rPr lang="en-IN" sz="1400" dirty="0">
                    <a:solidFill>
                      <a:schemeClr val="tx1"/>
                    </a:solidFill>
                  </a:rPr>
                  <a:t>Q = </a:t>
                </a:r>
                <a14:m>
                  <m:oMath xmlns:m="http://schemas.openxmlformats.org/officeDocument/2006/math">
                    <m:f>
                      <m:fPr>
                        <m:ctrlPr>
                          <a:rPr lang="en-IN" sz="1200" i="1" smtClean="0">
                            <a:solidFill>
                              <a:schemeClr val="tx1"/>
                            </a:solidFill>
                            <a:latin typeface="Cambria Math" panose="02040503050406030204" pitchFamily="18" charset="0"/>
                          </a:rPr>
                        </m:ctrlPr>
                      </m:fPr>
                      <m:num>
                        <m:sSub>
                          <m:sSubPr>
                            <m:ctrlPr>
                              <a:rPr lang="el-GR" sz="1200" i="1" dirty="0" smtClean="0">
                                <a:solidFill>
                                  <a:schemeClr val="tx1"/>
                                </a:solidFill>
                                <a:latin typeface="Cambria Math" panose="02040503050406030204" pitchFamily="18" charset="0"/>
                              </a:rPr>
                            </m:ctrlPr>
                          </m:sSubPr>
                          <m:e>
                            <m:r>
                              <m:rPr>
                                <m:nor/>
                              </m:rPr>
                              <a:rPr lang="el-GR" sz="1200" dirty="0">
                                <a:solidFill>
                                  <a:schemeClr val="tx1"/>
                                </a:solidFill>
                              </a:rPr>
                              <m:t>ω</m:t>
                            </m:r>
                          </m:e>
                          <m:sub>
                            <m:r>
                              <m:rPr>
                                <m:sty m:val="p"/>
                              </m:rPr>
                              <a:rPr lang="en-IN" sz="1200" b="0" i="0" dirty="0" smtClean="0">
                                <a:solidFill>
                                  <a:schemeClr val="tx1"/>
                                </a:solidFill>
                                <a:latin typeface="Cambria Math" panose="02040503050406030204" pitchFamily="18" charset="0"/>
                              </a:rPr>
                              <m:t>O</m:t>
                            </m:r>
                          </m:sub>
                        </m:sSub>
                        <m:r>
                          <m:rPr>
                            <m:nor/>
                          </m:rPr>
                          <a:rPr lang="el-GR" sz="1200" dirty="0">
                            <a:solidFill>
                              <a:schemeClr val="tx1"/>
                            </a:solidFill>
                          </a:rPr>
                          <m:t>( </m:t>
                        </m:r>
                        <m:r>
                          <m:rPr>
                            <m:nor/>
                          </m:rPr>
                          <a:rPr lang="en-IN" sz="1200" dirty="0">
                            <a:solidFill>
                              <a:schemeClr val="tx1"/>
                            </a:solidFill>
                          </a:rPr>
                          <m:t>L</m:t>
                        </m:r>
                        <m:r>
                          <m:rPr>
                            <m:nor/>
                          </m:rPr>
                          <a:rPr lang="en-IN" sz="1200" baseline="-25000" dirty="0">
                            <a:solidFill>
                              <a:schemeClr val="tx1"/>
                            </a:solidFill>
                          </a:rPr>
                          <m:t>G</m:t>
                        </m:r>
                        <m:r>
                          <m:rPr>
                            <m:nor/>
                          </m:rPr>
                          <a:rPr lang="en-IN" sz="1200" dirty="0">
                            <a:solidFill>
                              <a:schemeClr val="tx1"/>
                            </a:solidFill>
                          </a:rPr>
                          <m:t> + </m:t>
                        </m:r>
                        <m:r>
                          <m:rPr>
                            <m:nor/>
                          </m:rPr>
                          <a:rPr lang="en-IN" sz="1200" dirty="0">
                            <a:solidFill>
                              <a:schemeClr val="tx1"/>
                            </a:solidFill>
                          </a:rPr>
                          <m:t>LS</m:t>
                        </m:r>
                        <m:r>
                          <m:rPr>
                            <m:nor/>
                          </m:rPr>
                          <a:rPr lang="en-IN" sz="1200" dirty="0">
                            <a:solidFill>
                              <a:schemeClr val="tx1"/>
                            </a:solidFill>
                          </a:rPr>
                          <m:t> )</m:t>
                        </m:r>
                      </m:num>
                      <m:den>
                        <m:r>
                          <m:rPr>
                            <m:nor/>
                          </m:rPr>
                          <a:rPr lang="en-IN" sz="1200" dirty="0">
                            <a:solidFill>
                              <a:schemeClr val="tx1"/>
                            </a:solidFill>
                          </a:rPr>
                          <m:t>Rs</m:t>
                        </m:r>
                      </m:den>
                    </m:f>
                  </m:oMath>
                </a14:m>
                <a:r>
                  <a:rPr lang="en-IN" sz="1200" dirty="0">
                    <a:solidFill>
                      <a:schemeClr val="tx1"/>
                    </a:solidFill>
                  </a:rPr>
                  <a:t> </a:t>
                </a:r>
              </a:p>
              <a:p>
                <a:pPr marL="114300" indent="0">
                  <a:buNone/>
                </a:pPr>
                <a:r>
                  <a:rPr lang="en-IN" sz="1200" dirty="0">
                    <a:solidFill>
                      <a:schemeClr val="tx1"/>
                    </a:solidFill>
                  </a:rPr>
                  <a:t>Let’s choose our </a:t>
                </a:r>
                <a14:m>
                  <m:oMath xmlns:m="http://schemas.openxmlformats.org/officeDocument/2006/math">
                    <m:r>
                      <m:rPr>
                        <m:nor/>
                      </m:rPr>
                      <a:rPr lang="en-IN" sz="1200" dirty="0" smtClean="0">
                        <a:solidFill>
                          <a:schemeClr val="tx1"/>
                        </a:solidFill>
                      </a:rPr>
                      <m:t>L</m:t>
                    </m:r>
                    <m:r>
                      <m:rPr>
                        <m:nor/>
                      </m:rPr>
                      <a:rPr lang="en-IN" sz="1200" baseline="-25000" dirty="0" smtClean="0">
                        <a:solidFill>
                          <a:schemeClr val="tx1"/>
                        </a:solidFill>
                      </a:rPr>
                      <m:t>S</m:t>
                    </m:r>
                  </m:oMath>
                </a14:m>
                <a:r>
                  <a:rPr lang="en-IN" sz="1200" dirty="0">
                    <a:solidFill>
                      <a:schemeClr val="tx1"/>
                    </a:solidFill>
                  </a:rPr>
                  <a:t> to be 1 nH initially, and our </a:t>
                </a:r>
                <a:r>
                  <a:rPr lang="en-IN" sz="1200" dirty="0" err="1">
                    <a:solidFill>
                      <a:schemeClr val="tx1"/>
                    </a:solidFill>
                  </a:rPr>
                  <a:t>center</a:t>
                </a:r>
                <a:r>
                  <a:rPr lang="en-IN" sz="1200" dirty="0">
                    <a:solidFill>
                      <a:schemeClr val="tx1"/>
                    </a:solidFill>
                  </a:rPr>
                  <a:t> frequency </a:t>
                </a:r>
                <a14:m>
                  <m:oMath xmlns:m="http://schemas.openxmlformats.org/officeDocument/2006/math">
                    <m:sSub>
                      <m:sSubPr>
                        <m:ctrlPr>
                          <a:rPr lang="el-GR" sz="1200" i="1" dirty="0">
                            <a:solidFill>
                              <a:schemeClr val="tx1"/>
                            </a:solidFill>
                            <a:latin typeface="Cambria Math" panose="02040503050406030204" pitchFamily="18" charset="0"/>
                          </a:rPr>
                        </m:ctrlPr>
                      </m:sSubPr>
                      <m:e>
                        <m:r>
                          <m:rPr>
                            <m:nor/>
                          </m:rPr>
                          <a:rPr lang="en-IN" sz="1200" b="0" dirty="0" smtClean="0">
                            <a:solidFill>
                              <a:schemeClr val="tx1"/>
                            </a:solidFill>
                            <a:latin typeface="Cambria Math" panose="02040503050406030204" pitchFamily="18" charset="0"/>
                          </a:rPr>
                          <m:t>f</m:t>
                        </m:r>
                      </m:e>
                      <m:sub>
                        <m:r>
                          <m:rPr>
                            <m:sty m:val="p"/>
                          </m:rPr>
                          <a:rPr lang="en-IN" sz="1200" i="0" dirty="0">
                            <a:solidFill>
                              <a:schemeClr val="tx1"/>
                            </a:solidFill>
                            <a:latin typeface="Cambria Math" panose="02040503050406030204" pitchFamily="18" charset="0"/>
                          </a:rPr>
                          <m:t>O</m:t>
                        </m:r>
                      </m:sub>
                    </m:sSub>
                  </m:oMath>
                </a14:m>
                <a:r>
                  <a:rPr lang="en-IN" sz="1200" dirty="0">
                    <a:solidFill>
                      <a:schemeClr val="tx1"/>
                    </a:solidFill>
                  </a:rPr>
                  <a:t> = 2.4 GHz</a:t>
                </a:r>
              </a:p>
              <a:p>
                <a:pPr marL="114300" indent="0">
                  <a:buNone/>
                </a:pPr>
                <a:r>
                  <a:rPr lang="en-IN" sz="1200" dirty="0">
                    <a:solidFill>
                      <a:schemeClr val="tx1"/>
                    </a:solidFill>
                  </a:rPr>
                  <a:t>Therefore, from the above eq. we get </a:t>
                </a:r>
                <a14:m>
                  <m:oMath xmlns:m="http://schemas.openxmlformats.org/officeDocument/2006/math">
                    <m:r>
                      <m:rPr>
                        <m:nor/>
                      </m:rPr>
                      <a:rPr lang="en-IN" sz="1200" dirty="0" smtClean="0">
                        <a:solidFill>
                          <a:schemeClr val="tx1"/>
                        </a:solidFill>
                      </a:rPr>
                      <m:t>L</m:t>
                    </m:r>
                    <m:r>
                      <m:rPr>
                        <m:nor/>
                      </m:rPr>
                      <a:rPr lang="en-IN" sz="1200" baseline="-25000" dirty="0" smtClean="0">
                        <a:solidFill>
                          <a:schemeClr val="tx1"/>
                        </a:solidFill>
                      </a:rPr>
                      <m:t>G</m:t>
                    </m:r>
                  </m:oMath>
                </a14:m>
                <a:r>
                  <a:rPr lang="en-IN" sz="1200" dirty="0">
                    <a:solidFill>
                      <a:schemeClr val="tx1"/>
                    </a:solidFill>
                  </a:rPr>
                  <a:t> = 25.5nH</a:t>
                </a:r>
              </a:p>
              <a:p>
                <a:pPr marL="114300" indent="0">
                  <a:buNone/>
                </a:pPr>
                <a:endParaRPr lang="en-IN" sz="1200" dirty="0">
                  <a:solidFill>
                    <a:schemeClr val="tx1"/>
                  </a:solidFill>
                </a:endParaRPr>
              </a:p>
            </p:txBody>
          </p:sp>
        </mc:Choice>
        <mc:Fallback xmlns="">
          <p:sp>
            <p:nvSpPr>
              <p:cNvPr id="3" name="Text Placeholder 2">
                <a:extLst>
                  <a:ext uri="{FF2B5EF4-FFF2-40B4-BE49-F238E27FC236}">
                    <a16:creationId xmlns:a16="http://schemas.microsoft.com/office/drawing/2014/main" xmlns:a14="http://schemas.microsoft.com/office/drawing/2010/main" xmlns="" id="{27FF4D31-832B-44A1-A0D2-330C96102A36}"/>
                  </a:ext>
                </a:extLst>
              </p:cNvPr>
              <p:cNvSpPr>
                <a:spLocks noGrp="1" noRot="1" noChangeAspect="1" noMove="1" noResize="1" noEditPoints="1" noAdjustHandles="1" noChangeArrowheads="1" noChangeShapeType="1" noTextEdit="1"/>
              </p:cNvSpPr>
              <p:nvPr>
                <p:ph type="body" idx="1"/>
              </p:nvPr>
            </p:nvSpPr>
            <p:spPr>
              <a:xfrm>
                <a:off x="907256" y="1017725"/>
                <a:ext cx="7925044" cy="4001463"/>
              </a:xfrm>
              <a:blipFill rotWithShape="0">
                <a:blip r:embed="rId3"/>
                <a:stretch>
                  <a:fillRect/>
                </a:stretch>
              </a:blipFill>
            </p:spPr>
            <p:txBody>
              <a:bodyPr/>
              <a:lstStyle/>
              <a:p>
                <a:r>
                  <a:rPr lang="en-IN">
                    <a:noFill/>
                  </a:rPr>
                  <a:t> </a:t>
                </a:r>
              </a:p>
            </p:txBody>
          </p:sp>
        </mc:Fallback>
      </mc:AlternateContent>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a:extLst>
                  <a:ext uri="{FF2B5EF4-FFF2-40B4-BE49-F238E27FC236}">
                    <a16:creationId xmlns="" xmlns:a16="http://schemas.microsoft.com/office/drawing/2014/main" id="{1F7736A4-4410-404B-BB37-28FD6DD0C569}"/>
                  </a:ext>
                </a:extLst>
              </p:cNvPr>
              <p:cNvSpPr>
                <a:spLocks noGrp="1"/>
              </p:cNvSpPr>
              <p:nvPr>
                <p:ph type="body" idx="1"/>
              </p:nvPr>
            </p:nvSpPr>
            <p:spPr>
              <a:xfrm>
                <a:off x="967740" y="378237"/>
                <a:ext cx="7864560" cy="4420693"/>
              </a:xfrm>
            </p:spPr>
            <p:txBody>
              <a:bodyPr>
                <a:normAutofit/>
              </a:bodyPr>
              <a:lstStyle/>
              <a:p>
                <a:pPr marL="114300" indent="0">
                  <a:buNone/>
                </a:pPr>
                <a:r>
                  <a:rPr lang="en-IN" sz="1200" dirty="0">
                    <a:solidFill>
                      <a:schemeClr val="tx1"/>
                    </a:solidFill>
                  </a:rPr>
                  <a:t>Since, </a:t>
                </a:r>
                <a:r>
                  <a:rPr lang="el-GR" sz="1200" dirty="0">
                    <a:solidFill>
                      <a:schemeClr val="dk1"/>
                    </a:solidFill>
                  </a:rPr>
                  <a:t>ω</a:t>
                </a:r>
                <a:r>
                  <a:rPr lang="en-IN" sz="1200" baseline="-25000" dirty="0">
                    <a:solidFill>
                      <a:schemeClr val="dk1"/>
                    </a:solidFill>
                  </a:rPr>
                  <a:t>o</a:t>
                </a:r>
                <a:r>
                  <a:rPr lang="en-IN" sz="1200" baseline="30000" dirty="0">
                    <a:solidFill>
                      <a:schemeClr val="dk1"/>
                    </a:solidFill>
                  </a:rPr>
                  <a:t>2</a:t>
                </a:r>
                <a:r>
                  <a:rPr lang="en-IN" sz="1200" dirty="0"/>
                  <a:t> =</a:t>
                </a:r>
                <a:r>
                  <a:rPr lang="en-IN" sz="1200" dirty="0">
                    <a:solidFill>
                      <a:schemeClr val="dk1"/>
                    </a:solidFill>
                  </a:rPr>
                  <a:t> </a:t>
                </a:r>
                <a14:m>
                  <m:oMath xmlns:m="http://schemas.openxmlformats.org/officeDocument/2006/math">
                    <m:f>
                      <m:fPr>
                        <m:ctrlPr>
                          <a:rPr lang="en-IN" sz="1200" i="1" smtClean="0">
                            <a:solidFill>
                              <a:schemeClr val="dk1"/>
                            </a:solidFill>
                            <a:latin typeface="Cambria Math" panose="02040503050406030204" pitchFamily="18" charset="0"/>
                          </a:rPr>
                        </m:ctrlPr>
                      </m:fPr>
                      <m:num>
                        <m:r>
                          <a:rPr lang="en-IN" sz="1200" b="0" i="1" smtClean="0">
                            <a:solidFill>
                              <a:schemeClr val="dk1"/>
                            </a:solidFill>
                            <a:latin typeface="Cambria Math" panose="02040503050406030204" pitchFamily="18" charset="0"/>
                          </a:rPr>
                          <m:t>1</m:t>
                        </m:r>
                      </m:num>
                      <m:den>
                        <m:r>
                          <m:rPr>
                            <m:nor/>
                          </m:rPr>
                          <a:rPr lang="en-IN" sz="1200" dirty="0">
                            <a:solidFill>
                              <a:schemeClr val="dk1"/>
                            </a:solidFill>
                          </a:rPr>
                          <m:t>( </m:t>
                        </m:r>
                        <m:r>
                          <m:rPr>
                            <m:nor/>
                          </m:rPr>
                          <a:rPr lang="en-IN" sz="1200" dirty="0">
                            <a:solidFill>
                              <a:schemeClr val="dk1"/>
                            </a:solidFill>
                          </a:rPr>
                          <m:t>LG</m:t>
                        </m:r>
                        <m:r>
                          <m:rPr>
                            <m:nor/>
                          </m:rPr>
                          <a:rPr lang="en-IN" sz="1200" dirty="0">
                            <a:solidFill>
                              <a:schemeClr val="dk1"/>
                            </a:solidFill>
                          </a:rPr>
                          <m:t> + </m:t>
                        </m:r>
                        <m:r>
                          <m:rPr>
                            <m:nor/>
                          </m:rPr>
                          <a:rPr lang="en-IN" sz="1200" dirty="0">
                            <a:solidFill>
                              <a:schemeClr val="dk1"/>
                            </a:solidFill>
                          </a:rPr>
                          <m:t>LS</m:t>
                        </m:r>
                        <m:r>
                          <m:rPr>
                            <m:nor/>
                          </m:rPr>
                          <a:rPr lang="en-IN" sz="1200" dirty="0">
                            <a:solidFill>
                              <a:schemeClr val="dk1"/>
                            </a:solidFill>
                          </a:rPr>
                          <m:t> )( </m:t>
                        </m:r>
                        <m:r>
                          <m:rPr>
                            <m:nor/>
                          </m:rPr>
                          <a:rPr lang="en-IN" sz="1200" dirty="0">
                            <a:solidFill>
                              <a:schemeClr val="dk1"/>
                            </a:solidFill>
                          </a:rPr>
                          <m:t>CGS</m:t>
                        </m:r>
                        <m:r>
                          <m:rPr>
                            <m:nor/>
                          </m:rPr>
                          <a:rPr lang="en-IN" sz="1200" dirty="0">
                            <a:solidFill>
                              <a:schemeClr val="dk1"/>
                            </a:solidFill>
                          </a:rPr>
                          <m:t> + </m:t>
                        </m:r>
                        <m:r>
                          <m:rPr>
                            <m:nor/>
                          </m:rPr>
                          <a:rPr lang="en-IN" sz="1200" dirty="0">
                            <a:solidFill>
                              <a:schemeClr val="dk1"/>
                            </a:solidFill>
                          </a:rPr>
                          <m:t>Cpad</m:t>
                        </m:r>
                        <m:r>
                          <m:rPr>
                            <m:nor/>
                          </m:rPr>
                          <a:rPr lang="en-IN" sz="1200" dirty="0">
                            <a:solidFill>
                              <a:schemeClr val="dk1"/>
                            </a:solidFill>
                          </a:rPr>
                          <m:t> )</m:t>
                        </m:r>
                      </m:den>
                    </m:f>
                  </m:oMath>
                </a14:m>
                <a:endParaRPr lang="en-IN" sz="1200" dirty="0">
                  <a:solidFill>
                    <a:schemeClr val="dk1"/>
                  </a:solidFill>
                </a:endParaRPr>
              </a:p>
              <a:p>
                <a:pPr marL="114300" indent="0">
                  <a:buNone/>
                </a:pPr>
                <a:endParaRPr lang="en-IN" sz="1200" dirty="0">
                  <a:solidFill>
                    <a:schemeClr val="tx1"/>
                  </a:solidFill>
                </a:endParaRPr>
              </a:p>
              <a:p>
                <a:pPr marL="114300" indent="0">
                  <a:buNone/>
                </a:pPr>
                <a14:m>
                  <m:oMath xmlns:m="http://schemas.openxmlformats.org/officeDocument/2006/math">
                    <m:r>
                      <m:rPr>
                        <m:nor/>
                      </m:rPr>
                      <a:rPr lang="en-IN" sz="1200" dirty="0" smtClean="0">
                        <a:solidFill>
                          <a:schemeClr val="dk1"/>
                        </a:solidFill>
                      </a:rPr>
                      <m:t>C</m:t>
                    </m:r>
                    <m:r>
                      <m:rPr>
                        <m:nor/>
                      </m:rPr>
                      <a:rPr lang="en-IN" sz="1200" baseline="-25000" dirty="0" smtClean="0">
                        <a:solidFill>
                          <a:schemeClr val="dk1"/>
                        </a:solidFill>
                      </a:rPr>
                      <m:t>GS</m:t>
                    </m:r>
                    <m:r>
                      <m:rPr>
                        <m:nor/>
                      </m:rPr>
                      <a:rPr lang="en-IN" sz="1200" dirty="0" smtClean="0">
                        <a:solidFill>
                          <a:schemeClr val="dk1"/>
                        </a:solidFill>
                      </a:rPr>
                      <m:t> +</m:t>
                    </m:r>
                    <m:r>
                      <m:rPr>
                        <m:nor/>
                      </m:rPr>
                      <a:rPr lang="en-IN" sz="1200" b="0" i="0" dirty="0" smtClean="0">
                        <a:solidFill>
                          <a:schemeClr val="dk1"/>
                        </a:solidFill>
                      </a:rPr>
                      <m:t> </m:t>
                    </m:r>
                    <m:sSub>
                      <m:sSubPr>
                        <m:ctrlPr>
                          <a:rPr lang="en-IN" sz="1200" i="1">
                            <a:solidFill>
                              <a:schemeClr val="tx1"/>
                            </a:solidFill>
                            <a:latin typeface="Cambria Math" panose="02040503050406030204" pitchFamily="18" charset="0"/>
                          </a:rPr>
                        </m:ctrlPr>
                      </m:sSubPr>
                      <m:e>
                        <m:r>
                          <m:rPr>
                            <m:sty m:val="p"/>
                          </m:rPr>
                          <a:rPr lang="en-IN" sz="1200">
                            <a:solidFill>
                              <a:schemeClr val="tx1"/>
                            </a:solidFill>
                            <a:latin typeface="Cambria Math" panose="02040503050406030204" pitchFamily="18" charset="0"/>
                          </a:rPr>
                          <m:t>C</m:t>
                        </m:r>
                      </m:e>
                      <m:sub>
                        <m:r>
                          <m:rPr>
                            <m:sty m:val="p"/>
                          </m:rPr>
                          <a:rPr lang="en-IN" sz="1200">
                            <a:solidFill>
                              <a:schemeClr val="tx1"/>
                            </a:solidFill>
                            <a:latin typeface="Cambria Math" panose="02040503050406030204" pitchFamily="18" charset="0"/>
                          </a:rPr>
                          <m:t>PAD</m:t>
                        </m:r>
                      </m:sub>
                    </m:sSub>
                  </m:oMath>
                </a14:m>
                <a:r>
                  <a:rPr lang="en-IN" sz="1200" dirty="0">
                    <a:solidFill>
                      <a:schemeClr val="tx1"/>
                    </a:solidFill>
                  </a:rPr>
                  <a:t>= 165.94 </a:t>
                </a:r>
                <a:r>
                  <a:rPr lang="en-IN" sz="1200" dirty="0" err="1">
                    <a:solidFill>
                      <a:schemeClr val="tx1"/>
                    </a:solidFill>
                  </a:rPr>
                  <a:t>fF</a:t>
                </a:r>
                <a:endParaRPr lang="en-IN" sz="1200" dirty="0">
                  <a:solidFill>
                    <a:schemeClr val="tx1"/>
                  </a:solidFill>
                </a:endParaRPr>
              </a:p>
              <a:p>
                <a:pPr marL="114300" indent="0">
                  <a:buNone/>
                </a:pPr>
                <a:r>
                  <a:rPr lang="en-IN" sz="1200" dirty="0">
                    <a:solidFill>
                      <a:schemeClr val="tx1"/>
                    </a:solidFill>
                  </a:rPr>
                  <a:t>Let us split these capacitances into </a:t>
                </a:r>
                <a14:m>
                  <m:oMath xmlns:m="http://schemas.openxmlformats.org/officeDocument/2006/math">
                    <m:r>
                      <m:rPr>
                        <m:nor/>
                      </m:rPr>
                      <a:rPr lang="en-IN" sz="1200" dirty="0" smtClean="0">
                        <a:solidFill>
                          <a:schemeClr val="dk1"/>
                        </a:solidFill>
                      </a:rPr>
                      <m:t>C</m:t>
                    </m:r>
                    <m:r>
                      <m:rPr>
                        <m:nor/>
                      </m:rPr>
                      <a:rPr lang="en-IN" sz="1200" baseline="-25000" dirty="0" smtClean="0">
                        <a:solidFill>
                          <a:schemeClr val="dk1"/>
                        </a:solidFill>
                      </a:rPr>
                      <m:t>GS</m:t>
                    </m:r>
                  </m:oMath>
                </a14:m>
                <a:r>
                  <a:rPr lang="en-IN" sz="1200" dirty="0">
                    <a:solidFill>
                      <a:schemeClr val="tx1"/>
                    </a:solidFill>
                  </a:rPr>
                  <a:t> = 106 </a:t>
                </a:r>
                <a:r>
                  <a:rPr lang="en-IN" sz="1200" dirty="0" err="1">
                    <a:solidFill>
                      <a:schemeClr val="tx1"/>
                    </a:solidFill>
                  </a:rPr>
                  <a:t>fF</a:t>
                </a:r>
                <a:r>
                  <a:rPr lang="en-IN" sz="1200" dirty="0">
                    <a:solidFill>
                      <a:schemeClr val="tx1"/>
                    </a:solidFill>
                  </a:rPr>
                  <a:t> and </a:t>
                </a:r>
                <a14:m>
                  <m:oMath xmlns:m="http://schemas.openxmlformats.org/officeDocument/2006/math">
                    <m:sSub>
                      <m:sSubPr>
                        <m:ctrlPr>
                          <a:rPr lang="en-IN" sz="120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C</m:t>
                        </m:r>
                      </m:e>
                      <m:sub>
                        <m:r>
                          <m:rPr>
                            <m:sty m:val="p"/>
                          </m:rPr>
                          <a:rPr lang="en-IN" sz="1200" b="0" i="0" smtClean="0">
                            <a:solidFill>
                              <a:schemeClr val="tx1"/>
                            </a:solidFill>
                            <a:latin typeface="Cambria Math" panose="02040503050406030204" pitchFamily="18" charset="0"/>
                          </a:rPr>
                          <m:t>PAD</m:t>
                        </m:r>
                      </m:sub>
                    </m:sSub>
                  </m:oMath>
                </a14:m>
                <a:r>
                  <a:rPr lang="en-IN" sz="1200" dirty="0">
                    <a:solidFill>
                      <a:schemeClr val="tx1"/>
                    </a:solidFill>
                  </a:rPr>
                  <a:t> = 60fF</a:t>
                </a:r>
              </a:p>
              <a:p>
                <a:pPr marL="114300" indent="0">
                  <a:buNone/>
                </a:pPr>
                <a:endParaRPr lang="en-IN" sz="1200" dirty="0">
                  <a:solidFill>
                    <a:schemeClr val="tx1"/>
                  </a:solidFill>
                </a:endParaRPr>
              </a:p>
              <a:p>
                <a:pPr marL="114300" indent="0">
                  <a:buNone/>
                </a:pPr>
                <a:r>
                  <a:rPr lang="en-IN" sz="1200" dirty="0">
                    <a:solidFill>
                      <a:schemeClr val="tx1"/>
                    </a:solidFill>
                  </a:rPr>
                  <a:t>Let us calculate </a:t>
                </a:r>
                <a:r>
                  <a:rPr lang="en-IN" sz="1200" dirty="0" err="1">
                    <a:solidFill>
                      <a:schemeClr val="tx1"/>
                    </a:solidFill>
                  </a:rPr>
                  <a:t>Ld</a:t>
                </a:r>
                <a:r>
                  <a:rPr lang="en-IN" sz="1200" dirty="0">
                    <a:solidFill>
                      <a:schemeClr val="tx1"/>
                    </a:solidFill>
                  </a:rPr>
                  <a:t> from the o/p network:</a:t>
                </a:r>
              </a:p>
              <a:p>
                <a:pPr marL="114300" indent="0">
                  <a:buNone/>
                </a:pPr>
                <a14:m>
                  <m:oMath xmlns:m="http://schemas.openxmlformats.org/officeDocument/2006/math">
                    <m:sSub>
                      <m:sSubPr>
                        <m:ctrlPr>
                          <a:rPr lang="en-IN" sz="120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L</m:t>
                        </m:r>
                      </m:e>
                      <m:sub>
                        <m:r>
                          <m:rPr>
                            <m:sty m:val="p"/>
                          </m:rPr>
                          <a:rPr lang="en-IN" sz="1200" b="0" i="0" smtClean="0">
                            <a:solidFill>
                              <a:schemeClr val="tx1"/>
                            </a:solidFill>
                            <a:latin typeface="Cambria Math" panose="02040503050406030204" pitchFamily="18" charset="0"/>
                          </a:rPr>
                          <m:t>D</m:t>
                        </m:r>
                      </m:sub>
                    </m:sSub>
                  </m:oMath>
                </a14:m>
                <a:r>
                  <a:rPr lang="en-IN" sz="1200" dirty="0">
                    <a:solidFill>
                      <a:schemeClr val="tx1"/>
                    </a:solidFill>
                  </a:rPr>
                  <a:t> = </a:t>
                </a:r>
                <a14:m>
                  <m:oMath xmlns:m="http://schemas.openxmlformats.org/officeDocument/2006/math">
                    <m:f>
                      <m:fPr>
                        <m:ctrlPr>
                          <a:rPr lang="en-IN" sz="120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1</m:t>
                        </m:r>
                      </m:num>
                      <m:den>
                        <m:r>
                          <a:rPr lang="en-IN" sz="1200" b="0" i="0" smtClean="0">
                            <a:solidFill>
                              <a:schemeClr val="tx1"/>
                            </a:solidFill>
                            <a:latin typeface="Cambria Math" panose="02040503050406030204" pitchFamily="18" charset="0"/>
                          </a:rPr>
                          <m:t>1</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12</m:t>
                            </m:r>
                          </m:sup>
                        </m:sSup>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d>
                              <m:dPr>
                                <m:ctrlPr>
                                  <a:rPr lang="en-IN" sz="1200" b="0" i="1" smtClean="0">
                                    <a:solidFill>
                                      <a:schemeClr val="tx1"/>
                                    </a:solidFill>
                                    <a:latin typeface="Cambria Math" panose="02040503050406030204" pitchFamily="18" charset="0"/>
                                  </a:rPr>
                                </m:ctrlPr>
                              </m:dPr>
                              <m:e>
                                <m:r>
                                  <a:rPr lang="en-IN" sz="1200" b="0" i="0" smtClean="0">
                                    <a:solidFill>
                                      <a:schemeClr val="tx1"/>
                                    </a:solidFill>
                                    <a:latin typeface="Cambria Math" panose="02040503050406030204" pitchFamily="18" charset="0"/>
                                  </a:rPr>
                                  <m:t>2</m:t>
                                </m:r>
                                <m:r>
                                  <m:rPr>
                                    <m:sty m:val="p"/>
                                  </m:rPr>
                                  <a:rPr lang="en-IN" sz="1200" b="0" i="0" smtClean="0">
                                    <a:solidFill>
                                      <a:schemeClr val="tx1"/>
                                    </a:solidFill>
                                    <a:latin typeface="Cambria Math" panose="02040503050406030204" pitchFamily="18" charset="0"/>
                                    <a:ea typeface="Cambria Math" panose="02040503050406030204" pitchFamily="18" charset="0"/>
                                  </a:rPr>
                                  <m:t>π</m:t>
                                </m:r>
                                <m:r>
                                  <a:rPr lang="en-IN" sz="1200" b="0" i="0" smtClean="0">
                                    <a:solidFill>
                                      <a:schemeClr val="tx1"/>
                                    </a:solidFill>
                                    <a:latin typeface="Cambria Math" panose="02040503050406030204" pitchFamily="18" charset="0"/>
                                    <a:ea typeface="Cambria Math" panose="02040503050406030204" pitchFamily="18" charset="0"/>
                                  </a:rPr>
                                  <m:t> ∗</m:t>
                                </m:r>
                                <m:r>
                                  <a:rPr lang="en-IN" sz="1200" b="0" i="0" smtClean="0">
                                    <a:solidFill>
                                      <a:schemeClr val="tx1"/>
                                    </a:solidFill>
                                    <a:latin typeface="Cambria Math" panose="02040503050406030204" pitchFamily="18" charset="0"/>
                                    <a:ea typeface="Cambria Math" panose="02040503050406030204" pitchFamily="18" charset="0"/>
                                  </a:rPr>
                                  <m:t>2</m:t>
                                </m:r>
                                <m:r>
                                  <a:rPr lang="en-IN" sz="1200" b="0" i="0" smtClean="0">
                                    <a:solidFill>
                                      <a:schemeClr val="tx1"/>
                                    </a:solidFill>
                                    <a:latin typeface="Cambria Math" panose="02040503050406030204" pitchFamily="18" charset="0"/>
                                    <a:ea typeface="Cambria Math" panose="02040503050406030204" pitchFamily="18" charset="0"/>
                                  </a:rPr>
                                  <m:t>.</m:t>
                                </m:r>
                                <m:r>
                                  <a:rPr lang="en-IN" sz="1200" b="0" i="0" smtClean="0">
                                    <a:solidFill>
                                      <a:schemeClr val="tx1"/>
                                    </a:solidFill>
                                    <a:latin typeface="Cambria Math" panose="02040503050406030204" pitchFamily="18" charset="0"/>
                                    <a:ea typeface="Cambria Math" panose="02040503050406030204" pitchFamily="18" charset="0"/>
                                  </a:rPr>
                                  <m:t>4</m:t>
                                </m:r>
                                <m:r>
                                  <a:rPr lang="en-IN" sz="1200" b="0" i="0" smtClean="0">
                                    <a:solidFill>
                                      <a:schemeClr val="tx1"/>
                                    </a:solidFill>
                                    <a:latin typeface="Cambria Math" panose="02040503050406030204" pitchFamily="18" charset="0"/>
                                    <a:ea typeface="Cambria Math" panose="02040503050406030204" pitchFamily="18" charset="0"/>
                                  </a:rPr>
                                  <m:t> ∗ </m:t>
                                </m:r>
                                <m:sSup>
                                  <m:sSupPr>
                                    <m:ctrlPr>
                                      <a:rPr lang="en-IN" sz="1200" b="0" i="1" smtClean="0">
                                        <a:solidFill>
                                          <a:schemeClr val="tx1"/>
                                        </a:solidFill>
                                        <a:latin typeface="Cambria Math" panose="02040503050406030204" pitchFamily="18" charset="0"/>
                                        <a:ea typeface="Cambria Math" panose="02040503050406030204" pitchFamily="18" charset="0"/>
                                      </a:rPr>
                                    </m:ctrlPr>
                                  </m:sSupPr>
                                  <m:e>
                                    <m:r>
                                      <a:rPr lang="en-IN" sz="1200" b="0" i="0" smtClean="0">
                                        <a:solidFill>
                                          <a:schemeClr val="tx1"/>
                                        </a:solidFill>
                                        <a:latin typeface="Cambria Math" panose="02040503050406030204" pitchFamily="18" charset="0"/>
                                        <a:ea typeface="Cambria Math" panose="02040503050406030204" pitchFamily="18" charset="0"/>
                                      </a:rPr>
                                      <m:t>10</m:t>
                                    </m:r>
                                  </m:e>
                                  <m:sup>
                                    <m:r>
                                      <a:rPr lang="en-IN" sz="1200" b="0" i="0" smtClean="0">
                                        <a:solidFill>
                                          <a:schemeClr val="tx1"/>
                                        </a:solidFill>
                                        <a:latin typeface="Cambria Math" panose="02040503050406030204" pitchFamily="18" charset="0"/>
                                        <a:ea typeface="Cambria Math" panose="02040503050406030204" pitchFamily="18" charset="0"/>
                                      </a:rPr>
                                      <m:t>9</m:t>
                                    </m:r>
                                  </m:sup>
                                </m:sSup>
                              </m:e>
                            </m:d>
                          </m:e>
                          <m:sup>
                            <m:r>
                              <a:rPr lang="en-IN" sz="1200" b="0" i="0" smtClean="0">
                                <a:solidFill>
                                  <a:schemeClr val="tx1"/>
                                </a:solidFill>
                                <a:latin typeface="Cambria Math" panose="02040503050406030204" pitchFamily="18" charset="0"/>
                              </a:rPr>
                              <m:t>2</m:t>
                            </m:r>
                          </m:sup>
                        </m:sSup>
                      </m:den>
                    </m:f>
                  </m:oMath>
                </a14:m>
                <a:r>
                  <a:rPr lang="en-IN" sz="1200" dirty="0">
                    <a:solidFill>
                      <a:schemeClr val="tx1"/>
                    </a:solidFill>
                  </a:rPr>
                  <a:t> = 4.39 </a:t>
                </a:r>
                <a14:m>
                  <m:oMath xmlns:m="http://schemas.openxmlformats.org/officeDocument/2006/math">
                    <m:r>
                      <m:rPr>
                        <m:sty m:val="p"/>
                      </m:rPr>
                      <a:rPr lang="en-IN" sz="1200" b="0" i="0" smtClean="0">
                        <a:solidFill>
                          <a:schemeClr val="tx1"/>
                        </a:solidFill>
                        <a:latin typeface="Cambria Math" panose="02040503050406030204" pitchFamily="18" charset="0"/>
                      </a:rPr>
                      <m:t>nH</m:t>
                    </m:r>
                  </m:oMath>
                </a14:m>
                <a:endParaRPr lang="en-IN" sz="1200" dirty="0">
                  <a:solidFill>
                    <a:schemeClr val="tx1"/>
                  </a:solidFill>
                </a:endParaRPr>
              </a:p>
              <a:p>
                <a:pPr marL="114300" indent="0">
                  <a:buNone/>
                </a:pPr>
                <a:endParaRPr lang="en-IN" sz="1200" dirty="0">
                  <a:solidFill>
                    <a:schemeClr val="tx1"/>
                  </a:solidFill>
                </a:endParaRPr>
              </a:p>
              <a:p>
                <a:pPr marL="114300" indent="0">
                  <a:buNone/>
                </a:pPr>
                <a14:m>
                  <m:oMath xmlns:m="http://schemas.openxmlformats.org/officeDocument/2006/math">
                    <m:sSub>
                      <m:sSubPr>
                        <m:ctrlPr>
                          <a:rPr lang="en-IN" sz="120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g</m:t>
                        </m:r>
                      </m:e>
                      <m:sub>
                        <m:r>
                          <m:rPr>
                            <m:sty m:val="p"/>
                          </m:rPr>
                          <a:rPr lang="en-IN" sz="1200" b="0" i="0" smtClean="0">
                            <a:solidFill>
                              <a:schemeClr val="tx1"/>
                            </a:solidFill>
                            <a:latin typeface="Cambria Math" panose="02040503050406030204" pitchFamily="18" charset="0"/>
                          </a:rPr>
                          <m:t>m</m:t>
                        </m:r>
                      </m:sub>
                    </m:sSub>
                  </m:oMath>
                </a14:m>
                <a:r>
                  <a:rPr lang="en-IN" sz="1200" dirty="0">
                    <a:solidFill>
                      <a:schemeClr val="tx1"/>
                    </a:solidFill>
                  </a:rPr>
                  <a:t> = </a:t>
                </a:r>
                <a14:m>
                  <m:oMath xmlns:m="http://schemas.openxmlformats.org/officeDocument/2006/math">
                    <m:rad>
                      <m:radPr>
                        <m:degHide m:val="on"/>
                        <m:ctrlPr>
                          <a:rPr lang="en-IN" sz="1200" i="1" smtClean="0">
                            <a:solidFill>
                              <a:schemeClr val="tx1"/>
                            </a:solidFill>
                            <a:latin typeface="Cambria Math" panose="02040503050406030204" pitchFamily="18" charset="0"/>
                          </a:rPr>
                        </m:ctrlPr>
                      </m:radPr>
                      <m:deg/>
                      <m:e>
                        <m:r>
                          <a:rPr lang="en-IN" sz="1200" b="0" i="0" smtClean="0">
                            <a:solidFill>
                              <a:schemeClr val="tx1"/>
                            </a:solidFill>
                            <a:latin typeface="Cambria Math" panose="02040503050406030204" pitchFamily="18" charset="0"/>
                          </a:rPr>
                          <m:t>2</m:t>
                        </m:r>
                        <m:r>
                          <a:rPr lang="en-IN" sz="1200" b="0" i="0" smtClean="0">
                            <a:solidFill>
                              <a:schemeClr val="tx1"/>
                            </a:solidFill>
                            <a:latin typeface="Cambria Math" panose="02040503050406030204" pitchFamily="18" charset="0"/>
                          </a:rPr>
                          <m:t> ∗</m:t>
                        </m:r>
                        <m:r>
                          <a:rPr lang="en-IN" sz="1200" b="0" i="0" smtClean="0">
                            <a:solidFill>
                              <a:schemeClr val="tx1"/>
                            </a:solidFill>
                            <a:latin typeface="Cambria Math" panose="02040503050406030204" pitchFamily="18" charset="0"/>
                          </a:rPr>
                          <m:t>490</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6</m:t>
                            </m:r>
                          </m:sup>
                        </m:sSup>
                        <m:r>
                          <a:rPr lang="en-IN" sz="1200" b="0" i="0" smtClean="0">
                            <a:solidFill>
                              <a:schemeClr val="tx1"/>
                            </a:solidFill>
                            <a:latin typeface="Cambria Math" panose="02040503050406030204" pitchFamily="18" charset="0"/>
                          </a:rPr>
                          <m:t> ∗</m:t>
                        </m:r>
                        <m:r>
                          <a:rPr lang="en-IN" sz="1200" b="0" i="0" smtClean="0">
                            <a:solidFill>
                              <a:schemeClr val="tx1"/>
                            </a:solidFill>
                            <a:latin typeface="Cambria Math" panose="02040503050406030204" pitchFamily="18" charset="0"/>
                          </a:rPr>
                          <m:t>2</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3</m:t>
                            </m:r>
                          </m:sup>
                        </m:sSup>
                        <m:r>
                          <a:rPr lang="en-IN" sz="1200" b="0" i="0" smtClean="0">
                            <a:solidFill>
                              <a:schemeClr val="tx1"/>
                            </a:solidFill>
                            <a:latin typeface="Cambria Math" panose="02040503050406030204" pitchFamily="18" charset="0"/>
                          </a:rPr>
                          <m:t> ∗ </m:t>
                        </m:r>
                        <m:f>
                          <m:fPr>
                            <m:ctrlPr>
                              <a:rPr lang="en-IN" sz="1200" b="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74</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6</m:t>
                                </m:r>
                              </m:sup>
                            </m:sSup>
                          </m:num>
                          <m:den>
                            <m:r>
                              <a:rPr lang="en-IN" sz="1200" b="0" i="0" smtClean="0">
                                <a:solidFill>
                                  <a:schemeClr val="tx1"/>
                                </a:solidFill>
                                <a:latin typeface="Cambria Math" panose="02040503050406030204" pitchFamily="18" charset="0"/>
                              </a:rPr>
                              <m:t>90</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9</m:t>
                                </m:r>
                              </m:sup>
                            </m:sSup>
                          </m:den>
                        </m:f>
                      </m:e>
                    </m:rad>
                  </m:oMath>
                </a14:m>
                <a:r>
                  <a:rPr lang="en-IN" sz="1200" dirty="0">
                    <a:solidFill>
                      <a:schemeClr val="tx1"/>
                    </a:solidFill>
                  </a:rPr>
                  <a:t> = 40.14 </a:t>
                </a:r>
                <a14:m>
                  <m:oMath xmlns:m="http://schemas.openxmlformats.org/officeDocument/2006/math">
                    <m:r>
                      <m:rPr>
                        <m:sty m:val="p"/>
                      </m:rPr>
                      <a:rPr lang="en-IN" sz="1200" i="1">
                        <a:solidFill>
                          <a:schemeClr val="tx1"/>
                        </a:solidFill>
                        <a:latin typeface="Cambria Math" panose="02040503050406030204" pitchFamily="18" charset="0"/>
                      </a:rPr>
                      <m:t>m</m:t>
                    </m:r>
                    <m:r>
                      <a:rPr lang="en-IN" sz="1200" b="0" i="1" smtClean="0">
                        <a:solidFill>
                          <a:schemeClr val="tx1"/>
                        </a:solidFill>
                        <a:latin typeface="Cambria Math" panose="02040503050406030204" pitchFamily="18" charset="0"/>
                      </a:rPr>
                      <m:t>𝑆</m:t>
                    </m:r>
                  </m:oMath>
                </a14:m>
                <a:endParaRPr lang="en-IN" sz="1200" dirty="0">
                  <a:solidFill>
                    <a:schemeClr val="tx1"/>
                  </a:solidFill>
                </a:endParaRPr>
              </a:p>
              <a:p>
                <a:pPr marL="114300" indent="0">
                  <a:buNone/>
                </a:pPr>
                <a:endParaRPr lang="en-IN" sz="1200" dirty="0">
                  <a:solidFill>
                    <a:schemeClr val="tx1"/>
                  </a:solidFill>
                </a:endParaRPr>
              </a:p>
              <a:p>
                <a:pPr marL="114300" indent="0">
                  <a:buNone/>
                </a:pPr>
                <a14:m>
                  <m:oMath xmlns:m="http://schemas.openxmlformats.org/officeDocument/2006/math">
                    <m:sSub>
                      <m:sSubPr>
                        <m:ctrlPr>
                          <a:rPr lang="el-GR" sz="1200" i="1" dirty="0" smtClean="0">
                            <a:solidFill>
                              <a:schemeClr val="tx1"/>
                            </a:solidFill>
                            <a:latin typeface="Cambria Math" panose="02040503050406030204" pitchFamily="18" charset="0"/>
                          </a:rPr>
                        </m:ctrlPr>
                      </m:sSubPr>
                      <m:e>
                        <m:r>
                          <m:rPr>
                            <m:nor/>
                          </m:rPr>
                          <a:rPr lang="el-GR" sz="1200" dirty="0">
                            <a:solidFill>
                              <a:schemeClr val="tx1"/>
                            </a:solidFill>
                          </a:rPr>
                          <m:t>ω</m:t>
                        </m:r>
                      </m:e>
                      <m:sub>
                        <m:r>
                          <m:rPr>
                            <m:sty m:val="p"/>
                          </m:rPr>
                          <a:rPr lang="en-IN" sz="1200" b="0" i="0" dirty="0" smtClean="0">
                            <a:solidFill>
                              <a:schemeClr val="tx1"/>
                            </a:solidFill>
                            <a:latin typeface="Cambria Math" panose="02040503050406030204" pitchFamily="18" charset="0"/>
                          </a:rPr>
                          <m:t>T</m:t>
                        </m:r>
                      </m:sub>
                    </m:sSub>
                  </m:oMath>
                </a14:m>
                <a:r>
                  <a:rPr lang="en-IN" sz="1200" dirty="0">
                    <a:solidFill>
                      <a:schemeClr val="tx1"/>
                    </a:solidFill>
                  </a:rPr>
                  <a:t> = </a:t>
                </a:r>
                <a14:m>
                  <m:oMath xmlns:m="http://schemas.openxmlformats.org/officeDocument/2006/math">
                    <m:f>
                      <m:fPr>
                        <m:ctrlPr>
                          <a:rPr lang="en-IN" sz="120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40</m:t>
                        </m:r>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14</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3</m:t>
                            </m:r>
                          </m:sup>
                        </m:sSup>
                      </m:num>
                      <m:den>
                        <m:r>
                          <a:rPr lang="en-IN" sz="1200" b="0" i="0" smtClean="0">
                            <a:solidFill>
                              <a:schemeClr val="tx1"/>
                            </a:solidFill>
                            <a:latin typeface="Cambria Math" panose="02040503050406030204" pitchFamily="18" charset="0"/>
                          </a:rPr>
                          <m:t>106</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15</m:t>
                            </m:r>
                          </m:sup>
                        </m:sSup>
                      </m:den>
                    </m:f>
                  </m:oMath>
                </a14:m>
                <a:r>
                  <a:rPr lang="en-IN" sz="1200" dirty="0">
                    <a:solidFill>
                      <a:schemeClr val="tx1"/>
                    </a:solidFill>
                  </a:rPr>
                  <a:t> = 378 * </a:t>
                </a:r>
                <a14:m>
                  <m:oMath xmlns:m="http://schemas.openxmlformats.org/officeDocument/2006/math">
                    <m:sSup>
                      <m:sSupPr>
                        <m:ctrlPr>
                          <a:rPr lang="en-IN" sz="1200" i="1" smtClean="0">
                            <a:solidFill>
                              <a:schemeClr val="tx1"/>
                            </a:solidFill>
                            <a:latin typeface="Cambria Math" panose="02040503050406030204" pitchFamily="18" charset="0"/>
                          </a:rPr>
                        </m:ctrlPr>
                      </m:sSupPr>
                      <m:e>
                        <m:r>
                          <a:rPr lang="en-IN" sz="1200" b="0" i="1" smtClean="0">
                            <a:solidFill>
                              <a:schemeClr val="tx1"/>
                            </a:solidFill>
                            <a:latin typeface="Cambria Math" panose="02040503050406030204" pitchFamily="18" charset="0"/>
                          </a:rPr>
                          <m:t>10</m:t>
                        </m:r>
                      </m:e>
                      <m:sup>
                        <m:r>
                          <a:rPr lang="en-IN" sz="1200" b="0" i="1" smtClean="0">
                            <a:solidFill>
                              <a:schemeClr val="tx1"/>
                            </a:solidFill>
                            <a:latin typeface="Cambria Math" panose="02040503050406030204" pitchFamily="18" charset="0"/>
                          </a:rPr>
                          <m:t>9</m:t>
                        </m:r>
                      </m:sup>
                    </m:sSup>
                  </m:oMath>
                </a14:m>
                <a:endParaRPr lang="en-IN" sz="1200" dirty="0">
                  <a:solidFill>
                    <a:schemeClr val="tx1"/>
                  </a:solidFill>
                </a:endParaRPr>
              </a:p>
              <a:p>
                <a:pPr marL="114300" indent="0">
                  <a:buNone/>
                </a:pPr>
                <a:endParaRPr lang="en-IN" sz="1200" dirty="0">
                  <a:solidFill>
                    <a:schemeClr val="tx1"/>
                  </a:solidFill>
                </a:endParaRPr>
              </a:p>
              <a:p>
                <a:pPr marL="114300" indent="0">
                  <a:buNone/>
                </a:pPr>
                <a:r>
                  <a:rPr lang="en-IN" sz="1200" dirty="0">
                    <a:solidFill>
                      <a:schemeClr val="tx1"/>
                    </a:solidFill>
                  </a:rPr>
                  <a:t>Therefore, </a:t>
                </a:r>
                <a14:m>
                  <m:oMath xmlns:m="http://schemas.openxmlformats.org/officeDocument/2006/math">
                    <m:sSub>
                      <m:sSubPr>
                        <m:ctrlPr>
                          <a:rPr lang="el-GR" sz="1200" i="1" dirty="0" smtClean="0">
                            <a:solidFill>
                              <a:schemeClr val="tx1"/>
                            </a:solidFill>
                            <a:latin typeface="Cambria Math" panose="02040503050406030204" pitchFamily="18" charset="0"/>
                          </a:rPr>
                        </m:ctrlPr>
                      </m:sSubPr>
                      <m:e>
                        <m:r>
                          <m:rPr>
                            <m:nor/>
                          </m:rPr>
                          <a:rPr lang="en-IN" sz="1200" b="0" i="0" dirty="0" smtClean="0">
                            <a:solidFill>
                              <a:schemeClr val="tx1"/>
                            </a:solidFill>
                            <a:latin typeface="Cambria Math" panose="02040503050406030204" pitchFamily="18" charset="0"/>
                          </a:rPr>
                          <m:t>f</m:t>
                        </m:r>
                      </m:e>
                      <m:sub>
                        <m:r>
                          <m:rPr>
                            <m:sty m:val="p"/>
                          </m:rPr>
                          <a:rPr lang="en-IN" sz="1200" b="0" i="0" dirty="0" smtClean="0">
                            <a:solidFill>
                              <a:schemeClr val="tx1"/>
                            </a:solidFill>
                            <a:latin typeface="Cambria Math" panose="02040503050406030204" pitchFamily="18" charset="0"/>
                          </a:rPr>
                          <m:t>T</m:t>
                        </m:r>
                      </m:sub>
                    </m:sSub>
                  </m:oMath>
                </a14:m>
                <a:r>
                  <a:rPr lang="en-IN" sz="1200" dirty="0">
                    <a:solidFill>
                      <a:schemeClr val="tx1"/>
                    </a:solidFill>
                  </a:rPr>
                  <a:t> = 60 GHz</a:t>
                </a:r>
              </a:p>
              <a:p>
                <a:pPr marL="114300" indent="0">
                  <a:buNone/>
                </a:pPr>
                <a:endParaRPr lang="en-IN" sz="1200" dirty="0">
                  <a:solidFill>
                    <a:schemeClr val="tx1"/>
                  </a:solidFill>
                </a:endParaRPr>
              </a:p>
              <a:p>
                <a:pPr marL="114300" indent="0">
                  <a:buNone/>
                </a:pPr>
                <a14:m>
                  <m:oMath xmlns:m="http://schemas.openxmlformats.org/officeDocument/2006/math">
                    <m:sSub>
                      <m:sSubPr>
                        <m:ctrlPr>
                          <a:rPr lang="en-IN" sz="1200" i="1" smtClean="0">
                            <a:solidFill>
                              <a:schemeClr val="tx1"/>
                            </a:solidFill>
                            <a:latin typeface="Cambria Math" panose="02040503050406030204" pitchFamily="18" charset="0"/>
                          </a:rPr>
                        </m:ctrlPr>
                      </m:sSubPr>
                      <m:e>
                        <m:r>
                          <m:rPr>
                            <m:sty m:val="p"/>
                          </m:rPr>
                          <a:rPr lang="en-IN" sz="1200" b="0" i="0" smtClean="0">
                            <a:solidFill>
                              <a:schemeClr val="tx1"/>
                            </a:solidFill>
                            <a:latin typeface="Cambria Math" panose="02040503050406030204" pitchFamily="18" charset="0"/>
                          </a:rPr>
                          <m:t>F</m:t>
                        </m:r>
                      </m:e>
                      <m:sub>
                        <m:r>
                          <m:rPr>
                            <m:sty m:val="p"/>
                          </m:rPr>
                          <a:rPr lang="en-IN" sz="1200" b="0" i="0" smtClean="0">
                            <a:solidFill>
                              <a:schemeClr val="tx1"/>
                            </a:solidFill>
                            <a:latin typeface="Cambria Math" panose="02040503050406030204" pitchFamily="18" charset="0"/>
                          </a:rPr>
                          <m:t>min</m:t>
                        </m:r>
                      </m:sub>
                    </m:sSub>
                  </m:oMath>
                </a14:m>
                <a:r>
                  <a:rPr lang="en-IN" sz="1200" dirty="0">
                    <a:solidFill>
                      <a:schemeClr val="tx1"/>
                    </a:solidFill>
                  </a:rPr>
                  <a:t> = 1 + </a:t>
                </a:r>
                <a14:m>
                  <m:oMath xmlns:m="http://schemas.openxmlformats.org/officeDocument/2006/math">
                    <m:r>
                      <a:rPr lang="en-IN" sz="1200" b="0" i="0" smtClean="0">
                        <a:solidFill>
                          <a:schemeClr val="tx1"/>
                        </a:solidFill>
                        <a:latin typeface="Cambria Math" panose="02040503050406030204" pitchFamily="18" charset="0"/>
                      </a:rPr>
                      <m:t>2</m:t>
                    </m:r>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4</m:t>
                    </m:r>
                    <m:r>
                      <a:rPr lang="en-IN" sz="1200" b="0" i="0" smtClean="0">
                        <a:solidFill>
                          <a:schemeClr val="tx1"/>
                        </a:solidFill>
                        <a:latin typeface="Cambria Math" panose="02040503050406030204" pitchFamily="18" charset="0"/>
                      </a:rPr>
                      <m:t> ∗ </m:t>
                    </m:r>
                    <m:d>
                      <m:dPr>
                        <m:ctrlPr>
                          <a:rPr lang="en-IN" sz="1200" b="0" i="1" smtClean="0">
                            <a:solidFill>
                              <a:schemeClr val="tx1"/>
                            </a:solidFill>
                            <a:latin typeface="Cambria Math" panose="02040503050406030204" pitchFamily="18" charset="0"/>
                          </a:rPr>
                        </m:ctrlPr>
                      </m:dPr>
                      <m:e>
                        <m:f>
                          <m:fPr>
                            <m:ctrlPr>
                              <a:rPr lang="en-IN" sz="1200" b="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2</m:t>
                            </m:r>
                          </m:num>
                          <m:den>
                            <m:r>
                              <a:rPr lang="en-IN" sz="1200" b="0" i="0" smtClean="0">
                                <a:solidFill>
                                  <a:schemeClr val="tx1"/>
                                </a:solidFill>
                                <a:latin typeface="Cambria Math" panose="02040503050406030204" pitchFamily="18" charset="0"/>
                              </a:rPr>
                              <m:t>0</m:t>
                            </m:r>
                            <m:r>
                              <a:rPr lang="en-IN" sz="1200" b="0" i="0" smtClean="0">
                                <a:solidFill>
                                  <a:schemeClr val="tx1"/>
                                </a:solidFill>
                                <a:latin typeface="Cambria Math" panose="02040503050406030204" pitchFamily="18" charset="0"/>
                              </a:rPr>
                              <m:t>.</m:t>
                            </m:r>
                            <m:r>
                              <a:rPr lang="en-IN" sz="1200" b="0" i="0" smtClean="0">
                                <a:solidFill>
                                  <a:schemeClr val="tx1"/>
                                </a:solidFill>
                                <a:latin typeface="Cambria Math" panose="02040503050406030204" pitchFamily="18" charset="0"/>
                              </a:rPr>
                              <m:t>85</m:t>
                            </m:r>
                          </m:den>
                        </m:f>
                      </m:e>
                    </m:d>
                    <m:r>
                      <a:rPr lang="en-IN" sz="1200" b="0" i="0" smtClean="0">
                        <a:solidFill>
                          <a:schemeClr val="tx1"/>
                        </a:solidFill>
                        <a:latin typeface="Cambria Math" panose="02040503050406030204" pitchFamily="18" charset="0"/>
                      </a:rPr>
                      <m:t> ∗ </m:t>
                    </m:r>
                    <m:d>
                      <m:dPr>
                        <m:ctrlPr>
                          <a:rPr lang="en-IN" sz="1200" b="0" i="1" smtClean="0">
                            <a:solidFill>
                              <a:schemeClr val="tx1"/>
                            </a:solidFill>
                            <a:latin typeface="Cambria Math" panose="02040503050406030204" pitchFamily="18" charset="0"/>
                          </a:rPr>
                        </m:ctrlPr>
                      </m:dPr>
                      <m:e>
                        <m:f>
                          <m:fPr>
                            <m:ctrlPr>
                              <a:rPr lang="en-IN" sz="1200" b="0" i="1" smtClean="0">
                                <a:solidFill>
                                  <a:schemeClr val="tx1"/>
                                </a:solidFill>
                                <a:latin typeface="Cambria Math" panose="02040503050406030204" pitchFamily="18" charset="0"/>
                              </a:rPr>
                            </m:ctrlPr>
                          </m:fPr>
                          <m:num>
                            <m:r>
                              <a:rPr lang="en-IN" sz="1200" b="0" i="0" smtClean="0">
                                <a:solidFill>
                                  <a:schemeClr val="tx1"/>
                                </a:solidFill>
                                <a:latin typeface="Cambria Math" panose="02040503050406030204" pitchFamily="18" charset="0"/>
                              </a:rPr>
                              <m:t>15</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9</m:t>
                                </m:r>
                              </m:sup>
                            </m:sSup>
                          </m:num>
                          <m:den>
                            <m:r>
                              <a:rPr lang="en-IN" sz="1200" b="0" i="0" smtClean="0">
                                <a:solidFill>
                                  <a:schemeClr val="tx1"/>
                                </a:solidFill>
                                <a:latin typeface="Cambria Math" panose="02040503050406030204" pitchFamily="18" charset="0"/>
                              </a:rPr>
                              <m:t>378</m:t>
                            </m:r>
                            <m:r>
                              <a:rPr lang="en-IN" sz="1200" b="0" i="0" smtClean="0">
                                <a:solidFill>
                                  <a:schemeClr val="tx1"/>
                                </a:solidFill>
                                <a:latin typeface="Cambria Math" panose="02040503050406030204" pitchFamily="18" charset="0"/>
                              </a:rPr>
                              <m:t> ∗ </m:t>
                            </m:r>
                            <m:sSup>
                              <m:sSupPr>
                                <m:ctrlPr>
                                  <a:rPr lang="en-IN" sz="1200" b="0" i="1" smtClean="0">
                                    <a:solidFill>
                                      <a:schemeClr val="tx1"/>
                                    </a:solidFill>
                                    <a:latin typeface="Cambria Math" panose="02040503050406030204" pitchFamily="18" charset="0"/>
                                  </a:rPr>
                                </m:ctrlPr>
                              </m:sSupPr>
                              <m:e>
                                <m:r>
                                  <a:rPr lang="en-IN" sz="1200" b="0" i="0" smtClean="0">
                                    <a:solidFill>
                                      <a:schemeClr val="tx1"/>
                                    </a:solidFill>
                                    <a:latin typeface="Cambria Math" panose="02040503050406030204" pitchFamily="18" charset="0"/>
                                  </a:rPr>
                                  <m:t>10</m:t>
                                </m:r>
                              </m:e>
                              <m:sup>
                                <m:r>
                                  <a:rPr lang="en-IN" sz="1200" b="0" i="0" smtClean="0">
                                    <a:solidFill>
                                      <a:schemeClr val="tx1"/>
                                    </a:solidFill>
                                    <a:latin typeface="Cambria Math" panose="02040503050406030204" pitchFamily="18" charset="0"/>
                                  </a:rPr>
                                  <m:t>9</m:t>
                                </m:r>
                              </m:sup>
                            </m:sSup>
                          </m:den>
                        </m:f>
                      </m:e>
                    </m:d>
                  </m:oMath>
                </a14:m>
                <a:r>
                  <a:rPr lang="en-IN" sz="1200" dirty="0">
                    <a:solidFill>
                      <a:schemeClr val="tx1"/>
                    </a:solidFill>
                  </a:rPr>
                  <a:t> = 1.224</a:t>
                </a:r>
              </a:p>
              <a:p>
                <a:pPr marL="114300" indent="0">
                  <a:buNone/>
                </a:pPr>
                <a14:m>
                  <m:oMath xmlns:m="http://schemas.openxmlformats.org/officeDocument/2006/math">
                    <m:sSub>
                      <m:sSubPr>
                        <m:ctrlPr>
                          <a:rPr lang="en-US" sz="120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𝑁𝐹</m:t>
                        </m:r>
                      </m:e>
                      <m:sub>
                        <m:r>
                          <a:rPr lang="en-US" sz="1200" b="0" i="1" dirty="0" smtClean="0">
                            <a:solidFill>
                              <a:schemeClr val="tx1"/>
                            </a:solidFill>
                            <a:latin typeface="Cambria Math" panose="02040503050406030204" pitchFamily="18" charset="0"/>
                          </a:rPr>
                          <m:t>𝑚𝑖𝑛</m:t>
                        </m:r>
                      </m:sub>
                    </m:sSub>
                  </m:oMath>
                </a14:m>
                <a:r>
                  <a:rPr lang="en-US" sz="1200" dirty="0">
                    <a:solidFill>
                      <a:schemeClr val="tx1"/>
                    </a:solidFill>
                  </a:rPr>
                  <a:t> = 10log(F</a:t>
                </a:r>
                <a14:m>
                  <m:oMath xmlns:m="http://schemas.openxmlformats.org/officeDocument/2006/math">
                    <m:r>
                      <m:rPr>
                        <m:sty m:val="p"/>
                      </m:rPr>
                      <a:rPr lang="en-US" sz="1200" i="1" dirty="0" smtClean="0">
                        <a:solidFill>
                          <a:schemeClr val="tx1"/>
                        </a:solidFill>
                        <a:latin typeface="Cambria Math" panose="02040503050406030204" pitchFamily="18" charset="0"/>
                      </a:rPr>
                      <m:t>min</m:t>
                    </m:r>
                  </m:oMath>
                </a14:m>
                <a:r>
                  <a:rPr lang="en-US" sz="1200" dirty="0">
                    <a:solidFill>
                      <a:schemeClr val="tx1"/>
                    </a:solidFill>
                  </a:rPr>
                  <a:t>) = 0.877dB</a:t>
                </a:r>
                <a:endParaRPr lang="en-IN" sz="1200" dirty="0">
                  <a:solidFill>
                    <a:schemeClr val="tx1"/>
                  </a:solidFill>
                </a:endParaRPr>
              </a:p>
            </p:txBody>
          </p:sp>
        </mc:Choice>
        <mc:Fallback>
          <p:sp>
            <p:nvSpPr>
              <p:cNvPr id="4" name="Text Placeholder 3">
                <a:extLst>
                  <a:ext uri="{FF2B5EF4-FFF2-40B4-BE49-F238E27FC236}">
                    <a16:creationId xmlns="" xmlns:a16="http://schemas.microsoft.com/office/drawing/2014/main" xmlns:a14="http://schemas.microsoft.com/office/drawing/2010/main" id="{1F7736A4-4410-404B-BB37-28FD6DD0C569}"/>
                  </a:ext>
                </a:extLst>
              </p:cNvPr>
              <p:cNvSpPr>
                <a:spLocks noGrp="1" noRot="1" noChangeAspect="1" noMove="1" noResize="1" noEditPoints="1" noAdjustHandles="1" noChangeArrowheads="1" noChangeShapeType="1" noTextEdit="1"/>
              </p:cNvSpPr>
              <p:nvPr>
                <p:ph type="body" idx="1"/>
              </p:nvPr>
            </p:nvSpPr>
            <p:spPr>
              <a:xfrm>
                <a:off x="967740" y="378237"/>
                <a:ext cx="7864560" cy="4420693"/>
              </a:xfrm>
              <a:blipFill rotWithShape="0">
                <a:blip r:embed="rId2"/>
                <a:stretch>
                  <a:fillRect/>
                </a:stretch>
              </a:blipFill>
            </p:spPr>
            <p:txBody>
              <a:bodyPr/>
              <a:lstStyle/>
              <a:p>
                <a:r>
                  <a:rPr lang="en-IN">
                    <a:noFill/>
                  </a:rPr>
                  <a:t> </a:t>
                </a:r>
              </a:p>
            </p:txBody>
          </p:sp>
        </mc:Fallback>
      </mc:AlternateContent>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extLst>
      <p:ext uri="{BB962C8B-B14F-4D97-AF65-F5344CB8AC3E}">
        <p14:creationId xmlns:p14="http://schemas.microsoft.com/office/powerpoint/2010/main" val="2851451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a:spLocks noGrp="1"/>
          </p:cNvSpPr>
          <p:nvPr>
            <p:ph type="title"/>
          </p:nvPr>
        </p:nvSpPr>
        <p:spPr>
          <a:xfrm>
            <a:off x="907256" y="112500"/>
            <a:ext cx="792504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SCHEMATIC</a:t>
            </a:r>
            <a:endParaRPr dirty="0"/>
          </a:p>
        </p:txBody>
      </p:sp>
      <p:pic>
        <p:nvPicPr>
          <p:cNvPr id="264" name="Google Shape;264;p46"/>
          <p:cNvPicPr preferRelativeResize="0"/>
          <p:nvPr/>
        </p:nvPicPr>
        <p:blipFill>
          <a:blip r:embed="rId3">
            <a:alphaModFix/>
          </a:blip>
          <a:stretch>
            <a:fillRect/>
          </a:stretch>
        </p:blipFill>
        <p:spPr>
          <a:xfrm>
            <a:off x="152400" y="650900"/>
            <a:ext cx="8679900" cy="4340199"/>
          </a:xfrm>
          <a:prstGeom prst="rect">
            <a:avLst/>
          </a:prstGeom>
          <a:noFill/>
          <a:ln>
            <a:no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601980" y="338234"/>
            <a:ext cx="823032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980" dirty="0"/>
              <a:t>    RESULTS ACHIEVED</a:t>
            </a:r>
            <a:endParaRPr sz="2980" dirty="0"/>
          </a:p>
        </p:txBody>
      </p:sp>
      <p:sp>
        <p:nvSpPr>
          <p:cNvPr id="3" name="Text Placeholder 2">
            <a:extLst>
              <a:ext uri="{FF2B5EF4-FFF2-40B4-BE49-F238E27FC236}">
                <a16:creationId xmlns="" xmlns:a16="http://schemas.microsoft.com/office/drawing/2014/main" id="{C92835DD-F22B-4692-A959-9AEF49408A0B}"/>
              </a:ext>
            </a:extLst>
          </p:cNvPr>
          <p:cNvSpPr>
            <a:spLocks noGrp="1"/>
          </p:cNvSpPr>
          <p:nvPr>
            <p:ph type="body" idx="1"/>
          </p:nvPr>
        </p:nvSpPr>
        <p:spPr>
          <a:xfrm>
            <a:off x="670560" y="840982"/>
            <a:ext cx="8161740" cy="4204904"/>
          </a:xfrm>
        </p:spPr>
        <p:txBody>
          <a:bodyPr/>
          <a:lstStyle/>
          <a:p>
            <a:r>
              <a:rPr lang="en-IN" sz="1200" dirty="0">
                <a:solidFill>
                  <a:schemeClr val="tx1"/>
                </a:solidFill>
              </a:rPr>
              <a:t>Power Dissipation = 1.79 </a:t>
            </a:r>
            <a:r>
              <a:rPr lang="en-IN" sz="1200" dirty="0" err="1">
                <a:solidFill>
                  <a:schemeClr val="tx1"/>
                </a:solidFill>
              </a:rPr>
              <a:t>mW</a:t>
            </a:r>
            <a:endParaRPr lang="en-IN" sz="1200" dirty="0">
              <a:solidFill>
                <a:schemeClr val="tx1"/>
              </a:solidFill>
            </a:endParaRPr>
          </a:p>
          <a:p>
            <a:pPr marL="114300" indent="0">
              <a:buNone/>
            </a:pPr>
            <a:r>
              <a:rPr lang="en-IN" sz="1200" dirty="0">
                <a:solidFill>
                  <a:schemeClr val="tx1"/>
                </a:solidFill>
              </a:rPr>
              <a:t>       Target specification = &lt;2 </a:t>
            </a:r>
            <a:r>
              <a:rPr lang="en-IN" sz="1200" dirty="0" err="1">
                <a:solidFill>
                  <a:schemeClr val="tx1"/>
                </a:solidFill>
              </a:rPr>
              <a:t>mW</a:t>
            </a:r>
            <a:endParaRPr lang="en-IN" sz="1200" dirty="0">
              <a:solidFill>
                <a:schemeClr val="tx1"/>
              </a:solidFill>
            </a:endParaRPr>
          </a:p>
          <a:p>
            <a:endParaRPr lang="en-IN" sz="1200" dirty="0">
              <a:solidFill>
                <a:schemeClr val="tx1"/>
              </a:solidFill>
            </a:endParaRPr>
          </a:p>
          <a:p>
            <a:r>
              <a:rPr lang="en-IN" sz="1200" dirty="0">
                <a:solidFill>
                  <a:schemeClr val="tx1"/>
                </a:solidFill>
              </a:rPr>
              <a:t>Noise Figure = 0.36 dB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IN" sz="1200" dirty="0">
                <a:solidFill>
                  <a:schemeClr val="tx1"/>
                </a:solidFill>
              </a:rPr>
              <a:t>Value from design calculation = 0.877 dB</a:t>
            </a:r>
          </a:p>
        </p:txBody>
      </p:sp>
      <p:pic>
        <p:nvPicPr>
          <p:cNvPr id="271" name="Google Shape;271;p47"/>
          <p:cNvPicPr preferRelativeResize="0"/>
          <p:nvPr/>
        </p:nvPicPr>
        <p:blipFill>
          <a:blip r:embed="rId3">
            <a:alphaModFix/>
          </a:blip>
          <a:stretch>
            <a:fillRect/>
          </a:stretch>
        </p:blipFill>
        <p:spPr>
          <a:xfrm>
            <a:off x="498584" y="1849256"/>
            <a:ext cx="7203191" cy="2629300"/>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p:txBody>
      </p:sp>
      <p:pic>
        <p:nvPicPr>
          <p:cNvPr id="278" name="Google Shape;278;p48"/>
          <p:cNvPicPr preferRelativeResize="0"/>
          <p:nvPr/>
        </p:nvPicPr>
        <p:blipFill>
          <a:blip r:embed="rId3">
            <a:alphaModFix/>
          </a:blip>
          <a:stretch>
            <a:fillRect/>
          </a:stretch>
        </p:blipFill>
        <p:spPr>
          <a:xfrm>
            <a:off x="830580" y="983194"/>
            <a:ext cx="7033260" cy="3388572"/>
          </a:xfrm>
          <a:prstGeom prst="rect">
            <a:avLst/>
          </a:prstGeom>
          <a:noFill/>
          <a:ln>
            <a:noFill/>
          </a:ln>
        </p:spPr>
      </p:pic>
      <p:sp>
        <p:nvSpPr>
          <p:cNvPr id="279" name="Google Shape;279;p48"/>
          <p:cNvSpPr txBox="1"/>
          <p:nvPr/>
        </p:nvSpPr>
        <p:spPr>
          <a:xfrm>
            <a:off x="907255" y="433252"/>
            <a:ext cx="1831525"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S11= -21.54dB</a:t>
            </a:r>
            <a:endParaRP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ctrTitle"/>
          </p:nvPr>
        </p:nvSpPr>
        <p:spPr>
          <a:xfrm>
            <a:off x="311700" y="753425"/>
            <a:ext cx="6358800" cy="73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sz="2980"/>
          </a:p>
          <a:p>
            <a:pPr marL="0" lvl="0" indent="0" algn="ctr" rtl="0">
              <a:spcBef>
                <a:spcPts val="0"/>
              </a:spcBef>
              <a:spcAft>
                <a:spcPts val="0"/>
              </a:spcAft>
              <a:buNone/>
            </a:pPr>
            <a:endParaRPr/>
          </a:p>
        </p:txBody>
      </p:sp>
      <p:sp>
        <p:nvSpPr>
          <p:cNvPr id="285" name="Google Shape;285;p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p:txBody>
      </p:sp>
      <p:pic>
        <p:nvPicPr>
          <p:cNvPr id="286" name="Google Shape;286;p49"/>
          <p:cNvPicPr preferRelativeResize="0"/>
          <p:nvPr/>
        </p:nvPicPr>
        <p:blipFill>
          <a:blip r:embed="rId3">
            <a:alphaModFix/>
          </a:blip>
          <a:stretch>
            <a:fillRect/>
          </a:stretch>
        </p:blipFill>
        <p:spPr>
          <a:xfrm>
            <a:off x="907256" y="879382"/>
            <a:ext cx="6994684" cy="3384736"/>
          </a:xfrm>
          <a:prstGeom prst="rect">
            <a:avLst/>
          </a:prstGeom>
          <a:noFill/>
          <a:ln>
            <a:noFill/>
          </a:ln>
        </p:spPr>
      </p:pic>
      <p:sp>
        <p:nvSpPr>
          <p:cNvPr id="287" name="Google Shape;287;p49"/>
          <p:cNvSpPr txBox="1"/>
          <p:nvPr/>
        </p:nvSpPr>
        <p:spPr>
          <a:xfrm>
            <a:off x="967740" y="353225"/>
            <a:ext cx="2133600" cy="40007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S12 = -32.82dB</a:t>
            </a:r>
            <a:endParaRPr dirty="0"/>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ctrTitle"/>
          </p:nvPr>
        </p:nvSpPr>
        <p:spPr>
          <a:xfrm>
            <a:off x="982979" y="328675"/>
            <a:ext cx="2514601" cy="452700"/>
          </a:xfrm>
          <a:prstGeom prst="rect">
            <a:avLst/>
          </a:prstGeom>
        </p:spPr>
        <p:txBody>
          <a:bodyPr spcFirstLastPara="1" wrap="square" lIns="91425" tIns="91425" rIns="91425" bIns="91425" anchor="b" anchorCtr="0">
            <a:noAutofit/>
          </a:bodyPr>
          <a:lstStyle/>
          <a:p>
            <a:pPr marL="457200" lvl="0" indent="-354330" algn="l" rtl="0">
              <a:spcBef>
                <a:spcPts val="0"/>
              </a:spcBef>
              <a:spcAft>
                <a:spcPts val="0"/>
              </a:spcAft>
              <a:buSzPts val="1980"/>
              <a:buChar char="●"/>
            </a:pPr>
            <a:r>
              <a:rPr lang="en" sz="1979" dirty="0"/>
              <a:t>S21 = 18.38dB</a:t>
            </a:r>
            <a:endParaRPr sz="100" dirty="0"/>
          </a:p>
        </p:txBody>
      </p:sp>
      <p:sp>
        <p:nvSpPr>
          <p:cNvPr id="293" name="Google Shape;293;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t>
            </a:r>
            <a:endParaRPr/>
          </a:p>
        </p:txBody>
      </p:sp>
      <p:pic>
        <p:nvPicPr>
          <p:cNvPr id="294" name="Google Shape;294;p50"/>
          <p:cNvPicPr preferRelativeResize="0"/>
          <p:nvPr/>
        </p:nvPicPr>
        <p:blipFill>
          <a:blip r:embed="rId3">
            <a:alphaModFix/>
          </a:blip>
          <a:stretch>
            <a:fillRect/>
          </a:stretch>
        </p:blipFill>
        <p:spPr>
          <a:xfrm>
            <a:off x="907256" y="922725"/>
            <a:ext cx="6926104" cy="3298050"/>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t>
            </a:r>
            <a:endParaRPr/>
          </a:p>
        </p:txBody>
      </p:sp>
      <p:sp>
        <p:nvSpPr>
          <p:cNvPr id="300" name="Google Shape;300;p51"/>
          <p:cNvSpPr txBox="1"/>
          <p:nvPr/>
        </p:nvSpPr>
        <p:spPr>
          <a:xfrm>
            <a:off x="1021080" y="231575"/>
            <a:ext cx="264757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 sz="1700" dirty="0"/>
              <a:t>S22 = -2.46dB</a:t>
            </a:r>
            <a:endParaRPr sz="1700" dirty="0"/>
          </a:p>
        </p:txBody>
      </p:sp>
      <p:pic>
        <p:nvPicPr>
          <p:cNvPr id="301" name="Google Shape;301;p51"/>
          <p:cNvPicPr preferRelativeResize="0"/>
          <p:nvPr/>
        </p:nvPicPr>
        <p:blipFill>
          <a:blip r:embed="rId3">
            <a:alphaModFix/>
          </a:blip>
          <a:stretch>
            <a:fillRect/>
          </a:stretch>
        </p:blipFill>
        <p:spPr>
          <a:xfrm>
            <a:off x="1021080" y="677975"/>
            <a:ext cx="6227375" cy="3413464"/>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2"/>
          <p:cNvSpPr txBox="1">
            <a:spLocks noGrp="1"/>
          </p:cNvSpPr>
          <p:nvPr>
            <p:ph type="ctrTitle"/>
          </p:nvPr>
        </p:nvSpPr>
        <p:spPr>
          <a:xfrm>
            <a:off x="907255" y="303330"/>
            <a:ext cx="2857025" cy="481500"/>
          </a:xfrm>
          <a:prstGeom prst="rect">
            <a:avLst/>
          </a:prstGeom>
        </p:spPr>
        <p:txBody>
          <a:bodyPr spcFirstLastPara="1" wrap="square" lIns="91425" tIns="91425" rIns="91425" bIns="91425" anchor="b" anchorCtr="0">
            <a:normAutofit/>
          </a:bodyPr>
          <a:lstStyle/>
          <a:p>
            <a:pPr marL="457200" lvl="0" indent="-331470" algn="l" rtl="0">
              <a:spcBef>
                <a:spcPts val="0"/>
              </a:spcBef>
              <a:spcAft>
                <a:spcPts val="0"/>
              </a:spcAft>
              <a:buSzPct val="100000"/>
              <a:buChar char="●"/>
            </a:pPr>
            <a:r>
              <a:rPr lang="en" sz="1600" dirty="0"/>
              <a:t>Z11 = 49.523 ohm</a:t>
            </a:r>
            <a:endParaRPr sz="1600" dirty="0"/>
          </a:p>
        </p:txBody>
      </p:sp>
      <p:sp>
        <p:nvSpPr>
          <p:cNvPr id="307" name="Google Shape;307;p52"/>
          <p:cNvSpPr txBox="1">
            <a:spLocks noGrp="1"/>
          </p:cNvSpPr>
          <p:nvPr>
            <p:ph type="subTitle" idx="1"/>
          </p:nvPr>
        </p:nvSpPr>
        <p:spPr>
          <a:xfrm>
            <a:off x="1028700" y="4248103"/>
            <a:ext cx="7950438"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600" dirty="0">
                <a:solidFill>
                  <a:schemeClr val="tx1"/>
                </a:solidFill>
              </a:rPr>
              <a:t>Target value = 50 Ohm</a:t>
            </a:r>
            <a:endParaRPr sz="1600" dirty="0">
              <a:solidFill>
                <a:schemeClr val="tx1"/>
              </a:solidFill>
            </a:endParaRPr>
          </a:p>
        </p:txBody>
      </p:sp>
      <p:pic>
        <p:nvPicPr>
          <p:cNvPr id="308" name="Google Shape;308;p52"/>
          <p:cNvPicPr preferRelativeResize="0"/>
          <p:nvPr/>
        </p:nvPicPr>
        <p:blipFill>
          <a:blip r:embed="rId3">
            <a:alphaModFix/>
          </a:blip>
          <a:stretch>
            <a:fillRect/>
          </a:stretch>
        </p:blipFill>
        <p:spPr>
          <a:xfrm>
            <a:off x="1028700" y="784830"/>
            <a:ext cx="6253128" cy="3330568"/>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3" name="Google Shape;313;p53"/>
              <p:cNvSpPr txBox="1">
                <a:spLocks noGrp="1"/>
              </p:cNvSpPr>
              <p:nvPr>
                <p:ph type="ctrTitle"/>
              </p:nvPr>
            </p:nvSpPr>
            <p:spPr>
              <a:xfrm>
                <a:off x="1036320" y="243775"/>
                <a:ext cx="2910840" cy="428100"/>
              </a:xfrm>
              <a:prstGeom prst="rect">
                <a:avLst/>
              </a:prstGeom>
            </p:spPr>
            <p:txBody>
              <a:bodyPr spcFirstLastPara="1" wrap="square" lIns="91425" tIns="91425" rIns="91425" bIns="91425" anchor="b" anchorCtr="0">
                <a:noAutofit/>
              </a:bodyPr>
              <a:lstStyle/>
              <a:p>
                <a:pPr marL="457200" lvl="0" indent="-347980" algn="l" rtl="0">
                  <a:spcBef>
                    <a:spcPts val="0"/>
                  </a:spcBef>
                  <a:spcAft>
                    <a:spcPts val="0"/>
                  </a:spcAft>
                  <a:buSzPts val="1880"/>
                  <a:buChar char="●"/>
                </a:pPr>
                <a:r>
                  <a:rPr lang="en" sz="1879" dirty="0"/>
                  <a:t>Stability (</a:t>
                </a:r>
                <a14:m>
                  <m:oMath xmlns:m="http://schemas.openxmlformats.org/officeDocument/2006/math">
                    <m:sSub>
                      <m:sSubPr>
                        <m:ctrlPr>
                          <a:rPr lang="en-IN" sz="200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K</m:t>
                        </m:r>
                      </m:e>
                      <m:sub>
                        <m:r>
                          <m:rPr>
                            <m:sty m:val="p"/>
                          </m:rPr>
                          <a:rPr lang="en-IN" sz="2000" b="0" i="0" smtClean="0">
                            <a:solidFill>
                              <a:schemeClr val="tx1"/>
                            </a:solidFill>
                            <a:latin typeface="Cambria Math" panose="02040503050406030204" pitchFamily="18" charset="0"/>
                          </a:rPr>
                          <m:t>f</m:t>
                        </m:r>
                      </m:sub>
                    </m:sSub>
                  </m:oMath>
                </a14:m>
                <a:r>
                  <a:rPr lang="en" sz="1879" dirty="0"/>
                  <a:t>) = 1.21</a:t>
                </a:r>
                <a:endParaRPr sz="1879" dirty="0"/>
              </a:p>
            </p:txBody>
          </p:sp>
        </mc:Choice>
        <mc:Fallback xmlns="">
          <p:sp>
            <p:nvSpPr>
              <p:cNvPr id="313" name="Google Shape;313;p53"/>
              <p:cNvSpPr txBox="1">
                <a:spLocks noGrp="1" noRot="1" noChangeAspect="1" noMove="1" noResize="1" noEditPoints="1" noAdjustHandles="1" noChangeArrowheads="1" noChangeShapeType="1" noTextEdit="1"/>
              </p:cNvSpPr>
              <p:nvPr>
                <p:ph type="ctrTitle"/>
              </p:nvPr>
            </p:nvSpPr>
            <p:spPr>
              <a:xfrm>
                <a:off x="1036320" y="243775"/>
                <a:ext cx="2910840" cy="428100"/>
              </a:xfrm>
              <a:prstGeom prst="rect">
                <a:avLst/>
              </a:prstGeom>
              <a:blipFill rotWithShape="0">
                <a:blip r:embed="rId3"/>
                <a:stretch>
                  <a:fillRect t="-5714" b="-128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4" name="Google Shape;314;p53"/>
              <p:cNvSpPr txBox="1">
                <a:spLocks noGrp="1"/>
              </p:cNvSpPr>
              <p:nvPr>
                <p:ph type="subTitle" idx="1"/>
              </p:nvPr>
            </p:nvSpPr>
            <p:spPr>
              <a:xfrm>
                <a:off x="1036319" y="3835293"/>
                <a:ext cx="4312921" cy="1064431"/>
              </a:xfrm>
              <a:prstGeom prst="rect">
                <a:avLst/>
              </a:prstGeom>
            </p:spPr>
            <p:txBody>
              <a:bodyPr spcFirstLastPara="1" wrap="square" lIns="91425" tIns="91425" rIns="91425" bIns="91425" anchor="t" anchorCtr="0">
                <a:normAutofit/>
              </a:bodyPr>
              <a:lstStyle/>
              <a:p>
                <a:pPr marL="342900" lvl="0">
                  <a:buFont typeface="Arial" panose="020B0604020202020204" pitchFamily="34" charset="0"/>
                  <a:buChar char="•"/>
                </a:pPr>
                <a14:m>
                  <m:oMath xmlns:m="http://schemas.openxmlformats.org/officeDocument/2006/math">
                    <m:d>
                      <m:dPr>
                        <m:begChr m:val="|"/>
                        <m:endChr m:val="|"/>
                        <m:ctrlPr>
                          <a:rPr lang="el-GR" sz="1800" i="1" smtClean="0">
                            <a:solidFill>
                              <a:schemeClr val="tx1"/>
                            </a:solidFill>
                            <a:latin typeface="Cambria Math" panose="02040503050406030204" pitchFamily="18" charset="0"/>
                            <a:ea typeface="Cambria Math" panose="02040503050406030204" pitchFamily="18" charset="0"/>
                          </a:rPr>
                        </m:ctrlPr>
                      </m:dPr>
                      <m:e>
                        <m:r>
                          <m:rPr>
                            <m:sty m:val="p"/>
                          </m:rPr>
                          <a:rPr lang="el-GR" sz="1800" i="1">
                            <a:solidFill>
                              <a:schemeClr val="tx1"/>
                            </a:solidFill>
                            <a:latin typeface="Cambria Math" panose="02040503050406030204" pitchFamily="18" charset="0"/>
                            <a:ea typeface="Cambria Math" panose="02040503050406030204" pitchFamily="18" charset="0"/>
                          </a:rPr>
                          <m:t>Δ</m:t>
                        </m:r>
                      </m:e>
                    </m:d>
                    <m:r>
                      <a:rPr lang="el-GR" sz="1800" b="0" i="1" smtClean="0">
                        <a:solidFill>
                          <a:schemeClr val="tx1"/>
                        </a:solidFill>
                        <a:latin typeface="Cambria Math" panose="02040503050406030204" pitchFamily="18" charset="0"/>
                        <a:ea typeface="Cambria Math" panose="02040503050406030204" pitchFamily="18" charset="0"/>
                      </a:rPr>
                      <m:t>= </m:t>
                    </m:r>
                    <m:sSub>
                      <m:sSubPr>
                        <m:ctrlPr>
                          <a:rPr lang="ar-AE" sz="1800" b="0" i="1" smtClean="0">
                            <a:solidFill>
                              <a:schemeClr val="tx1"/>
                            </a:solidFill>
                            <a:latin typeface="Cambria Math" panose="02040503050406030204" pitchFamily="18" charset="0"/>
                            <a:ea typeface="Cambria Math" panose="02040503050406030204" pitchFamily="18" charset="0"/>
                          </a:rPr>
                        </m:ctrlPr>
                      </m:sSubPr>
                      <m:e>
                        <m:r>
                          <a:rPr lang="ar-AE" sz="1800" b="0" i="1" smtClean="0">
                            <a:solidFill>
                              <a:schemeClr val="tx1"/>
                            </a:solidFill>
                            <a:latin typeface="Cambria Math" panose="02040503050406030204" pitchFamily="18" charset="0"/>
                            <a:ea typeface="Cambria Math" panose="02040503050406030204" pitchFamily="18" charset="0"/>
                          </a:rPr>
                          <m:t>𝑆</m:t>
                        </m:r>
                      </m:e>
                      <m:sub>
                        <m:r>
                          <a:rPr lang="ar-AE" sz="1800" b="0" i="1" smtClean="0">
                            <a:solidFill>
                              <a:schemeClr val="tx1"/>
                            </a:solidFill>
                            <a:latin typeface="Cambria Math" panose="02040503050406030204" pitchFamily="18" charset="0"/>
                            <a:ea typeface="Cambria Math" panose="02040503050406030204" pitchFamily="18" charset="0"/>
                          </a:rPr>
                          <m:t>11</m:t>
                        </m:r>
                      </m:sub>
                    </m:sSub>
                    <m:sSub>
                      <m:sSubPr>
                        <m:ctrlPr>
                          <a:rPr lang="ar-AE" sz="1800" b="0" i="1" smtClean="0">
                            <a:solidFill>
                              <a:schemeClr val="tx1"/>
                            </a:solidFill>
                            <a:latin typeface="Cambria Math" panose="02040503050406030204" pitchFamily="18" charset="0"/>
                            <a:ea typeface="Cambria Math" panose="02040503050406030204" pitchFamily="18" charset="0"/>
                          </a:rPr>
                        </m:ctrlPr>
                      </m:sSubPr>
                      <m:e>
                        <m:r>
                          <a:rPr lang="ar-AE" sz="1800" b="0" i="1" smtClean="0">
                            <a:solidFill>
                              <a:schemeClr val="tx1"/>
                            </a:solidFill>
                            <a:latin typeface="Cambria Math" panose="02040503050406030204" pitchFamily="18" charset="0"/>
                            <a:ea typeface="Cambria Math" panose="02040503050406030204" pitchFamily="18" charset="0"/>
                          </a:rPr>
                          <m:t>𝑆</m:t>
                        </m:r>
                      </m:e>
                      <m:sub>
                        <m:r>
                          <a:rPr lang="ar-AE" sz="1800" b="0" i="1" smtClean="0">
                            <a:solidFill>
                              <a:schemeClr val="tx1"/>
                            </a:solidFill>
                            <a:latin typeface="Cambria Math" panose="02040503050406030204" pitchFamily="18" charset="0"/>
                            <a:ea typeface="Cambria Math" panose="02040503050406030204" pitchFamily="18" charset="0"/>
                          </a:rPr>
                          <m:t>22</m:t>
                        </m:r>
                      </m:sub>
                    </m:sSub>
                    <m:r>
                      <a:rPr lang="ar-AE" sz="1800" b="0" i="1" smtClean="0">
                        <a:solidFill>
                          <a:schemeClr val="tx1"/>
                        </a:solidFill>
                        <a:latin typeface="Cambria Math" panose="02040503050406030204" pitchFamily="18" charset="0"/>
                        <a:ea typeface="Cambria Math" panose="02040503050406030204" pitchFamily="18" charset="0"/>
                      </a:rPr>
                      <m:t>−</m:t>
                    </m:r>
                    <m:sSub>
                      <m:sSubPr>
                        <m:ctrlPr>
                          <a:rPr lang="ar-AE" sz="1800" b="0" i="1" smtClean="0">
                            <a:solidFill>
                              <a:schemeClr val="tx1"/>
                            </a:solidFill>
                            <a:latin typeface="Cambria Math" panose="02040503050406030204" pitchFamily="18" charset="0"/>
                            <a:ea typeface="Cambria Math" panose="02040503050406030204" pitchFamily="18" charset="0"/>
                          </a:rPr>
                        </m:ctrlPr>
                      </m:sSubPr>
                      <m:e>
                        <m:r>
                          <a:rPr lang="ar-AE" sz="1800" b="0" i="1" smtClean="0">
                            <a:solidFill>
                              <a:schemeClr val="tx1"/>
                            </a:solidFill>
                            <a:latin typeface="Cambria Math" panose="02040503050406030204" pitchFamily="18" charset="0"/>
                            <a:ea typeface="Cambria Math" panose="02040503050406030204" pitchFamily="18" charset="0"/>
                          </a:rPr>
                          <m:t>𝑆</m:t>
                        </m:r>
                      </m:e>
                      <m:sub>
                        <m:r>
                          <a:rPr lang="ar-AE" sz="1800" b="0" i="1" smtClean="0">
                            <a:solidFill>
                              <a:schemeClr val="tx1"/>
                            </a:solidFill>
                            <a:latin typeface="Cambria Math" panose="02040503050406030204" pitchFamily="18" charset="0"/>
                            <a:ea typeface="Cambria Math" panose="02040503050406030204" pitchFamily="18" charset="0"/>
                          </a:rPr>
                          <m:t>12</m:t>
                        </m:r>
                      </m:sub>
                    </m:sSub>
                    <m:sSub>
                      <m:sSubPr>
                        <m:ctrlPr>
                          <a:rPr lang="ar-AE" sz="1800" b="0" i="1" smtClean="0">
                            <a:solidFill>
                              <a:schemeClr val="tx1"/>
                            </a:solidFill>
                            <a:latin typeface="Cambria Math" panose="02040503050406030204" pitchFamily="18" charset="0"/>
                            <a:ea typeface="Cambria Math" panose="02040503050406030204" pitchFamily="18" charset="0"/>
                          </a:rPr>
                        </m:ctrlPr>
                      </m:sSubPr>
                      <m:e>
                        <m:r>
                          <a:rPr lang="ar-AE" sz="1800" b="0" i="1" smtClean="0">
                            <a:solidFill>
                              <a:schemeClr val="tx1"/>
                            </a:solidFill>
                            <a:latin typeface="Cambria Math" panose="02040503050406030204" pitchFamily="18" charset="0"/>
                            <a:ea typeface="Cambria Math" panose="02040503050406030204" pitchFamily="18" charset="0"/>
                          </a:rPr>
                          <m:t>𝑆</m:t>
                        </m:r>
                      </m:e>
                      <m:sub>
                        <m:r>
                          <a:rPr lang="ar-AE" sz="1800" b="0" i="1" smtClean="0">
                            <a:solidFill>
                              <a:schemeClr val="tx1"/>
                            </a:solidFill>
                            <a:latin typeface="Cambria Math" panose="02040503050406030204" pitchFamily="18" charset="0"/>
                            <a:ea typeface="Cambria Math" panose="02040503050406030204" pitchFamily="18" charset="0"/>
                          </a:rPr>
                          <m:t>21</m:t>
                        </m:r>
                      </m:sub>
                    </m:sSub>
                    <m:r>
                      <a:rPr lang="ar-AE" sz="1800" b="0" i="0" smtClean="0">
                        <a:solidFill>
                          <a:schemeClr val="tx1"/>
                        </a:solidFill>
                        <a:latin typeface="Cambria Math" panose="02040503050406030204" pitchFamily="18" charset="0"/>
                        <a:ea typeface="Cambria Math" panose="02040503050406030204" pitchFamily="18" charset="0"/>
                      </a:rPr>
                      <m:t>= </m:t>
                    </m:r>
                  </m:oMath>
                </a14:m>
                <a:r>
                  <a:rPr lang="en-IN" sz="1800" dirty="0">
                    <a:solidFill>
                      <a:schemeClr val="tx1"/>
                    </a:solidFill>
                  </a:rPr>
                  <a:t>0.121</a:t>
                </a:r>
              </a:p>
              <a:p>
                <a:pPr marL="0" lvl="0" indent="0"/>
                <a:endParaRPr lang="en-IN" sz="1400" dirty="0">
                  <a:solidFill>
                    <a:schemeClr val="tx1"/>
                  </a:solidFill>
                </a:endParaRPr>
              </a:p>
              <a:p>
                <a:pPr marL="0" lvl="0" indent="0"/>
                <a:r>
                  <a:rPr lang="en-IN" sz="1400" dirty="0">
                    <a:solidFill>
                      <a:schemeClr val="tx1"/>
                    </a:solidFill>
                  </a:rPr>
                  <a:t>Circuit is stable if </a:t>
                </a:r>
                <a14:m>
                  <m:oMath xmlns:m="http://schemas.openxmlformats.org/officeDocument/2006/math">
                    <m:sSub>
                      <m:sSubPr>
                        <m:ctrlPr>
                          <a:rPr lang="en-IN" sz="1400" i="1" smtClean="0">
                            <a:solidFill>
                              <a:schemeClr val="tx1"/>
                            </a:solidFill>
                            <a:latin typeface="Cambria Math" panose="02040503050406030204" pitchFamily="18" charset="0"/>
                          </a:rPr>
                        </m:ctrlPr>
                      </m:sSubPr>
                      <m:e>
                        <m:r>
                          <m:rPr>
                            <m:sty m:val="p"/>
                          </m:rPr>
                          <a:rPr lang="en-IN" sz="1400" b="0" i="0" smtClean="0">
                            <a:solidFill>
                              <a:schemeClr val="tx1"/>
                            </a:solidFill>
                            <a:latin typeface="Cambria Math" panose="02040503050406030204" pitchFamily="18" charset="0"/>
                          </a:rPr>
                          <m:t>K</m:t>
                        </m:r>
                      </m:e>
                      <m:sub>
                        <m:r>
                          <m:rPr>
                            <m:sty m:val="p"/>
                          </m:rPr>
                          <a:rPr lang="en-IN" sz="1400" b="0" i="0" smtClean="0">
                            <a:solidFill>
                              <a:schemeClr val="tx1"/>
                            </a:solidFill>
                            <a:latin typeface="Cambria Math" panose="02040503050406030204" pitchFamily="18" charset="0"/>
                          </a:rPr>
                          <m:t>f</m:t>
                        </m:r>
                      </m:sub>
                    </m:sSub>
                  </m:oMath>
                </a14:m>
                <a:r>
                  <a:rPr lang="en-IN" sz="1400" dirty="0">
                    <a:solidFill>
                      <a:schemeClr val="tx1"/>
                    </a:solidFill>
                  </a:rPr>
                  <a:t> &gt; 1 and </a:t>
                </a:r>
                <a14:m>
                  <m:oMath xmlns:m="http://schemas.openxmlformats.org/officeDocument/2006/math">
                    <m:d>
                      <m:dPr>
                        <m:begChr m:val="|"/>
                        <m:endChr m:val="|"/>
                        <m:ctrlPr>
                          <a:rPr lang="el-GR" sz="1400" i="1" smtClean="0">
                            <a:solidFill>
                              <a:schemeClr val="tx1"/>
                            </a:solidFill>
                            <a:latin typeface="Cambria Math" panose="02040503050406030204" pitchFamily="18" charset="0"/>
                            <a:ea typeface="Cambria Math" panose="02040503050406030204" pitchFamily="18" charset="0"/>
                          </a:rPr>
                        </m:ctrlPr>
                      </m:dPr>
                      <m:e>
                        <m:r>
                          <m:rPr>
                            <m:sty m:val="p"/>
                          </m:rPr>
                          <a:rPr lang="el-GR" sz="1400" i="1">
                            <a:solidFill>
                              <a:schemeClr val="tx1"/>
                            </a:solidFill>
                            <a:latin typeface="Cambria Math" panose="02040503050406030204" pitchFamily="18" charset="0"/>
                            <a:ea typeface="Cambria Math" panose="02040503050406030204" pitchFamily="18" charset="0"/>
                          </a:rPr>
                          <m:t>Δ</m:t>
                        </m:r>
                      </m:e>
                    </m:d>
                  </m:oMath>
                </a14:m>
                <a:r>
                  <a:rPr lang="en-IN" sz="1400" dirty="0">
                    <a:solidFill>
                      <a:schemeClr val="tx1"/>
                    </a:solidFill>
                  </a:rPr>
                  <a:t> &lt; 1</a:t>
                </a:r>
              </a:p>
              <a:p>
                <a:pPr marL="0" lvl="0" indent="0"/>
                <a:endParaRPr lang="ar-AE" sz="1800" dirty="0">
                  <a:solidFill>
                    <a:schemeClr val="tx1"/>
                  </a:solidFill>
                </a:endParaRPr>
              </a:p>
            </p:txBody>
          </p:sp>
        </mc:Choice>
        <mc:Fallback xmlns="">
          <p:sp>
            <p:nvSpPr>
              <p:cNvPr id="314" name="Google Shape;314;p53"/>
              <p:cNvSpPr txBox="1">
                <a:spLocks noGrp="1" noRot="1" noChangeAspect="1" noMove="1" noResize="1" noEditPoints="1" noAdjustHandles="1" noChangeArrowheads="1" noChangeShapeType="1" noTextEdit="1"/>
              </p:cNvSpPr>
              <p:nvPr>
                <p:ph type="subTitle" idx="1"/>
              </p:nvPr>
            </p:nvSpPr>
            <p:spPr>
              <a:xfrm>
                <a:off x="1036319" y="3835293"/>
                <a:ext cx="4312921" cy="1064431"/>
              </a:xfrm>
              <a:prstGeom prst="rect">
                <a:avLst/>
              </a:prstGeom>
              <a:blipFill rotWithShape="0">
                <a:blip r:embed="rId4"/>
                <a:stretch>
                  <a:fillRect t="-10857"/>
                </a:stretch>
              </a:blipFill>
            </p:spPr>
            <p:txBody>
              <a:bodyPr/>
              <a:lstStyle/>
              <a:p>
                <a:r>
                  <a:rPr lang="en-IN">
                    <a:noFill/>
                  </a:rPr>
                  <a:t> </a:t>
                </a:r>
              </a:p>
            </p:txBody>
          </p:sp>
        </mc:Fallback>
      </mc:AlternateContent>
      <p:pic>
        <p:nvPicPr>
          <p:cNvPr id="315" name="Google Shape;315;p53"/>
          <p:cNvPicPr preferRelativeResize="0"/>
          <p:nvPr/>
        </p:nvPicPr>
        <p:blipFill>
          <a:blip r:embed="rId5">
            <a:alphaModFix/>
          </a:blip>
          <a:stretch>
            <a:fillRect/>
          </a:stretch>
        </p:blipFill>
        <p:spPr>
          <a:xfrm>
            <a:off x="1036320" y="761850"/>
            <a:ext cx="5865064" cy="2864875"/>
          </a:xfrm>
          <a:prstGeom prst="rect">
            <a:avLst/>
          </a:prstGeom>
          <a:noFill/>
          <a:ln>
            <a:noFill/>
          </a:ln>
        </p:spPr>
      </p:pic>
      <p:pic>
        <p:nvPicPr>
          <p:cNvPr id="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7"/>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1068937" y="22773"/>
            <a:ext cx="8520600" cy="935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r>
            <a:br>
              <a:rPr lang="en" dirty="0" smtClean="0"/>
            </a:br>
            <a:r>
              <a:rPr lang="en" dirty="0" smtClean="0"/>
              <a:t>PROBLEM </a:t>
            </a:r>
            <a:r>
              <a:rPr lang="en" dirty="0"/>
              <a:t>STATEMENT</a:t>
            </a:r>
            <a:endParaRPr dirty="0"/>
          </a:p>
        </p:txBody>
      </p:sp>
      <p:sp>
        <p:nvSpPr>
          <p:cNvPr id="118" name="Google Shape;118;p27"/>
          <p:cNvSpPr txBox="1">
            <a:spLocks noGrp="1"/>
          </p:cNvSpPr>
          <p:nvPr>
            <p:ph type="body" idx="1"/>
          </p:nvPr>
        </p:nvSpPr>
        <p:spPr>
          <a:xfrm>
            <a:off x="957262" y="1591835"/>
            <a:ext cx="7875037" cy="3116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000000"/>
                </a:solidFill>
                <a:latin typeface="Trebuchet MS"/>
                <a:ea typeface="Trebuchet MS"/>
                <a:cs typeface="Trebuchet MS"/>
                <a:sym typeface="Trebuchet MS"/>
              </a:rPr>
              <a:t> </a:t>
            </a:r>
            <a:r>
              <a:rPr lang="en" sz="1700" dirty="0">
                <a:solidFill>
                  <a:schemeClr val="dk2"/>
                </a:solidFill>
                <a:latin typeface="Trebuchet MS"/>
                <a:ea typeface="Trebuchet MS"/>
                <a:cs typeface="Trebuchet MS"/>
                <a:sym typeface="Trebuchet MS"/>
              </a:rPr>
              <a:t>After conducting the Literature survey, we have observed that most Low Noise Amplifiers suffer from higher Noise Figure, high power consumption and reduced stability and gain. To overcome these potential problems, an attempt has been made to improve the above mentioned parameters.</a:t>
            </a:r>
            <a:endParaRPr sz="1700" dirty="0">
              <a:solidFill>
                <a:schemeClr val="dk2"/>
              </a:solidFill>
              <a:latin typeface="Trebuchet MS"/>
              <a:ea typeface="Trebuchet MS"/>
              <a:cs typeface="Trebuchet MS"/>
              <a:sym typeface="Trebuchet MS"/>
            </a:endParaRPr>
          </a:p>
          <a:p>
            <a:pPr marL="0" lvl="0" indent="0" algn="l" rtl="0">
              <a:spcBef>
                <a:spcPts val="1600"/>
              </a:spcBef>
              <a:spcAft>
                <a:spcPts val="0"/>
              </a:spcAft>
              <a:buNone/>
            </a:pPr>
            <a:endParaRPr sz="1700" dirty="0">
              <a:solidFill>
                <a:schemeClr val="dk2"/>
              </a:solidFill>
              <a:latin typeface="Trebuchet MS"/>
              <a:ea typeface="Trebuchet MS"/>
              <a:cs typeface="Trebuchet MS"/>
              <a:sym typeface="Trebuchet MS"/>
            </a:endParaRPr>
          </a:p>
          <a:p>
            <a:pPr marL="0" lvl="0" indent="0" algn="l" rtl="0">
              <a:spcBef>
                <a:spcPts val="1600"/>
              </a:spcBef>
              <a:spcAft>
                <a:spcPts val="0"/>
              </a:spcAft>
              <a:buNone/>
            </a:pPr>
            <a:r>
              <a:rPr lang="en" dirty="0">
                <a:solidFill>
                  <a:srgbClr val="000000"/>
                </a:solidFill>
              </a:rPr>
              <a:t>                      </a:t>
            </a:r>
            <a:endParaRPr dirty="0">
              <a:solidFill>
                <a:srgbClr val="000000"/>
              </a:solidFill>
            </a:endParaRPr>
          </a:p>
          <a:p>
            <a:pPr marL="0" lvl="0" indent="0" algn="l" rtl="0">
              <a:spcBef>
                <a:spcPts val="1600"/>
              </a:spcBef>
              <a:spcAft>
                <a:spcPts val="1600"/>
              </a:spcAft>
              <a:buNone/>
            </a:pPr>
            <a:r>
              <a:rPr lang="en" dirty="0">
                <a:solidFill>
                  <a:srgbClr val="000000"/>
                </a:solidFill>
              </a:rPr>
              <a:t> </a:t>
            </a:r>
            <a:endParaRPr dirty="0">
              <a:solidFill>
                <a:srgbClr val="000000"/>
              </a:solidFill>
            </a:endParaRPr>
          </a:p>
        </p:txBody>
      </p:sp>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3"/>
          <a:stretch>
            <a:fillRect/>
          </a:stretch>
        </p:blipFill>
        <p:spPr>
          <a:xfrm>
            <a:off x="131229" y="24849"/>
            <a:ext cx="826034" cy="933419"/>
          </a:xfrm>
          <a:prstGeom prst="rect">
            <a:avLst/>
          </a:prstGeom>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smtClean="0"/>
              <a:t>.</a:t>
            </a:r>
            <a:endParaRPr dirty="0"/>
          </a:p>
        </p:txBody>
      </p:sp>
      <p:sp>
        <p:nvSpPr>
          <p:cNvPr id="321" name="Google Shape;321;p54"/>
          <p:cNvSpPr txBox="1"/>
          <p:nvPr/>
        </p:nvSpPr>
        <p:spPr>
          <a:xfrm>
            <a:off x="967740" y="341275"/>
            <a:ext cx="317636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GP, GT, GA</a:t>
            </a:r>
            <a:endParaRPr sz="2200" dirty="0"/>
          </a:p>
        </p:txBody>
      </p:sp>
      <p:pic>
        <p:nvPicPr>
          <p:cNvPr id="322" name="Google Shape;322;p54"/>
          <p:cNvPicPr preferRelativeResize="0"/>
          <p:nvPr/>
        </p:nvPicPr>
        <p:blipFill>
          <a:blip r:embed="rId3">
            <a:alphaModFix/>
          </a:blip>
          <a:stretch>
            <a:fillRect/>
          </a:stretch>
        </p:blipFill>
        <p:spPr>
          <a:xfrm>
            <a:off x="967740" y="920275"/>
            <a:ext cx="7864560" cy="4028200"/>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5"/>
          <p:cNvSpPr txBox="1">
            <a:spLocks noGrp="1"/>
          </p:cNvSpPr>
          <p:nvPr>
            <p:ph type="title"/>
          </p:nvPr>
        </p:nvSpPr>
        <p:spPr>
          <a:xfrm>
            <a:off x="907256" y="216425"/>
            <a:ext cx="7960762"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740"/>
              <a:buFont typeface="Arial"/>
              <a:buNone/>
            </a:pPr>
            <a:r>
              <a:rPr lang="en" sz="2700" dirty="0"/>
              <a:t>PERFORMANCE COMPARISON WITH OTHER </a:t>
            </a:r>
            <a:r>
              <a:rPr lang="en" sz="2700" dirty="0" smtClean="0"/>
              <a:t/>
            </a:r>
            <a:br>
              <a:rPr lang="en" sz="2700" dirty="0" smtClean="0"/>
            </a:br>
            <a:r>
              <a:rPr lang="en" sz="2700" dirty="0" smtClean="0"/>
              <a:t>PAPERS</a:t>
            </a:r>
            <a:endParaRPr dirty="0"/>
          </a:p>
        </p:txBody>
      </p:sp>
      <p:graphicFrame>
        <p:nvGraphicFramePr>
          <p:cNvPr id="328" name="Google Shape;328;p55"/>
          <p:cNvGraphicFramePr/>
          <p:nvPr>
            <p:extLst>
              <p:ext uri="{D42A27DB-BD31-4B8C-83A1-F6EECF244321}">
                <p14:modId xmlns:p14="http://schemas.microsoft.com/office/powerpoint/2010/main" val="700786392"/>
              </p:ext>
            </p:extLst>
          </p:nvPr>
        </p:nvGraphicFramePr>
        <p:xfrm>
          <a:off x="906050" y="1064419"/>
          <a:ext cx="6566550" cy="3365726"/>
        </p:xfrm>
        <a:graphic>
          <a:graphicData uri="http://schemas.openxmlformats.org/drawingml/2006/table">
            <a:tbl>
              <a:tblPr>
                <a:noFill/>
                <a:tableStyleId>{D9091632-1E13-44EE-995E-6274E78DC6FD}</a:tableStyleId>
              </a:tblPr>
              <a:tblGrid>
                <a:gridCol w="1172781">
                  <a:extLst>
                    <a:ext uri="{9D8B030D-6E8A-4147-A177-3AD203B41FA5}">
                      <a16:colId xmlns="" xmlns:a16="http://schemas.microsoft.com/office/drawing/2014/main" val="20000"/>
                    </a:ext>
                  </a:extLst>
                </a:gridCol>
                <a:gridCol w="1016069">
                  <a:extLst>
                    <a:ext uri="{9D8B030D-6E8A-4147-A177-3AD203B41FA5}">
                      <a16:colId xmlns="" xmlns:a16="http://schemas.microsoft.com/office/drawing/2014/main" val="20001"/>
                    </a:ext>
                  </a:extLst>
                </a:gridCol>
                <a:gridCol w="1094425">
                  <a:extLst>
                    <a:ext uri="{9D8B030D-6E8A-4147-A177-3AD203B41FA5}">
                      <a16:colId xmlns="" xmlns:a16="http://schemas.microsoft.com/office/drawing/2014/main" val="20002"/>
                    </a:ext>
                  </a:extLst>
                </a:gridCol>
                <a:gridCol w="1094425">
                  <a:extLst>
                    <a:ext uri="{9D8B030D-6E8A-4147-A177-3AD203B41FA5}">
                      <a16:colId xmlns="" xmlns:a16="http://schemas.microsoft.com/office/drawing/2014/main" val="20003"/>
                    </a:ext>
                  </a:extLst>
                </a:gridCol>
                <a:gridCol w="1094425">
                  <a:extLst>
                    <a:ext uri="{9D8B030D-6E8A-4147-A177-3AD203B41FA5}">
                      <a16:colId xmlns="" xmlns:a16="http://schemas.microsoft.com/office/drawing/2014/main" val="20004"/>
                    </a:ext>
                  </a:extLst>
                </a:gridCol>
                <a:gridCol w="1094425">
                  <a:extLst>
                    <a:ext uri="{9D8B030D-6E8A-4147-A177-3AD203B41FA5}">
                      <a16:colId xmlns="" xmlns:a16="http://schemas.microsoft.com/office/drawing/2014/main" val="20005"/>
                    </a:ext>
                  </a:extLst>
                </a:gridCol>
              </a:tblGrid>
              <a:tr h="564356">
                <a:tc>
                  <a:txBody>
                    <a:bodyPr/>
                    <a:lstStyle/>
                    <a:p>
                      <a:pPr marL="0" lvl="0" indent="0" algn="l" rtl="0">
                        <a:spcBef>
                          <a:spcPts val="0"/>
                        </a:spcBef>
                        <a:spcAft>
                          <a:spcPts val="0"/>
                        </a:spcAft>
                        <a:buNone/>
                      </a:pPr>
                      <a:r>
                        <a:rPr lang="en" dirty="0"/>
                        <a:t>Parameters</a:t>
                      </a:r>
                      <a:endParaRPr dirty="0"/>
                    </a:p>
                  </a:txBody>
                  <a:tcPr marL="91425" marR="91425" marT="91425" marB="91425"/>
                </a:tc>
                <a:tc>
                  <a:txBody>
                    <a:bodyPr/>
                    <a:lstStyle/>
                    <a:p>
                      <a:pPr marL="0" lvl="0" indent="0" algn="l" rtl="0">
                        <a:spcBef>
                          <a:spcPts val="0"/>
                        </a:spcBef>
                        <a:spcAft>
                          <a:spcPts val="0"/>
                        </a:spcAft>
                        <a:buNone/>
                      </a:pPr>
                      <a:r>
                        <a:rPr lang="en"/>
                        <a:t>[5] </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[9] </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Our Work</a:t>
                      </a:r>
                      <a:endParaRPr/>
                    </a:p>
                  </a:txBody>
                  <a:tcPr marL="91425" marR="91425" marT="91425" marB="91425"/>
                </a:tc>
                <a:extLst>
                  <a:ext uri="{0D108BD9-81ED-4DB2-BD59-A6C34878D82A}">
                    <a16:rowId xmlns="" xmlns:a16="http://schemas.microsoft.com/office/drawing/2014/main" val="10000"/>
                  </a:ext>
                </a:extLst>
              </a:tr>
              <a:tr h="514350">
                <a:tc>
                  <a:txBody>
                    <a:bodyPr/>
                    <a:lstStyle/>
                    <a:p>
                      <a:pPr marL="0" lvl="0" indent="0" algn="l" rtl="0">
                        <a:spcBef>
                          <a:spcPts val="0"/>
                        </a:spcBef>
                        <a:spcAft>
                          <a:spcPts val="0"/>
                        </a:spcAft>
                        <a:buNone/>
                      </a:pPr>
                      <a:r>
                        <a:rPr lang="en"/>
                        <a:t>Frequency (GHz)</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extLst>
                  <a:ext uri="{0D108BD9-81ED-4DB2-BD59-A6C34878D82A}">
                    <a16:rowId xmlns="" xmlns:a16="http://schemas.microsoft.com/office/drawing/2014/main" val="10001"/>
                  </a:ext>
                </a:extLst>
              </a:tr>
              <a:tr h="405500">
                <a:tc>
                  <a:txBody>
                    <a:bodyPr/>
                    <a:lstStyle/>
                    <a:p>
                      <a:pPr marL="0" lvl="0" indent="0" algn="l" rtl="0">
                        <a:spcBef>
                          <a:spcPts val="0"/>
                        </a:spcBef>
                        <a:spcAft>
                          <a:spcPts val="0"/>
                        </a:spcAft>
                        <a:buNone/>
                      </a:pPr>
                      <a:r>
                        <a:rPr lang="en"/>
                        <a:t>Vdd (V)</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1.8</a:t>
                      </a:r>
                      <a:endParaRPr/>
                    </a:p>
                  </a:txBody>
                  <a:tcPr marL="91425" marR="91425" marT="91425" marB="91425"/>
                </a:tc>
                <a:tc>
                  <a:txBody>
                    <a:bodyPr/>
                    <a:lstStyle/>
                    <a:p>
                      <a:pPr marL="0" lvl="0" indent="0" algn="l" rtl="0">
                        <a:spcBef>
                          <a:spcPts val="0"/>
                        </a:spcBef>
                        <a:spcAft>
                          <a:spcPts val="0"/>
                        </a:spcAft>
                        <a:buNone/>
                      </a:pPr>
                      <a:r>
                        <a:rPr lang="en" dirty="0"/>
                        <a:t>1.8</a:t>
                      </a:r>
                      <a:endParaRPr dirty="0"/>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 xmlns:a16="http://schemas.microsoft.com/office/drawing/2014/main" val="10002"/>
                  </a:ext>
                </a:extLst>
              </a:tr>
              <a:tr h="405500">
                <a:tc>
                  <a:txBody>
                    <a:bodyPr/>
                    <a:lstStyle/>
                    <a:p>
                      <a:pPr marL="0" lvl="0" indent="0" algn="l" rtl="0">
                        <a:spcBef>
                          <a:spcPts val="0"/>
                        </a:spcBef>
                        <a:spcAft>
                          <a:spcPts val="0"/>
                        </a:spcAft>
                        <a:buNone/>
                      </a:pPr>
                      <a:r>
                        <a:rPr lang="en" dirty="0"/>
                        <a:t>Pdc (mW)</a:t>
                      </a:r>
                      <a:endParaRPr dirty="0"/>
                    </a:p>
                  </a:txBody>
                  <a:tcPr marL="91425" marR="91425" marT="91425" marB="91425"/>
                </a:tc>
                <a:tc>
                  <a:txBody>
                    <a:bodyPr/>
                    <a:lstStyle/>
                    <a:p>
                      <a:pPr marL="0" lvl="0" indent="0" algn="l" rtl="0">
                        <a:spcBef>
                          <a:spcPts val="0"/>
                        </a:spcBef>
                        <a:spcAft>
                          <a:spcPts val="0"/>
                        </a:spcAft>
                        <a:buNone/>
                      </a:pPr>
                      <a:r>
                        <a:rPr lang="en"/>
                        <a:t>1.44</a:t>
                      </a:r>
                      <a:endParaRPr/>
                    </a:p>
                  </a:txBody>
                  <a:tcPr marL="91425" marR="91425" marT="91425" marB="91425"/>
                </a:tc>
                <a:tc>
                  <a:txBody>
                    <a:bodyPr/>
                    <a:lstStyle/>
                    <a:p>
                      <a:pPr marL="0" lvl="0" indent="0" algn="l" rtl="0">
                        <a:spcBef>
                          <a:spcPts val="0"/>
                        </a:spcBef>
                        <a:spcAft>
                          <a:spcPts val="0"/>
                        </a:spcAft>
                        <a:buNone/>
                      </a:pPr>
                      <a:r>
                        <a:rPr lang="en"/>
                        <a:t>2.1</a:t>
                      </a:r>
                      <a:endParaRPr/>
                    </a:p>
                  </a:txBody>
                  <a:tcPr marL="91425" marR="91425" marT="91425" marB="91425"/>
                </a:tc>
                <a:tc>
                  <a:txBody>
                    <a:bodyPr/>
                    <a:lstStyle/>
                    <a:p>
                      <a:pPr marL="0" lvl="0" indent="0" algn="l" rtl="0">
                        <a:spcBef>
                          <a:spcPts val="0"/>
                        </a:spcBef>
                        <a:spcAft>
                          <a:spcPts val="0"/>
                        </a:spcAft>
                        <a:buNone/>
                      </a:pPr>
                      <a:r>
                        <a:rPr lang="en"/>
                        <a:t>11.96</a:t>
                      </a:r>
                      <a:endParaRPr/>
                    </a:p>
                  </a:txBody>
                  <a:tcPr marL="91425" marR="91425" marT="91425" marB="91425"/>
                </a:tc>
                <a:tc>
                  <a:txBody>
                    <a:bodyPr/>
                    <a:lstStyle/>
                    <a:p>
                      <a:pPr marL="0" lvl="0" indent="0" algn="l" rtl="0">
                        <a:spcBef>
                          <a:spcPts val="0"/>
                        </a:spcBef>
                        <a:spcAft>
                          <a:spcPts val="0"/>
                        </a:spcAft>
                        <a:buNone/>
                      </a:pPr>
                      <a:r>
                        <a:rPr lang="en"/>
                        <a:t>6.055</a:t>
                      </a:r>
                      <a:endParaRPr/>
                    </a:p>
                  </a:txBody>
                  <a:tcPr marL="91425" marR="91425" marT="91425" marB="91425"/>
                </a:tc>
                <a:tc>
                  <a:txBody>
                    <a:bodyPr/>
                    <a:lstStyle/>
                    <a:p>
                      <a:pPr marL="0" lvl="0" indent="0" algn="l" rtl="0">
                        <a:spcBef>
                          <a:spcPts val="0"/>
                        </a:spcBef>
                        <a:spcAft>
                          <a:spcPts val="0"/>
                        </a:spcAft>
                        <a:buNone/>
                      </a:pPr>
                      <a:r>
                        <a:rPr lang="en"/>
                        <a:t>1.79</a:t>
                      </a:r>
                      <a:endParaRPr/>
                    </a:p>
                  </a:txBody>
                  <a:tcPr marL="91425" marR="91425" marT="91425" marB="91425"/>
                </a:tc>
                <a:extLst>
                  <a:ext uri="{0D108BD9-81ED-4DB2-BD59-A6C34878D82A}">
                    <a16:rowId xmlns="" xmlns:a16="http://schemas.microsoft.com/office/drawing/2014/main" val="10003"/>
                  </a:ext>
                </a:extLst>
              </a:tr>
              <a:tr h="351080">
                <a:tc>
                  <a:txBody>
                    <a:bodyPr/>
                    <a:lstStyle/>
                    <a:p>
                      <a:pPr marL="0" lvl="0" indent="0" algn="l" rtl="0">
                        <a:spcBef>
                          <a:spcPts val="0"/>
                        </a:spcBef>
                        <a:spcAft>
                          <a:spcPts val="0"/>
                        </a:spcAft>
                        <a:buNone/>
                      </a:pPr>
                      <a:r>
                        <a:rPr lang="en"/>
                        <a:t>S11 (dB)</a:t>
                      </a:r>
                      <a:endParaRPr/>
                    </a:p>
                  </a:txBody>
                  <a:tcPr marL="91425" marR="91425" marT="91425" marB="91425"/>
                </a:tc>
                <a:tc>
                  <a:txBody>
                    <a:bodyPr/>
                    <a:lstStyle/>
                    <a:p>
                      <a:pPr marL="0" lvl="0" indent="0" algn="l" rtl="0">
                        <a:spcBef>
                          <a:spcPts val="0"/>
                        </a:spcBef>
                        <a:spcAft>
                          <a:spcPts val="0"/>
                        </a:spcAft>
                        <a:buNone/>
                      </a:pPr>
                      <a:r>
                        <a:rPr lang="en"/>
                        <a:t>-27.72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-5.054</a:t>
                      </a:r>
                      <a:endParaRPr/>
                    </a:p>
                  </a:txBody>
                  <a:tcPr marL="91425" marR="91425" marT="91425" marB="91425"/>
                </a:tc>
                <a:tc>
                  <a:txBody>
                    <a:bodyPr/>
                    <a:lstStyle/>
                    <a:p>
                      <a:pPr marL="0" lvl="0" indent="0" algn="l" rtl="0">
                        <a:spcBef>
                          <a:spcPts val="0"/>
                        </a:spcBef>
                        <a:spcAft>
                          <a:spcPts val="0"/>
                        </a:spcAft>
                        <a:buNone/>
                      </a:pPr>
                      <a:r>
                        <a:rPr lang="en"/>
                        <a:t>-6.61</a:t>
                      </a:r>
                      <a:endParaRPr/>
                    </a:p>
                  </a:txBody>
                  <a:tcPr marL="91425" marR="91425" marT="91425" marB="91425"/>
                </a:tc>
                <a:tc>
                  <a:txBody>
                    <a:bodyPr/>
                    <a:lstStyle/>
                    <a:p>
                      <a:pPr marL="0" lvl="0" indent="0" algn="l" rtl="0">
                        <a:spcBef>
                          <a:spcPts val="0"/>
                        </a:spcBef>
                        <a:spcAft>
                          <a:spcPts val="0"/>
                        </a:spcAft>
                        <a:buNone/>
                      </a:pPr>
                      <a:r>
                        <a:rPr lang="en"/>
                        <a:t>-21.54</a:t>
                      </a:r>
                      <a:endParaRPr/>
                    </a:p>
                  </a:txBody>
                  <a:tcPr marL="91425" marR="91425" marT="91425" marB="91425"/>
                </a:tc>
                <a:extLst>
                  <a:ext uri="{0D108BD9-81ED-4DB2-BD59-A6C34878D82A}">
                    <a16:rowId xmlns="" xmlns:a16="http://schemas.microsoft.com/office/drawing/2014/main" val="10004"/>
                  </a:ext>
                </a:extLst>
              </a:tr>
              <a:tr h="405500">
                <a:tc>
                  <a:txBody>
                    <a:bodyPr/>
                    <a:lstStyle/>
                    <a:p>
                      <a:pPr marL="0" lvl="0" indent="0" algn="l" rtl="0">
                        <a:spcBef>
                          <a:spcPts val="0"/>
                        </a:spcBef>
                        <a:spcAft>
                          <a:spcPts val="0"/>
                        </a:spcAft>
                        <a:buNone/>
                      </a:pPr>
                      <a:r>
                        <a:rPr lang="en"/>
                        <a:t>NF (dB)</a:t>
                      </a:r>
                      <a:endParaRPr/>
                    </a:p>
                  </a:txBody>
                  <a:tcPr marL="91425" marR="91425" marT="91425" marB="91425"/>
                </a:tc>
                <a:tc>
                  <a:txBody>
                    <a:bodyPr/>
                    <a:lstStyle/>
                    <a:p>
                      <a:pPr marL="0" lvl="0" indent="0" algn="l" rtl="0">
                        <a:spcBef>
                          <a:spcPts val="0"/>
                        </a:spcBef>
                        <a:spcAft>
                          <a:spcPts val="0"/>
                        </a:spcAft>
                        <a:buNone/>
                      </a:pPr>
                      <a:r>
                        <a:rPr lang="en"/>
                        <a:t>1.7</a:t>
                      </a:r>
                      <a:endParaRPr/>
                    </a:p>
                  </a:txBody>
                  <a:tcPr marL="91425" marR="91425" marT="91425" marB="91425"/>
                </a:tc>
                <a:tc>
                  <a:txBody>
                    <a:bodyPr/>
                    <a:lstStyle/>
                    <a:p>
                      <a:pPr marL="0" lvl="0" indent="0" algn="l" rtl="0">
                        <a:spcBef>
                          <a:spcPts val="0"/>
                        </a:spcBef>
                        <a:spcAft>
                          <a:spcPts val="0"/>
                        </a:spcAft>
                        <a:buNone/>
                      </a:pPr>
                      <a:r>
                        <a:rPr lang="en"/>
                        <a:t>1.5</a:t>
                      </a:r>
                      <a:endParaRPr/>
                    </a:p>
                  </a:txBody>
                  <a:tcPr marL="91425" marR="91425" marT="91425" marB="91425"/>
                </a:tc>
                <a:tc>
                  <a:txBody>
                    <a:bodyPr/>
                    <a:lstStyle/>
                    <a:p>
                      <a:pPr marL="0" lvl="0" indent="0" algn="l" rtl="0">
                        <a:spcBef>
                          <a:spcPts val="0"/>
                        </a:spcBef>
                        <a:spcAft>
                          <a:spcPts val="0"/>
                        </a:spcAft>
                        <a:buNone/>
                      </a:pPr>
                      <a:r>
                        <a:rPr lang="en"/>
                        <a:t>2.17</a:t>
                      </a:r>
                      <a:endParaRPr/>
                    </a:p>
                  </a:txBody>
                  <a:tcPr marL="91425" marR="91425" marT="91425" marB="91425"/>
                </a:tc>
                <a:tc>
                  <a:txBody>
                    <a:bodyPr/>
                    <a:lstStyle/>
                    <a:p>
                      <a:pPr marL="0" lvl="0" indent="0" algn="l" rtl="0">
                        <a:spcBef>
                          <a:spcPts val="0"/>
                        </a:spcBef>
                        <a:spcAft>
                          <a:spcPts val="0"/>
                        </a:spcAft>
                        <a:buNone/>
                      </a:pPr>
                      <a:r>
                        <a:rPr lang="en"/>
                        <a:t>2.049</a:t>
                      </a:r>
                      <a:endParaRPr/>
                    </a:p>
                  </a:txBody>
                  <a:tcPr marL="91425" marR="91425" marT="91425" marB="91425"/>
                </a:tc>
                <a:tc>
                  <a:txBody>
                    <a:bodyPr/>
                    <a:lstStyle/>
                    <a:p>
                      <a:pPr marL="0" lvl="0" indent="0" algn="l" rtl="0">
                        <a:spcBef>
                          <a:spcPts val="0"/>
                        </a:spcBef>
                        <a:spcAft>
                          <a:spcPts val="0"/>
                        </a:spcAft>
                        <a:buNone/>
                      </a:pPr>
                      <a:r>
                        <a:rPr lang="en"/>
                        <a:t>0.35</a:t>
                      </a:r>
                      <a:endParaRPr/>
                    </a:p>
                  </a:txBody>
                  <a:tcPr marL="91425" marR="91425" marT="91425" marB="91425"/>
                </a:tc>
                <a:extLst>
                  <a:ext uri="{0D108BD9-81ED-4DB2-BD59-A6C34878D82A}">
                    <a16:rowId xmlns="" xmlns:a16="http://schemas.microsoft.com/office/drawing/2014/main" val="10005"/>
                  </a:ext>
                </a:extLst>
              </a:tr>
              <a:tr h="405500">
                <a:tc>
                  <a:txBody>
                    <a:bodyPr/>
                    <a:lstStyle/>
                    <a:p>
                      <a:pPr marL="0" lvl="0" indent="0" algn="l" rtl="0">
                        <a:spcBef>
                          <a:spcPts val="0"/>
                        </a:spcBef>
                        <a:spcAft>
                          <a:spcPts val="0"/>
                        </a:spcAft>
                        <a:buNone/>
                      </a:pPr>
                      <a:r>
                        <a:rPr lang="en" sz="1300"/>
                        <a:t>Technology</a:t>
                      </a:r>
                      <a:endParaRPr sz="1300"/>
                    </a:p>
                    <a:p>
                      <a:pPr marL="0" lvl="0" indent="0" algn="l" rtl="0">
                        <a:spcBef>
                          <a:spcPts val="0"/>
                        </a:spcBef>
                        <a:spcAft>
                          <a:spcPts val="0"/>
                        </a:spcAft>
                        <a:buNone/>
                      </a:pPr>
                      <a:r>
                        <a:rPr lang="en" sz="1300"/>
                        <a:t>(nm)</a:t>
                      </a:r>
                      <a:endParaRPr sz="1300"/>
                    </a:p>
                  </a:txBody>
                  <a:tcPr marL="91425" marR="91425" marT="91425" marB="91425"/>
                </a:tc>
                <a:tc>
                  <a:txBody>
                    <a:bodyPr/>
                    <a:lstStyle/>
                    <a:p>
                      <a:pPr marL="0" lvl="0" indent="0" algn="l" rtl="0">
                        <a:spcBef>
                          <a:spcPts val="0"/>
                        </a:spcBef>
                        <a:spcAft>
                          <a:spcPts val="0"/>
                        </a:spcAft>
                        <a:buNone/>
                      </a:pPr>
                      <a:r>
                        <a:rPr lang="en"/>
                        <a:t>130</a:t>
                      </a:r>
                      <a:endParaRPr/>
                    </a:p>
                  </a:txBody>
                  <a:tcPr marL="91425" marR="91425" marT="91425" marB="91425"/>
                </a:tc>
                <a:tc>
                  <a:txBody>
                    <a:bodyPr/>
                    <a:lstStyle/>
                    <a:p>
                      <a:pPr marL="0" lvl="0" indent="0" algn="l" rtl="0">
                        <a:spcBef>
                          <a:spcPts val="0"/>
                        </a:spcBef>
                        <a:spcAft>
                          <a:spcPts val="0"/>
                        </a:spcAft>
                        <a:buNone/>
                      </a:pPr>
                      <a:r>
                        <a:rPr lang="en"/>
                        <a:t>180</a:t>
                      </a:r>
                      <a:endParaRPr/>
                    </a:p>
                  </a:txBody>
                  <a:tcPr marL="91425" marR="91425" marT="91425" marB="91425"/>
                </a:tc>
                <a:tc>
                  <a:txBody>
                    <a:bodyPr/>
                    <a:lstStyle/>
                    <a:p>
                      <a:pPr marL="0" lvl="0" indent="0" algn="l" rtl="0">
                        <a:spcBef>
                          <a:spcPts val="0"/>
                        </a:spcBef>
                        <a:spcAft>
                          <a:spcPts val="0"/>
                        </a:spcAft>
                        <a:buNone/>
                      </a:pPr>
                      <a:r>
                        <a:rPr lang="en"/>
                        <a:t>180</a:t>
                      </a:r>
                      <a:endParaRPr/>
                    </a:p>
                  </a:txBody>
                  <a:tcPr marL="91425" marR="91425" marT="91425" marB="91425"/>
                </a:tc>
                <a:tc>
                  <a:txBody>
                    <a:bodyPr/>
                    <a:lstStyle/>
                    <a:p>
                      <a:pPr marL="0" lvl="0" indent="0" algn="l" rtl="0">
                        <a:spcBef>
                          <a:spcPts val="0"/>
                        </a:spcBef>
                        <a:spcAft>
                          <a:spcPts val="0"/>
                        </a:spcAft>
                        <a:buNone/>
                      </a:pPr>
                      <a:r>
                        <a:rPr lang="en"/>
                        <a:t>180</a:t>
                      </a:r>
                      <a:endParaRPr/>
                    </a:p>
                  </a:txBody>
                  <a:tcPr marL="91425" marR="91425" marT="91425" marB="91425"/>
                </a:tc>
                <a:tc>
                  <a:txBody>
                    <a:bodyPr/>
                    <a:lstStyle/>
                    <a:p>
                      <a:pPr marL="0" lvl="0" indent="0" algn="l" rtl="0">
                        <a:spcBef>
                          <a:spcPts val="0"/>
                        </a:spcBef>
                        <a:spcAft>
                          <a:spcPts val="0"/>
                        </a:spcAft>
                        <a:buNone/>
                      </a:pPr>
                      <a:r>
                        <a:rPr lang="en" dirty="0"/>
                        <a:t>90</a:t>
                      </a:r>
                      <a:endParaRPr dirty="0"/>
                    </a:p>
                  </a:txBody>
                  <a:tcPr marL="91425" marR="91425" marT="91425" marB="91425"/>
                </a:tc>
                <a:extLst>
                  <a:ext uri="{0D108BD9-81ED-4DB2-BD59-A6C34878D82A}">
                    <a16:rowId xmlns="" xmlns:a16="http://schemas.microsoft.com/office/drawing/2014/main" val="10006"/>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28193221"/>
              </p:ext>
            </p:extLst>
          </p:nvPr>
        </p:nvGraphicFramePr>
        <p:xfrm>
          <a:off x="909637" y="4425950"/>
          <a:ext cx="6562728" cy="370840"/>
        </p:xfrm>
        <a:graphic>
          <a:graphicData uri="http://schemas.openxmlformats.org/drawingml/2006/table">
            <a:tbl>
              <a:tblPr firstRow="1" bandRow="1">
                <a:tableStyleId>{D9091632-1E13-44EE-995E-6274E78DC6FD}</a:tableStyleId>
              </a:tblPr>
              <a:tblGrid>
                <a:gridCol w="1169194">
                  <a:extLst>
                    <a:ext uri="{9D8B030D-6E8A-4147-A177-3AD203B41FA5}">
                      <a16:colId xmlns="" xmlns:a16="http://schemas.microsoft.com/office/drawing/2014/main" val="20000"/>
                    </a:ext>
                  </a:extLst>
                </a:gridCol>
                <a:gridCol w="1018382">
                  <a:extLst>
                    <a:ext uri="{9D8B030D-6E8A-4147-A177-3AD203B41FA5}">
                      <a16:colId xmlns="" xmlns:a16="http://schemas.microsoft.com/office/drawing/2014/main" val="20001"/>
                    </a:ext>
                  </a:extLst>
                </a:gridCol>
                <a:gridCol w="1093788">
                  <a:extLst>
                    <a:ext uri="{9D8B030D-6E8A-4147-A177-3AD203B41FA5}">
                      <a16:colId xmlns="" xmlns:a16="http://schemas.microsoft.com/office/drawing/2014/main" val="20002"/>
                    </a:ext>
                  </a:extLst>
                </a:gridCol>
                <a:gridCol w="1093788">
                  <a:extLst>
                    <a:ext uri="{9D8B030D-6E8A-4147-A177-3AD203B41FA5}">
                      <a16:colId xmlns="" xmlns:a16="http://schemas.microsoft.com/office/drawing/2014/main" val="20003"/>
                    </a:ext>
                  </a:extLst>
                </a:gridCol>
                <a:gridCol w="1093788">
                  <a:extLst>
                    <a:ext uri="{9D8B030D-6E8A-4147-A177-3AD203B41FA5}">
                      <a16:colId xmlns="" xmlns:a16="http://schemas.microsoft.com/office/drawing/2014/main" val="20004"/>
                    </a:ext>
                  </a:extLst>
                </a:gridCol>
                <a:gridCol w="1093788">
                  <a:extLst>
                    <a:ext uri="{9D8B030D-6E8A-4147-A177-3AD203B41FA5}">
                      <a16:colId xmlns="" xmlns:a16="http://schemas.microsoft.com/office/drawing/2014/main" val="20005"/>
                    </a:ext>
                  </a:extLst>
                </a:gridCol>
              </a:tblGrid>
              <a:tr h="370840">
                <a:tc>
                  <a:txBody>
                    <a:bodyPr/>
                    <a:lstStyle/>
                    <a:p>
                      <a:r>
                        <a:rPr lang="en-US" dirty="0"/>
                        <a:t>Gain</a:t>
                      </a:r>
                      <a:endParaRPr lang="en-IN" dirty="0"/>
                    </a:p>
                  </a:txBody>
                  <a:tcPr/>
                </a:tc>
                <a:tc>
                  <a:txBody>
                    <a:bodyPr/>
                    <a:lstStyle/>
                    <a:p>
                      <a:r>
                        <a:rPr lang="en-US" dirty="0"/>
                        <a:t>16.27</a:t>
                      </a:r>
                      <a:endParaRPr lang="en-IN" dirty="0"/>
                    </a:p>
                  </a:txBody>
                  <a:tcPr/>
                </a:tc>
                <a:tc>
                  <a:txBody>
                    <a:bodyPr/>
                    <a:lstStyle/>
                    <a:p>
                      <a:r>
                        <a:rPr lang="en-US" dirty="0"/>
                        <a:t>14.13</a:t>
                      </a:r>
                      <a:endParaRPr lang="en-IN" dirty="0"/>
                    </a:p>
                  </a:txBody>
                  <a:tcPr/>
                </a:tc>
                <a:tc>
                  <a:txBody>
                    <a:bodyPr/>
                    <a:lstStyle/>
                    <a:p>
                      <a:r>
                        <a:rPr lang="en-US" dirty="0"/>
                        <a:t>18.7</a:t>
                      </a:r>
                      <a:endParaRPr lang="en-IN" dirty="0"/>
                    </a:p>
                  </a:txBody>
                  <a:tcPr/>
                </a:tc>
                <a:tc>
                  <a:txBody>
                    <a:bodyPr/>
                    <a:lstStyle/>
                    <a:p>
                      <a:r>
                        <a:rPr lang="en-US" dirty="0"/>
                        <a:t>15.2</a:t>
                      </a:r>
                      <a:endParaRPr lang="en-IN" dirty="0"/>
                    </a:p>
                  </a:txBody>
                  <a:tcPr/>
                </a:tc>
                <a:tc>
                  <a:txBody>
                    <a:bodyPr/>
                    <a:lstStyle/>
                    <a:p>
                      <a:r>
                        <a:rPr lang="en-US"/>
                        <a:t>18.42</a:t>
                      </a:r>
                      <a:endParaRPr lang="en-IN" dirty="0"/>
                    </a:p>
                  </a:txBody>
                  <a:tcPr/>
                </a:tc>
                <a:extLst>
                  <a:ext uri="{0D108BD9-81ED-4DB2-BD59-A6C34878D82A}">
                    <a16:rowId xmlns="" xmlns:a16="http://schemas.microsoft.com/office/drawing/2014/main" val="10000"/>
                  </a:ext>
                </a:extLst>
              </a:tr>
            </a:tbl>
          </a:graphicData>
        </a:graphic>
      </p:graphicFrame>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907256" y="445025"/>
            <a:ext cx="792504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a:p>
            <a:pPr marL="0" lvl="0" indent="0" algn="l" rtl="0">
              <a:spcBef>
                <a:spcPts val="0"/>
              </a:spcBef>
              <a:spcAft>
                <a:spcPts val="0"/>
              </a:spcAft>
              <a:buNone/>
            </a:pPr>
            <a:endParaRPr dirty="0"/>
          </a:p>
        </p:txBody>
      </p:sp>
      <p:sp>
        <p:nvSpPr>
          <p:cNvPr id="334" name="Google Shape;334;p56"/>
          <p:cNvSpPr txBox="1">
            <a:spLocks noGrp="1"/>
          </p:cNvSpPr>
          <p:nvPr>
            <p:ph type="body" idx="1"/>
          </p:nvPr>
        </p:nvSpPr>
        <p:spPr>
          <a:xfrm>
            <a:off x="907256" y="1152475"/>
            <a:ext cx="7925044" cy="3712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dirty="0">
                <a:solidFill>
                  <a:schemeClr val="dk1"/>
                </a:solidFill>
                <a:highlight>
                  <a:srgbClr val="FFFFFF"/>
                </a:highlight>
                <a:latin typeface="Times New Roman"/>
                <a:ea typeface="Times New Roman"/>
                <a:cs typeface="Times New Roman"/>
                <a:sym typeface="Times New Roman"/>
              </a:rPr>
              <a:t>[1] Bansal, M., &amp; Sagar, I. (2020). </a:t>
            </a:r>
            <a:r>
              <a:rPr lang="en" sz="1400" i="1" dirty="0">
                <a:solidFill>
                  <a:schemeClr val="dk1"/>
                </a:solidFill>
                <a:highlight>
                  <a:srgbClr val="FFFFFF"/>
                </a:highlight>
                <a:latin typeface="Times New Roman"/>
                <a:ea typeface="Times New Roman"/>
                <a:cs typeface="Times New Roman"/>
                <a:sym typeface="Times New Roman"/>
              </a:rPr>
              <a:t>Low Noise Amplifier for ECG Signals. 2020 Fourth International Conference on Inventive Systems and Control (ICISC).</a:t>
            </a:r>
            <a:r>
              <a:rPr lang="en" sz="1400" dirty="0">
                <a:solidFill>
                  <a:schemeClr val="dk1"/>
                </a:solidFill>
                <a:highlight>
                  <a:srgbClr val="FFFFFF"/>
                </a:highlight>
                <a:latin typeface="Times New Roman"/>
                <a:ea typeface="Times New Roman"/>
                <a:cs typeface="Times New Roman"/>
                <a:sym typeface="Times New Roman"/>
              </a:rPr>
              <a:t> doi:10.1109/icisc47916.2020.9171200</a:t>
            </a:r>
            <a:endParaRPr sz="1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highlight>
                  <a:srgbClr val="FFFFFF"/>
                </a:highlight>
                <a:latin typeface="Roboto"/>
                <a:ea typeface="Roboto"/>
                <a:cs typeface="Roboto"/>
                <a:sym typeface="Roboto"/>
              </a:rPr>
              <a:t>[2]</a:t>
            </a:r>
            <a:r>
              <a:rPr lang="en" sz="1200" dirty="0">
                <a:solidFill>
                  <a:schemeClr val="dk1"/>
                </a:solidFill>
                <a:highlight>
                  <a:srgbClr val="FFFFFF"/>
                </a:highlight>
                <a:latin typeface="Roboto"/>
                <a:ea typeface="Roboto"/>
                <a:cs typeface="Roboto"/>
                <a:sym typeface="Roboto"/>
              </a:rPr>
              <a:t> </a:t>
            </a:r>
            <a:r>
              <a:rPr lang="en" sz="1400" dirty="0">
                <a:solidFill>
                  <a:schemeClr val="dk1"/>
                </a:solidFill>
                <a:highlight>
                  <a:schemeClr val="lt1"/>
                </a:highlight>
                <a:latin typeface="Times New Roman"/>
                <a:ea typeface="Times New Roman"/>
                <a:cs typeface="Times New Roman"/>
                <a:sym typeface="Times New Roman"/>
              </a:rPr>
              <a:t>Muhammad Zahak Jamal. Signal Acquisition Using Surface EMG and Circuit Design Considerations for Robotic Prosthesis DOI: 10.5772/52556</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highlight>
                  <a:schemeClr val="lt1"/>
                </a:highlight>
                <a:latin typeface="Times New Roman"/>
                <a:ea typeface="Times New Roman"/>
                <a:cs typeface="Times New Roman"/>
                <a:sym typeface="Times New Roman"/>
              </a:rPr>
              <a:t>[3] Bioelectric Measurements - </a:t>
            </a:r>
            <a:r>
              <a:rPr lang="en" sz="1400" u="sng" dirty="0">
                <a:solidFill>
                  <a:schemeClr val="hlink"/>
                </a:solidFill>
                <a:highlight>
                  <a:schemeClr val="lt1"/>
                </a:highlight>
                <a:latin typeface="Times New Roman"/>
                <a:ea typeface="Times New Roman"/>
                <a:cs typeface="Times New Roman"/>
                <a:sym typeface="Times New Roman"/>
                <a:hlinkClick r:id="rId3"/>
              </a:rPr>
              <a:t>https://web.pa.msu.edu/courses/2014spring/PHY252/Lab7.pdf</a:t>
            </a:r>
            <a:r>
              <a:rPr lang="en" sz="1400" dirty="0">
                <a:solidFill>
                  <a:schemeClr val="dk1"/>
                </a:solidFill>
                <a:highlight>
                  <a:schemeClr val="lt1"/>
                </a:highlight>
                <a:latin typeface="Times New Roman"/>
                <a:ea typeface="Times New Roman"/>
                <a:cs typeface="Times New Roman"/>
                <a:sym typeface="Times New Roman"/>
              </a:rPr>
              <a:t> </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highlight>
                  <a:schemeClr val="lt1"/>
                </a:highlight>
                <a:latin typeface="Times New Roman"/>
                <a:ea typeface="Times New Roman"/>
                <a:cs typeface="Times New Roman"/>
                <a:sym typeface="Times New Roman"/>
              </a:rPr>
              <a:t>[4] Mrs.M.Bharathi*Md.Belal**, Wireless Transmission of Real Time Electrocardiogram (ECG) Signals through Radio Frequency (RF) Waves. International Journal of Scientific &amp; Engineering Research, ISSN 2229-5518 </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highlight>
                  <a:schemeClr val="lt1"/>
                </a:highlight>
                <a:latin typeface="Times New Roman"/>
                <a:ea typeface="Times New Roman"/>
                <a:cs typeface="Times New Roman"/>
                <a:sym typeface="Times New Roman"/>
              </a:rPr>
              <a:t>[5] </a:t>
            </a:r>
            <a:r>
              <a:rPr lang="en" sz="1300" dirty="0">
                <a:solidFill>
                  <a:srgbClr val="404040"/>
                </a:solidFill>
                <a:latin typeface="Trebuchet MS"/>
                <a:ea typeface="Trebuchet MS"/>
                <a:cs typeface="Trebuchet MS"/>
                <a:sym typeface="Trebuchet MS"/>
              </a:rPr>
              <a:t>V. Reddy, P. Sammeta, R. Kumari, N. A. Quadir and A. Jain, "A 0.5 V LNA Design for 2.4 GHz Wireless Body Area Network Applications," 2019 3rd International conference on Electronics, Communication and Aerospace Technology (ICECA), Coimbatore, India, 2019, pp. 19-23, doi: 10.1109/ICECA.2019.8821857.</a:t>
            </a:r>
            <a:endParaRPr sz="1400" dirty="0">
              <a:solidFill>
                <a:schemeClr val="dk1"/>
              </a:solidFill>
              <a:highlight>
                <a:schemeClr val="lt1"/>
              </a:highlight>
              <a:latin typeface="Times New Roman"/>
              <a:ea typeface="Times New Roman"/>
              <a:cs typeface="Times New Roman"/>
              <a:sym typeface="Times New Roman"/>
            </a:endParaRPr>
          </a:p>
          <a:p>
            <a:pPr marL="0" lvl="0" indent="0" algn="l" rtl="0">
              <a:spcBef>
                <a:spcPts val="1200"/>
              </a:spcBef>
              <a:spcAft>
                <a:spcPts val="1200"/>
              </a:spcAft>
              <a:buNone/>
            </a:pPr>
            <a:r>
              <a:rPr lang="en" sz="1400" dirty="0">
                <a:solidFill>
                  <a:schemeClr val="dk1"/>
                </a:solidFill>
                <a:highlight>
                  <a:schemeClr val="lt1"/>
                </a:highlight>
                <a:latin typeface="Times New Roman"/>
                <a:ea typeface="Times New Roman"/>
                <a:cs typeface="Times New Roman"/>
                <a:sym typeface="Times New Roman"/>
              </a:rPr>
              <a:t>[6] A Project report on “REAL TIME WIRELESS ECG MONITORING SYSTEM” 2015-2016</a:t>
            </a:r>
            <a:endParaRPr sz="1400" dirty="0">
              <a:solidFill>
                <a:schemeClr val="dk1"/>
              </a:solidFill>
              <a:highlight>
                <a:schemeClr val="lt1"/>
              </a:highlight>
              <a:latin typeface="Times New Roman"/>
              <a:ea typeface="Times New Roman"/>
              <a:cs typeface="Times New Roman"/>
              <a:sym typeface="Times New Roman"/>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a:spLocks noGrp="1"/>
          </p:cNvSpPr>
          <p:nvPr>
            <p:ph type="body" idx="1"/>
          </p:nvPr>
        </p:nvSpPr>
        <p:spPr>
          <a:xfrm>
            <a:off x="907256" y="402400"/>
            <a:ext cx="7925044" cy="445535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lang="en" sz="1400" dirty="0" smtClean="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lang="en" sz="1400" dirty="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lang="en" sz="1400" dirty="0" smtClean="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lang="en" sz="1400" dirty="0" smtClean="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1400" dirty="0" smtClean="0">
                <a:solidFill>
                  <a:schemeClr val="dk1"/>
                </a:solidFill>
                <a:highlight>
                  <a:schemeClr val="lt1"/>
                </a:highlight>
                <a:latin typeface="Times New Roman"/>
                <a:ea typeface="Times New Roman"/>
                <a:cs typeface="Times New Roman"/>
                <a:sym typeface="Times New Roman"/>
              </a:rPr>
              <a:t>[</a:t>
            </a:r>
            <a:r>
              <a:rPr lang="en" sz="1400" dirty="0">
                <a:solidFill>
                  <a:schemeClr val="dk1"/>
                </a:solidFill>
                <a:highlight>
                  <a:schemeClr val="lt1"/>
                </a:highlight>
                <a:latin typeface="Times New Roman"/>
                <a:ea typeface="Times New Roman"/>
                <a:cs typeface="Times New Roman"/>
                <a:sym typeface="Times New Roman"/>
              </a:rPr>
              <a:t>7] Liang-Hung Wang, Member, IEEE, Tsung-Yen Chen, Kuang-Hao Lin, Member, IEEE, Qiang Fang, Member, IEEE, and Shuenn-Yuh Lee, Member, IEEE. Implementation of a Wireless ECG Acquisition SoC for IEEE 802.15.4 (ZigBee) Applications</a:t>
            </a:r>
            <a:endParaRPr sz="1400" dirty="0"/>
          </a:p>
          <a:p>
            <a:pPr marL="0" lvl="0" indent="0" algn="l" rtl="0">
              <a:spcBef>
                <a:spcPts val="1200"/>
              </a:spcBef>
              <a:spcAft>
                <a:spcPts val="0"/>
              </a:spcAft>
              <a:buNone/>
            </a:pPr>
            <a:r>
              <a:rPr lang="en" sz="1400" dirty="0"/>
              <a:t>[8] R. Dai, Y. Zheng, J. He, G. Liu, W. Kong and S. Zou, “A 0.5 V Novel Complementary Current Re-Used CMOS LNA for 2.4 GHz Medical Application”, Microelectronics Journal, vol. 55, pp. 64-69, 2016.</a:t>
            </a:r>
            <a:endParaRPr sz="1400" dirty="0"/>
          </a:p>
          <a:p>
            <a:pPr marL="0" lvl="0" indent="0" algn="l" rtl="0">
              <a:spcBef>
                <a:spcPts val="1200"/>
              </a:spcBef>
              <a:spcAft>
                <a:spcPts val="0"/>
              </a:spcAft>
              <a:buNone/>
            </a:pPr>
            <a:r>
              <a:rPr lang="en" sz="1400" dirty="0"/>
              <a:t>[9] Mabusab, “DESIGN OF DIFFERENTIAL LOW NOISE AMPLIFIER FOR ISM BAND APPLICATIONS” Department Of Electronics and Communication, PESIT.</a:t>
            </a:r>
            <a:endParaRPr sz="1400" dirty="0"/>
          </a:p>
          <a:p>
            <a:pPr marL="0" lvl="0" indent="0" algn="l" rtl="0">
              <a:spcBef>
                <a:spcPts val="1200"/>
              </a:spcBef>
              <a:spcAft>
                <a:spcPts val="0"/>
              </a:spcAft>
              <a:buNone/>
            </a:pPr>
            <a:r>
              <a:rPr lang="en" sz="1400" dirty="0"/>
              <a:t>[10] Mala Narayana Swamy, “A 0.18 μm differential LNA with reduced power consumption”</a:t>
            </a:r>
            <a:endParaRPr sz="1300" dirty="0">
              <a:solidFill>
                <a:srgbClr val="404040"/>
              </a:solidFill>
              <a:latin typeface="Trebuchet MS"/>
              <a:ea typeface="Trebuchet MS"/>
              <a:cs typeface="Trebuchet MS"/>
              <a:sym typeface="Trebuchet MS"/>
            </a:endParaRPr>
          </a:p>
          <a:p>
            <a:pPr marL="0" lvl="0" indent="0" algn="l" rtl="0">
              <a:spcBef>
                <a:spcPts val="1200"/>
              </a:spcBef>
              <a:spcAft>
                <a:spcPts val="0"/>
              </a:spcAft>
              <a:buClr>
                <a:schemeClr val="dk1"/>
              </a:buClr>
              <a:buSzPts val="1100"/>
              <a:buFont typeface="Arial"/>
              <a:buNone/>
            </a:pPr>
            <a:r>
              <a:rPr lang="en" sz="1300" dirty="0">
                <a:solidFill>
                  <a:srgbClr val="404040"/>
                </a:solidFill>
                <a:latin typeface="Trebuchet MS"/>
                <a:ea typeface="Trebuchet MS"/>
                <a:cs typeface="Trebuchet MS"/>
                <a:sym typeface="Trebuchet MS"/>
              </a:rPr>
              <a:t>[11] S. Kumaravel, A. Kukde, B. Venkataramani and R. Raja, “A High Linearity and High Gain Folded Cascode LNA for  Narrowband Receiver Applications” Microelectronics Journal, vol. 54, pp. 101-108, 2016</a:t>
            </a:r>
            <a:endParaRPr sz="1300" dirty="0">
              <a:solidFill>
                <a:srgbClr val="404040"/>
              </a:solidFill>
              <a:latin typeface="Trebuchet MS"/>
              <a:ea typeface="Trebuchet MS"/>
              <a:cs typeface="Trebuchet MS"/>
              <a:sym typeface="Trebuchet MS"/>
            </a:endParaRPr>
          </a:p>
          <a:p>
            <a:pPr marL="0" lvl="0" indent="0" algn="l" rtl="0">
              <a:spcBef>
                <a:spcPts val="1600"/>
              </a:spcBef>
              <a:spcAft>
                <a:spcPts val="1600"/>
              </a:spcAft>
              <a:buClr>
                <a:schemeClr val="dk1"/>
              </a:buClr>
              <a:buSzPts val="1100"/>
              <a:buFont typeface="Arial"/>
              <a:buNone/>
            </a:pPr>
            <a:r>
              <a:rPr lang="en" sz="1300" dirty="0">
                <a:solidFill>
                  <a:srgbClr val="404040"/>
                </a:solidFill>
                <a:latin typeface="Trebuchet MS"/>
                <a:ea typeface="Trebuchet MS"/>
                <a:cs typeface="Trebuchet MS"/>
                <a:sym typeface="Trebuchet MS"/>
              </a:rPr>
              <a:t>[12] </a:t>
            </a:r>
            <a:r>
              <a:rPr lang="en" sz="1300" dirty="0">
                <a:solidFill>
                  <a:srgbClr val="2E414F"/>
                </a:solidFill>
                <a:highlight>
                  <a:schemeClr val="lt1"/>
                </a:highlight>
                <a:latin typeface="Trebuchet MS"/>
                <a:ea typeface="Trebuchet MS"/>
                <a:cs typeface="Trebuchet MS"/>
                <a:sym typeface="Trebuchet MS"/>
              </a:rPr>
              <a:t>Khavari, Amir Farzad et al. “A Broadband Low Power CMOS LNA for 3.1–10.6 GHz UWB Receivers.” Journal of Iranian Association of Electrical and Electronics Engineers 14 (2018): 1-13.</a:t>
            </a:r>
            <a:endParaRPr sz="1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1076082" y="420830"/>
            <a:ext cx="8520600" cy="2890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WIRELESS BODY AREA NETWORK (WBAN)</a:t>
            </a:r>
            <a:endParaRPr dirty="0"/>
          </a:p>
        </p:txBody>
      </p:sp>
      <p:sp>
        <p:nvSpPr>
          <p:cNvPr id="124" name="Google Shape;124;p28"/>
          <p:cNvSpPr txBox="1">
            <a:spLocks noGrp="1"/>
          </p:cNvSpPr>
          <p:nvPr>
            <p:ph type="body" idx="1"/>
          </p:nvPr>
        </p:nvSpPr>
        <p:spPr>
          <a:xfrm>
            <a:off x="815340" y="1371800"/>
            <a:ext cx="366306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rebuchet MS"/>
              <a:buChar char="❏"/>
            </a:pPr>
            <a:r>
              <a:rPr lang="en" sz="1400" dirty="0">
                <a:solidFill>
                  <a:srgbClr val="000000"/>
                </a:solidFill>
                <a:latin typeface="Trebuchet MS"/>
                <a:ea typeface="Trebuchet MS"/>
                <a:cs typeface="Trebuchet MS"/>
                <a:sym typeface="Trebuchet MS"/>
              </a:rPr>
              <a:t>WBAN is a wireless network which is comprised of wearable devices that have the ability to measure and gather data regarding the </a:t>
            </a:r>
            <a:r>
              <a:rPr lang="en" sz="1400" dirty="0">
                <a:solidFill>
                  <a:srgbClr val="000000"/>
                </a:solidFill>
                <a:uFill>
                  <a:noFill/>
                </a:uFill>
                <a:latin typeface="Trebuchet MS"/>
                <a:ea typeface="Trebuchet MS"/>
                <a:cs typeface="Trebuchet MS"/>
                <a:sym typeface="Trebuchet MS"/>
                <a:hlinkClick r:id="rId3">
                  <a:extLst>
                    <a:ext uri="{A12FA001-AC4F-418D-AE19-62706E023703}">
                      <ahyp:hlinkClr xmlns="" xmlns:ahyp="http://schemas.microsoft.com/office/drawing/2018/hyperlinkcolor" val="tx"/>
                    </a:ext>
                  </a:extLst>
                </a:hlinkClick>
              </a:rPr>
              <a:t>physiological condition</a:t>
            </a:r>
            <a:r>
              <a:rPr lang="en" sz="1400" dirty="0">
                <a:solidFill>
                  <a:srgbClr val="000000"/>
                </a:solidFill>
                <a:latin typeface="Trebuchet MS"/>
                <a:ea typeface="Trebuchet MS"/>
                <a:cs typeface="Trebuchet MS"/>
                <a:sym typeface="Trebuchet MS"/>
              </a:rPr>
              <a:t> of the user. </a:t>
            </a:r>
            <a:endParaRPr sz="1400" dirty="0">
              <a:solidFill>
                <a:srgbClr val="000000"/>
              </a:solidFill>
              <a:highlight>
                <a:srgbClr val="FCFCFC"/>
              </a:highlight>
              <a:latin typeface="Trebuchet MS"/>
              <a:ea typeface="Trebuchet MS"/>
              <a:cs typeface="Trebuchet MS"/>
              <a:sym typeface="Trebuchet MS"/>
            </a:endParaRPr>
          </a:p>
          <a:p>
            <a:pPr marL="457200" lvl="0" indent="-317500" algn="l" rtl="0">
              <a:spcBef>
                <a:spcPts val="0"/>
              </a:spcBef>
              <a:spcAft>
                <a:spcPts val="0"/>
              </a:spcAft>
              <a:buClr>
                <a:srgbClr val="000000"/>
              </a:buClr>
              <a:buSzPts val="1400"/>
              <a:buFont typeface="Trebuchet MS"/>
              <a:buChar char="❏"/>
            </a:pPr>
            <a:r>
              <a:rPr lang="en" sz="1400" dirty="0">
                <a:solidFill>
                  <a:srgbClr val="000000"/>
                </a:solidFill>
                <a:highlight>
                  <a:srgbClr val="FCFCFC"/>
                </a:highlight>
                <a:latin typeface="Trebuchet MS"/>
                <a:ea typeface="Trebuchet MS"/>
                <a:cs typeface="Trebuchet MS"/>
                <a:sym typeface="Trebuchet MS"/>
              </a:rPr>
              <a:t>A WBAN connects independent nodes (e.g. sensors and actuators) that are situated in the clothes, on the body or under the skin of a person. </a:t>
            </a:r>
            <a:endParaRPr sz="1400" dirty="0">
              <a:solidFill>
                <a:srgbClr val="000000"/>
              </a:solidFill>
              <a:highlight>
                <a:srgbClr val="FCFCFC"/>
              </a:highlight>
              <a:latin typeface="Trebuchet MS"/>
              <a:ea typeface="Trebuchet MS"/>
              <a:cs typeface="Trebuchet MS"/>
              <a:sym typeface="Trebuchet MS"/>
            </a:endParaRPr>
          </a:p>
          <a:p>
            <a:pPr marL="457200" lvl="0" indent="0" algn="l" rtl="0">
              <a:spcBef>
                <a:spcPts val="1200"/>
              </a:spcBef>
              <a:spcAft>
                <a:spcPts val="1200"/>
              </a:spcAft>
              <a:buNone/>
            </a:pPr>
            <a:endParaRPr sz="1400" dirty="0">
              <a:solidFill>
                <a:srgbClr val="000000"/>
              </a:solidFill>
              <a:latin typeface="Trebuchet MS"/>
              <a:ea typeface="Trebuchet MS"/>
              <a:cs typeface="Trebuchet MS"/>
              <a:sym typeface="Trebuchet MS"/>
            </a:endParaRPr>
          </a:p>
        </p:txBody>
      </p:sp>
      <p:pic>
        <p:nvPicPr>
          <p:cNvPr id="125" name="Google Shape;125;p28"/>
          <p:cNvPicPr preferRelativeResize="0"/>
          <p:nvPr/>
        </p:nvPicPr>
        <p:blipFill>
          <a:blip r:embed="rId4">
            <a:alphaModFix/>
          </a:blip>
          <a:stretch>
            <a:fillRect/>
          </a:stretch>
        </p:blipFill>
        <p:spPr>
          <a:xfrm>
            <a:off x="4630800" y="1371800"/>
            <a:ext cx="4089050" cy="2811901"/>
          </a:xfrm>
          <a:prstGeom prst="rect">
            <a:avLst/>
          </a:prstGeom>
          <a:noFill/>
          <a:ln>
            <a:noFill/>
          </a:ln>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6"/>
          <a:stretch>
            <a:fillRect/>
          </a:stretch>
        </p:blipFill>
        <p:spPr>
          <a:xfrm>
            <a:off x="131229" y="24849"/>
            <a:ext cx="826034" cy="9334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8" y="445025"/>
            <a:ext cx="8017912" cy="572700"/>
          </a:xfrm>
        </p:spPr>
        <p:txBody>
          <a:bodyPr>
            <a:normAutofit fontScale="90000"/>
          </a:bodyPr>
          <a:lstStyle/>
          <a:p>
            <a:r>
              <a:rPr lang="en-US" dirty="0"/>
              <a:t>How Exactly does a LNA work?</a:t>
            </a:r>
            <a:endParaRPr lang="en-IN" dirty="0"/>
          </a:p>
        </p:txBody>
      </p:sp>
      <p:sp>
        <p:nvSpPr>
          <p:cNvPr id="3" name="Text Placeholder 2"/>
          <p:cNvSpPr>
            <a:spLocks noGrp="1"/>
          </p:cNvSpPr>
          <p:nvPr>
            <p:ph type="body" idx="1"/>
          </p:nvPr>
        </p:nvSpPr>
        <p:spPr>
          <a:xfrm>
            <a:off x="311700" y="2052725"/>
            <a:ext cx="8107685" cy="2930742"/>
          </a:xfrm>
        </p:spPr>
        <p:txBody>
          <a:bodyPr>
            <a:normAutofit/>
          </a:bodyPr>
          <a:lstStyle/>
          <a:p>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43" y="1413767"/>
            <a:ext cx="7908031" cy="2744987"/>
          </a:xfrm>
          <a:prstGeom prst="rect">
            <a:avLst/>
          </a:prstGeom>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4"/>
          <a:stretch>
            <a:fillRect/>
          </a:stretch>
        </p:blipFill>
        <p:spPr>
          <a:xfrm>
            <a:off x="0" y="36537"/>
            <a:ext cx="907256" cy="1025200"/>
          </a:xfrm>
          <a:prstGeom prst="rect">
            <a:avLst/>
          </a:prstGeom>
        </p:spPr>
      </p:pic>
    </p:spTree>
    <p:extLst>
      <p:ext uri="{BB962C8B-B14F-4D97-AF65-F5344CB8AC3E}">
        <p14:creationId xmlns:p14="http://schemas.microsoft.com/office/powerpoint/2010/main" val="90240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807244" y="445025"/>
            <a:ext cx="8025056"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Analog design trade off diagram</a:t>
            </a:r>
            <a:endParaRPr dirty="0"/>
          </a:p>
        </p:txBody>
      </p:sp>
      <p:pic>
        <p:nvPicPr>
          <p:cNvPr id="144" name="Google Shape;144;p31"/>
          <p:cNvPicPr preferRelativeResize="0"/>
          <p:nvPr/>
        </p:nvPicPr>
        <p:blipFill>
          <a:blip r:embed="rId3">
            <a:alphaModFix/>
          </a:blip>
          <a:stretch>
            <a:fillRect/>
          </a:stretch>
        </p:blipFill>
        <p:spPr>
          <a:xfrm>
            <a:off x="311700" y="1252841"/>
            <a:ext cx="5621072" cy="3416400"/>
          </a:xfrm>
          <a:prstGeom prst="rect">
            <a:avLst/>
          </a:prstGeom>
          <a:noFill/>
          <a:ln>
            <a:noFill/>
          </a:ln>
        </p:spPr>
      </p:pic>
      <p:sp>
        <p:nvSpPr>
          <p:cNvPr id="2" name="TextBox 1"/>
          <p:cNvSpPr txBox="1"/>
          <p:nvPr/>
        </p:nvSpPr>
        <p:spPr>
          <a:xfrm>
            <a:off x="6293643" y="1657350"/>
            <a:ext cx="2680542" cy="1384995"/>
          </a:xfrm>
          <a:prstGeom prst="rect">
            <a:avLst/>
          </a:prstGeom>
          <a:noFill/>
        </p:spPr>
        <p:txBody>
          <a:bodyPr wrap="none" rtlCol="0">
            <a:spAutoFit/>
          </a:bodyPr>
          <a:lstStyle/>
          <a:p>
            <a:r>
              <a:rPr lang="en-US" dirty="0"/>
              <a:t>Designing of a RFICs is a </a:t>
            </a:r>
          </a:p>
          <a:p>
            <a:r>
              <a:rPr lang="en-US" dirty="0"/>
              <a:t>challenging and dynamic </a:t>
            </a:r>
          </a:p>
          <a:p>
            <a:r>
              <a:rPr lang="en-US" dirty="0"/>
              <a:t>process where the designer </a:t>
            </a:r>
          </a:p>
          <a:p>
            <a:r>
              <a:rPr lang="en-US" dirty="0"/>
              <a:t>has to optimize lot of trade-offs </a:t>
            </a:r>
          </a:p>
          <a:p>
            <a:r>
              <a:rPr lang="en-US" dirty="0"/>
              <a:t>such as Noise, gain, stability, </a:t>
            </a:r>
          </a:p>
          <a:p>
            <a:r>
              <a:rPr lang="en-US" dirty="0"/>
              <a:t>power and Linearity</a:t>
            </a:r>
            <a:endParaRPr lang="en-IN" dirty="0"/>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xfrm>
            <a:off x="907256" y="159950"/>
            <a:ext cx="7925044" cy="5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BASIC CIRCUIT OF EACH TOPOLOGY</a:t>
            </a:r>
            <a:endParaRPr dirty="0"/>
          </a:p>
        </p:txBody>
      </p:sp>
      <p:sp>
        <p:nvSpPr>
          <p:cNvPr id="150" name="Google Shape;150;p32"/>
          <p:cNvSpPr txBox="1">
            <a:spLocks noGrp="1"/>
          </p:cNvSpPr>
          <p:nvPr>
            <p:ph type="body" idx="1"/>
          </p:nvPr>
        </p:nvSpPr>
        <p:spPr>
          <a:xfrm>
            <a:off x="311700" y="718850"/>
            <a:ext cx="8520600" cy="42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1" name="Google Shape;151;p32"/>
          <p:cNvPicPr preferRelativeResize="0"/>
          <p:nvPr/>
        </p:nvPicPr>
        <p:blipFill rotWithShape="1">
          <a:blip r:embed="rId3">
            <a:alphaModFix/>
          </a:blip>
          <a:srcRect b="7071"/>
          <a:stretch/>
        </p:blipFill>
        <p:spPr>
          <a:xfrm>
            <a:off x="465125" y="850100"/>
            <a:ext cx="4004599" cy="2930075"/>
          </a:xfrm>
          <a:prstGeom prst="rect">
            <a:avLst/>
          </a:prstGeom>
          <a:noFill/>
          <a:ln>
            <a:noFill/>
          </a:ln>
        </p:spPr>
      </p:pic>
      <p:pic>
        <p:nvPicPr>
          <p:cNvPr id="152" name="Google Shape;152;p32"/>
          <p:cNvPicPr preferRelativeResize="0"/>
          <p:nvPr/>
        </p:nvPicPr>
        <p:blipFill rotWithShape="1">
          <a:blip r:embed="rId4">
            <a:alphaModFix/>
          </a:blip>
          <a:srcRect b="6820"/>
          <a:stretch/>
        </p:blipFill>
        <p:spPr>
          <a:xfrm>
            <a:off x="4648712" y="917150"/>
            <a:ext cx="4004599" cy="3048900"/>
          </a:xfrm>
          <a:prstGeom prst="rect">
            <a:avLst/>
          </a:prstGeom>
          <a:noFill/>
          <a:ln>
            <a:noFill/>
          </a:ln>
        </p:spPr>
      </p:pic>
      <p:cxnSp>
        <p:nvCxnSpPr>
          <p:cNvPr id="153" name="Google Shape;153;p32"/>
          <p:cNvCxnSpPr/>
          <p:nvPr/>
        </p:nvCxnSpPr>
        <p:spPr>
          <a:xfrm>
            <a:off x="3143575" y="917150"/>
            <a:ext cx="272700" cy="0"/>
          </a:xfrm>
          <a:prstGeom prst="straightConnector1">
            <a:avLst/>
          </a:prstGeom>
          <a:noFill/>
          <a:ln w="9525" cap="flat" cmpd="sng">
            <a:solidFill>
              <a:schemeClr val="dk2"/>
            </a:solidFill>
            <a:prstDash val="solid"/>
            <a:round/>
            <a:headEnd type="none" w="med" len="med"/>
            <a:tailEnd type="none" w="med" len="med"/>
          </a:ln>
        </p:spPr>
      </p:cxnSp>
      <p:sp>
        <p:nvSpPr>
          <p:cNvPr id="154" name="Google Shape;154;p32"/>
          <p:cNvSpPr txBox="1"/>
          <p:nvPr/>
        </p:nvSpPr>
        <p:spPr>
          <a:xfrm>
            <a:off x="3180750" y="780825"/>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     vdd</a:t>
            </a:r>
            <a:endParaRPr>
              <a:latin typeface="Source Sans Pro"/>
              <a:ea typeface="Source Sans Pro"/>
              <a:cs typeface="Source Sans Pro"/>
              <a:sym typeface="Source Sans Pro"/>
            </a:endParaRPr>
          </a:p>
        </p:txBody>
      </p:sp>
      <p:sp>
        <p:nvSpPr>
          <p:cNvPr id="155" name="Google Shape;155;p32"/>
          <p:cNvSpPr txBox="1"/>
          <p:nvPr/>
        </p:nvSpPr>
        <p:spPr>
          <a:xfrm>
            <a:off x="664775" y="3904100"/>
            <a:ext cx="29871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Common source resistive termination</a:t>
            </a:r>
            <a:endParaRPr>
              <a:latin typeface="Source Sans Pro"/>
              <a:ea typeface="Source Sans Pro"/>
              <a:cs typeface="Source Sans Pro"/>
              <a:sym typeface="Source Sans Pro"/>
            </a:endParaRPr>
          </a:p>
        </p:txBody>
      </p:sp>
      <p:sp>
        <p:nvSpPr>
          <p:cNvPr id="156" name="Google Shape;156;p32"/>
          <p:cNvSpPr txBox="1"/>
          <p:nvPr/>
        </p:nvSpPr>
        <p:spPr>
          <a:xfrm>
            <a:off x="4819025" y="3904100"/>
            <a:ext cx="3909600" cy="3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Common gate configuration</a:t>
            </a:r>
            <a:endParaRPr>
              <a:latin typeface="Source Sans Pro"/>
              <a:ea typeface="Source Sans Pro"/>
              <a:cs typeface="Source Sans Pro"/>
              <a:sym typeface="Source Sans Pro"/>
            </a:endParaRPr>
          </a:p>
        </p:txBody>
      </p: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6"/>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907256" y="271500"/>
            <a:ext cx="7925044" cy="546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BASIC CIRCUIT OF EACH TOPOLOGY</a:t>
            </a:r>
            <a:endParaRPr dirty="0"/>
          </a:p>
        </p:txBody>
      </p:sp>
      <p:sp>
        <p:nvSpPr>
          <p:cNvPr id="162" name="Google Shape;162;p33"/>
          <p:cNvSpPr txBox="1">
            <a:spLocks noGrp="1"/>
          </p:cNvSpPr>
          <p:nvPr>
            <p:ph type="body" idx="1"/>
          </p:nvPr>
        </p:nvSpPr>
        <p:spPr>
          <a:xfrm>
            <a:off x="311700" y="941950"/>
            <a:ext cx="8520600" cy="396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63" name="Google Shape;163;p33"/>
          <p:cNvPicPr preferRelativeResize="0"/>
          <p:nvPr/>
        </p:nvPicPr>
        <p:blipFill rotWithShape="1">
          <a:blip r:embed="rId3">
            <a:alphaModFix/>
          </a:blip>
          <a:srcRect b="5926"/>
          <a:stretch/>
        </p:blipFill>
        <p:spPr>
          <a:xfrm>
            <a:off x="150575" y="941950"/>
            <a:ext cx="4348050" cy="2949749"/>
          </a:xfrm>
          <a:prstGeom prst="rect">
            <a:avLst/>
          </a:prstGeom>
          <a:noFill/>
          <a:ln>
            <a:noFill/>
          </a:ln>
        </p:spPr>
      </p:pic>
      <p:pic>
        <p:nvPicPr>
          <p:cNvPr id="164" name="Google Shape;164;p33"/>
          <p:cNvPicPr preferRelativeResize="0"/>
          <p:nvPr/>
        </p:nvPicPr>
        <p:blipFill rotWithShape="1">
          <a:blip r:embed="rId4">
            <a:alphaModFix/>
          </a:blip>
          <a:srcRect b="8088"/>
          <a:stretch/>
        </p:blipFill>
        <p:spPr>
          <a:xfrm>
            <a:off x="4498625" y="1302121"/>
            <a:ext cx="4426575" cy="3097850"/>
          </a:xfrm>
          <a:prstGeom prst="rect">
            <a:avLst/>
          </a:prstGeom>
          <a:noFill/>
          <a:ln>
            <a:noFill/>
          </a:ln>
        </p:spPr>
      </p:pic>
      <p:sp>
        <p:nvSpPr>
          <p:cNvPr id="165" name="Google Shape;165;p33"/>
          <p:cNvSpPr txBox="1"/>
          <p:nvPr/>
        </p:nvSpPr>
        <p:spPr>
          <a:xfrm>
            <a:off x="454050" y="3742975"/>
            <a:ext cx="4044600" cy="3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CS Shunt series feedback</a:t>
            </a:r>
            <a:endParaRPr>
              <a:latin typeface="Source Sans Pro"/>
              <a:ea typeface="Source Sans Pro"/>
              <a:cs typeface="Source Sans Pro"/>
              <a:sym typeface="Source Sans Pro"/>
            </a:endParaRPr>
          </a:p>
        </p:txBody>
      </p:sp>
      <p:sp>
        <p:nvSpPr>
          <p:cNvPr id="166" name="Google Shape;166;p33"/>
          <p:cNvSpPr txBox="1"/>
          <p:nvPr/>
        </p:nvSpPr>
        <p:spPr>
          <a:xfrm>
            <a:off x="4680400" y="4288325"/>
            <a:ext cx="39423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Cascode ISD Configuration</a:t>
            </a:r>
            <a:endParaRPr>
              <a:latin typeface="Source Sans Pro"/>
              <a:ea typeface="Source Sans Pro"/>
              <a:cs typeface="Source Sans Pro"/>
              <a:sym typeface="Source Sans Pro"/>
            </a:endParaRPr>
          </a:p>
        </p:txBody>
      </p:sp>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6"/>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907256" y="177125"/>
            <a:ext cx="7925044"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DIFFERENT TYPES OF TOPOLOGIES</a:t>
            </a:r>
            <a:endParaRPr dirty="0"/>
          </a:p>
        </p:txBody>
      </p:sp>
      <p:pic>
        <p:nvPicPr>
          <p:cNvPr id="172" name="Google Shape;172;p34"/>
          <p:cNvPicPr preferRelativeResize="0"/>
          <p:nvPr/>
        </p:nvPicPr>
        <p:blipFill>
          <a:blip r:embed="rId3">
            <a:alphaModFix/>
          </a:blip>
          <a:stretch>
            <a:fillRect/>
          </a:stretch>
        </p:blipFill>
        <p:spPr>
          <a:xfrm>
            <a:off x="2056325" y="939825"/>
            <a:ext cx="4629451" cy="3953075"/>
          </a:xfrm>
          <a:prstGeom prst="rect">
            <a:avLst/>
          </a:prstGeom>
          <a:noFill/>
          <a:ln>
            <a:noFill/>
          </a:ln>
        </p:spPr>
      </p:pic>
      <p:sp>
        <p:nvSpPr>
          <p:cNvPr id="173" name="Google Shape;173;p34"/>
          <p:cNvSpPr txBox="1"/>
          <p:nvPr/>
        </p:nvSpPr>
        <p:spPr>
          <a:xfrm>
            <a:off x="3147725" y="1567150"/>
            <a:ext cx="1527000" cy="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569" y="95201"/>
            <a:ext cx="1132630" cy="9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lc="http://schemas.openxmlformats.org/drawingml/2006/lockedCanvas" xmlns:a16="http://schemas.microsoft.com/office/drawing/2014/main" xmlns="" id="{9EF4012B-0837-4442-B8BA-25DA5F339844}"/>
              </a:ext>
            </a:extLst>
          </p:cNvPr>
          <p:cNvPicPr>
            <a:picLocks noChangeAspect="1"/>
          </p:cNvPicPr>
          <p:nvPr/>
        </p:nvPicPr>
        <p:blipFill>
          <a:blip r:embed="rId5"/>
          <a:stretch>
            <a:fillRect/>
          </a:stretch>
        </p:blipFill>
        <p:spPr>
          <a:xfrm>
            <a:off x="0" y="36537"/>
            <a:ext cx="907256" cy="1025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1687</Words>
  <Application>Microsoft Office PowerPoint</Application>
  <PresentationFormat>On-screen Show (16:9)</PresentationFormat>
  <Paragraphs>292</Paragraphs>
  <Slides>33</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Times New Roman</vt:lpstr>
      <vt:lpstr>Source Sans Pro</vt:lpstr>
      <vt:lpstr>Raleway</vt:lpstr>
      <vt:lpstr>Cambria Math</vt:lpstr>
      <vt:lpstr>Arial</vt:lpstr>
      <vt:lpstr>Trebuchet MS</vt:lpstr>
      <vt:lpstr>Roboto</vt:lpstr>
      <vt:lpstr>Impact</vt:lpstr>
      <vt:lpstr>Simple Light</vt:lpstr>
      <vt:lpstr>Plum</vt:lpstr>
      <vt:lpstr>          Low Noise Amplifier Design for      Wireless Body Area Network Applications</vt:lpstr>
      <vt:lpstr>     ABSTRACT</vt:lpstr>
      <vt:lpstr> PROBLEM STATEMENT</vt:lpstr>
      <vt:lpstr>WIRELESS BODY AREA NETWORK (WBAN)</vt:lpstr>
      <vt:lpstr>How Exactly does a LNA work?</vt:lpstr>
      <vt:lpstr>Analog design trade off diagram</vt:lpstr>
      <vt:lpstr>BASIC CIRCUIT OF EACH TOPOLOGY</vt:lpstr>
      <vt:lpstr>BASIC CIRCUIT OF EACH TOPOLOGY</vt:lpstr>
      <vt:lpstr>DIFFERENT TYPES OF TOPOLOGIES</vt:lpstr>
      <vt:lpstr>LITERATURE SURVEY</vt:lpstr>
      <vt:lpstr>HOW SIGNAL IS OBTAINED?</vt:lpstr>
      <vt:lpstr>CHARACTERISTICS OF ECG/EEG  SIGNAL: </vt:lpstr>
      <vt:lpstr>BLOCK DIAGRAM OF TRANSMITTER [7]</vt:lpstr>
      <vt:lpstr>INPUT AND OUTPUT AT EACH BLOCK OF  TRANSMITTER</vt:lpstr>
      <vt:lpstr>RECEIVER BLOCK DIAGRAM [7] </vt:lpstr>
      <vt:lpstr>LNA</vt:lpstr>
      <vt:lpstr>Target Specifications</vt:lpstr>
      <vt:lpstr>DESIGN EQUATIONS:</vt:lpstr>
      <vt:lpstr>PowerPoint Presentation</vt:lpstr>
      <vt:lpstr>Hand Calculations</vt:lpstr>
      <vt:lpstr>PowerPoint Presentation</vt:lpstr>
      <vt:lpstr>SCHEMATIC</vt:lpstr>
      <vt:lpstr>    RESULTS ACHIEVED</vt:lpstr>
      <vt:lpstr>PowerPoint Presentation</vt:lpstr>
      <vt:lpstr> </vt:lpstr>
      <vt:lpstr>S21 = 18.38dB</vt:lpstr>
      <vt:lpstr>PowerPoint Presentation</vt:lpstr>
      <vt:lpstr>Z11 = 49.523 ohm</vt:lpstr>
      <vt:lpstr>Stability (K_f) = 1.21</vt:lpstr>
      <vt:lpstr>PowerPoint Presentation</vt:lpstr>
      <vt:lpstr>PERFORMANCE COMPARISON WITH OTHER  PAPERS</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Low Noise Amplifier Design for  Wireless Body Area Network Applications</dc:title>
  <cp:lastModifiedBy>SAURABH SUMAN</cp:lastModifiedBy>
  <cp:revision>20</cp:revision>
  <dcterms:modified xsi:type="dcterms:W3CDTF">2021-08-09T05:55:45Z</dcterms:modified>
</cp:coreProperties>
</file>