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1pPr>
    <a:lvl2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2pPr>
    <a:lvl3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3pPr>
    <a:lvl4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4pPr>
    <a:lvl5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5pPr>
    <a:lvl6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6pPr>
    <a:lvl7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7pPr>
    <a:lvl8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8pPr>
    <a:lvl9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ody Level One…"/>
          <p:cNvSpPr txBox="1"/>
          <p:nvPr>
            <p:ph type="body" sz="half" idx="1" hasCustomPrompt="1"/>
          </p:nvPr>
        </p:nvSpPr>
        <p:spPr>
          <a:xfrm>
            <a:off x="1298277" y="4927600"/>
            <a:ext cx="21863646" cy="3853767"/>
          </a:xfrm>
          <a:prstGeom prst="rect">
            <a:avLst/>
          </a:prstGeom>
        </p:spPr>
        <p:txBody>
          <a:bodyPr anchor="ctr"/>
          <a:lstStyle>
            <a:lvl1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1pPr>
            <a:lvl2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2pPr>
            <a:lvl3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3pPr>
            <a:lvl4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4pPr>
            <a:lvl5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act information"/>
          <p:cNvSpPr txBox="1"/>
          <p:nvPr>
            <p:ph type="body" sz="quarter" idx="13" hasCustomPrompt="1"/>
          </p:nvPr>
        </p:nvSpPr>
        <p:spPr>
          <a:xfrm>
            <a:off x="1295400" y="8117284"/>
            <a:ext cx="21869400" cy="592456"/>
          </a:xfrm>
          <a:prstGeom prst="rect">
            <a:avLst/>
          </a:prstGeom>
        </p:spPr>
        <p:txBody>
          <a:bodyPr/>
          <a:lstStyle>
            <a:lvl1pPr algn="ctr" defTabSz="490727">
              <a:spcBef>
                <a:spcPts val="2600"/>
              </a:spcBef>
              <a:defRPr spc="-88" sz="2940"/>
            </a:lvl1pPr>
          </a:lstStyle>
          <a:p>
            <a:pPr/>
            <a:r>
              <a:t>Fact information</a:t>
            </a:r>
          </a:p>
        </p:txBody>
      </p:sp>
      <p:sp>
        <p:nvSpPr>
          <p:cNvPr id="121" name="Body Level One…"/>
          <p:cNvSpPr txBox="1"/>
          <p:nvPr>
            <p:ph type="body" sz="half" idx="1" hasCustomPrompt="1"/>
          </p:nvPr>
        </p:nvSpPr>
        <p:spPr>
          <a:xfrm>
            <a:off x="1295400" y="3587043"/>
            <a:ext cx="21869400" cy="4730168"/>
          </a:xfrm>
          <a:prstGeom prst="rect">
            <a:avLst/>
          </a:prstGeom>
        </p:spPr>
        <p:txBody>
          <a:bodyPr anchor="b"/>
          <a:lstStyle>
            <a:lvl1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1pPr>
            <a:lvl2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2pPr>
            <a:lvl3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3pPr>
            <a:lvl4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4pPr>
            <a:lvl5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2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ttribution"/>
          <p:cNvSpPr txBox="1"/>
          <p:nvPr>
            <p:ph type="body" sz="quarter" idx="13" hasCustomPrompt="1"/>
          </p:nvPr>
        </p:nvSpPr>
        <p:spPr>
          <a:xfrm>
            <a:off x="2252674" y="10353079"/>
            <a:ext cx="20691414" cy="567945"/>
          </a:xfrm>
          <a:prstGeom prst="rect">
            <a:avLst/>
          </a:prstGeom>
        </p:spPr>
        <p:txBody>
          <a:bodyPr/>
          <a:lstStyle>
            <a:lvl1pPr defTabSz="584200">
              <a:defRPr spc="-84" sz="2800"/>
            </a:lvl1pPr>
          </a:lstStyle>
          <a:p>
            <a:pPr/>
            <a:r>
              <a:t>Attribution </a:t>
            </a:r>
          </a:p>
        </p:txBody>
      </p:sp>
      <p:sp>
        <p:nvSpPr>
          <p:cNvPr id="132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3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34" name="Body Level One…"/>
          <p:cNvSpPr txBox="1"/>
          <p:nvPr>
            <p:ph type="body" sz="half" idx="1" hasCustomPrompt="1"/>
          </p:nvPr>
        </p:nvSpPr>
        <p:spPr>
          <a:xfrm>
            <a:off x="1439912" y="4332885"/>
            <a:ext cx="21504176" cy="5497468"/>
          </a:xfrm>
          <a:prstGeom prst="rect">
            <a:avLst/>
          </a:prstGeom>
        </p:spPr>
        <p:txBody>
          <a:bodyPr anchor="b"/>
          <a:lstStyle>
            <a:lvl1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1pPr>
            <a:lvl2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2pPr>
            <a:lvl3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3pPr>
            <a:lvl4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4pPr>
            <a:lvl5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518839134_3132x2088.jpg"/>
          <p:cNvSpPr/>
          <p:nvPr>
            <p:ph type="pic" idx="13"/>
          </p:nvPr>
        </p:nvSpPr>
        <p:spPr>
          <a:xfrm>
            <a:off x="4076700" y="-3937000"/>
            <a:ext cx="26492200" cy="17661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766363123_1851x1194.jpg"/>
          <p:cNvSpPr/>
          <p:nvPr>
            <p:ph type="pic" sz="half" idx="14"/>
          </p:nvPr>
        </p:nvSpPr>
        <p:spPr>
          <a:xfrm>
            <a:off x="-1" y="-525805"/>
            <a:ext cx="12065001" cy="77826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4" name="981594838_2460x1641.jpg"/>
          <p:cNvSpPr/>
          <p:nvPr>
            <p:ph type="pic" sz="half" idx="15"/>
          </p:nvPr>
        </p:nvSpPr>
        <p:spPr>
          <a:xfrm>
            <a:off x="-1" y="6384784"/>
            <a:ext cx="12065001" cy="80482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463013163_3048x2031.jpg"/>
          <p:cNvSpPr/>
          <p:nvPr>
            <p:ph type="pic" idx="13"/>
          </p:nvPr>
        </p:nvSpPr>
        <p:spPr>
          <a:xfrm>
            <a:off x="0" y="-1266000"/>
            <a:ext cx="24384000" cy="1624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014407370_Retouch_4050x2379.jpg"/>
          <p:cNvSpPr/>
          <p:nvPr>
            <p:ph type="pic" idx="13"/>
          </p:nvPr>
        </p:nvSpPr>
        <p:spPr>
          <a:xfrm>
            <a:off x="-685800" y="-6146800"/>
            <a:ext cx="34201100" cy="200899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95400" y="4384675"/>
            <a:ext cx="21869400" cy="4699000"/>
          </a:xfrm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95400" y="9268776"/>
            <a:ext cx="21869400" cy="1422714"/>
          </a:xfrm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518839134_3132x2088.jpg"/>
          <p:cNvSpPr/>
          <p:nvPr>
            <p:ph type="pic" idx="13"/>
          </p:nvPr>
        </p:nvSpPr>
        <p:spPr>
          <a:xfrm>
            <a:off x="8922063" y="-1"/>
            <a:ext cx="20573998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95400" y="3743016"/>
            <a:ext cx="11442700" cy="533400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95400" y="9271000"/>
            <a:ext cx="11442700" cy="3175000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hor and Date"/>
          <p:cNvSpPr txBox="1"/>
          <p:nvPr>
            <p:ph type="body" sz="quarter" idx="13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42" name="Slide Subtitle"/>
          <p:cNvSpPr txBox="1"/>
          <p:nvPr>
            <p:ph type="body" sz="quarter" idx="14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4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44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45" name="Slide Title"/>
          <p:cNvSpPr txBox="1"/>
          <p:nvPr>
            <p:ph type="title" hasCustomPrompt="1"/>
          </p:nvPr>
        </p:nvSpPr>
        <p:spPr>
          <a:xfrm>
            <a:off x="1295400" y="1620697"/>
            <a:ext cx="21869400" cy="1778386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46" name="Body Level One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7400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xfrm>
            <a:off x="22779989" y="12955885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uthor and Date"/>
          <p:cNvSpPr txBox="1"/>
          <p:nvPr>
            <p:ph type="body" sz="quarter" idx="13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55" name="Body Level One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5317"/>
          </a:xfrm>
          <a:prstGeom prst="rect">
            <a:avLst/>
          </a:prstGeom>
        </p:spPr>
        <p:txBody>
          <a:bodyPr numCol="2" spcCol="1093469"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6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57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981594838_2460x1641.jpg"/>
          <p:cNvSpPr/>
          <p:nvPr>
            <p:ph type="pic" idx="13"/>
          </p:nvPr>
        </p:nvSpPr>
        <p:spPr>
          <a:xfrm>
            <a:off x="10236489" y="-1"/>
            <a:ext cx="2056146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Body Level One…"/>
          <p:cNvSpPr txBox="1"/>
          <p:nvPr>
            <p:ph type="body" sz="half" idx="1" hasCustomPrompt="1"/>
          </p:nvPr>
        </p:nvSpPr>
        <p:spPr>
          <a:xfrm>
            <a:off x="1295400" y="5257800"/>
            <a:ext cx="11442700" cy="6886575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Rectangle"/>
          <p:cNvSpPr/>
          <p:nvPr/>
        </p:nvSpPr>
        <p:spPr>
          <a:xfrm>
            <a:off x="0" y="990550"/>
            <a:ext cx="12538389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68" name="Author and Date"/>
          <p:cNvSpPr txBox="1"/>
          <p:nvPr>
            <p:ph type="body" sz="quarter" idx="14" hasCustomPrompt="1"/>
          </p:nvPr>
        </p:nvSpPr>
        <p:spPr>
          <a:xfrm>
            <a:off x="1295400" y="12955885"/>
            <a:ext cx="114427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69" name="Slide Title"/>
          <p:cNvSpPr txBox="1"/>
          <p:nvPr>
            <p:ph type="title" hasCustomPrompt="1"/>
          </p:nvPr>
        </p:nvSpPr>
        <p:spPr>
          <a:xfrm>
            <a:off x="1295400" y="1625600"/>
            <a:ext cx="11442700" cy="2466975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70" name="Slide Subtitle"/>
          <p:cNvSpPr txBox="1"/>
          <p:nvPr>
            <p:ph type="body" sz="quarter" idx="15" hasCustomPrompt="1"/>
          </p:nvPr>
        </p:nvSpPr>
        <p:spPr>
          <a:xfrm>
            <a:off x="1295400" y="4092575"/>
            <a:ext cx="11442701" cy="678372"/>
          </a:xfrm>
          <a:prstGeom prst="rect">
            <a:avLst/>
          </a:prstGeom>
        </p:spPr>
        <p:txBody>
          <a:bodyPr/>
          <a:lstStyle>
            <a:lvl1pPr defTabSz="566674">
              <a:defRPr spc="-101" sz="3395"/>
            </a:lvl1pPr>
          </a:lstStyle>
          <a:p>
            <a:pPr/>
            <a:r>
              <a:t>Slide Subtitle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1071588906_5475x3081_03.jpg" descr="1071588906_5475x3081_03.jpg"/>
          <p:cNvPicPr>
            <a:picLocks noChangeAspect="1"/>
          </p:cNvPicPr>
          <p:nvPr/>
        </p:nvPicPr>
        <p:blipFill>
          <a:blip r:embed="rId2">
            <a:extLst/>
          </a:blip>
          <a:srcRect l="1332" t="47600" r="46378" b="0"/>
          <a:stretch>
            <a:fillRect/>
          </a:stretch>
        </p:blipFill>
        <p:spPr>
          <a:xfrm rot="21594000">
            <a:off x="-15269" y="-21302"/>
            <a:ext cx="24446071" cy="137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" y="0"/>
                </a:moveTo>
                <a:lnTo>
                  <a:pt x="0" y="21550"/>
                </a:lnTo>
                <a:lnTo>
                  <a:pt x="16175" y="21600"/>
                </a:lnTo>
                <a:lnTo>
                  <a:pt x="21579" y="21600"/>
                </a:lnTo>
                <a:lnTo>
                  <a:pt x="21600" y="67"/>
                </a:lnTo>
                <a:lnTo>
                  <a:pt x="21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79" name="Section Title"/>
          <p:cNvSpPr txBox="1"/>
          <p:nvPr>
            <p:ph type="title" hasCustomPrompt="1"/>
          </p:nvPr>
        </p:nvSpPr>
        <p:spPr>
          <a:xfrm>
            <a:off x="1295400" y="5404408"/>
            <a:ext cx="21869400" cy="2881785"/>
          </a:xfrm>
          <a:prstGeom prst="rect">
            <a:avLst/>
          </a:prstGeom>
        </p:spPr>
        <p:txBody>
          <a:bodyPr anchor="ctr"/>
          <a:lstStyle>
            <a:lvl1pPr defTabSz="825500">
              <a:defRPr spc="-408" sz="10200"/>
            </a:lvl1pPr>
          </a:lstStyle>
          <a:p>
            <a:pPr/>
            <a:r>
              <a:t>Section Title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Author and Date"/>
          <p:cNvSpPr txBox="1"/>
          <p:nvPr>
            <p:ph type="body" sz="quarter" idx="13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88" name="Slide Subtitle"/>
          <p:cNvSpPr txBox="1"/>
          <p:nvPr>
            <p:ph type="body" sz="quarter" idx="14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Slide Subtitle </a:t>
            </a:r>
          </a:p>
        </p:txBody>
      </p:sp>
      <p:sp>
        <p:nvSpPr>
          <p:cNvPr id="89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9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91" name="Slide Title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uthor and Date"/>
          <p:cNvSpPr txBox="1"/>
          <p:nvPr>
            <p:ph type="body" sz="quarter" idx="13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00" name="Agenda Subtitle"/>
          <p:cNvSpPr txBox="1"/>
          <p:nvPr>
            <p:ph type="body" sz="quarter" idx="14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Agenda Subtitle</a:t>
            </a:r>
          </a:p>
        </p:txBody>
      </p:sp>
      <p:sp>
        <p:nvSpPr>
          <p:cNvPr id="101" name="Body Level One…"/>
          <p:cNvSpPr txBox="1"/>
          <p:nvPr>
            <p:ph type="body" idx="1" hasCustomPrompt="1"/>
          </p:nvPr>
        </p:nvSpPr>
        <p:spPr>
          <a:xfrm>
            <a:off x="1295400" y="5118100"/>
            <a:ext cx="21869400" cy="7137400"/>
          </a:xfrm>
          <a:prstGeom prst="rect">
            <a:avLst/>
          </a:prstGeom>
        </p:spPr>
        <p:txBody>
          <a:bodyPr/>
          <a:lstStyle>
            <a:lvl1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1pPr>
            <a:lvl2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2pPr>
            <a:lvl3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3pPr>
            <a:lvl4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4pPr>
            <a:lvl5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2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0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04" name="Agenda Title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Agenda Title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071588906_5475x3081_02.jpg" descr="1071588906_5475x3081_02.jpg"/>
          <p:cNvPicPr>
            <a:picLocks noChangeAspect="1"/>
          </p:cNvPicPr>
          <p:nvPr/>
        </p:nvPicPr>
        <p:blipFill>
          <a:blip r:embed="rId2">
            <a:extLst/>
          </a:blip>
          <a:srcRect l="0" t="21" r="0" b="21"/>
          <a:stretch>
            <a:fillRect/>
          </a:stretch>
        </p:blipFill>
        <p:spPr>
          <a:xfrm>
            <a:off x="0" y="0"/>
            <a:ext cx="2438400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Presentation Title"/>
          <p:cNvSpPr txBox="1"/>
          <p:nvPr>
            <p:ph type="title" hasCustomPrompt="1"/>
          </p:nvPr>
        </p:nvSpPr>
        <p:spPr>
          <a:xfrm>
            <a:off x="1298349" y="4384675"/>
            <a:ext cx="21869401" cy="469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4" name="Body Level One…"/>
          <p:cNvSpPr txBox="1"/>
          <p:nvPr>
            <p:ph type="body" idx="1" hasCustomPrompt="1"/>
          </p:nvPr>
        </p:nvSpPr>
        <p:spPr>
          <a:xfrm>
            <a:off x="1298349" y="9268776"/>
            <a:ext cx="21869401" cy="140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2783800" y="12954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3428914">
              <a:defRPr sz="2000"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9pPr>
    </p:bodyStyle>
    <p:otherStyle>
      <a:lvl1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oan Case Stud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Loan Case Study</a:t>
            </a:r>
          </a:p>
        </p:txBody>
      </p:sp>
      <p:sp>
        <p:nvSpPr>
          <p:cNvPr id="170" name="By - Mr. Saurabh kr. Dubey &amp; Mr. Rohan Se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- Mr. Saurabh kr. Dubey &amp; Mr. Rohan Sen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nalysis On Installment_p"/>
          <p:cNvSpPr txBox="1"/>
          <p:nvPr>
            <p:ph type="title" idx="4294967295"/>
          </p:nvPr>
        </p:nvSpPr>
        <p:spPr>
          <a:xfrm>
            <a:off x="1257300" y="876763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Analysis On Installment_p</a:t>
            </a:r>
          </a:p>
        </p:txBody>
      </p:sp>
      <p:sp>
        <p:nvSpPr>
          <p:cNvPr id="201" name="Charged off percentage steadily rises with higher installment amount."/>
          <p:cNvSpPr txBox="1"/>
          <p:nvPr>
            <p:ph type="body" sz="half" idx="1"/>
          </p:nvPr>
        </p:nvSpPr>
        <p:spPr>
          <a:xfrm>
            <a:off x="1298277" y="3309904"/>
            <a:ext cx="9983631" cy="9117106"/>
          </a:xfrm>
          <a:prstGeom prst="rect">
            <a:avLst/>
          </a:prstGeom>
        </p:spPr>
        <p:txBody>
          <a:bodyPr/>
          <a:lstStyle>
            <a:lvl1pPr marL="647700" indent="-647700" algn="l" defTabSz="584200">
              <a:spcBef>
                <a:spcPts val="3300"/>
              </a:spcBef>
              <a:buClr>
                <a:srgbClr val="000000"/>
              </a:buClr>
              <a:buSzPct val="200000"/>
              <a:buChar char="•"/>
              <a:defRPr b="0" cap="none" spc="0" sz="4000"/>
            </a:lvl1pPr>
          </a:lstStyle>
          <a:p>
            <a:pPr/>
            <a:r>
              <a:t>Charged off percentage steadily rises with higher installment amount.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22315" y="4391226"/>
            <a:ext cx="11925120" cy="6954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nalysis On annual_inc_p"/>
          <p:cNvSpPr txBox="1"/>
          <p:nvPr>
            <p:ph type="title" idx="4294967295"/>
          </p:nvPr>
        </p:nvSpPr>
        <p:spPr>
          <a:xfrm>
            <a:off x="1257300" y="876763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Analysis On annual_inc_p</a:t>
            </a:r>
          </a:p>
        </p:txBody>
      </p:sp>
      <p:sp>
        <p:nvSpPr>
          <p:cNvPr id="205" name="In this the lowest annual income group is more likely to get Charged Off"/>
          <p:cNvSpPr txBox="1"/>
          <p:nvPr>
            <p:ph type="body" sz="half" idx="1"/>
          </p:nvPr>
        </p:nvSpPr>
        <p:spPr>
          <a:xfrm>
            <a:off x="1298277" y="3309904"/>
            <a:ext cx="9983631" cy="9117106"/>
          </a:xfrm>
          <a:prstGeom prst="rect">
            <a:avLst/>
          </a:prstGeom>
        </p:spPr>
        <p:txBody>
          <a:bodyPr/>
          <a:lstStyle>
            <a:lvl1pPr marL="647700" indent="-647700" algn="l" defTabSz="584200">
              <a:spcBef>
                <a:spcPts val="3300"/>
              </a:spcBef>
              <a:buClr>
                <a:srgbClr val="000000"/>
              </a:buClr>
              <a:buSzPct val="200000"/>
              <a:buChar char="•"/>
              <a:defRPr b="0" cap="none" spc="0" sz="4000"/>
            </a:lvl1pPr>
          </a:lstStyle>
          <a:p>
            <a:pPr/>
            <a:r>
              <a:t>In this the lowest annual income group is more likely to get Charged Off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3757" y="4744951"/>
            <a:ext cx="13145898" cy="7115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nalysis On dti_p"/>
          <p:cNvSpPr txBox="1"/>
          <p:nvPr>
            <p:ph type="title" idx="4294967295"/>
          </p:nvPr>
        </p:nvSpPr>
        <p:spPr>
          <a:xfrm>
            <a:off x="1257300" y="876763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Analysis On dti_p</a:t>
            </a:r>
          </a:p>
        </p:txBody>
      </p:sp>
      <p:sp>
        <p:nvSpPr>
          <p:cNvPr id="209" name="We see that high debt to income ratio results in more chances of Charged Off"/>
          <p:cNvSpPr txBox="1"/>
          <p:nvPr>
            <p:ph type="body" sz="half" idx="1"/>
          </p:nvPr>
        </p:nvSpPr>
        <p:spPr>
          <a:xfrm>
            <a:off x="1298277" y="3309904"/>
            <a:ext cx="9983631" cy="9117106"/>
          </a:xfrm>
          <a:prstGeom prst="rect">
            <a:avLst/>
          </a:prstGeom>
        </p:spPr>
        <p:txBody>
          <a:bodyPr/>
          <a:lstStyle>
            <a:lvl1pPr marL="647700" indent="-647700" algn="l" defTabSz="584200">
              <a:spcBef>
                <a:spcPts val="3300"/>
              </a:spcBef>
              <a:buClr>
                <a:srgbClr val="000000"/>
              </a:buClr>
              <a:buSzPct val="200000"/>
              <a:buChar char="•"/>
              <a:defRPr b="0" cap="none" spc="0" sz="4000"/>
            </a:lvl1pPr>
          </a:lstStyle>
          <a:p>
            <a:pPr/>
            <a:r>
              <a:t>We see that high debt to income ratio results in more chances of Charged Off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273" y="3945098"/>
            <a:ext cx="13203612" cy="7846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nalysis On revol_util_p"/>
          <p:cNvSpPr txBox="1"/>
          <p:nvPr>
            <p:ph type="title" idx="4294967295"/>
          </p:nvPr>
        </p:nvSpPr>
        <p:spPr>
          <a:xfrm>
            <a:off x="1257300" y="876763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Analysis On revol_util_p</a:t>
            </a:r>
          </a:p>
        </p:txBody>
      </p:sp>
      <p:sp>
        <p:nvSpPr>
          <p:cNvPr id="213" name="Its clear that revolving line utilisation rate has a large impact to the chance of Charged Off"/>
          <p:cNvSpPr txBox="1"/>
          <p:nvPr>
            <p:ph type="body" sz="half" idx="1"/>
          </p:nvPr>
        </p:nvSpPr>
        <p:spPr>
          <a:xfrm>
            <a:off x="1298277" y="3309904"/>
            <a:ext cx="9983631" cy="9117106"/>
          </a:xfrm>
          <a:prstGeom prst="rect">
            <a:avLst/>
          </a:prstGeom>
        </p:spPr>
        <p:txBody>
          <a:bodyPr/>
          <a:lstStyle>
            <a:lvl1pPr marL="647700" indent="-647700" algn="l" defTabSz="584200">
              <a:spcBef>
                <a:spcPts val="3300"/>
              </a:spcBef>
              <a:buClr>
                <a:srgbClr val="000000"/>
              </a:buClr>
              <a:buSzPct val="200000"/>
              <a:buChar char="•"/>
              <a:defRPr b="0" cap="none" spc="0" sz="4000"/>
            </a:lvl1pPr>
          </a:lstStyle>
          <a:p>
            <a:pPr/>
            <a:r>
              <a:t>Its clear that revolving line utilisation rate has a large impact to the chance of Charged Off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0459" y="3494669"/>
            <a:ext cx="13102437" cy="7999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nalysis On term"/>
          <p:cNvSpPr txBox="1"/>
          <p:nvPr>
            <p:ph type="title" idx="4294967295"/>
          </p:nvPr>
        </p:nvSpPr>
        <p:spPr>
          <a:xfrm>
            <a:off x="1257300" y="876763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Analysis On term</a:t>
            </a:r>
          </a:p>
        </p:txBody>
      </p:sp>
      <p:sp>
        <p:nvSpPr>
          <p:cNvPr id="217" name="Simply put higher the tenure higher the chances that the loan is fully paid."/>
          <p:cNvSpPr txBox="1"/>
          <p:nvPr>
            <p:ph type="body" sz="half" idx="1"/>
          </p:nvPr>
        </p:nvSpPr>
        <p:spPr>
          <a:xfrm>
            <a:off x="1298277" y="3309904"/>
            <a:ext cx="9983631" cy="9117106"/>
          </a:xfrm>
          <a:prstGeom prst="rect">
            <a:avLst/>
          </a:prstGeom>
        </p:spPr>
        <p:txBody>
          <a:bodyPr/>
          <a:lstStyle>
            <a:lvl1pPr marL="647700" indent="-647700" algn="l" defTabSz="584200">
              <a:spcBef>
                <a:spcPts val="3300"/>
              </a:spcBef>
              <a:buClr>
                <a:srgbClr val="000000"/>
              </a:buClr>
              <a:buSzPct val="200000"/>
              <a:buChar char="•"/>
              <a:defRPr b="0" cap="none" spc="0" sz="4000"/>
            </a:lvl1pPr>
          </a:lstStyle>
          <a:p>
            <a:pPr/>
            <a:r>
              <a:t>Simply put higher the tenure higher the chances that the loan is fully paid.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00378" y="3497960"/>
            <a:ext cx="12837017" cy="8309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nalysis On grade"/>
          <p:cNvSpPr txBox="1"/>
          <p:nvPr>
            <p:ph type="title" idx="4294967295"/>
          </p:nvPr>
        </p:nvSpPr>
        <p:spPr>
          <a:xfrm>
            <a:off x="1257300" y="876763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Analysis On grade</a:t>
            </a:r>
          </a:p>
        </p:txBody>
      </p:sp>
      <p:sp>
        <p:nvSpPr>
          <p:cNvPr id="221" name="This varies hugely with grade and does not follow a pattern."/>
          <p:cNvSpPr txBox="1"/>
          <p:nvPr>
            <p:ph type="body" sz="half" idx="1"/>
          </p:nvPr>
        </p:nvSpPr>
        <p:spPr>
          <a:xfrm>
            <a:off x="1298277" y="3309904"/>
            <a:ext cx="9983631" cy="9117106"/>
          </a:xfrm>
          <a:prstGeom prst="rect">
            <a:avLst/>
          </a:prstGeom>
        </p:spPr>
        <p:txBody>
          <a:bodyPr/>
          <a:lstStyle>
            <a:lvl1pPr marL="647700" indent="-647700" algn="l" defTabSz="584200">
              <a:spcBef>
                <a:spcPts val="3300"/>
              </a:spcBef>
              <a:buClr>
                <a:srgbClr val="000000"/>
              </a:buClr>
              <a:buSzPct val="200000"/>
              <a:buChar char="•"/>
              <a:defRPr b="0" cap="none" spc="0" sz="4000"/>
            </a:lvl1pPr>
          </a:lstStyle>
          <a:p>
            <a:pPr/>
            <a:r>
              <a:t>This varies hugely with grade and does not follow a pattern.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6949" y="3472119"/>
            <a:ext cx="12328163" cy="9117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nalysis On home_ownership"/>
          <p:cNvSpPr txBox="1"/>
          <p:nvPr>
            <p:ph type="title" idx="4294967295"/>
          </p:nvPr>
        </p:nvSpPr>
        <p:spPr>
          <a:xfrm>
            <a:off x="1257300" y="876763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Analysis On home_ownership</a:t>
            </a:r>
          </a:p>
        </p:txBody>
      </p:sp>
      <p:sp>
        <p:nvSpPr>
          <p:cNvPr id="225" name="It is clear that owning a house has very less chances of being Charged Off"/>
          <p:cNvSpPr txBox="1"/>
          <p:nvPr>
            <p:ph type="body" sz="half" idx="1"/>
          </p:nvPr>
        </p:nvSpPr>
        <p:spPr>
          <a:xfrm>
            <a:off x="1298277" y="3309904"/>
            <a:ext cx="9983631" cy="9117106"/>
          </a:xfrm>
          <a:prstGeom prst="rect">
            <a:avLst/>
          </a:prstGeom>
        </p:spPr>
        <p:txBody>
          <a:bodyPr/>
          <a:lstStyle>
            <a:lvl1pPr marL="647700" indent="-647700" algn="l" defTabSz="584200">
              <a:spcBef>
                <a:spcPts val="3300"/>
              </a:spcBef>
              <a:buClr>
                <a:srgbClr val="000000"/>
              </a:buClr>
              <a:buSzPct val="200000"/>
              <a:buChar char="•"/>
              <a:defRPr b="0" cap="none" spc="0" sz="4000"/>
            </a:lvl1pPr>
          </a:lstStyle>
          <a:p>
            <a:pPr/>
            <a:r>
              <a:t>It is clear that owning a house has very less chances of being Charged Off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66655" y="4471167"/>
            <a:ext cx="11887963" cy="7916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nalysis On verification_status"/>
          <p:cNvSpPr txBox="1"/>
          <p:nvPr>
            <p:ph type="title" idx="4294967295"/>
          </p:nvPr>
        </p:nvSpPr>
        <p:spPr>
          <a:xfrm>
            <a:off x="1257300" y="876763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72516">
              <a:defRPr spc="-391" sz="9800"/>
            </a:lvl1pPr>
          </a:lstStyle>
          <a:p>
            <a:pPr/>
            <a:r>
              <a:t>Analysis On verification_status</a:t>
            </a:r>
          </a:p>
        </p:txBody>
      </p:sp>
      <p:sp>
        <p:nvSpPr>
          <p:cNvPr id="229" name="verified applicants have more defaulted % which means the verification process is not correct."/>
          <p:cNvSpPr txBox="1"/>
          <p:nvPr>
            <p:ph type="body" sz="half" idx="1"/>
          </p:nvPr>
        </p:nvSpPr>
        <p:spPr>
          <a:xfrm>
            <a:off x="1298277" y="3309904"/>
            <a:ext cx="9983631" cy="9117106"/>
          </a:xfrm>
          <a:prstGeom prst="rect">
            <a:avLst/>
          </a:prstGeom>
        </p:spPr>
        <p:txBody>
          <a:bodyPr/>
          <a:lstStyle>
            <a:lvl1pPr marL="647700" indent="-647700" algn="l" defTabSz="584200">
              <a:spcBef>
                <a:spcPts val="3300"/>
              </a:spcBef>
              <a:buClr>
                <a:srgbClr val="000000"/>
              </a:buClr>
              <a:buSzPct val="200000"/>
              <a:buChar char="•"/>
              <a:defRPr b="0" cap="none" spc="0" sz="4000"/>
            </a:lvl1pPr>
          </a:lstStyle>
          <a:p>
            <a:pPr/>
            <a:r>
              <a:t>verified applicants have more defaulted % which means the verification process is not correct.</a:t>
            </a:r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5635" y="2774389"/>
            <a:ext cx="13347724" cy="8167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18367" y="11061236"/>
            <a:ext cx="7545606" cy="2523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Analysis On purpose"/>
          <p:cNvSpPr txBox="1"/>
          <p:nvPr>
            <p:ph type="title" idx="4294967295"/>
          </p:nvPr>
        </p:nvSpPr>
        <p:spPr>
          <a:xfrm>
            <a:off x="1257300" y="876763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Analysis On purpose</a:t>
            </a: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57405" y="3019489"/>
            <a:ext cx="12820125" cy="7677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1314" y="3006304"/>
            <a:ext cx="5715420" cy="7703392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The table makes it clear that loans taken for small_business, renewable_energy and educational are the riskier ones."/>
          <p:cNvSpPr txBox="1"/>
          <p:nvPr>
            <p:ph type="body" sz="quarter" idx="1"/>
          </p:nvPr>
        </p:nvSpPr>
        <p:spPr>
          <a:xfrm>
            <a:off x="1485486" y="11387506"/>
            <a:ext cx="19800233" cy="1484126"/>
          </a:xfrm>
          <a:prstGeom prst="rect">
            <a:avLst/>
          </a:prstGeom>
        </p:spPr>
        <p:txBody>
          <a:bodyPr/>
          <a:lstStyle>
            <a:lvl1pPr marL="647700" indent="-647700" algn="l" defTabSz="584200">
              <a:spcBef>
                <a:spcPts val="3300"/>
              </a:spcBef>
              <a:buClr>
                <a:srgbClr val="000000"/>
              </a:buClr>
              <a:buSzPct val="200000"/>
              <a:buChar char="•"/>
              <a:defRPr b="0" cap="none" spc="0" sz="4000"/>
            </a:lvl1pPr>
          </a:lstStyle>
          <a:p>
            <a:pPr/>
            <a:r>
              <a:t>The table makes it clear that loans taken for small_business, renewable_energy and educational are the riskier ones.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ivariate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Bivariate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ata Clea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Data Cleaning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Analysis between home_ownership &amp; Purpose"/>
          <p:cNvSpPr txBox="1"/>
          <p:nvPr>
            <p:ph type="title" idx="4294967295"/>
          </p:nvPr>
        </p:nvSpPr>
        <p:spPr>
          <a:xfrm>
            <a:off x="1257300" y="876763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403097">
              <a:defRPr spc="-276" sz="6900"/>
            </a:lvl1pPr>
          </a:lstStyle>
          <a:p>
            <a:pPr/>
            <a:r>
              <a:t>Analysis between home_ownership &amp; Purpose</a:t>
            </a:r>
          </a:p>
        </p:txBody>
      </p:sp>
      <p:sp>
        <p:nvSpPr>
          <p:cNvPr id="241" name="From this it is clear that for other category of home_ownership it is most risky when the loan purpose is Moving and Car"/>
          <p:cNvSpPr txBox="1"/>
          <p:nvPr>
            <p:ph type="body" sz="half" idx="1"/>
          </p:nvPr>
        </p:nvSpPr>
        <p:spPr>
          <a:xfrm>
            <a:off x="1298277" y="3309904"/>
            <a:ext cx="9983631" cy="9117106"/>
          </a:xfrm>
          <a:prstGeom prst="rect">
            <a:avLst/>
          </a:prstGeom>
        </p:spPr>
        <p:txBody>
          <a:bodyPr/>
          <a:lstStyle>
            <a:lvl1pPr marL="647700" indent="-647700" algn="l" defTabSz="584200">
              <a:spcBef>
                <a:spcPts val="3300"/>
              </a:spcBef>
              <a:buClr>
                <a:srgbClr val="000000"/>
              </a:buClr>
              <a:buSzPct val="200000"/>
              <a:buChar char="•"/>
              <a:defRPr b="0" cap="none" spc="0" sz="4000"/>
            </a:lvl1pPr>
          </a:lstStyle>
          <a:p>
            <a:pPr/>
            <a:r>
              <a:t>From this it is clear that for other category of home_ownership it is most risky when the loan purpose is Moving and Car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16498" y="3622376"/>
            <a:ext cx="12985361" cy="8389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nalysis between addr_state &amp; Purpose"/>
          <p:cNvSpPr txBox="1"/>
          <p:nvPr>
            <p:ph type="title" idx="4294967295"/>
          </p:nvPr>
        </p:nvSpPr>
        <p:spPr>
          <a:xfrm>
            <a:off x="1257300" y="876763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467359">
              <a:defRPr spc="-319" sz="8000"/>
            </a:lvl1pPr>
          </a:lstStyle>
          <a:p>
            <a:pPr/>
            <a:r>
              <a:t>Analysis between addr_state &amp; Purpose</a:t>
            </a:r>
          </a:p>
        </p:txBody>
      </p:sp>
      <p:sp>
        <p:nvSpPr>
          <p:cNvPr id="245" name="From this it is clear that for certain states,…"/>
          <p:cNvSpPr txBox="1"/>
          <p:nvPr>
            <p:ph type="body" sz="half" idx="1"/>
          </p:nvPr>
        </p:nvSpPr>
        <p:spPr>
          <a:xfrm>
            <a:off x="1298277" y="9302346"/>
            <a:ext cx="21787446" cy="3124664"/>
          </a:xfrm>
          <a:prstGeom prst="rect">
            <a:avLst/>
          </a:prstGeom>
        </p:spPr>
        <p:txBody>
          <a:bodyPr/>
          <a:lstStyle/>
          <a:p>
            <a:pPr marL="414527" indent="-414527" algn="l" defTabSz="373887">
              <a:spcBef>
                <a:spcPts val="2100"/>
              </a:spcBef>
              <a:buClr>
                <a:srgbClr val="000000"/>
              </a:buClr>
              <a:buSzPct val="200000"/>
              <a:buChar char="•"/>
              <a:defRPr b="0" cap="none" spc="0" sz="2559"/>
            </a:pPr>
            <a:r>
              <a:t>From this it is clear that for certain states, </a:t>
            </a:r>
          </a:p>
          <a:p>
            <a:pPr marL="414527" indent="-414527" algn="l" defTabSz="373887">
              <a:spcBef>
                <a:spcPts val="2100"/>
              </a:spcBef>
              <a:buClr>
                <a:srgbClr val="000000"/>
              </a:buClr>
              <a:buSzPct val="200000"/>
              <a:buChar char="•"/>
              <a:defRPr b="0" cap="none" spc="0" sz="2559"/>
            </a:pPr>
            <a:r>
              <a:t>loan taken for vacation is the most risky,  for some states NE and NH house and home improvement loans are risky.  </a:t>
            </a:r>
          </a:p>
          <a:p>
            <a:pPr marL="414527" indent="-414527" algn="l" defTabSz="373887">
              <a:spcBef>
                <a:spcPts val="2100"/>
              </a:spcBef>
              <a:buClr>
                <a:srgbClr val="000000"/>
              </a:buClr>
              <a:buSzPct val="200000"/>
              <a:buChar char="•"/>
              <a:defRPr b="0" cap="none" spc="0" sz="2559"/>
            </a:pPr>
            <a:r>
              <a:t>For NE state, mostly the loans across different purpose are not that risky.  Loans taken in the states of IA, ID, IN, ME, VT are not that risky.  </a:t>
            </a:r>
          </a:p>
          <a:p>
            <a:pPr marL="414527" indent="-414527" algn="l" defTabSz="373887">
              <a:spcBef>
                <a:spcPts val="2100"/>
              </a:spcBef>
              <a:buClr>
                <a:srgbClr val="000000"/>
              </a:buClr>
              <a:buSzPct val="200000"/>
              <a:buChar char="•"/>
              <a:defRPr b="0" cap="none" spc="0" sz="2559"/>
            </a:pPr>
            <a:r>
              <a:t>Loans taken for small business is consistently mildly risky across all states.  Renewable energy, credit card and wedding loans are comparably safer than others </a:t>
            </a:r>
          </a:p>
        </p:txBody>
      </p:sp>
      <p:pic>
        <p:nvPicPr>
          <p:cNvPr id="2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3688" y="3124546"/>
            <a:ext cx="15820655" cy="6134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nalysis between annual_inc_p &amp; Purpose"/>
          <p:cNvSpPr txBox="1"/>
          <p:nvPr>
            <p:ph type="title" idx="4294967295"/>
          </p:nvPr>
        </p:nvSpPr>
        <p:spPr>
          <a:xfrm>
            <a:off x="1257300" y="876763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438150">
              <a:defRPr spc="-300" sz="7500"/>
            </a:lvl1pPr>
          </a:lstStyle>
          <a:p>
            <a:pPr/>
            <a:r>
              <a:t>Analysis between annual_inc_p &amp; Purpose</a:t>
            </a:r>
          </a:p>
        </p:txBody>
      </p:sp>
      <p:sp>
        <p:nvSpPr>
          <p:cNvPr id="249" name="we can clearly see that, small_business and renewable energy are the riskiest among all annual income categories."/>
          <p:cNvSpPr txBox="1"/>
          <p:nvPr>
            <p:ph type="body" sz="quarter" idx="1"/>
          </p:nvPr>
        </p:nvSpPr>
        <p:spPr>
          <a:xfrm>
            <a:off x="1298277" y="10649009"/>
            <a:ext cx="21787446" cy="1778001"/>
          </a:xfrm>
          <a:prstGeom prst="rect">
            <a:avLst/>
          </a:prstGeom>
        </p:spPr>
        <p:txBody>
          <a:bodyPr/>
          <a:lstStyle>
            <a:lvl1pPr marL="647700" indent="-647700" algn="l" defTabSz="584200">
              <a:spcBef>
                <a:spcPts val="3300"/>
              </a:spcBef>
              <a:buClr>
                <a:srgbClr val="000000"/>
              </a:buClr>
              <a:buSzPct val="200000"/>
              <a:buChar char="•"/>
              <a:defRPr b="0" cap="none" spc="0" sz="4000"/>
            </a:lvl1pPr>
          </a:lstStyle>
          <a:p>
            <a:pPr/>
            <a:r>
              <a:t>we can clearly see that, small_business and renewable energy are the riskiest among all annual income categories.</a:t>
            </a:r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2296" y="2534307"/>
            <a:ext cx="14995280" cy="7154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Analysis between annual_inc_p &amp; dti_p"/>
          <p:cNvSpPr txBox="1"/>
          <p:nvPr>
            <p:ph type="title" idx="4294967295"/>
          </p:nvPr>
        </p:nvSpPr>
        <p:spPr>
          <a:xfrm>
            <a:off x="1257300" y="876763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484886">
              <a:defRPr spc="-332" sz="8300"/>
            </a:lvl1pPr>
          </a:lstStyle>
          <a:p>
            <a:pPr/>
            <a:r>
              <a:t>Analysis between annual_inc_p &amp; dti_p</a:t>
            </a:r>
          </a:p>
        </p:txBody>
      </p:sp>
      <p:sp>
        <p:nvSpPr>
          <p:cNvPr id="253" name="Very obvious that the lowest annual income category is the most risky among all debt to income ratio categories"/>
          <p:cNvSpPr txBox="1"/>
          <p:nvPr>
            <p:ph type="body" sz="quarter" idx="1"/>
          </p:nvPr>
        </p:nvSpPr>
        <p:spPr>
          <a:xfrm>
            <a:off x="1298277" y="10649009"/>
            <a:ext cx="21787446" cy="1778001"/>
          </a:xfrm>
          <a:prstGeom prst="rect">
            <a:avLst/>
          </a:prstGeom>
        </p:spPr>
        <p:txBody>
          <a:bodyPr/>
          <a:lstStyle>
            <a:lvl1pPr marL="647700" indent="-647700" algn="l" defTabSz="584200">
              <a:spcBef>
                <a:spcPts val="3300"/>
              </a:spcBef>
              <a:buClr>
                <a:srgbClr val="000000"/>
              </a:buClr>
              <a:buSzPct val="200000"/>
              <a:buChar char="•"/>
              <a:defRPr b="0" cap="none" spc="0" sz="4000"/>
            </a:lvl1pPr>
          </a:lstStyle>
          <a:p>
            <a:pPr/>
            <a:r>
              <a:t>Very obvious that the lowest annual income category is the most risky among all debt to income ratio categories</a:t>
            </a:r>
          </a:p>
        </p:txBody>
      </p:sp>
      <p:pic>
        <p:nvPicPr>
          <p:cNvPr id="2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5526" y="2725951"/>
            <a:ext cx="15122592" cy="7443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hueOff val="71915"/>
            <a:lumOff val="27921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onclusion"/>
          <p:cNvSpPr txBox="1"/>
          <p:nvPr>
            <p:ph type="title"/>
          </p:nvPr>
        </p:nvSpPr>
        <p:spPr>
          <a:xfrm>
            <a:off x="1295400" y="1119895"/>
            <a:ext cx="21869400" cy="322804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Conclusion</a:t>
            </a:r>
          </a:p>
        </p:txBody>
      </p:sp>
      <p:sp>
        <p:nvSpPr>
          <p:cNvPr id="257" name="Hence now we have arrived at some great conclusions after the analysis.…"/>
          <p:cNvSpPr txBox="1"/>
          <p:nvPr>
            <p:ph type="body" idx="4294967295"/>
          </p:nvPr>
        </p:nvSpPr>
        <p:spPr>
          <a:xfrm>
            <a:off x="1295400" y="3954822"/>
            <a:ext cx="21869400" cy="8283116"/>
          </a:xfrm>
          <a:prstGeom prst="rect">
            <a:avLst/>
          </a:prstGeom>
        </p:spPr>
        <p:txBody>
          <a:bodyPr/>
          <a:lstStyle/>
          <a:p>
            <a:pPr defTabSz="274320"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Hence now we have arrived at some great conclusions after the analysis. </a:t>
            </a:r>
          </a:p>
          <a:p>
            <a:pPr defTabSz="274320"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01180" indent="-301180" defTabSz="274320">
              <a:buClr>
                <a:srgbClr val="000000"/>
              </a:buClr>
              <a:buSzPct val="200000"/>
              <a:buChar char="•"/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Below are listed some of the important factors according to me but there can be other factors also.</a:t>
            </a:r>
          </a:p>
          <a:p>
            <a:pPr defTabSz="274320"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01180" indent="-301180" defTabSz="274320">
              <a:buClr>
                <a:srgbClr val="000000"/>
              </a:buClr>
              <a:buSzPct val="200000"/>
              <a:buChar char="•"/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These factors have minor impact on loan being Charged Off:</a:t>
            </a:r>
          </a:p>
          <a:p>
            <a:pPr defTabSz="274320"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01180" indent="-301180" defTabSz="274320">
              <a:buClr>
                <a:srgbClr val="000000"/>
              </a:buClr>
              <a:buSzPct val="200000"/>
              <a:buChar char="•"/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These factors have minor impact on loan being Charged Off:</a:t>
            </a:r>
          </a:p>
          <a:p>
            <a:pPr defTabSz="274320"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01180" indent="-301180" defTabSz="274320">
              <a:buClr>
                <a:srgbClr val="000000"/>
              </a:buClr>
              <a:buSzPct val="200000"/>
              <a:buChar char="•"/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Higher Loan amount, Higher installment amount, Lower annual income, Higher dti ratio, Applicant's addressed state</a:t>
            </a:r>
          </a:p>
          <a:p>
            <a:pPr defTabSz="274320"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01180" indent="-301180" defTabSz="274320">
              <a:buClr>
                <a:srgbClr val="000000"/>
              </a:buClr>
              <a:buSzPct val="200000"/>
              <a:buChar char="•"/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following factors are mostly the major impact on loan being Charged Off:</a:t>
            </a:r>
          </a:p>
          <a:p>
            <a:pPr defTabSz="274320"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01180" indent="-301180" defTabSz="274320">
              <a:buClr>
                <a:srgbClr val="000000"/>
              </a:buClr>
              <a:buSzPct val="200000"/>
              <a:buChar char="•"/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Higher interest Rate, Repayment term, Loan purpose, Derogatory public records, public bankruptcy records, loan grade</a:t>
            </a:r>
          </a:p>
          <a:p>
            <a:pPr defTabSz="274320"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01180" indent="-301180" defTabSz="274320">
              <a:buClr>
                <a:srgbClr val="000000"/>
              </a:buClr>
              <a:buSzPct val="200000"/>
              <a:buChar char="•"/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These are the combined impacts on loan being Charged Off:</a:t>
            </a:r>
          </a:p>
          <a:p>
            <a:pPr defTabSz="274320"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01180" indent="-301180" defTabSz="274320">
              <a:buClr>
                <a:srgbClr val="000000"/>
              </a:buClr>
              <a:buSzPct val="200000"/>
              <a:buChar char="•"/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High loan amount and interest rate for lower income group, High installment and longer repayment term, </a:t>
            </a:r>
          </a:p>
          <a:p>
            <a:pPr defTabSz="274320"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01180" indent="-301180" defTabSz="274320">
              <a:buClr>
                <a:srgbClr val="000000"/>
              </a:buClr>
              <a:buSzPct val="200000"/>
              <a:buChar char="•"/>
              <a:defRPr cap="none" spc="0" sz="276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home ownership and loan purpose, Residential State and loan purpose, Income group and loan purpose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moving null or nan value from data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 defTabSz="584200">
              <a:spcBef>
                <a:spcPts val="0"/>
              </a:spcBef>
              <a:defRPr b="0" cap="all" spc="-87" sz="2900" u="none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Removing null or nan value from dataset</a:t>
            </a:r>
          </a:p>
          <a:p>
            <a:pPr lvl="2" defTabSz="584200">
              <a:spcBef>
                <a:spcPts val="0"/>
              </a:spcBef>
              <a:defRPr b="0" cap="all" spc="-87" sz="2900" u="none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  <a:p>
            <a:pPr lvl="2" defTabSz="584200">
              <a:spcBef>
                <a:spcPts val="3300"/>
              </a:spcBef>
              <a:defRPr b="0" spc="0" sz="2900" u="none"/>
            </a:pPr>
            <a:r>
              <a:t>In picture, we have plotted nan or null values. We do not need null and nun value for further analysis</a:t>
            </a:r>
            <a:br/>
            <a:br/>
          </a:p>
        </p:txBody>
      </p:sp>
      <p:sp>
        <p:nvSpPr>
          <p:cNvPr id="175" name="Data Clea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Cleaning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6741" y="7499496"/>
            <a:ext cx="17675731" cy="47815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Data Clea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Cleaning</a:t>
            </a:r>
          </a:p>
        </p:txBody>
      </p:sp>
      <p:sp>
        <p:nvSpPr>
          <p:cNvPr id="180" name="Removed columns those are not useful for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228600" indent="-228600">
              <a:buSzPct val="100000"/>
              <a:buChar char="•"/>
              <a:defRPr>
                <a:latin typeface="+mn-lt"/>
                <a:ea typeface="+mn-ea"/>
                <a:cs typeface="+mn-cs"/>
                <a:sym typeface="Graphik"/>
              </a:defRPr>
            </a:pPr>
            <a:r>
              <a:t> Removed columns those are not useful for analysis</a:t>
            </a:r>
          </a:p>
          <a:p>
            <a:pPr lvl="1" marL="228600" indent="-228600">
              <a:buSzPct val="100000"/>
              <a:buChar char="•"/>
              <a:defRPr>
                <a:latin typeface="+mn-lt"/>
                <a:ea typeface="+mn-ea"/>
                <a:cs typeface="+mn-cs"/>
                <a:sym typeface="Graphik"/>
              </a:defRPr>
            </a:pPr>
            <a:r>
              <a:t>Dropped single value since they will not be effective in analysis</a:t>
            </a:r>
          </a:p>
          <a:p>
            <a:pPr lvl="1" marL="228600" indent="-228600">
              <a:buSzPct val="100000"/>
              <a:buChar char="•"/>
              <a:defRPr>
                <a:latin typeface="+mn-lt"/>
                <a:ea typeface="+mn-ea"/>
                <a:cs typeface="+mn-cs"/>
                <a:sym typeface="Graphik"/>
              </a:defRPr>
            </a:pPr>
            <a:r>
              <a:t>Modified column values so we can do analysis easily</a:t>
            </a:r>
          </a:p>
          <a:p>
            <a:pPr lvl="1">
              <a:buClr>
                <a:srgbClr val="000000"/>
              </a:buClr>
              <a:defRPr>
                <a:latin typeface="+mn-lt"/>
                <a:ea typeface="+mn-ea"/>
                <a:cs typeface="+mn-cs"/>
                <a:sym typeface="Graphik"/>
              </a:defRPr>
            </a:pPr>
            <a:r>
              <a:rPr>
                <a:latin typeface="Graphik Semibold"/>
                <a:ea typeface="Graphik Semibold"/>
                <a:cs typeface="Graphik Semibold"/>
                <a:sym typeface="Graphik Semibold"/>
              </a:rPr>
              <a:t>For Example - </a:t>
            </a:r>
            <a:br/>
            <a:br/>
            <a:r>
              <a:t>We have removed ‘%’ symbol from ‘int_rate’ column.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nivariate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Univariate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otted box plot with respect of loan status column and loan amou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 defTabSz="584200">
              <a:spcBef>
                <a:spcPts val="0"/>
              </a:spcBef>
              <a:defRPr b="0" cap="all" spc="-87" sz="2900" u="none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Plotted box plot with respect of loan status column and loan amount</a:t>
            </a:r>
          </a:p>
          <a:p>
            <a:pPr lvl="2" defTabSz="584200">
              <a:spcBef>
                <a:spcPts val="0"/>
              </a:spcBef>
              <a:defRPr b="0" cap="all" spc="-87" sz="2900" u="none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  <a:p>
            <a:pPr lvl="2" defTabSz="584200">
              <a:spcBef>
                <a:spcPts val="3300"/>
              </a:spcBef>
              <a:defRPr b="0" spc="0" sz="2900" u="none"/>
            </a:pPr>
            <a:r>
              <a:t>In picture, as we can see outliers are there in full paid and </a:t>
            </a:r>
          </a:p>
          <a:p>
            <a:pPr lvl="2" defTabSz="584200">
              <a:spcBef>
                <a:spcPts val="3300"/>
              </a:spcBef>
              <a:defRPr b="0" spc="0" sz="2900" u="none"/>
            </a:pPr>
            <a:r>
              <a:t>charged off.</a:t>
            </a:r>
          </a:p>
          <a:p>
            <a:pPr lvl="2" defTabSz="584200">
              <a:spcBef>
                <a:spcPts val="3300"/>
              </a:spcBef>
              <a:defRPr b="0" spc="0" sz="2900" u="none"/>
            </a:pPr>
            <a:br/>
            <a:br/>
            <a:br/>
            <a:br/>
          </a:p>
        </p:txBody>
      </p:sp>
      <p:sp>
        <p:nvSpPr>
          <p:cNvPr id="185" name="Full Paid &amp; Charged Of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Full Paid &amp; Charged Off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96614" y="6008848"/>
            <a:ext cx="11492155" cy="6265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otted box plot with respect of loan status column and loan amount without outli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 defTabSz="584200">
              <a:spcBef>
                <a:spcPts val="0"/>
              </a:spcBef>
              <a:defRPr b="0" cap="all" spc="-87" sz="2900" u="none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Plotted box plot with respect of loan status column and loan amount without outliers</a:t>
            </a:r>
          </a:p>
          <a:p>
            <a:pPr lvl="2" defTabSz="584200">
              <a:spcBef>
                <a:spcPts val="3300"/>
              </a:spcBef>
              <a:defRPr b="0" spc="0" sz="2900" u="none"/>
            </a:pPr>
            <a:r>
              <a:t>In picture, This shows that higher amount tends to more </a:t>
            </a:r>
          </a:p>
          <a:p>
            <a:pPr lvl="2" defTabSz="584200">
              <a:spcBef>
                <a:spcPts val="3300"/>
              </a:spcBef>
              <a:defRPr b="0" spc="0" sz="2900" u="none"/>
            </a:pPr>
            <a:r>
              <a:t>Charged off and lower loan amount the charged off </a:t>
            </a:r>
          </a:p>
          <a:p>
            <a:pPr lvl="2" defTabSz="584200">
              <a:spcBef>
                <a:spcPts val="3300"/>
              </a:spcBef>
              <a:defRPr b="0" spc="0" sz="2900" u="none"/>
            </a:pPr>
            <a:r>
              <a:t>Chances are less.</a:t>
            </a:r>
            <a:br/>
            <a:br/>
          </a:p>
          <a:p>
            <a:pPr lvl="2" defTabSz="584200">
              <a:spcBef>
                <a:spcPts val="3300"/>
              </a:spcBef>
              <a:defRPr b="0" spc="0" sz="2900" u="none"/>
            </a:pPr>
            <a:br/>
            <a:br/>
            <a:br/>
            <a:br/>
          </a:p>
        </p:txBody>
      </p:sp>
      <p:sp>
        <p:nvSpPr>
          <p:cNvPr id="189" name="Full Paid &amp; Charged Of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Full Paid &amp; Charged Off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8763" y="6115306"/>
            <a:ext cx="12024031" cy="6426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9993" y="3485892"/>
            <a:ext cx="11676190" cy="10202923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Analysis On loan amount"/>
          <p:cNvSpPr txBox="1"/>
          <p:nvPr>
            <p:ph type="title" idx="4294967295"/>
          </p:nvPr>
        </p:nvSpPr>
        <p:spPr>
          <a:xfrm>
            <a:off x="1257300" y="876763"/>
            <a:ext cx="21869401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Analysis On loan amount </a:t>
            </a:r>
          </a:p>
        </p:txBody>
      </p:sp>
      <p:sp>
        <p:nvSpPr>
          <p:cNvPr id="194" name="As we can see Fully Paid percentage is more when loan amount is less.…"/>
          <p:cNvSpPr txBox="1"/>
          <p:nvPr>
            <p:ph type="body" sz="half" idx="1"/>
          </p:nvPr>
        </p:nvSpPr>
        <p:spPr>
          <a:xfrm>
            <a:off x="1298277" y="3309904"/>
            <a:ext cx="9983631" cy="9117106"/>
          </a:xfrm>
          <a:prstGeom prst="rect">
            <a:avLst/>
          </a:prstGeom>
        </p:spPr>
        <p:txBody>
          <a:bodyPr/>
          <a:lstStyle/>
          <a:p>
            <a:pPr marL="647700" indent="-647700" algn="l" defTabSz="584200">
              <a:spcBef>
                <a:spcPts val="3300"/>
              </a:spcBef>
              <a:buClr>
                <a:srgbClr val="000000"/>
              </a:buClr>
              <a:buSzPct val="200000"/>
              <a:buChar char="•"/>
              <a:defRPr b="0" cap="none" spc="0" sz="4000"/>
            </a:pPr>
            <a:r>
              <a:t>As we can see Fully Paid percentage is more when loan amount is less.</a:t>
            </a:r>
          </a:p>
          <a:p>
            <a:pPr marL="647700" indent="-647700" algn="l" defTabSz="584200">
              <a:spcBef>
                <a:spcPts val="3300"/>
              </a:spcBef>
              <a:buClr>
                <a:srgbClr val="000000"/>
              </a:buClr>
              <a:buSzPct val="200000"/>
              <a:buChar char="•"/>
              <a:defRPr b="0" cap="none" spc="0" sz="4000"/>
            </a:pPr>
            <a:r>
              <a:t>We can say loan amount is inversely proportional to fully paid.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nalysis On interest percentage"/>
          <p:cNvSpPr txBox="1"/>
          <p:nvPr>
            <p:ph type="title" idx="4294967295"/>
          </p:nvPr>
        </p:nvSpPr>
        <p:spPr>
          <a:xfrm>
            <a:off x="1257300" y="876763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60831">
              <a:defRPr spc="-384" sz="9600"/>
            </a:lvl1pPr>
          </a:lstStyle>
          <a:p>
            <a:pPr/>
            <a:r>
              <a:t>Analysis On interest percentage </a:t>
            </a:r>
          </a:p>
        </p:txBody>
      </p:sp>
      <p:sp>
        <p:nvSpPr>
          <p:cNvPr id="197" name="Here also we can see the Charged Off percentage is higher for the higher interest rate.…"/>
          <p:cNvSpPr txBox="1"/>
          <p:nvPr>
            <p:ph type="body" sz="half" idx="1"/>
          </p:nvPr>
        </p:nvSpPr>
        <p:spPr>
          <a:xfrm>
            <a:off x="1298277" y="3309904"/>
            <a:ext cx="9983631" cy="9117106"/>
          </a:xfrm>
          <a:prstGeom prst="rect">
            <a:avLst/>
          </a:prstGeom>
        </p:spPr>
        <p:txBody>
          <a:bodyPr/>
          <a:lstStyle/>
          <a:p>
            <a:pPr marL="647700" indent="-647700" algn="l" defTabSz="584200">
              <a:spcBef>
                <a:spcPts val="3300"/>
              </a:spcBef>
              <a:buClr>
                <a:srgbClr val="000000"/>
              </a:buClr>
              <a:buSzPct val="200000"/>
              <a:buChar char="•"/>
              <a:defRPr b="0" cap="none" spc="0" sz="4000"/>
            </a:pPr>
            <a:r>
              <a:t>Here also we can see the Charged Off percentage is higher for the higher interest rate.</a:t>
            </a:r>
          </a:p>
          <a:p>
            <a:pPr marL="647700" indent="-647700" algn="l" defTabSz="584200">
              <a:spcBef>
                <a:spcPts val="3300"/>
              </a:spcBef>
              <a:buClr>
                <a:srgbClr val="000000"/>
              </a:buClr>
              <a:buSzPct val="200000"/>
              <a:buChar char="•"/>
              <a:defRPr b="0" cap="none" spc="0" sz="4000"/>
            </a:pPr>
            <a:r>
              <a:t>As we can see when interest rate is low then charged off is also low.</a:t>
            </a:r>
          </a:p>
          <a:p>
            <a:pPr marL="647700" indent="-647700" algn="l" defTabSz="584200">
              <a:spcBef>
                <a:spcPts val="3300"/>
              </a:spcBef>
              <a:buClr>
                <a:srgbClr val="000000"/>
              </a:buClr>
              <a:buSzPct val="200000"/>
              <a:buChar char="•"/>
              <a:defRPr b="0" cap="none" spc="0" sz="4000"/>
            </a:pPr>
            <a:r>
              <a:t>More Customer are able to pay amount when interest rate is low.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28935" y="4200322"/>
            <a:ext cx="12404543" cy="7336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