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239" r:id="rId4"/>
  </p:sldMasterIdLst>
  <p:notesMasterIdLst>
    <p:notesMasterId r:id="rId11"/>
  </p:notesMasterIdLst>
  <p:handoutMasterIdLst>
    <p:handoutMasterId r:id="rId12"/>
  </p:handoutMasterIdLst>
  <p:sldIdLst>
    <p:sldId id="838" r:id="rId5"/>
    <p:sldId id="2146846798" r:id="rId6"/>
    <p:sldId id="2146846860" r:id="rId7"/>
    <p:sldId id="2147468912" r:id="rId8"/>
    <p:sldId id="2147468913" r:id="rId9"/>
    <p:sldId id="2147468914" r:id="rId10"/>
  </p:sldIdLst>
  <p:sldSz cx="12192000" cy="6858000"/>
  <p:notesSz cx="7315200" cy="96012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F"/>
    <a:srgbClr val="033D58"/>
    <a:srgbClr val="DA291C"/>
    <a:srgbClr val="0057DE"/>
    <a:srgbClr val="232F3F"/>
    <a:srgbClr val="DB291C"/>
    <a:srgbClr val="ED6D00"/>
    <a:srgbClr val="FFCD00"/>
    <a:srgbClr val="3EFAC5"/>
    <a:srgbClr val="0DF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BA72C-EED2-4BBB-951C-818E0262E22B}" v="174" dt="2023-03-28T16:01:4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92" autoAdjust="0"/>
  </p:normalViewPr>
  <p:slideViewPr>
    <p:cSldViewPr snapToGrid="0" showGuides="1">
      <p:cViewPr varScale="1">
        <p:scale>
          <a:sx n="106" d="100"/>
          <a:sy n="106" d="100"/>
        </p:scale>
        <p:origin x="65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 showGuides="1">
      <p:cViewPr varScale="1">
        <p:scale>
          <a:sx n="91" d="100"/>
          <a:sy n="91" d="100"/>
        </p:scale>
        <p:origin x="168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3/28/2023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48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670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42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59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831020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76400"/>
            <a:ext cx="9277349" cy="470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6729413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6729413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6729413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6729413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41725165"/>
      </p:ext>
    </p:extLst>
  </p:cSld>
  <p:clrMapOvr>
    <a:masterClrMapping/>
  </p:clrMapOvr>
  <p:transition>
    <p:fade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83276" y="311339"/>
            <a:ext cx="2804160" cy="1027760"/>
          </a:xfrm>
        </p:spPr>
        <p:txBody>
          <a:bodyPr>
            <a:noAutofit/>
          </a:bodyPr>
          <a:lstStyle>
            <a:lvl1pPr>
              <a:spcBef>
                <a:spcPts val="185"/>
              </a:spcBef>
              <a:defRPr sz="800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95300" y="1676400"/>
            <a:ext cx="2796541" cy="470534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969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80369" y="1676400"/>
            <a:ext cx="7916331" cy="4705348"/>
          </a:xfrm>
        </p:spPr>
        <p:txBody>
          <a:bodyPr>
            <a:noAutofit/>
          </a:bodyPr>
          <a:lstStyle>
            <a:lvl1pPr marL="0" indent="0" algn="l">
              <a:spcBef>
                <a:spcPts val="1662"/>
              </a:spcBef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C54E12-F787-4B6D-B957-5BFB290BB220}"/>
              </a:ext>
            </a:extLst>
          </p:cNvPr>
          <p:cNvGrpSpPr>
            <a:grpSpLocks noChangeAspect="1"/>
          </p:cNvGrpSpPr>
          <p:nvPr/>
        </p:nvGrpSpPr>
        <p:grpSpPr>
          <a:xfrm>
            <a:off x="495300" y="3048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ED842BC5-6476-461F-92C1-0BBC55269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D5047E5-5216-4426-B515-7CA533148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D0A93C1C-3209-487D-B5A2-563BA5D6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8C70728D-0A6F-4BF8-A124-23D8A2DF3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B2CEECF2-0C1E-4BBC-BE4A-BC449A26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B9E0F32-14A5-493D-83F2-F42588B9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92FD902-0E73-43D0-B1B8-FA25CD54F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CD3C252-8F19-4706-8A09-E4738463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2BC4765-ECD3-44BD-AD71-FC51A8134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37FCFBA-6C21-49F1-BD1E-96900256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959798"/>
      </p:ext>
    </p:extLst>
  </p:cSld>
  <p:clrMapOvr>
    <a:masterClrMapping/>
  </p:clrMapOvr>
  <p:transition>
    <p:fade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676400"/>
            <a:ext cx="4188949" cy="4705351"/>
          </a:xfrm>
        </p:spPr>
        <p:txBody>
          <a:bodyPr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76400"/>
            <a:ext cx="4456429" cy="47053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151557"/>
      </p:ext>
    </p:extLst>
  </p:cSld>
  <p:clrMapOvr>
    <a:masterClrMapping/>
  </p:clrMapOvr>
  <p:transition>
    <p:fade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76400"/>
            <a:ext cx="5305579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76400"/>
            <a:ext cx="5322781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D58FF0B8-12F4-41CE-AD69-DD52D41C8B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5F50C2-3A2B-43F6-97B9-A4F3EF05E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46455791"/>
      </p:ext>
    </p:extLst>
  </p:cSld>
  <p:clrMapOvr>
    <a:masterClrMapping/>
  </p:clrMapOvr>
  <p:transition>
    <p:fade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76400"/>
            <a:ext cx="5305580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76400"/>
            <a:ext cx="5306351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 sz="1600"/>
            </a:lvl1pPr>
            <a:lvl2pPr marL="177800" indent="-1778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sz="1600"/>
            </a:lvl2pPr>
            <a:lvl3pPr marL="3810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sz="1600"/>
            </a:lvl3pPr>
            <a:lvl4pPr marL="584200" indent="-1778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sz="1600"/>
            </a:lvl4pPr>
            <a:lvl5pPr marL="787400" indent="-1778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5225F53-1C15-499B-9179-65E3B2184C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14EA394-D3CD-41FC-B7FF-082F08C15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52370270"/>
      </p:ext>
    </p:extLst>
  </p:cSld>
  <p:clrMapOvr>
    <a:masterClrMapping/>
  </p:clrMapOvr>
  <p:transition>
    <p:fade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76400"/>
            <a:ext cx="5355165" cy="44446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3" y="2125013"/>
            <a:ext cx="5349128" cy="3996000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76400"/>
            <a:ext cx="5349128" cy="4095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0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E911C489-B226-49BC-B069-119CF8BC96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F47218A4-44FE-4E96-A903-7AD44AF4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0104249"/>
      </p:ext>
    </p:extLst>
  </p:cSld>
  <p:clrMapOvr>
    <a:masterClrMapping/>
  </p:clrMapOvr>
  <p:transition>
    <p:fade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76400"/>
            <a:ext cx="5349129" cy="4095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501650" y="2125013"/>
            <a:ext cx="5349240" cy="3996000"/>
          </a:xfr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76400"/>
            <a:ext cx="5349240" cy="4095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528E1B-5BDF-48B1-B9CD-A31A99631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6A696DA-71F5-44D5-B231-17F470D2F6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02946605"/>
      </p:ext>
    </p:extLst>
  </p:cSld>
  <p:clrMapOvr>
    <a:masterClrMapping/>
  </p:clrMapOvr>
  <p:transition>
    <p:fade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85167"/>
            <a:ext cx="4431857" cy="46965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685167"/>
            <a:ext cx="6240000" cy="46965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DCFBECF-F261-4066-B77C-A1FCF54AA0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E9BEEDA-6F6F-4BD9-B1D8-9731D1B03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56206740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76400"/>
            <a:ext cx="4112468" cy="470535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0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76400"/>
            <a:ext cx="6506348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5029200" algn="r"/>
              </a:tabLst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8009483-F3D1-4AD9-8031-CEB4620DB8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1FE75E2-F986-4CD3-8A43-338DEE272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08120026"/>
      </p:ext>
    </p:extLst>
  </p:cSld>
  <p:clrMapOvr>
    <a:masterClrMapping/>
  </p:clrMapOvr>
  <p:transition>
    <p:fade/>
  </p:transition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81816"/>
            <a:ext cx="3549549" cy="4033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88962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22401" y="2081816"/>
            <a:ext cx="3549549" cy="4033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21226" y="1688962"/>
            <a:ext cx="3549549" cy="392112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40801" y="2081816"/>
            <a:ext cx="3549549" cy="40330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40801" y="1688962"/>
            <a:ext cx="3549549" cy="398256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49" y="6121014"/>
            <a:ext cx="11165419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3BAE7D4-2DCE-493F-8804-6735FFDC6D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0AA8666D-884E-4CE4-A16C-E06A6E0BAE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8039297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47309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693964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693964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693964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693964"/>
            <a:ext cx="2712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50" y="3124200"/>
            <a:ext cx="2720468" cy="325754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9963" y="3120551"/>
            <a:ext cx="2712000" cy="326119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0040" y="3124200"/>
            <a:ext cx="2712000" cy="3257549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9" y="3108508"/>
            <a:ext cx="2697183" cy="327324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B36819A-C0CE-4CC8-96BE-D57C8135F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A14F8B0D-4D62-4988-B307-1BB6BBEEC1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7931908"/>
      </p:ext>
    </p:extLst>
  </p:cSld>
  <p:clrMapOvr>
    <a:masterClrMapping/>
  </p:clrMapOvr>
  <p:transition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672337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24085" y="1665377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45377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45377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45377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302592" cy="19440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39700" indent="-1397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753468-486C-4E44-B97B-3442F4990D23}"/>
              </a:ext>
            </a:extLst>
          </p:cNvPr>
          <p:cNvSpPr/>
          <p:nvPr/>
        </p:nvSpPr>
        <p:spPr>
          <a:xfrm>
            <a:off x="47678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C2095-0900-4569-A109-645CF4777A8D}"/>
              </a:ext>
            </a:extLst>
          </p:cNvPr>
          <p:cNvSpPr/>
          <p:nvPr/>
        </p:nvSpPr>
        <p:spPr>
          <a:xfrm>
            <a:off x="6184900" y="1669027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8A3CDF-F5A1-44AC-9648-5A3D0461AB03}"/>
              </a:ext>
            </a:extLst>
          </p:cNvPr>
          <p:cNvSpPr/>
          <p:nvPr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9EEEA-4AE4-43FE-9262-BC961D83A4C2}"/>
              </a:ext>
            </a:extLst>
          </p:cNvPr>
          <p:cNvSpPr/>
          <p:nvPr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14920E0-BAB9-44E6-A33A-5F4B6E751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B186F496-8F3D-4D1B-850D-31517B35E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00322321"/>
      </p:ext>
    </p:extLst>
  </p:cSld>
  <p:clrMapOvr>
    <a:masterClrMapping/>
  </p:clrMapOvr>
  <p:transition>
    <p:fade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12874" y="1857892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44156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46190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3703CC-2625-4A3C-9057-35BB359C858C}"/>
              </a:ext>
            </a:extLst>
          </p:cNvPr>
          <p:cNvSpPr/>
          <p:nvPr/>
        </p:nvSpPr>
        <p:spPr>
          <a:xfrm>
            <a:off x="469899" y="1685501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7003E-0D5A-4199-A9D0-BFB3CBF4A0D4}"/>
              </a:ext>
            </a:extLst>
          </p:cNvPr>
          <p:cNvSpPr/>
          <p:nvPr/>
        </p:nvSpPr>
        <p:spPr>
          <a:xfrm>
            <a:off x="6167796" y="1685501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074C3BE-314B-470C-927B-DBC4A457D9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EE9A28-CEAF-410C-B504-E930E2347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7375445"/>
      </p:ext>
    </p:extLst>
  </p:cSld>
  <p:clrMapOvr>
    <a:masterClrMapping/>
  </p:clrMapOvr>
  <p:transition>
    <p:fade/>
  </p:transition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56702" y="1857892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504001" y="4103518"/>
            <a:ext cx="546894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6194" y="4103518"/>
            <a:ext cx="54447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54494" y="4249682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4993" y="4249682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57892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2462FA-7D20-4E6B-9335-5F0CC56925D0}"/>
              </a:ext>
            </a:extLst>
          </p:cNvPr>
          <p:cNvSpPr/>
          <p:nvPr/>
        </p:nvSpPr>
        <p:spPr>
          <a:xfrm>
            <a:off x="469899" y="1685501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AF616D-3F67-4FD6-BC16-ABC13A0ACA22}"/>
              </a:ext>
            </a:extLst>
          </p:cNvPr>
          <p:cNvSpPr/>
          <p:nvPr/>
        </p:nvSpPr>
        <p:spPr>
          <a:xfrm>
            <a:off x="6167796" y="1685501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86DCA-1B97-4EC9-A852-97E5340E26DC}"/>
              </a:ext>
            </a:extLst>
          </p:cNvPr>
          <p:cNvSpPr/>
          <p:nvPr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E9D44-54F1-4CE7-8FDF-78DC08D29E3F}"/>
              </a:ext>
            </a:extLst>
          </p:cNvPr>
          <p:cNvSpPr/>
          <p:nvPr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CAAD7DA-8C87-4BD9-82C1-81D09B5A7A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9957D34C-FCB8-47FD-97FA-BF6A4F7FE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DE12908D-2FA0-48AB-B2FF-08FF43357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2874" y="1838014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DB1A9EF-276C-4FE9-B33D-E2267D9DB46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6194" y="1838014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2A7C1E0-8314-4B78-902A-0828B984B27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297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057B8DE-1E5B-4E78-8FC1-456B14A880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46194" y="4249681"/>
            <a:ext cx="5466824" cy="1695450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2811399"/>
      </p:ext>
    </p:extLst>
  </p:cSld>
  <p:clrMapOvr>
    <a:masterClrMapping/>
  </p:clrMapOvr>
  <p:transition>
    <p:fade/>
  </p:transition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0000" y="1705968"/>
            <a:ext cx="355611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000" y="1700214"/>
            <a:ext cx="356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5300" y="1705968"/>
            <a:ext cx="3583853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5B122-EABE-4ECA-819A-54D0AA2130F9}"/>
              </a:ext>
            </a:extLst>
          </p:cNvPr>
          <p:cNvSpPr/>
          <p:nvPr/>
        </p:nvSpPr>
        <p:spPr>
          <a:xfrm>
            <a:off x="4278313" y="1696029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78E2E-2B9E-4E32-8A54-BC55293CD3C9}"/>
              </a:ext>
            </a:extLst>
          </p:cNvPr>
          <p:cNvSpPr/>
          <p:nvPr/>
        </p:nvSpPr>
        <p:spPr>
          <a:xfrm>
            <a:off x="469900" y="1696029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F314D-E019-4AD3-B954-818463FF0B9D}"/>
              </a:ext>
            </a:extLst>
          </p:cNvPr>
          <p:cNvSpPr/>
          <p:nvPr/>
        </p:nvSpPr>
        <p:spPr>
          <a:xfrm>
            <a:off x="8104176" y="1696029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69DF469-1C05-4DC1-B6C9-2712D9E1B8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DBFC5B-8E23-48FC-97C3-38FCFE6253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739EC70-7463-4AC3-840B-4FCA6DF397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874" y="1847952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85F1297-532C-478B-8C8C-A7A406ADF2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25938" y="1851542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E6BFE1-0779-4417-985A-E1020673A1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48737" y="1847951"/>
            <a:ext cx="3584464" cy="3839303"/>
          </a:xfrm>
        </p:spPr>
        <p:txBody>
          <a:bodyPr>
            <a:noAutofit/>
          </a:bodyPr>
          <a:lstStyle>
            <a:lvl1pPr marL="0" indent="0" algn="l">
              <a:spcAft>
                <a:spcPts val="1000"/>
              </a:spcAft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08211"/>
      </p:ext>
    </p:extLst>
  </p:cSld>
  <p:clrMapOvr>
    <a:masterClrMapping/>
  </p:clrMapOvr>
  <p:transition>
    <p:fade/>
  </p:transition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676400"/>
            <a:ext cx="3613149" cy="1969362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125666" y="1693965"/>
            <a:ext cx="3564683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312831" y="1674087"/>
            <a:ext cx="3573869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/>
          </p:nvPr>
        </p:nvSpPr>
        <p:spPr>
          <a:xfrm>
            <a:off x="501651" y="3832225"/>
            <a:ext cx="3613149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8"/>
          <p:cNvSpPr>
            <a:spLocks noGrp="1"/>
          </p:cNvSpPr>
          <p:nvPr>
            <p:ph idx="16"/>
          </p:nvPr>
        </p:nvSpPr>
        <p:spPr>
          <a:xfrm>
            <a:off x="4306956" y="3832225"/>
            <a:ext cx="3579744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7"/>
          </p:nvPr>
        </p:nvSpPr>
        <p:spPr>
          <a:xfrm>
            <a:off x="8125666" y="3832225"/>
            <a:ext cx="3564683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F15AF63-D425-4D3F-B484-4B7A0F329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7002A92-1CF7-42F5-B761-7DB3C2CF1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8241018"/>
      </p:ext>
    </p:extLst>
  </p:cSld>
  <p:clrMapOvr>
    <a:masterClrMapping/>
  </p:clrMapOvr>
  <p:transition>
    <p:fade/>
  </p:transition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b="1">
                <a:solidFill>
                  <a:schemeClr val="accent1"/>
                </a:solidFill>
              </a:defRPr>
            </a:lvl1pPr>
            <a:lvl2pPr marL="1397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3048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699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635000" indent="-139700" algn="l"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B6715C-C932-49B3-880D-8C5710C8F9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EA7B5E5-1F8D-43CD-9AD2-8B87181DC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128605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91791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39BF43-6ABE-4327-81AC-7892A0477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4133C46-CE37-4404-B4D0-9DFA124106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30584849"/>
      </p:ext>
    </p:extLst>
  </p:cSld>
  <p:clrMapOvr>
    <a:masterClrMapping/>
  </p:clrMapOvr>
  <p:transition>
    <p:fade/>
  </p:transition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5718144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79D3799-9A6C-45EE-B3ED-0F77AAB658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57458821"/>
      </p:ext>
    </p:extLst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Black Page Imag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C1D43B-9933-4650-9DD5-73494BECAE5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EEA3F2-C909-4275-956A-5518D34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619F8D2D-E0FF-4267-BB4C-23E0F19AA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0BDA8F6-D1EC-4590-8515-7F2E0D9EE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8E570DBD-3EC7-4EE8-886A-A6498BE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1656288-29CD-4B95-A46B-7B8DA786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3894AF9-2B03-4231-9AEA-EC49F5E1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F1C43784-6F73-4D9F-8497-B40FDBB85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031C0BD-B701-4255-B53D-1A0FB8066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1F07466D-8C2C-4286-9984-919330135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F2700776-9B5A-4A2C-BA8E-E8C5B03A0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1D768AB6-AEBA-4689-BCE3-70447F634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274874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72375"/>
      </p:ext>
    </p:extLst>
  </p:cSld>
  <p:clrMapOvr>
    <a:masterClrMapping/>
  </p:clrMapOvr>
  <p:transition>
    <p:fade/>
  </p:transition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676398"/>
            <a:ext cx="4478337" cy="461139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8D969C3-195F-423F-8E4C-37C200B278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2920" y="1676400"/>
            <a:ext cx="4492938" cy="46113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9DAEC41-5E91-4677-90FA-D49959E620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82897B-0778-4692-B5E3-F2C484A549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66751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350E41-AF26-4F49-B6BC-9DCAC9F430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2336143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7213EE0C-033D-4C02-B0C8-D233FA692F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2336143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9415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 -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7327F-2791-4B24-9B91-F5FBE3C53605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196DE-9963-4B6C-A61E-54A000354EA1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6D782167-D1DA-4C0D-BBC4-57710C5426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243073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93FD7A4F-D4C6-456D-861F-60C39B8F01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2430736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80EBF-E1D6-48BA-A3B6-40DCC501362F}"/>
              </a:ext>
            </a:extLst>
          </p:cNvPr>
          <p:cNvSpPr txBox="1"/>
          <p:nvPr userDrawn="1"/>
        </p:nvSpPr>
        <p:spPr>
          <a:xfrm>
            <a:off x="5333930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Mster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1441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02920" y="1700213"/>
            <a:ext cx="9130030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94936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02920" y="1700213"/>
            <a:ext cx="9163049" cy="4598988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A8E6-2D01-4C42-8261-4BB28D9AC08D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E6E4C-F941-48D5-A8B3-519A5C55C01C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3383F4E-C462-4606-BD33-BCB4C83795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E9F5A-DB9E-4932-AAA5-08C1CCF14952}"/>
              </a:ext>
            </a:extLst>
          </p:cNvPr>
          <p:cNvSpPr txBox="1"/>
          <p:nvPr userDrawn="1"/>
        </p:nvSpPr>
        <p:spPr>
          <a:xfrm>
            <a:off x="5333930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Mster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321020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9147174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98F6463-E07D-42A6-B9CB-9A0C4AEEB6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55844DF-7B16-41C6-9FF7-F388D5280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2004167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115300" y="1676400"/>
            <a:ext cx="2921000" cy="4613276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0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</a:t>
            </a:r>
            <a:br>
              <a:rPr lang="en-US" noProof="0" dirty="0"/>
            </a:br>
            <a:r>
              <a:rPr lang="en-US" noProof="0" dirty="0"/>
              <a:t>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2920" y="1676400"/>
            <a:ext cx="7383779" cy="461327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B707129-FB11-4B6D-B048-48E42E0A00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93E9B89-D7E9-40C0-B4A5-54D6CFAB43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5704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95300" y="1676400"/>
            <a:ext cx="4465638" cy="470535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76400"/>
            <a:ext cx="4478337" cy="470535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7E11013-C911-423A-906E-42D2615426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0EBF8C6-32C5-44C1-B31D-FF2BC2B52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3650866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7007" y="208352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7007" y="1690675"/>
            <a:ext cx="2924184" cy="3738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636674" y="208352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636674" y="1690675"/>
            <a:ext cx="2919701" cy="3738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54669" y="208352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54669" y="1690675"/>
            <a:ext cx="2916382" cy="3796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056362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D61533-1469-4AF4-8FF7-C7742D00F9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A92555C-0F4F-4CCE-BC5E-1127CF9949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541732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670834"/>
            <a:ext cx="10541000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602251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76400"/>
            <a:ext cx="4491038" cy="430638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5654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8729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2920" y="606687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7B9EEC-A4F7-479D-97DE-92F1134243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9C81A7C-B51A-45FD-A7D3-BB1D7A876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391264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2920" y="320040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017627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49" y="167322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7902D-9908-4D67-926C-6894CE274F0D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A2D95-453E-4C1E-8B81-C64279A0A990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F60B5-98B3-40D6-9AA2-0E7920BAD5FB}"/>
              </a:ext>
            </a:extLst>
          </p:cNvPr>
          <p:cNvSpPr txBox="1"/>
          <p:nvPr userDrawn="1"/>
        </p:nvSpPr>
        <p:spPr>
          <a:xfrm>
            <a:off x="6836213" y="6485875"/>
            <a:ext cx="4451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</p:spTree>
    <p:extLst>
      <p:ext uri="{BB962C8B-B14F-4D97-AF65-F5344CB8AC3E}">
        <p14:creationId xmlns:p14="http://schemas.microsoft.com/office/powerpoint/2010/main" val="1805613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fogr/Map Gray 11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3584575" y="1700212"/>
            <a:ext cx="6048376" cy="4681537"/>
          </a:xfrm>
          <a:prstGeom prst="rect">
            <a:avLst/>
          </a:prstGeom>
        </p:spPr>
        <p:txBody>
          <a:bodyPr/>
          <a:lstStyle>
            <a:lvl1pPr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2920" y="1676400"/>
            <a:ext cx="2935600" cy="469416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 sz="13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sz="13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C1370-89C2-423C-BC1C-BD1EF2442239}"/>
              </a:ext>
            </a:extLst>
          </p:cNvPr>
          <p:cNvSpPr txBox="1"/>
          <p:nvPr userDrawn="1"/>
        </p:nvSpPr>
        <p:spPr>
          <a:xfrm>
            <a:off x="501649" y="6477000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5CE32-9585-44BD-B4DD-965E8A876A23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34896DF-0965-420A-9264-9CFAA6280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99FCAF2C-1546-487D-8676-9A35CAEF0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BEA7B-361D-4A0B-8277-605B6B0A8726}"/>
              </a:ext>
            </a:extLst>
          </p:cNvPr>
          <p:cNvSpPr txBox="1"/>
          <p:nvPr userDrawn="1"/>
        </p:nvSpPr>
        <p:spPr>
          <a:xfrm>
            <a:off x="5333930" y="6476999"/>
            <a:ext cx="44514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</a:t>
            </a:r>
            <a:r>
              <a:rPr lang="en-US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Mster</a:t>
            </a: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1441264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5300" y="4209260"/>
            <a:ext cx="8555638" cy="2172489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501652" y="3048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204594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1652" y="4211955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70847" y="4211955"/>
            <a:ext cx="2319503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70850" y="6018028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BE0613-D0C6-405A-ACD6-58EF0477427B}"/>
              </a:ext>
            </a:extLst>
          </p:cNvPr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D362D39-3352-4BA0-AC51-553983A7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156DAFF-F101-4061-AA75-F8EEDC00F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5667AB23-84F3-44E4-B904-5D4D3A9B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2CE4E7F-CB40-4545-80AF-423201F72F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A7B265B2-4EA1-416A-A272-49E48905C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3744CD22-C3A3-4D80-AB50-3E6D34833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046CB4E-F174-491D-9CAB-2A9115985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8B2D79F2-05A8-4E1C-A4D8-725E52963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9EA13742-485A-4EC3-BF90-9FD12F905B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D44DAC1-76F0-42F6-93C9-61B9C3054D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6730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green accent 4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452A60FA-C95E-401E-9AF3-D27C8C88BCCB}"/>
              </a:ext>
            </a:extLst>
          </p:cNvPr>
          <p:cNvSpPr txBox="1"/>
          <p:nvPr/>
        </p:nvSpPr>
        <p:spPr>
          <a:xfrm>
            <a:off x="6335184" y="6477000"/>
            <a:ext cx="4896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/>
        </p:nvSpPr>
        <p:spPr>
          <a:xfrm>
            <a:off x="501649" y="6477001"/>
            <a:ext cx="53551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firms and DTTL: Insert appropriate copyright</a:t>
            </a:r>
            <a:b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[To edit, click View &gt; Slide Master &gt; Slide Master]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2968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>
            <a:extLst>
              <a:ext uri="{FF2B5EF4-FFF2-40B4-BE49-F238E27FC236}">
                <a16:creationId xmlns:a16="http://schemas.microsoft.com/office/drawing/2014/main" id="{E8E60749-A3E0-4E09-BF50-6D6B361BEF91}"/>
              </a:ext>
            </a:extLst>
          </p:cNvPr>
          <p:cNvSpPr txBox="1"/>
          <p:nvPr/>
        </p:nvSpPr>
        <p:spPr>
          <a:xfrm>
            <a:off x="6335184" y="6477000"/>
            <a:ext cx="48965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Deloitte Cloud Institute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Copyright © 2023 Deloitte Development LLC.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809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76400"/>
            <a:ext cx="9277349" cy="4705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36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39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74087"/>
            <a:ext cx="11188699" cy="3571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4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474805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76400"/>
            <a:ext cx="11165416" cy="4705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3048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3pPr>
            <a:lvl4pPr marL="469900" indent="-139700" algn="l">
              <a:buClrTx/>
              <a:buSzPct val="100000"/>
              <a:buFont typeface="Arial" panose="020B0604020202020204" pitchFamily="34" charset="0"/>
              <a:buChar char="◦"/>
              <a:defRPr>
                <a:latin typeface="+mn-lt"/>
              </a:defRPr>
            </a:lvl4pPr>
            <a:lvl5pPr marL="635000" indent="-139700" algn="l">
              <a:buClrTx/>
              <a:buSzPct val="100000"/>
              <a:buFont typeface="Arial" panose="020B0604020202020204" pitchFamily="34" charset="0"/>
              <a:buChar char="−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81530"/>
      </p:ext>
    </p:extLst>
  </p:cSld>
  <p:clrMapOvr>
    <a:masterClrMapping/>
  </p:clrMapOvr>
  <p:transition>
    <p:fade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23780488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270" imgH="270" progId="TCLayout.ActiveDocument.1">
                  <p:embed/>
                </p:oleObj>
              </mc:Choice>
              <mc:Fallback>
                <p:oleObj name="think-cell Slide" r:id="rId4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pyright"/>
          <p:cNvSpPr txBox="1"/>
          <p:nvPr/>
        </p:nvSpPr>
        <p:spPr>
          <a:xfrm>
            <a:off x="501649" y="6477001"/>
            <a:ext cx="535516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Copyright © 2023 Deloitte Development LLC. All rights reserved.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0" y="1685167"/>
            <a:ext cx="11188700" cy="46965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C2320166-2AED-4CD3-A893-D94919B09F44}"/>
              </a:ext>
            </a:extLst>
          </p:cNvPr>
          <p:cNvSpPr/>
          <p:nvPr userDrawn="1"/>
        </p:nvSpPr>
        <p:spPr bwMode="gray">
          <a:xfrm>
            <a:off x="11287631" y="1017588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E5C10B32-E2D1-4E1E-AF8B-C1CB0642773B}"/>
              </a:ext>
            </a:extLst>
          </p:cNvPr>
          <p:cNvSpPr/>
          <p:nvPr userDrawn="1"/>
        </p:nvSpPr>
        <p:spPr bwMode="gray">
          <a:xfrm>
            <a:off x="11287631" y="161824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77270737-F2AF-4A5D-B2EE-60D8BD21B026}"/>
              </a:ext>
            </a:extLst>
          </p:cNvPr>
          <p:cNvSpPr/>
          <p:nvPr userDrawn="1"/>
        </p:nvSpPr>
        <p:spPr bwMode="gray">
          <a:xfrm>
            <a:off x="11287631" y="219872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B2DA55B8-7FB5-415F-98A3-9E2DD1DAAA41}"/>
              </a:ext>
            </a:extLst>
          </p:cNvPr>
          <p:cNvSpPr/>
          <p:nvPr userDrawn="1"/>
        </p:nvSpPr>
        <p:spPr bwMode="gray">
          <a:xfrm>
            <a:off x="11287631" y="2812509"/>
            <a:ext cx="712282" cy="47635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DD168-B1F7-4885-A7B6-C7CE743732AB}"/>
              </a:ext>
            </a:extLst>
          </p:cNvPr>
          <p:cNvSpPr txBox="1"/>
          <p:nvPr userDrawn="1"/>
        </p:nvSpPr>
        <p:spPr>
          <a:xfrm>
            <a:off x="6336792" y="6473952"/>
            <a:ext cx="490118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900" noProof="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Deloitte Cloud Institute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EE45B84-5546-410E-BFA9-0EE3C4CCC87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01649" y="304800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53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  <p:sldLayoutId id="2147484252" r:id="rId13"/>
    <p:sldLayoutId id="2147484253" r:id="rId14"/>
    <p:sldLayoutId id="2147484254" r:id="rId15"/>
    <p:sldLayoutId id="2147484255" r:id="rId16"/>
    <p:sldLayoutId id="2147484256" r:id="rId17"/>
    <p:sldLayoutId id="2147484257" r:id="rId18"/>
    <p:sldLayoutId id="2147484258" r:id="rId19"/>
    <p:sldLayoutId id="2147484259" r:id="rId20"/>
    <p:sldLayoutId id="2147484260" r:id="rId21"/>
    <p:sldLayoutId id="2147484261" r:id="rId22"/>
    <p:sldLayoutId id="2147484262" r:id="rId23"/>
    <p:sldLayoutId id="2147484263" r:id="rId24"/>
    <p:sldLayoutId id="2147484264" r:id="rId25"/>
    <p:sldLayoutId id="2147484265" r:id="rId26"/>
    <p:sldLayoutId id="2147484266" r:id="rId27"/>
    <p:sldLayoutId id="2147484267" r:id="rId28"/>
    <p:sldLayoutId id="2147484268" r:id="rId29"/>
    <p:sldLayoutId id="2147484269" r:id="rId30"/>
    <p:sldLayoutId id="2147484287" r:id="rId31"/>
    <p:sldLayoutId id="2147484288" r:id="rId32"/>
    <p:sldLayoutId id="2147484289" r:id="rId33"/>
    <p:sldLayoutId id="2147484290" r:id="rId34"/>
    <p:sldLayoutId id="2147484291" r:id="rId35"/>
    <p:sldLayoutId id="2147484292" r:id="rId36"/>
    <p:sldLayoutId id="2147484293" r:id="rId37"/>
    <p:sldLayoutId id="2147484294" r:id="rId38"/>
    <p:sldLayoutId id="2147484295" r:id="rId39"/>
    <p:sldLayoutId id="2147484296" r:id="rId40"/>
    <p:sldLayoutId id="2147484303" r:id="rId41"/>
    <p:sldLayoutId id="2147484302" r:id="rId42"/>
    <p:sldLayoutId id="2147484060" r:id="rId43"/>
    <p:sldLayoutId id="2147484270" r:id="rId44"/>
    <p:sldLayoutId id="2147484271" r:id="rId45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  <a:lvl2pPr marL="1397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2pPr>
      <a:lvl3pPr marL="3048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3pPr>
      <a:lvl4pPr marL="469900" indent="-1397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4pPr>
      <a:lvl5pPr marL="635000" indent="-1397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20">
          <p15:clr>
            <a:srgbClr val="F26B43"/>
          </p15:clr>
        </p15:guide>
        <p15:guide id="8" orient="horz" pos="4080">
          <p15:clr>
            <a:srgbClr val="F26B43"/>
          </p15:clr>
        </p15:guide>
        <p15:guide id="27" pos="7368">
          <p15:clr>
            <a:srgbClr val="F26B43"/>
          </p15:clr>
        </p15:guide>
        <p15:guide id="51" orient="horz" pos="4081" userDrawn="1">
          <p15:clr>
            <a:srgbClr val="A4A3A4"/>
          </p15:clr>
        </p15:guide>
        <p15:guide id="52" pos="312" userDrawn="1">
          <p15:clr>
            <a:srgbClr val="F26B43"/>
          </p15:clr>
        </p15:guide>
        <p15:guide id="53" pos="1392" userDrawn="1">
          <p15:clr>
            <a:srgbClr val="F26B43"/>
          </p15:clr>
        </p15:guide>
        <p15:guide id="54" pos="1512" userDrawn="1">
          <p15:clr>
            <a:srgbClr val="F26B43"/>
          </p15:clr>
        </p15:guide>
        <p15:guide id="55" pos="2592" userDrawn="1">
          <p15:clr>
            <a:srgbClr val="F26B43"/>
          </p15:clr>
        </p15:guide>
        <p15:guide id="56" pos="2712" userDrawn="1">
          <p15:clr>
            <a:srgbClr val="F26B43"/>
          </p15:clr>
        </p15:guide>
        <p15:guide id="57" pos="3840" userDrawn="1">
          <p15:clr>
            <a:srgbClr val="F26B43"/>
          </p15:clr>
        </p15:guide>
        <p15:guide id="58" pos="3768" userDrawn="1">
          <p15:clr>
            <a:srgbClr val="F26B43"/>
          </p15:clr>
        </p15:guide>
        <p15:guide id="59" pos="3912" userDrawn="1">
          <p15:clr>
            <a:srgbClr val="F26B43"/>
          </p15:clr>
        </p15:guide>
        <p15:guide id="60" pos="5112" userDrawn="1">
          <p15:clr>
            <a:srgbClr val="F26B43"/>
          </p15:clr>
        </p15:guide>
        <p15:guide id="61" pos="6168" userDrawn="1">
          <p15:clr>
            <a:srgbClr val="F26B43"/>
          </p15:clr>
        </p15:guide>
        <p15:guide id="62" pos="6288" userDrawn="1">
          <p15:clr>
            <a:srgbClr val="F26B43"/>
          </p15:clr>
        </p15:guide>
        <p15:guide id="63" pos="4968" userDrawn="1">
          <p15:clr>
            <a:srgbClr val="F26B43"/>
          </p15:clr>
        </p15:guide>
        <p15:guide id="64" orient="horz" pos="192" userDrawn="1">
          <p15:clr>
            <a:srgbClr val="F26B43"/>
          </p15:clr>
        </p15:guide>
        <p15:guide id="65" orient="horz" pos="1056" userDrawn="1">
          <p15:clr>
            <a:srgbClr val="F26B43"/>
          </p15:clr>
        </p15:guide>
        <p15:guide id="66" orient="horz" pos="2232" userDrawn="1">
          <p15:clr>
            <a:srgbClr val="F26B43"/>
          </p15:clr>
        </p15:guide>
        <p15:guide id="67" orient="horz" pos="4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medeloitte.sharepoint.com/:b:/s/CloudInstituteRegistrationInformation/EQ2IRCA4ympIm_53_GJUNZsBAMe9Q4dZP3W2YVQCOtPZ9g?e=HDlSfZ" TargetMode="External"/><Relationship Id="rId3" Type="http://schemas.openxmlformats.org/officeDocument/2006/relationships/hyperlink" Target="https://vtms.deloitte.com/" TargetMode="External"/><Relationship Id="rId7" Type="http://schemas.openxmlformats.org/officeDocument/2006/relationships/hyperlink" Target="https://aws.amazon.com/certification/faq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.jpeg"/><Relationship Id="rId5" Type="http://schemas.openxmlformats.org/officeDocument/2006/relationships/hyperlink" Target="mailto:externallearning@deloitte.com" TargetMode="External"/><Relationship Id="rId4" Type="http://schemas.openxmlformats.org/officeDocument/2006/relationships/hyperlink" Target="mailto:support@xvouche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medeloitte.sharepoint.com/:b:/s/CloudInstituteRegistrationInformation/EYyf61yeNCFEpX1ttkkgdDUBL2z7voZruUuIiE6lVlGx3A?e=zyp9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.jpeg"/><Relationship Id="rId4" Type="http://schemas.openxmlformats.org/officeDocument/2006/relationships/hyperlink" Target="https://docs.microsoft.com/en-us/certifications/exam-retake-polic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xldoZnKg8CXOdY5brBpHJqLssKwvzpNTvgHuYRCB0sW-roA/viewfor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s://cloud.google.com/certification/terms#:~:text=Failing%20and%20Retaking%20the%20Exam,60)%20days%20before%20doing%20so" TargetMode="External"/><Relationship Id="rId5" Type="http://schemas.openxmlformats.org/officeDocument/2006/relationships/hyperlink" Target="https://amedeloitte.sharepoint.com/:b:/s/CloudInstituteRegistrationInformation/EW0kh-8oAxNJkl_fR-gypj8BYejW1j0Xy3PFVH1IbUTZzg?e=MmbQeP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oracle.com/file/general/13_Book%20OCI%20Certification%20Exams%20June%20202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If%20additional%20certification%20exam%20attempts%20are%20required,%20they%20can%20be%20purchased%20separately%20from%20our%20website%20at%20training.mulesoft.com/certification.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.boomi.com/log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.png"/><Relationship Id="rId4" Type="http://schemas.openxmlformats.org/officeDocument/2006/relationships/hyperlink" Target="https://community.boomi.com/s/article/BoomiTrainingHelpampFA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2B7E-E9A7-4B2A-A2F4-83BDC7FDD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54864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The Cloud Institute strongly encourages you to schedule and complete your certification exam as soon as possible after you complete the self-study, while information is fresh.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AC58-D2E4-4FB5-A58D-1D6DE131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Certification Exam – 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AWS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BF5181-BB7B-4F00-A96C-EFA4508D8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2872"/>
              </p:ext>
            </p:extLst>
          </p:nvPr>
        </p:nvGraphicFramePr>
        <p:xfrm>
          <a:off x="501650" y="1528378"/>
          <a:ext cx="10779493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1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9103022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2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Scheduling and Exam Retakes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78976"/>
                  </a:ext>
                </a:extLst>
              </a:tr>
              <a:tr h="1056640">
                <a:tc rowSpan="2"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2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F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US/USI Consulting practitioners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Submit a request through the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Vendor Training Management System (VTMS)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 prepared to </a:t>
                      </a: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attach a screenshot of the course completion certificate. 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Vouchers are distributed weekly on Tuesdays from the </a:t>
                      </a:r>
                      <a:r>
                        <a:rPr lang="en-US" sz="1100" b="0" i="0" u="none" strike="noStrike" kern="1200" baseline="0" dirty="0" err="1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Xvouchermailbox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support@xvoucher.com</a:t>
                      </a: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). </a:t>
                      </a:r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883"/>
                  </a:ext>
                </a:extLst>
              </a:tr>
              <a:tr h="1056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1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other practitioners:</a:t>
                      </a: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Submit a request to the VTMS Mailbox (</a:t>
                      </a: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externallearning@deloitte.com</a:t>
                      </a: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).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Include </a:t>
                      </a:r>
                      <a:r>
                        <a:rPr lang="en-US" sz="1100" b="1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Request for AWS Voucher</a:t>
                      </a: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 the subject line and attach a screenshot of the course completion certificate. 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Requests are processed within 5 business days and vouchers are distributed weekly on Tuesdays from the </a:t>
                      </a:r>
                      <a:r>
                        <a:rPr lang="en-US" sz="1100" i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Xvouchermailbox</a:t>
                      </a: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(</a:t>
                      </a: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support@xvoucher.com</a:t>
                      </a:r>
                      <a:r>
                        <a:rPr lang="en-US" sz="11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030149"/>
                  </a:ext>
                </a:extLst>
              </a:tr>
            </a:tbl>
          </a:graphicData>
        </a:graphic>
      </p:graphicFrame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36C82127-E98D-4F2F-B0B1-F29ADD288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83" y="2710884"/>
            <a:ext cx="1655064" cy="1655064"/>
          </a:xfrm>
          <a:prstGeom prst="rect">
            <a:avLst/>
          </a:prstGeom>
          <a:ln>
            <a:noFill/>
          </a:ln>
        </p:spPr>
      </p:pic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58AF3206-064C-4182-B17E-1517574B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64090"/>
              </p:ext>
            </p:extLst>
          </p:nvPr>
        </p:nvGraphicFramePr>
        <p:xfrm>
          <a:off x="501650" y="4000295"/>
          <a:ext cx="10779493" cy="154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1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3935600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2863181381"/>
                    </a:ext>
                  </a:extLst>
                </a:gridCol>
              </a:tblGrid>
              <a:tr h="29847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D8B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Resources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F3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Reminders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8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SzPct val="100000"/>
                      </a:pPr>
                      <a:endParaRPr lang="en-US" sz="1100" b="1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F3F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Retake Policy: 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Click Here</a:t>
                      </a:r>
                      <a:endParaRPr lang="en-US" sz="1100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Pearson </a:t>
                      </a:r>
                      <a:r>
                        <a:rPr lang="en-US" sz="1100" dirty="0" err="1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OnVue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 Practitioner Guide</a:t>
                      </a:r>
                      <a:endParaRPr lang="en-US" sz="1100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 vouchers will </a:t>
                      </a:r>
                      <a:r>
                        <a:rPr lang="en-US" sz="110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 provided; 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do not need to purchase your own voucher.</a:t>
                      </a:r>
                    </a:p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Be sure to check your junk folder if you do not see the exam voucher in your inbox.</a:t>
                      </a:r>
                    </a:p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Disregard additional emails from </a:t>
                      </a:r>
                      <a:r>
                        <a:rPr lang="en-US" sz="11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Xvoucher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that direct you to create an account within their system—</a:t>
                      </a:r>
                      <a:r>
                        <a:rPr lang="en-US" sz="11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do not need to take this step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E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2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0646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2B7E-E9A7-4B2A-A2F4-83BDC7FDD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1"/>
            <a:ext cx="11188700" cy="54864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The Cloud Institute strongly encourages you to schedule and complete your certification exam as soon as possible after you complete the self-study, while information is fresh.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AC58-D2E4-4FB5-A58D-1D6DE131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Certification Exam – 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Azure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BF5181-BB7B-4F00-A96C-EFA4508D8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26963"/>
              </p:ext>
            </p:extLst>
          </p:nvPr>
        </p:nvGraphicFramePr>
        <p:xfrm>
          <a:off x="501650" y="1536535"/>
          <a:ext cx="1077949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1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9103022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Scheduling and Exam Retakes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78976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DE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buSzPct val="100000"/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 the 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Azure Scheduling Guide</a:t>
                      </a:r>
                      <a:endParaRPr lang="en-US" sz="1100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2880" indent="-182880">
                        <a:spcBef>
                          <a:spcPts val="600"/>
                        </a:spcBef>
                        <a:buSzPct val="100000"/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Request an exam voucher and schedule your exam by following the steps in the guide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883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58AF3206-064C-4182-B17E-1517574B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31972"/>
              </p:ext>
            </p:extLst>
          </p:nvPr>
        </p:nvGraphicFramePr>
        <p:xfrm>
          <a:off x="501650" y="3096095"/>
          <a:ext cx="10779493" cy="187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71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3935600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  <a:gridCol w="5167422">
                  <a:extLst>
                    <a:ext uri="{9D8B030D-6E8A-4147-A177-3AD203B41FA5}">
                      <a16:colId xmlns:a16="http://schemas.microsoft.com/office/drawing/2014/main" val="2863181381"/>
                    </a:ext>
                  </a:extLst>
                </a:gridCol>
              </a:tblGrid>
              <a:tr h="323171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Reminders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856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>
                        <a:buSzPct val="100000"/>
                      </a:pPr>
                      <a:endParaRPr lang="en-US" sz="1100" b="1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7DE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Azure Scheduling Guide</a:t>
                      </a:r>
                      <a:endParaRPr lang="en-US" sz="1100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Request exam vouchers by following the steps in the Azure Scheduling Guide; you do not need to purchase your own voucher.</a:t>
                      </a:r>
                    </a:p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For retakes, be sure you are adhering to the 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Azure exam retake policies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7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23935"/>
                  </a:ext>
                </a:extLst>
              </a:tr>
            </a:tbl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65A6CFA-C41C-4AE3-BCF4-CD55845C4DB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82" y="3017100"/>
            <a:ext cx="476081" cy="476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E9A80C-D1F6-4CE1-A888-F09FADE1F195}"/>
              </a:ext>
            </a:extLst>
          </p:cNvPr>
          <p:cNvSpPr txBox="1"/>
          <p:nvPr/>
        </p:nvSpPr>
        <p:spPr>
          <a:xfrm>
            <a:off x="967484" y="2528665"/>
            <a:ext cx="110655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1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 Azure</a:t>
            </a:r>
          </a:p>
        </p:txBody>
      </p:sp>
    </p:spTree>
    <p:extLst>
      <p:ext uri="{BB962C8B-B14F-4D97-AF65-F5344CB8AC3E}">
        <p14:creationId xmlns:p14="http://schemas.microsoft.com/office/powerpoint/2010/main" val="38532324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2B7E-E9A7-4B2A-A2F4-83BDC7FDD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54864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The Cloud Institute strongly encourages you to schedule and complete your certification exam as soon as possible after you complete the self-study, while information is fresh.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AC58-D2E4-4FB5-A58D-1D6DE131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Certification Exam – 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GCP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BF5181-BB7B-4F00-A96C-EFA4508D8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65941"/>
              </p:ext>
            </p:extLst>
          </p:nvPr>
        </p:nvGraphicFramePr>
        <p:xfrm>
          <a:off x="501648" y="1535101"/>
          <a:ext cx="10779493" cy="203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837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8755656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Scheduling and Exam Retakes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78976"/>
                  </a:ext>
                </a:extLst>
              </a:tr>
              <a:tr h="1664208">
                <a:tc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buSzPct val="100000"/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Complete the 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GCP Exam Voucher Request Form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week before your bootcamp 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(it takes 2-3 days to receive your voucher)</a:t>
                      </a:r>
                    </a:p>
                    <a:p>
                      <a:pPr marL="365760" lvl="2" indent="-18288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Select “Other” and input “Deloitte Cloud Institute" for the “Training Platform Used” question</a:t>
                      </a:r>
                    </a:p>
                    <a:p>
                      <a:pPr marL="182880" indent="-182880">
                        <a:spcBef>
                          <a:spcPts val="600"/>
                        </a:spcBef>
                        <a:buSzPct val="100000"/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Use the voucher you received and schedule your exam.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88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B7D08E5-EC5B-4567-BED2-1C7FDE43A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9"/>
          <a:stretch/>
        </p:blipFill>
        <p:spPr>
          <a:xfrm>
            <a:off x="513183" y="2473164"/>
            <a:ext cx="1994164" cy="2032000"/>
          </a:xfrm>
          <a:prstGeom prst="rect">
            <a:avLst/>
          </a:prstGeom>
        </p:spPr>
      </p:pic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58AF3206-064C-4182-B17E-1517574B1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86969"/>
              </p:ext>
            </p:extLst>
          </p:nvPr>
        </p:nvGraphicFramePr>
        <p:xfrm>
          <a:off x="501648" y="3566339"/>
          <a:ext cx="10779492" cy="187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948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4376272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  <a:gridCol w="4376272">
                  <a:extLst>
                    <a:ext uri="{9D8B030D-6E8A-4147-A177-3AD203B41FA5}">
                      <a16:colId xmlns:a16="http://schemas.microsoft.com/office/drawing/2014/main" val="2863181381"/>
                    </a:ext>
                  </a:extLst>
                </a:gridCol>
              </a:tblGrid>
              <a:tr h="323171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Resources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 typeface="+mj-lt"/>
                        <a:buNone/>
                      </a:pPr>
                      <a:r>
                        <a:rPr lang="en-US" sz="1200" b="1" i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Reminders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A8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856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>
                        <a:buSzPct val="100000"/>
                      </a:pPr>
                      <a:endParaRPr lang="en-US" sz="1100" b="1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GCP Training Guide</a:t>
                      </a:r>
                      <a:endParaRPr lang="en-US" sz="1100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 vouchers will be provided; you do not need to purchase your own voucher.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Retake Policy: 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Click Here</a:t>
                      </a:r>
                      <a:endParaRPr lang="en-US" sz="1100" dirty="0">
                        <a:solidFill>
                          <a:srgbClr val="3131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72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842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2B7E-E9A7-4B2A-A2F4-83BDC7FDD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54864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Open Sans" panose="020B0606030504020204" pitchFamily="34" charset="0"/>
              </a:rPr>
              <a:t>The Cloud Institute strongly encourages you to schedule and complete your certification exam as soon as possible after you complete the self-study, while information is fresh.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AC58-D2E4-4FB5-A58D-1D6DE131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Certification Exam – 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Oracle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BF5181-BB7B-4F00-A96C-EFA4508D8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17055"/>
              </p:ext>
            </p:extLst>
          </p:nvPr>
        </p:nvGraphicFramePr>
        <p:xfrm>
          <a:off x="501650" y="1534339"/>
          <a:ext cx="10779493" cy="312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228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8575265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Scheduling and Exam Retakes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78976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SzPct val="100000"/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Vouchers are not required.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Schedule a certification exam by following the instructions 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here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88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SzPct val="100000"/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Reminders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9304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Retake Policy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You will have 4 times to attempt the exam. If you fail the 4</a:t>
                      </a:r>
                      <a:r>
                        <a:rPr lang="en-US" sz="1100" baseline="30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attempt, you will need to wait 1-year from the date failed to take the exam again.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241917"/>
                  </a:ext>
                </a:extLst>
              </a:tr>
            </a:tbl>
          </a:graphicData>
        </a:graphic>
      </p:graphicFrame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824A260-21DE-45F2-B361-9C37BCF8B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1" y="2551062"/>
            <a:ext cx="2075688" cy="10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99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2B7E-E9A7-4B2A-A2F4-83BDC7FDD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54864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Open Sans" panose="020B0606030504020204" pitchFamily="34" charset="0"/>
              </a:rPr>
              <a:t>The Cloud Institute strongly encourages you to schedule and complete your certification exam as soon as possible after you complete the self-study, while information is fresh.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AC58-D2E4-4FB5-A58D-1D6DE131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Certification Exam – 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MuleSoft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BF5181-BB7B-4F00-A96C-EFA4508D8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47960"/>
              </p:ext>
            </p:extLst>
          </p:nvPr>
        </p:nvGraphicFramePr>
        <p:xfrm>
          <a:off x="501650" y="1534339"/>
          <a:ext cx="10779493" cy="312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228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8575265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Scheduling and Exam Retakes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78976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SzPct val="100000"/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Vouchers are not required.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Two exam attempts are unlocked automatically after successful completion of the self-paced course.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88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SzPct val="100000"/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Reminders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9304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Retake Policy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Completion of the self-paced course includes two certification exam attempts. If additional certification exam attempts are required, they can be purchased separately 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here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A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24191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1EDE210-2B7D-41D1-A8C6-2ED19A660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784298"/>
            <a:ext cx="2103120" cy="6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613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2B7E-E9A7-4B2A-A2F4-83BDC7FDD0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0" y="651600"/>
            <a:ext cx="11188700" cy="54864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Open Sans" panose="020B0606030504020204" pitchFamily="34" charset="0"/>
              </a:rPr>
              <a:t>The Cloud Institute strongly encourages you to schedule and complete your certification exam as soon as possible after you complete the self-study, while information is fresh.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AC58-D2E4-4FB5-A58D-1D6DE131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Certification Exam – 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Boomi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DBF5181-BB7B-4F00-A96C-EFA4508D8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445"/>
              </p:ext>
            </p:extLst>
          </p:nvPr>
        </p:nvGraphicFramePr>
        <p:xfrm>
          <a:off x="501650" y="1534339"/>
          <a:ext cx="10779493" cy="312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228">
                  <a:extLst>
                    <a:ext uri="{9D8B030D-6E8A-4147-A177-3AD203B41FA5}">
                      <a16:colId xmlns:a16="http://schemas.microsoft.com/office/drawing/2014/main" val="3049599846"/>
                    </a:ext>
                  </a:extLst>
                </a:gridCol>
                <a:gridCol w="8575265">
                  <a:extLst>
                    <a:ext uri="{9D8B030D-6E8A-4147-A177-3AD203B41FA5}">
                      <a16:colId xmlns:a16="http://schemas.microsoft.com/office/drawing/2014/main" val="23186943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Scheduling and Exam Retakes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3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78976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SzPct val="100000"/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Vouchers are not required.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Certification exams are enabled automatically after completing all the videos and practice exercises in 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3"/>
                        </a:rPr>
                        <a:t>Boomiverse Training and Certification</a:t>
                      </a:r>
                      <a:r>
                        <a:rPr lang="en-US" sz="1100" dirty="0">
                          <a:solidFill>
                            <a:srgbClr val="31313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288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SzPct val="100000"/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Reminders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3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9304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Retake Policy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: </a:t>
                      </a:r>
                      <a:r>
                        <a:rPr lang="en-US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/>
                        </a:rPr>
                        <a:t>Boomi Training Help &amp; FAQ</a:t>
                      </a:r>
                      <a:endParaRPr lang="en-US" sz="11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2419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BA26C11-14BD-435A-B410-E24C5B73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75" y="2716931"/>
            <a:ext cx="2103120" cy="7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1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3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afce5-37c3-4abc-bc01-188d39936319" xsi:nil="true"/>
    <lcf76f155ced4ddcb4097134ff3c332f xmlns="af335053-5c13-4208-99bf-938eb2315e2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C0AAA1F7DA114DA868E1ACE6E5C35D" ma:contentTypeVersion="13" ma:contentTypeDescription="Create a new document." ma:contentTypeScope="" ma:versionID="1fa18c2db655ac7a5de5a3214f9c5730">
  <xsd:schema xmlns:xsd="http://www.w3.org/2001/XMLSchema" xmlns:xs="http://www.w3.org/2001/XMLSchema" xmlns:p="http://schemas.microsoft.com/office/2006/metadata/properties" xmlns:ns2="af335053-5c13-4208-99bf-938eb2315e22" xmlns:ns3="e05afce5-37c3-4abc-bc01-188d39936319" targetNamespace="http://schemas.microsoft.com/office/2006/metadata/properties" ma:root="true" ma:fieldsID="fa0c024b7eaed3f8094ffbf1ca85f2ba" ns2:_="" ns3:_="">
    <xsd:import namespace="af335053-5c13-4208-99bf-938eb2315e22"/>
    <xsd:import namespace="e05afce5-37c3-4abc-bc01-188d399363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35053-5c13-4208-99bf-938eb2315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afce5-37c3-4abc-bc01-188d3993631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e16f0e0-73c8-4d25-a61b-195444a58d30}" ma:internalName="TaxCatchAll" ma:showField="CatchAllData" ma:web="e05afce5-37c3-4abc-bc01-188d399363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6A345-73B2-48A9-BF07-3DCEF6FE7730}">
  <ds:schemaRefs>
    <ds:schemaRef ds:uri="http://schemas.microsoft.com/office/2006/metadata/properties"/>
    <ds:schemaRef ds:uri="http://schemas.microsoft.com/office/infopath/2007/PartnerControls"/>
    <ds:schemaRef ds:uri="e05afce5-37c3-4abc-bc01-188d39936319"/>
    <ds:schemaRef ds:uri="af335053-5c13-4208-99bf-938eb2315e22"/>
  </ds:schemaRefs>
</ds:datastoreItem>
</file>

<file path=customXml/itemProps2.xml><?xml version="1.0" encoding="utf-8"?>
<ds:datastoreItem xmlns:ds="http://schemas.openxmlformats.org/officeDocument/2006/customXml" ds:itemID="{0E3FF4B1-874B-4FD5-B9B8-D7E328A33C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335053-5c13-4208-99bf-938eb2315e22"/>
    <ds:schemaRef ds:uri="e05afce5-37c3-4abc-bc01-188d399363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A936A8-746B-4D6F-B8E3-D65D7F4C1F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Certification Exam – AWS</Template>
  <TotalTime>0</TotalTime>
  <Words>675</Words>
  <Application>Microsoft Office PowerPoint</Application>
  <PresentationFormat>Widescreen</PresentationFormat>
  <Paragraphs>62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Open Sans Light</vt:lpstr>
      <vt:lpstr>Verdana</vt:lpstr>
      <vt:lpstr>Wingdings 2</vt:lpstr>
      <vt:lpstr>Deloitte Brand Theme</vt:lpstr>
      <vt:lpstr>think-cell Slide</vt:lpstr>
      <vt:lpstr>Certification Exam – AWS</vt:lpstr>
      <vt:lpstr>Certification Exam – Azure</vt:lpstr>
      <vt:lpstr>Certification Exam – GCP</vt:lpstr>
      <vt:lpstr>Certification Exam – Oracle</vt:lpstr>
      <vt:lpstr>Certification Exam – MuleSoft</vt:lpstr>
      <vt:lpstr>Certification Exam – Boomi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2023-03-28T14:07:31Z</dcterms:created>
  <dcterms:modified xsi:type="dcterms:W3CDTF">2023-03-28T16:01:41Z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2021-02-15T18:32:11Z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0cd076e2-ba1e-4444-8923-d23acd129111</vt:lpwstr>
  </property>
  <property fmtid="{D5CDD505-2E9C-101B-9397-08002B2CF9AE}" pid="8" name="MSIP_Label_ea60d57e-af5b-4752-ac57-3e4f28ca11dc_ContentBits">
    <vt:lpwstr>0</vt:lpwstr>
  </property>
  <property fmtid="{D5CDD505-2E9C-101B-9397-08002B2CF9AE}" pid="9" name="MediaServiceImageTags">
    <vt:lpwstr/>
  </property>
  <property fmtid="{D5CDD505-2E9C-101B-9397-08002B2CF9AE}" pid="10" name="ContentTypeId">
    <vt:lpwstr>0x010100FEC0AAA1F7DA114DA868E1ACE6E5C35D</vt:lpwstr>
  </property>
</Properties>
</file>