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3" r:id="rId5"/>
    <p:sldId id="274" r:id="rId6"/>
    <p:sldId id="272" r:id="rId7"/>
    <p:sldId id="268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313C-6343-D9D6-E4BB-2396A27C1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F2316-A3FA-C2A4-B0AD-4DAFABB77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E1AE-BAE5-AF3D-CF37-AC4AB033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62B7-56F4-4138-9212-F9CB7A849D1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CF6F-82B9-2FCF-3960-12D656B0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DFAD-9BB0-93AE-8B14-41F6C16C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042D-2A77-4350-8225-96FF3258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2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856B-4F4D-D9D2-4BB8-54660CAA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96F75-0B83-A4B1-60CA-889BA0415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DEE17-B2F9-BD66-AED4-9638739F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62B7-56F4-4138-9212-F9CB7A849D1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4A39C-84B1-1596-52CF-5579282F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F08B6-3C24-3836-C76D-CFC1D4B7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042D-2A77-4350-8225-96FF3258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335CE-C75D-876A-32AC-393C1E26C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442AB-D382-EA53-C29F-09358CC5C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E71F6-E193-281E-F42F-E5C3D99F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62B7-56F4-4138-9212-F9CB7A849D1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76A0D-F9F7-87A8-15DE-DF2FA59F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D3AA9-E07B-B27F-8D43-3C5968E6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042D-2A77-4350-8225-96FF3258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0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B67C-E4C6-025A-5ABC-A1250E31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D34E-16F0-0A55-EFA4-6DDDE68BD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AA3A6-E6FC-6169-5339-EF6183E7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62B7-56F4-4138-9212-F9CB7A849D1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166F-7932-45A6-CF92-E85E8863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5583C-BD43-D604-588E-BD96BA47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042D-2A77-4350-8225-96FF3258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D271-B89C-8560-40B0-D37F9FEF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37797-8FB4-35D2-B981-B3336D3E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CCB13-C2D6-1796-4A35-9B3E4A43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62B7-56F4-4138-9212-F9CB7A849D1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AA326-C223-7372-2360-CCE9D2B0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8FB53-AF9B-27C8-DFF2-98B1AA99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042D-2A77-4350-8225-96FF3258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9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784D-79F0-B1CD-A572-6B3FBC9B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66B6-C0FC-AD47-5454-27852D841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FAC32-AE54-DE60-1DEE-14DC1CDBB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0ED2E-791B-48AC-C8C6-597B16D6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62B7-56F4-4138-9212-F9CB7A849D1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E9F02-1A9C-919C-A9BD-6ABEE44F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1CECE-E4AA-4A7A-FD5A-BABE2D0E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042D-2A77-4350-8225-96FF3258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E8AF-8A56-A912-A8C9-5D75654A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51572-876A-93E6-2F3B-A035B2B62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31E5D-0C4B-B05D-5F9B-099239B2E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20745-7FB3-F5AB-4543-92F80B2CB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B9EB0-FC29-C864-DECE-521EC7F7B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40F42-AF9A-9A84-0164-13E024F6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62B7-56F4-4138-9212-F9CB7A849D1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2EDC0-6E3C-4FB7-9707-4594577A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50F64-C631-3FA9-AD0F-1602F76E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042D-2A77-4350-8225-96FF3258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8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4BDB-A3C3-E26B-D0F9-ED9B41CA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6CC2-E04E-1683-05B1-77EE09C0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62B7-56F4-4138-9212-F9CB7A849D1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EDCCE-4BA0-B7F6-3EF7-8112C4CF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94C7D-A1A9-D5B0-6C8B-47F204AA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042D-2A77-4350-8225-96FF3258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1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79FC5-0F50-10B7-4B93-EB0FF51C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62B7-56F4-4138-9212-F9CB7A849D1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02553-C528-FE80-FB5D-041351BB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94FDB-D037-FEFA-DEFD-18918B8E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042D-2A77-4350-8225-96FF3258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3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1325-3A54-E1DF-18F9-7EA20DED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D824-7C13-77CB-F4B6-2FBFDF9E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19705-CE32-30D8-4406-3E4054E5F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5B96D-DCA7-969A-3BEC-0C05806B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62B7-56F4-4138-9212-F9CB7A849D1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4E29E-01FB-D041-4B7F-F59DDDBD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48651-276F-752F-D1F6-D19543B0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042D-2A77-4350-8225-96FF3258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1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E8B5-A1BF-BC6C-F374-5F0E81F4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2422E-CB37-C681-8237-2A3FB9990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C3111-7314-0D69-E32A-912E7E590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2E66A-43E4-739E-FB48-9B6EDC94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62B7-56F4-4138-9212-F9CB7A849D1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42B63-CD26-3EC6-1769-14F478F7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0F957-3E6D-2F0A-7D8A-0472D49D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042D-2A77-4350-8225-96FF3258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D15B4-9179-AE4C-BE12-643558FB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ADD6E-FA03-D201-6AA8-67A737D3B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869DC-0AB9-28E3-9B33-FB096451E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62B7-56F4-4138-9212-F9CB7A849D1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4687-40F5-50EB-ADD7-25640E1CD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AB252-8440-D20E-94EA-9A8D00D80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042D-2A77-4350-8225-96FF3258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1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D5F92-F78E-E463-405A-1E34ED2C3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Azure Data Factory(ADF)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F60C1-8BEC-78CC-6A2B-D22F0D6AE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8843" y="323558"/>
            <a:ext cx="6212657" cy="5871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300" b="0" i="0" dirty="0">
                <a:effectLst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B8554-2F10-8D01-553F-A38F03FE6ED5}"/>
              </a:ext>
            </a:extLst>
          </p:cNvPr>
          <p:cNvSpPr txBox="1"/>
          <p:nvPr/>
        </p:nvSpPr>
        <p:spPr>
          <a:xfrm>
            <a:off x="5906118" y="1582339"/>
            <a:ext cx="61040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Azure Data Factory (ADF) is a Cloud-based PaaS data integration service offered by the Azure platform for integrating different data sources.</a:t>
            </a:r>
          </a:p>
          <a:p>
            <a:pPr algn="l" fontAlgn="base"/>
            <a:endParaRPr lang="en-US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ADF allows you to create, schedule, and manage data pipelines that can move and transform data from various sources to different destinations.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ADF provides a Graphical User Interface (GUI) that allows drag-and-drop features to create a Data Integration pipeline with 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206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D5F92-F78E-E463-405A-1E34ED2C3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Benefits of Azure Data Factory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F60C1-8BEC-78CC-6A2B-D22F0D6AE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8843" y="323558"/>
            <a:ext cx="6212657" cy="5871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300" b="0" i="0" dirty="0">
                <a:effectLst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B8554-2F10-8D01-553F-A38F03FE6ED5}"/>
              </a:ext>
            </a:extLst>
          </p:cNvPr>
          <p:cNvSpPr txBox="1"/>
          <p:nvPr/>
        </p:nvSpPr>
        <p:spPr>
          <a:xfrm>
            <a:off x="6142299" y="1898318"/>
            <a:ext cx="61040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endParaRPr lang="en-US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 No-Code data workflows.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 Large collection of data collectors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 Easy SSIS migration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 Scalability and Flexibility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 Hybrid Data Integration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 Built-in monitoring and alerting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 Consumption-based pricing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32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D5F92-F78E-E463-405A-1E34ED2C3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Components of ADF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F60C1-8BEC-78CC-6A2B-D22F0D6AE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8843" y="323558"/>
            <a:ext cx="6212657" cy="5871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300" b="0" i="0" dirty="0">
                <a:effectLst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905636-2FF7-0DE9-18C7-8A57ED7C1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46638"/>
            <a:ext cx="5174000" cy="51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D5F92-F78E-E463-405A-1E34ED2C3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Features of Azure Data Factory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F60C1-8BEC-78CC-6A2B-D22F0D6AE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8843" y="323558"/>
            <a:ext cx="6212657" cy="5871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300" b="0" i="0" dirty="0">
                <a:effectLst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B8554-2F10-8D01-553F-A38F03FE6ED5}"/>
              </a:ext>
            </a:extLst>
          </p:cNvPr>
          <p:cNvSpPr txBox="1"/>
          <p:nvPr/>
        </p:nvSpPr>
        <p:spPr>
          <a:xfrm>
            <a:off x="5906118" y="-110526"/>
            <a:ext cx="610402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endParaRPr lang="en-US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algn="l" fontAlgn="base"/>
            <a:r>
              <a:rPr lang="en-US" b="1" dirty="0">
                <a:solidFill>
                  <a:srgbClr val="0A0A23"/>
                </a:solidFill>
                <a:latin typeface="Lato" panose="020F0502020204030203" pitchFamily="34" charset="0"/>
              </a:rPr>
              <a:t>Data Integration: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ADF supports data integration from a wide range of data sources. ADF Supports on-premises databases( SQL server,  file system) and cloud-based data stores (like Azure SQL Database, Azure Blob Storage, Azure Data Lake Storage, etc.).</a:t>
            </a:r>
          </a:p>
          <a:p>
            <a:pPr algn="l" fontAlgn="base"/>
            <a:endParaRPr lang="en-US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algn="l" fontAlgn="base"/>
            <a:r>
              <a:rPr lang="en-US" b="1" dirty="0">
                <a:solidFill>
                  <a:srgbClr val="0A0A23"/>
                </a:solidFill>
                <a:latin typeface="Lato" panose="020F0502020204030203" pitchFamily="34" charset="0"/>
              </a:rPr>
              <a:t>Data Transformation: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 ADF allows users to apply data transformation activities during data movement, such as data cleansing, mapping, aggregation, and other transformations.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 Azure Data Factory allows users to visually design data transformation logic in data flows</a:t>
            </a:r>
          </a:p>
          <a:p>
            <a:pPr algn="l" fontAlgn="base"/>
            <a:endParaRPr lang="en-US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algn="l" fontAlgn="base"/>
            <a:r>
              <a:rPr lang="en-US" b="1" dirty="0">
                <a:solidFill>
                  <a:srgbClr val="0A0A23"/>
                </a:solidFill>
                <a:latin typeface="Lato" panose="020F0502020204030203" pitchFamily="34" charset="0"/>
              </a:rPr>
              <a:t>Orchestration:</a:t>
            </a:r>
          </a:p>
          <a:p>
            <a:pPr algn="l" fontAlgn="base"/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With ADF, users primarily create data pipelines that orchestrate the movement and transformation of data in a structured and organized manner.</a:t>
            </a:r>
          </a:p>
          <a:p>
            <a:pPr algn="l" fontAlgn="base"/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Pipelines are designed to execute predefined tasks in a specific</a:t>
            </a:r>
          </a:p>
          <a:p>
            <a:pPr algn="l" fontAlgn="base"/>
            <a:endParaRPr lang="en-US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157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D5F92-F78E-E463-405A-1E34ED2C3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Features of Azure Data Factory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F60C1-8BEC-78CC-6A2B-D22F0D6AE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8843" y="323558"/>
            <a:ext cx="6212657" cy="5871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300" b="0" i="0" dirty="0">
                <a:effectLst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B8554-2F10-8D01-553F-A38F03FE6ED5}"/>
              </a:ext>
            </a:extLst>
          </p:cNvPr>
          <p:cNvSpPr txBox="1"/>
          <p:nvPr/>
        </p:nvSpPr>
        <p:spPr>
          <a:xfrm>
            <a:off x="5906118" y="851008"/>
            <a:ext cx="61040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endParaRPr lang="en-US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algn="l" fontAlgn="base"/>
            <a:r>
              <a:rPr lang="en-US" b="1" dirty="0">
                <a:solidFill>
                  <a:srgbClr val="0A0A23"/>
                </a:solidFill>
                <a:latin typeface="Lato" panose="020F0502020204030203" pitchFamily="34" charset="0"/>
              </a:rPr>
              <a:t>Scheduling and Monitoring: </a:t>
            </a:r>
          </a:p>
          <a:p>
            <a:pPr algn="l" fontAlgn="base"/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ADF offers built-in scheduling capabilities to execute pipelines at specific times or intervals.</a:t>
            </a:r>
          </a:p>
          <a:p>
            <a:pPr algn="l" fontAlgn="base"/>
            <a:endParaRPr lang="en-US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algn="l" fontAlgn="base"/>
            <a:r>
              <a:rPr lang="en-US" b="1" dirty="0">
                <a:solidFill>
                  <a:srgbClr val="0A0A23"/>
                </a:solidFill>
                <a:latin typeface="Lato" panose="020F0502020204030203" pitchFamily="34" charset="0"/>
              </a:rPr>
              <a:t>Hybrid Data Movement: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 Azure Data Factory supports hybrid data movement scenarios, enabling data integration between on-premises data sources and cloud-based data stores.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 ADF primary purpose is to automate data movement and transformation tasks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fontAlgn="base"/>
            <a:r>
              <a:rPr lang="en-US" b="1" dirty="0">
                <a:solidFill>
                  <a:srgbClr val="0A0A23"/>
                </a:solidFill>
                <a:latin typeface="Lato" panose="020F0502020204030203" pitchFamily="34" charset="0"/>
              </a:rPr>
              <a:t>Integration with Other Azure Services: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 ADF seamlessly integrates with various Azure services like Azure Logic Apps, Azure Databricks, Azure key vaults, 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997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D5F92-F78E-E463-405A-1E34ED2C3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Data Sources and Destinations ADF Supports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F60C1-8BEC-78CC-6A2B-D22F0D6AE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8843" y="323558"/>
            <a:ext cx="6212657" cy="5871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300" b="0" i="0" dirty="0">
                <a:effectLst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B8554-2F10-8D01-553F-A38F03FE6ED5}"/>
              </a:ext>
            </a:extLst>
          </p:cNvPr>
          <p:cNvSpPr txBox="1"/>
          <p:nvPr/>
        </p:nvSpPr>
        <p:spPr>
          <a:xfrm>
            <a:off x="5688843" y="688825"/>
            <a:ext cx="610402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ADF supports a wide range of data sources and destinations, including:</a:t>
            </a:r>
          </a:p>
          <a:p>
            <a:pPr algn="l" fontAlgn="base"/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Azure Blob Storage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Azure SQL Database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Azure Cosmos DB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Azure Data Lake Storage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Azure Table Storage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FTP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SFTP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Amazon S3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Oracle Database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MySQL Database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PostgreSQL Database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Teradata Database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IBM DB2 Database</a:t>
            </a:r>
            <a:endParaRPr lang="en-US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2052" name="Picture 4" descr="A diagram showing how Azure Data Factory helps ingest data from many sources such as Dynamics, Salesforce, Marketo, Azure SQL DB and more">
            <a:extLst>
              <a:ext uri="{FF2B5EF4-FFF2-40B4-BE49-F238E27FC236}">
                <a16:creationId xmlns:a16="http://schemas.microsoft.com/office/drawing/2014/main" id="{832B51AC-9814-6128-0F46-422353B79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991" y="1315973"/>
            <a:ext cx="5401560" cy="360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4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1C9C3-48A6-01F5-B2FC-FCC7B42B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How does ADF 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9307C3-6548-45A0-40CB-1714CBB17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567171"/>
              </p:ext>
            </p:extLst>
          </p:nvPr>
        </p:nvGraphicFramePr>
        <p:xfrm>
          <a:off x="616687" y="1924820"/>
          <a:ext cx="11281145" cy="3658809"/>
        </p:xfrm>
        <a:graphic>
          <a:graphicData uri="http://schemas.openxmlformats.org/drawingml/2006/table">
            <a:tbl>
              <a:tblPr/>
              <a:tblGrid>
                <a:gridCol w="11281145">
                  <a:extLst>
                    <a:ext uri="{9D8B030D-6E8A-4147-A177-3AD203B41FA5}">
                      <a16:colId xmlns:a16="http://schemas.microsoft.com/office/drawing/2014/main" val="2082977563"/>
                    </a:ext>
                  </a:extLst>
                </a:gridCol>
              </a:tblGrid>
              <a:tr h="3658809">
                <a:tc>
                  <a:txBody>
                    <a:bodyPr/>
                    <a:lstStyle/>
                    <a:p>
                      <a:pPr marL="457200" indent="-45720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600" u="none" kern="1200" dirty="0">
                        <a:solidFill>
                          <a:schemeClr val="tx1"/>
                        </a:solidFill>
                        <a:latin typeface="Söhne"/>
                        <a:ea typeface="+mn-ea"/>
                        <a:cs typeface="+mn-cs"/>
                      </a:endParaRPr>
                    </a:p>
                  </a:txBody>
                  <a:tcPr marL="167640" marR="167640" marT="83820" marB="838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12892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F3EB5A4-BE9F-1F51-5561-55A000C58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78" y="1995290"/>
            <a:ext cx="100298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1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1C9C3-48A6-01F5-B2FC-FCC7B42B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Best Practices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9307C3-6548-45A0-40CB-1714CBB17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135852"/>
              </p:ext>
            </p:extLst>
          </p:nvPr>
        </p:nvGraphicFramePr>
        <p:xfrm>
          <a:off x="616687" y="1924820"/>
          <a:ext cx="11281145" cy="3658809"/>
        </p:xfrm>
        <a:graphic>
          <a:graphicData uri="http://schemas.openxmlformats.org/drawingml/2006/table">
            <a:tbl>
              <a:tblPr/>
              <a:tblGrid>
                <a:gridCol w="11281145">
                  <a:extLst>
                    <a:ext uri="{9D8B030D-6E8A-4147-A177-3AD203B41FA5}">
                      <a16:colId xmlns:a16="http://schemas.microsoft.com/office/drawing/2014/main" val="2082977563"/>
                    </a:ext>
                  </a:extLst>
                </a:gridCol>
              </a:tblGrid>
              <a:tr h="365880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up a code repository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 between different environment set-ups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for good naming conventions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Azure Key Vault for security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automated deployments (CI/CD)</a:t>
                      </a:r>
                    </a:p>
                  </a:txBody>
                  <a:tcPr marL="167640" marR="167640" marT="83820" marB="838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128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71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5487</TotalTime>
  <Words>434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Segoe UI</vt:lpstr>
      <vt:lpstr>Söhne</vt:lpstr>
      <vt:lpstr>Office Theme</vt:lpstr>
      <vt:lpstr>What is Azure Data Factory(ADF)</vt:lpstr>
      <vt:lpstr>Key Benefits of Azure Data Factory</vt:lpstr>
      <vt:lpstr>Components of ADF</vt:lpstr>
      <vt:lpstr>Key Features of Azure Data Factory</vt:lpstr>
      <vt:lpstr>Key Features of Azure Data Factory</vt:lpstr>
      <vt:lpstr>Types of Data Sources and Destinations ADF Supports</vt:lpstr>
      <vt:lpstr>How does ADF works</vt:lpstr>
      <vt:lpstr>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Cosmos DB API’s</dc:title>
  <dc:creator>Dubey, Yogesh Vishnudev</dc:creator>
  <cp:lastModifiedBy>Madhu Kiran, C</cp:lastModifiedBy>
  <cp:revision>25</cp:revision>
  <dcterms:created xsi:type="dcterms:W3CDTF">2023-08-15T10:39:40Z</dcterms:created>
  <dcterms:modified xsi:type="dcterms:W3CDTF">2023-10-20T11:08:24Z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2023-08-15T10:39:40Z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75368488-a59c-4ec4-97e1-b2d36577c361</vt:lpwstr>
  </property>
  <property fmtid="{D5CDD505-2E9C-101B-9397-08002B2CF9AE}" pid="8" name="MSIP_Label_ea60d57e-af5b-4752-ac57-3e4f28ca11dc_ContentBits">
    <vt:lpwstr>0</vt:lpwstr>
  </property>
</Properties>
</file>