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1A152-6418-4BBE-B190-BBACC05251A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77E99-B23A-40E2-96D8-7A2961EA0457}">
      <dgm:prSet phldrT="[Text]"/>
      <dgm:spPr/>
      <dgm:t>
        <a:bodyPr/>
        <a:lstStyle/>
        <a:p>
          <a:r>
            <a:rPr lang="en-US" b="1" dirty="0"/>
            <a:t>Feature Extraction (Biorthogonal Wavelet Entropy)</a:t>
          </a:r>
          <a:endParaRPr lang="en-US" dirty="0"/>
        </a:p>
      </dgm:t>
    </dgm:pt>
    <dgm:pt modelId="{1793925C-8AD4-49FA-A825-1CF17C585D44}" type="parTrans" cxnId="{AA09DD53-6775-467E-AEC7-D178C3A96400}">
      <dgm:prSet/>
      <dgm:spPr/>
      <dgm:t>
        <a:bodyPr/>
        <a:lstStyle/>
        <a:p>
          <a:endParaRPr lang="en-US"/>
        </a:p>
      </dgm:t>
    </dgm:pt>
    <dgm:pt modelId="{73EA9B2D-4454-41D7-B443-DE723C629F29}" type="sibTrans" cxnId="{AA09DD53-6775-467E-AEC7-D178C3A96400}">
      <dgm:prSet/>
      <dgm:spPr/>
      <dgm:t>
        <a:bodyPr/>
        <a:lstStyle/>
        <a:p>
          <a:endParaRPr lang="en-US"/>
        </a:p>
      </dgm:t>
    </dgm:pt>
    <dgm:pt modelId="{C1413916-E8B4-4406-8890-5440AC9C9883}">
      <dgm:prSet phldrT="[Text]"/>
      <dgm:spPr/>
      <dgm:t>
        <a:bodyPr/>
        <a:lstStyle/>
        <a:p>
          <a:r>
            <a:rPr lang="en-US" b="1" dirty="0"/>
            <a:t>Feature Classification ( Support Vector Machine)</a:t>
          </a:r>
          <a:endParaRPr lang="en-US" dirty="0"/>
        </a:p>
      </dgm:t>
    </dgm:pt>
    <dgm:pt modelId="{43261878-86A8-4FB4-9540-8FE9FEB8EC35}" type="parTrans" cxnId="{9B9C1224-F98B-4B29-BA1C-2AA428440E49}">
      <dgm:prSet/>
      <dgm:spPr/>
      <dgm:t>
        <a:bodyPr/>
        <a:lstStyle/>
        <a:p>
          <a:endParaRPr lang="en-US"/>
        </a:p>
      </dgm:t>
    </dgm:pt>
    <dgm:pt modelId="{8EC9A024-6727-4CB8-9D20-F394DC43A8AF}" type="sibTrans" cxnId="{9B9C1224-F98B-4B29-BA1C-2AA428440E49}">
      <dgm:prSet/>
      <dgm:spPr/>
      <dgm:t>
        <a:bodyPr/>
        <a:lstStyle/>
        <a:p>
          <a:endParaRPr lang="en-US"/>
        </a:p>
      </dgm:t>
    </dgm:pt>
    <dgm:pt modelId="{568A33E3-8230-47E6-9884-E3E26FDF9C86}">
      <dgm:prSet phldrT="[Text]"/>
      <dgm:spPr/>
      <dgm:t>
        <a:bodyPr/>
        <a:lstStyle/>
        <a:p>
          <a:r>
            <a:rPr lang="en-US" b="1" dirty="0"/>
            <a:t>EMOTION RECOGNITION</a:t>
          </a:r>
          <a:endParaRPr lang="en-US" dirty="0"/>
        </a:p>
      </dgm:t>
    </dgm:pt>
    <dgm:pt modelId="{EF2B5E78-7B6E-470E-BD8B-F815E3611CDA}" type="parTrans" cxnId="{A9D3C265-B5C3-46B7-965F-728F0827CCF5}">
      <dgm:prSet/>
      <dgm:spPr/>
      <dgm:t>
        <a:bodyPr/>
        <a:lstStyle/>
        <a:p>
          <a:endParaRPr lang="en-US"/>
        </a:p>
      </dgm:t>
    </dgm:pt>
    <dgm:pt modelId="{5E074BA5-F75A-4A9C-A375-80C6B295FB5A}" type="sibTrans" cxnId="{A9D3C265-B5C3-46B7-965F-728F0827CCF5}">
      <dgm:prSet/>
      <dgm:spPr/>
      <dgm:t>
        <a:bodyPr/>
        <a:lstStyle/>
        <a:p>
          <a:endParaRPr lang="en-US"/>
        </a:p>
      </dgm:t>
    </dgm:pt>
    <dgm:pt modelId="{D0E90EA5-E246-420D-AC1A-DAEABFC605A9}" type="pres">
      <dgm:prSet presAssocID="{96B1A152-6418-4BBE-B190-BBACC05251A8}" presName="Name0" presStyleCnt="0">
        <dgm:presLayoutVars>
          <dgm:dir/>
          <dgm:animLvl val="lvl"/>
          <dgm:resizeHandles val="exact"/>
        </dgm:presLayoutVars>
      </dgm:prSet>
      <dgm:spPr/>
    </dgm:pt>
    <dgm:pt modelId="{3A1B3D0C-405E-4E91-8881-7F5D9FDB9B71}" type="pres">
      <dgm:prSet presAssocID="{568A33E3-8230-47E6-9884-E3E26FDF9C86}" presName="boxAndChildren" presStyleCnt="0"/>
      <dgm:spPr/>
    </dgm:pt>
    <dgm:pt modelId="{B85E8236-E232-46D4-BF24-DDD9CC58E05C}" type="pres">
      <dgm:prSet presAssocID="{568A33E3-8230-47E6-9884-E3E26FDF9C86}" presName="parentTextBox" presStyleLbl="node1" presStyleIdx="0" presStyleCnt="3" custLinFactNeighborX="-216" custLinFactNeighborY="2944"/>
      <dgm:spPr/>
    </dgm:pt>
    <dgm:pt modelId="{0B7951F8-4C5B-4E0F-AE86-03107827DA37}" type="pres">
      <dgm:prSet presAssocID="{8EC9A024-6727-4CB8-9D20-F394DC43A8AF}" presName="sp" presStyleCnt="0"/>
      <dgm:spPr/>
    </dgm:pt>
    <dgm:pt modelId="{D87B2F14-9B46-40B5-9E5F-F3EECB1E4493}" type="pres">
      <dgm:prSet presAssocID="{C1413916-E8B4-4406-8890-5440AC9C9883}" presName="arrowAndChildren" presStyleCnt="0"/>
      <dgm:spPr/>
    </dgm:pt>
    <dgm:pt modelId="{E7E25E2D-03E3-4205-AABB-78B037379A7A}" type="pres">
      <dgm:prSet presAssocID="{C1413916-E8B4-4406-8890-5440AC9C9883}" presName="parentTextArrow" presStyleLbl="node1" presStyleIdx="1" presStyleCnt="3"/>
      <dgm:spPr/>
    </dgm:pt>
    <dgm:pt modelId="{B7EF2F0B-B705-4491-A50C-C830C05B3BFC}" type="pres">
      <dgm:prSet presAssocID="{73EA9B2D-4454-41D7-B443-DE723C629F29}" presName="sp" presStyleCnt="0"/>
      <dgm:spPr/>
    </dgm:pt>
    <dgm:pt modelId="{4949C0CD-0909-4280-BCE4-F500D0CDB532}" type="pres">
      <dgm:prSet presAssocID="{FA377E99-B23A-40E2-96D8-7A2961EA0457}" presName="arrowAndChildren" presStyleCnt="0"/>
      <dgm:spPr/>
    </dgm:pt>
    <dgm:pt modelId="{9B571318-448B-427E-A7B1-D92785F2958C}" type="pres">
      <dgm:prSet presAssocID="{FA377E99-B23A-40E2-96D8-7A2961EA0457}" presName="parentTextArrow" presStyleLbl="node1" presStyleIdx="2" presStyleCnt="3" custLinFactNeighborX="243" custLinFactNeighborY="-3295"/>
      <dgm:spPr/>
    </dgm:pt>
  </dgm:ptLst>
  <dgm:cxnLst>
    <dgm:cxn modelId="{9440FF17-694B-4617-9376-B5729EB396E6}" type="presOf" srcId="{568A33E3-8230-47E6-9884-E3E26FDF9C86}" destId="{B85E8236-E232-46D4-BF24-DDD9CC58E05C}" srcOrd="0" destOrd="0" presId="urn:microsoft.com/office/officeart/2005/8/layout/process4"/>
    <dgm:cxn modelId="{9B9C1224-F98B-4B29-BA1C-2AA428440E49}" srcId="{96B1A152-6418-4BBE-B190-BBACC05251A8}" destId="{C1413916-E8B4-4406-8890-5440AC9C9883}" srcOrd="1" destOrd="0" parTransId="{43261878-86A8-4FB4-9540-8FE9FEB8EC35}" sibTransId="{8EC9A024-6727-4CB8-9D20-F394DC43A8AF}"/>
    <dgm:cxn modelId="{A9D3C265-B5C3-46B7-965F-728F0827CCF5}" srcId="{96B1A152-6418-4BBE-B190-BBACC05251A8}" destId="{568A33E3-8230-47E6-9884-E3E26FDF9C86}" srcOrd="2" destOrd="0" parTransId="{EF2B5E78-7B6E-470E-BD8B-F815E3611CDA}" sibTransId="{5E074BA5-F75A-4A9C-A375-80C6B295FB5A}"/>
    <dgm:cxn modelId="{7845604B-4EEA-41CB-A333-9D13C33CAC94}" type="presOf" srcId="{FA377E99-B23A-40E2-96D8-7A2961EA0457}" destId="{9B571318-448B-427E-A7B1-D92785F2958C}" srcOrd="0" destOrd="0" presId="urn:microsoft.com/office/officeart/2005/8/layout/process4"/>
    <dgm:cxn modelId="{AA09DD53-6775-467E-AEC7-D178C3A96400}" srcId="{96B1A152-6418-4BBE-B190-BBACC05251A8}" destId="{FA377E99-B23A-40E2-96D8-7A2961EA0457}" srcOrd="0" destOrd="0" parTransId="{1793925C-8AD4-49FA-A825-1CF17C585D44}" sibTransId="{73EA9B2D-4454-41D7-B443-DE723C629F29}"/>
    <dgm:cxn modelId="{0C7CFACB-B13A-4057-A95D-1ED47251CC7F}" type="presOf" srcId="{C1413916-E8B4-4406-8890-5440AC9C9883}" destId="{E7E25E2D-03E3-4205-AABB-78B037379A7A}" srcOrd="0" destOrd="0" presId="urn:microsoft.com/office/officeart/2005/8/layout/process4"/>
    <dgm:cxn modelId="{D61F75CE-FD2C-41CB-A828-3E80CCA551A9}" type="presOf" srcId="{96B1A152-6418-4BBE-B190-BBACC05251A8}" destId="{D0E90EA5-E246-420D-AC1A-DAEABFC605A9}" srcOrd="0" destOrd="0" presId="urn:microsoft.com/office/officeart/2005/8/layout/process4"/>
    <dgm:cxn modelId="{FB12E13A-25EB-40C4-B279-E4E0E6ECC786}" type="presParOf" srcId="{D0E90EA5-E246-420D-AC1A-DAEABFC605A9}" destId="{3A1B3D0C-405E-4E91-8881-7F5D9FDB9B71}" srcOrd="0" destOrd="0" presId="urn:microsoft.com/office/officeart/2005/8/layout/process4"/>
    <dgm:cxn modelId="{FCE8370C-9CE8-40B3-958C-4DBE6B8E8A39}" type="presParOf" srcId="{3A1B3D0C-405E-4E91-8881-7F5D9FDB9B71}" destId="{B85E8236-E232-46D4-BF24-DDD9CC58E05C}" srcOrd="0" destOrd="0" presId="urn:microsoft.com/office/officeart/2005/8/layout/process4"/>
    <dgm:cxn modelId="{D00B4F49-B029-4A75-8ACD-D44E707384DA}" type="presParOf" srcId="{D0E90EA5-E246-420D-AC1A-DAEABFC605A9}" destId="{0B7951F8-4C5B-4E0F-AE86-03107827DA37}" srcOrd="1" destOrd="0" presId="urn:microsoft.com/office/officeart/2005/8/layout/process4"/>
    <dgm:cxn modelId="{810590EC-A0D2-4602-A335-03277997B023}" type="presParOf" srcId="{D0E90EA5-E246-420D-AC1A-DAEABFC605A9}" destId="{D87B2F14-9B46-40B5-9E5F-F3EECB1E4493}" srcOrd="2" destOrd="0" presId="urn:microsoft.com/office/officeart/2005/8/layout/process4"/>
    <dgm:cxn modelId="{E7933E84-4161-4397-9C9C-7E70DB7703BC}" type="presParOf" srcId="{D87B2F14-9B46-40B5-9E5F-F3EECB1E4493}" destId="{E7E25E2D-03E3-4205-AABB-78B037379A7A}" srcOrd="0" destOrd="0" presId="urn:microsoft.com/office/officeart/2005/8/layout/process4"/>
    <dgm:cxn modelId="{31DF3B25-D76C-42C4-91C4-B753967B3FDA}" type="presParOf" srcId="{D0E90EA5-E246-420D-AC1A-DAEABFC605A9}" destId="{B7EF2F0B-B705-4491-A50C-C830C05B3BFC}" srcOrd="3" destOrd="0" presId="urn:microsoft.com/office/officeart/2005/8/layout/process4"/>
    <dgm:cxn modelId="{BD7E89FB-909F-4FA1-8E18-68AFE966A5C5}" type="presParOf" srcId="{D0E90EA5-E246-420D-AC1A-DAEABFC605A9}" destId="{4949C0CD-0909-4280-BCE4-F500D0CDB532}" srcOrd="4" destOrd="0" presId="urn:microsoft.com/office/officeart/2005/8/layout/process4"/>
    <dgm:cxn modelId="{8A495FF5-498F-43D8-AA6C-6E8932137597}" type="presParOf" srcId="{4949C0CD-0909-4280-BCE4-F500D0CDB532}" destId="{9B571318-448B-427E-A7B1-D92785F295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69686-E902-458C-9408-38FFAF61DBF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7B3D8AA-B02A-4873-9B41-33D16240CAFE}" type="pres">
      <dgm:prSet presAssocID="{10D69686-E902-458C-9408-38FFAF61DBFE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2C31B2A-EA94-4FF1-A3E3-38EB11AE4594}" type="presOf" srcId="{10D69686-E902-458C-9408-38FFAF61DBFE}" destId="{97B3D8AA-B02A-4873-9B41-33D16240CAFE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E8236-E232-46D4-BF24-DDD9CC58E05C}">
      <dsp:nvSpPr>
        <dsp:cNvPr id="0" name=""/>
        <dsp:cNvSpPr/>
      </dsp:nvSpPr>
      <dsp:spPr>
        <a:xfrm>
          <a:off x="0" y="2424011"/>
          <a:ext cx="5445226" cy="79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EMOTION RECOGNITION</a:t>
          </a:r>
          <a:endParaRPr lang="en-US" sz="1800" kern="1200" dirty="0"/>
        </a:p>
      </dsp:txBody>
      <dsp:txXfrm>
        <a:off x="0" y="2424011"/>
        <a:ext cx="5445226" cy="795427"/>
      </dsp:txXfrm>
    </dsp:sp>
    <dsp:sp modelId="{E7E25E2D-03E3-4205-AABB-78B037379A7A}">
      <dsp:nvSpPr>
        <dsp:cNvPr id="0" name=""/>
        <dsp:cNvSpPr/>
      </dsp:nvSpPr>
      <dsp:spPr>
        <a:xfrm rot="10800000">
          <a:off x="0" y="1212005"/>
          <a:ext cx="5445226" cy="12233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 Classification ( Support Vector Machine)</a:t>
          </a:r>
          <a:endParaRPr lang="en-US" sz="1800" kern="1200" dirty="0"/>
        </a:p>
      </dsp:txBody>
      <dsp:txXfrm rot="10800000">
        <a:off x="0" y="1212005"/>
        <a:ext cx="5445226" cy="794907"/>
      </dsp:txXfrm>
    </dsp:sp>
    <dsp:sp modelId="{9B571318-448B-427E-A7B1-D92785F2958C}">
      <dsp:nvSpPr>
        <dsp:cNvPr id="0" name=""/>
        <dsp:cNvSpPr/>
      </dsp:nvSpPr>
      <dsp:spPr>
        <a:xfrm rot="10800000">
          <a:off x="0" y="0"/>
          <a:ext cx="5445226" cy="12233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 Extraction (Biorthogonal Wavelet Entropy)</a:t>
          </a:r>
          <a:endParaRPr lang="en-US" sz="1800" kern="1200" dirty="0"/>
        </a:p>
      </dsp:txBody>
      <dsp:txXfrm rot="10800000">
        <a:off x="0" y="0"/>
        <a:ext cx="5445226" cy="794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0E84E-1852-4FA0-BF4E-FBBA6BF02994}"/>
              </a:ext>
            </a:extLst>
          </p:cNvPr>
          <p:cNvSpPr txBox="1"/>
          <p:nvPr/>
        </p:nvSpPr>
        <p:spPr>
          <a:xfrm>
            <a:off x="2362201" y="729574"/>
            <a:ext cx="798663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 Tech. IT,  V Semester 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9B87-5E64-470C-ACAC-B643DA3FD3F4}"/>
              </a:ext>
            </a:extLst>
          </p:cNvPr>
          <p:cNvSpPr txBox="1"/>
          <p:nvPr/>
        </p:nvSpPr>
        <p:spPr>
          <a:xfrm>
            <a:off x="5658793" y="1497998"/>
            <a:ext cx="6531620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Under Supervision of Prof. Anupam Agarwal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31CD4-9CBD-4E75-ADEA-1068E6DEDBF5}"/>
              </a:ext>
            </a:extLst>
          </p:cNvPr>
          <p:cNvSpPr txBox="1"/>
          <p:nvPr/>
        </p:nvSpPr>
        <p:spPr>
          <a:xfrm>
            <a:off x="1752600" y="2251140"/>
            <a:ext cx="11277600" cy="460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Topic :</a:t>
            </a:r>
            <a:r>
              <a:rPr lang="en-US" sz="2399" b="1" dirty="0"/>
              <a:t> </a:t>
            </a:r>
            <a:r>
              <a:rPr lang="en-US" sz="3200" dirty="0"/>
              <a:t>Face Emotion Recognition using 	    	  			    Biorthogonal Wavelet Entropy and  Support 		  	    Vector Machine.</a:t>
            </a:r>
          </a:p>
          <a:p>
            <a:endParaRPr lang="en-US" sz="3200" b="1" dirty="0"/>
          </a:p>
          <a:p>
            <a:r>
              <a:rPr lang="en-US" sz="2399" b="1" dirty="0"/>
              <a:t>Group Members :</a:t>
            </a:r>
          </a:p>
          <a:p>
            <a:endParaRPr lang="en-US" sz="1799" b="1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99" dirty="0"/>
              <a:t>Prabhat Singh(IIT2015057)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99" dirty="0"/>
              <a:t>Yash Gupta (IIT2015072)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99" dirty="0"/>
              <a:t>Akash Kumar (IIT2015084)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99" dirty="0"/>
              <a:t>Saurabh Singh(LIT2015013)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99" dirty="0"/>
              <a:t>Rahul Kumar (LIT2015023)</a:t>
            </a:r>
          </a:p>
          <a:p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83014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includegraphics[width=7cm]{linearvsmulti.eps}">
            <a:extLst>
              <a:ext uri="{FF2B5EF4-FFF2-40B4-BE49-F238E27FC236}">
                <a16:creationId xmlns:a16="http://schemas.microsoft.com/office/drawing/2014/main" id="{BC2B9AA8-7877-41D8-92CD-21F9156C22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09" y="1234287"/>
            <a:ext cx="5107699" cy="45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4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DAA7-DE9D-4A0E-9A39-72D4533C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600200"/>
            <a:ext cx="9782801" cy="4572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SVM is generally used to solve binary classification   problems.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For solving Multiple classification problems we use a       multiclass SVM.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This multiclass SVM is also called one-against-all SVM.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Winner-takes-all approach is applied for solving these</a:t>
            </a:r>
          </a:p>
          <a:p>
            <a:pPr marL="0" indent="0">
              <a:buNone/>
            </a:pPr>
            <a:r>
              <a:rPr lang="en-US" sz="2500" dirty="0"/>
              <a:t> problems.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The class with maximum score will be chosen.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80A05-AF06-431F-8031-FD43E1D42874}"/>
              </a:ext>
            </a:extLst>
          </p:cNvPr>
          <p:cNvSpPr txBox="1"/>
          <p:nvPr/>
        </p:nvSpPr>
        <p:spPr>
          <a:xfrm>
            <a:off x="421000" y="355601"/>
            <a:ext cx="10744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Multiclass Support Vector Machines (MSVMs)</a:t>
            </a:r>
          </a:p>
        </p:txBody>
      </p:sp>
    </p:spTree>
    <p:extLst>
      <p:ext uri="{BB962C8B-B14F-4D97-AF65-F5344CB8AC3E}">
        <p14:creationId xmlns:p14="http://schemas.microsoft.com/office/powerpoint/2010/main" val="30107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8B37D-A33B-4A2F-BBED-0D7E66EE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97" y="1778001"/>
            <a:ext cx="4396684" cy="463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9812D-B79F-4F18-9B60-9BBA369D9AF4}"/>
              </a:ext>
            </a:extLst>
          </p:cNvPr>
          <p:cNvSpPr txBox="1"/>
          <p:nvPr/>
        </p:nvSpPr>
        <p:spPr>
          <a:xfrm>
            <a:off x="411739" y="495301"/>
            <a:ext cx="10744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Multiclass Support Vector Machines (MSVMs)</a:t>
            </a:r>
          </a:p>
        </p:txBody>
      </p:sp>
    </p:spTree>
    <p:extLst>
      <p:ext uri="{BB962C8B-B14F-4D97-AF65-F5344CB8AC3E}">
        <p14:creationId xmlns:p14="http://schemas.microsoft.com/office/powerpoint/2010/main" val="42924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7781EA-A287-4640-BB98-01B03C46A4C1}"/>
              </a:ext>
            </a:extLst>
          </p:cNvPr>
          <p:cNvSpPr txBox="1"/>
          <p:nvPr/>
        </p:nvSpPr>
        <p:spPr>
          <a:xfrm>
            <a:off x="1752600" y="1981201"/>
            <a:ext cx="10069032" cy="403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199" dirty="0"/>
              <a:t>We need to recognize a facial expression among seven different emotions: happy, sadness, surprise, anger, disgust, fear, and neutral from facial expression images.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199" dirty="0"/>
              <a:t>We will employ biorthogonal wavelet entropy to extract multiscale features.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199" dirty="0"/>
              <a:t>Use multiclass support vector machine to be the classifier.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57413-E40F-4E7B-B6C0-4EA3762EFA4F}"/>
              </a:ext>
            </a:extLst>
          </p:cNvPr>
          <p:cNvSpPr txBox="1"/>
          <p:nvPr/>
        </p:nvSpPr>
        <p:spPr>
          <a:xfrm>
            <a:off x="4191001" y="762001"/>
            <a:ext cx="6412383" cy="5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11012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:\Users\Prabhat\Pictures\Screenshots\Screenshot (7).png">
            <a:extLst>
              <a:ext uri="{FF2B5EF4-FFF2-40B4-BE49-F238E27FC236}">
                <a16:creationId xmlns:a16="http://schemas.microsoft.com/office/drawing/2014/main" id="{607F7CCB-B2E8-42DD-B8CC-56C3FDF12E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40" y="295886"/>
            <a:ext cx="1418855" cy="15521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676FF0C-6AF1-401A-9CB0-08589E2830A1}"/>
              </a:ext>
            </a:extLst>
          </p:cNvPr>
          <p:cNvGraphicFramePr/>
          <p:nvPr>
            <p:extLst/>
          </p:nvPr>
        </p:nvGraphicFramePr>
        <p:xfrm>
          <a:off x="3923210" y="2557897"/>
          <a:ext cx="5445226" cy="321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B7F62AB4-3371-4CF0-9547-BF3F30DBF5BF}"/>
              </a:ext>
            </a:extLst>
          </p:cNvPr>
          <p:cNvSpPr/>
          <p:nvPr/>
        </p:nvSpPr>
        <p:spPr>
          <a:xfrm>
            <a:off x="6115874" y="1938003"/>
            <a:ext cx="649187" cy="529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C1A34-EBF9-4FFB-91C4-BB738A018CB3}"/>
              </a:ext>
            </a:extLst>
          </p:cNvPr>
          <p:cNvSpPr txBox="1"/>
          <p:nvPr/>
        </p:nvSpPr>
        <p:spPr>
          <a:xfrm>
            <a:off x="3794652" y="6032265"/>
            <a:ext cx="671048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399" b="1" u="sng" dirty="0"/>
              <a:t>Methodology Flow chart </a:t>
            </a:r>
          </a:p>
        </p:txBody>
      </p:sp>
    </p:spTree>
    <p:extLst>
      <p:ext uri="{BB962C8B-B14F-4D97-AF65-F5344CB8AC3E}">
        <p14:creationId xmlns:p14="http://schemas.microsoft.com/office/powerpoint/2010/main" val="294624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2433E78D-82E0-4F7E-AD26-15E38E8670C8}"/>
              </a:ext>
            </a:extLst>
          </p:cNvPr>
          <p:cNvGraphicFramePr/>
          <p:nvPr>
            <p:extLst/>
          </p:nvPr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6C00DEB6-E8EA-4651-977C-3C18E18FF9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02" r="59453" b="-24"/>
          <a:stretch/>
        </p:blipFill>
        <p:spPr>
          <a:xfrm>
            <a:off x="4135191" y="299998"/>
            <a:ext cx="3921621" cy="5074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24ED0-4C5B-45C2-84FC-6C2FE16A5901}"/>
              </a:ext>
            </a:extLst>
          </p:cNvPr>
          <p:cNvSpPr txBox="1"/>
          <p:nvPr/>
        </p:nvSpPr>
        <p:spPr>
          <a:xfrm>
            <a:off x="1472197" y="5629929"/>
            <a:ext cx="10466491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u="sng" dirty="0"/>
              <a:t>Block Diagram of a 2-level BWE: (a) A facial expression image (b) 1-level BWT (c) 2-level BWT  Shannon entropy calculation. In this figure, (j ) represents the j -level decomposition</a:t>
            </a:r>
            <a:r>
              <a:rPr lang="en-US" sz="1999" b="1" dirty="0"/>
              <a:t>.</a:t>
            </a:r>
            <a:endParaRPr lang="en-US" sz="1999" b="1" baseline="30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4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02431"/>
            <a:ext cx="9906000" cy="538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304801"/>
            <a:ext cx="6934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Feature Extraction :</a:t>
            </a:r>
          </a:p>
        </p:txBody>
      </p:sp>
    </p:spTree>
    <p:extLst>
      <p:ext uri="{BB962C8B-B14F-4D97-AF65-F5344CB8AC3E}">
        <p14:creationId xmlns:p14="http://schemas.microsoft.com/office/powerpoint/2010/main" val="329689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7A9B-B854-4FC2-A0EB-52441F9C8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399" dirty="0"/>
          </a:p>
          <a:p>
            <a:endParaRPr lang="en-US" sz="2999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94795-2C12-4D5B-B461-B7701E2F9629}"/>
              </a:ext>
            </a:extLst>
          </p:cNvPr>
          <p:cNvSpPr txBox="1"/>
          <p:nvPr/>
        </p:nvSpPr>
        <p:spPr>
          <a:xfrm>
            <a:off x="1752600" y="762001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Hardware and Software Requirements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1905001"/>
            <a:ext cx="9115631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br>
              <a:rPr lang="en-US" sz="2800" dirty="0"/>
            </a:br>
            <a:r>
              <a:rPr lang="en-US" sz="2800" dirty="0"/>
              <a:t>Software requirement: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	▪ MATLAB 2012 or above </a:t>
            </a:r>
            <a:br>
              <a:rPr lang="en-US" sz="2800" dirty="0"/>
            </a:br>
            <a:r>
              <a:rPr lang="en-US" sz="2800" dirty="0"/>
              <a:t> 	▪ Wavelet Toolbox </a:t>
            </a:r>
            <a:br>
              <a:rPr lang="en-US" sz="2800" dirty="0"/>
            </a:br>
            <a:r>
              <a:rPr lang="en-US" sz="2800" dirty="0"/>
              <a:t> 	▪ Image Acquisition Toolbox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Hardware requirement: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▪ Minimum 4 GB RAM </a:t>
            </a:r>
            <a:br>
              <a:rPr lang="en-US" sz="2800" dirty="0"/>
            </a:br>
            <a:r>
              <a:rPr lang="en-US" sz="2800" dirty="0"/>
              <a:t>	▪ Webcam </a:t>
            </a:r>
          </a:p>
          <a:p>
            <a:pPr>
              <a:lnSpc>
                <a:spcPct val="90000"/>
              </a:lnSpc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440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7A9B-B854-4FC2-A0EB-52441F9C8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399" dirty="0"/>
          </a:p>
          <a:p>
            <a:endParaRPr lang="en-US" sz="2999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94795-2C12-4D5B-B461-B7701E2F9629}"/>
              </a:ext>
            </a:extLst>
          </p:cNvPr>
          <p:cNvSpPr txBox="1"/>
          <p:nvPr/>
        </p:nvSpPr>
        <p:spPr>
          <a:xfrm>
            <a:off x="1752600" y="762001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Datasets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1676401"/>
            <a:ext cx="9115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Benchmark dataset:  JAFFE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Dataset created by our group </a:t>
            </a:r>
            <a:endParaRPr lang="en-US" sz="2800" dirty="0"/>
          </a:p>
          <a:p>
            <a:r>
              <a:rPr lang="en-US" sz="2800" dirty="0"/>
              <a:t>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55" y="2674902"/>
            <a:ext cx="8253081" cy="116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55" y="5075339"/>
            <a:ext cx="8281657" cy="1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22225">
                  <a:solidFill>
                    <a:schemeClr val="tx2"/>
                  </a:solidFill>
                  <a:prstDash val="solid"/>
                </a:ln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 All 7 Emotions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82" y="2723794"/>
            <a:ext cx="6096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3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B8640-F76E-4EED-A289-6CC5B4795B14}"/>
              </a:ext>
            </a:extLst>
          </p:cNvPr>
          <p:cNvSpPr txBox="1"/>
          <p:nvPr/>
        </p:nvSpPr>
        <p:spPr>
          <a:xfrm>
            <a:off x="164745" y="675619"/>
            <a:ext cx="12580608" cy="5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	    WHAT IS FACIAL EMOTION RECOGNITION?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F129E-9F1D-4F76-BB30-3C432DA91768}"/>
              </a:ext>
            </a:extLst>
          </p:cNvPr>
          <p:cNvSpPr txBox="1"/>
          <p:nvPr/>
        </p:nvSpPr>
        <p:spPr>
          <a:xfrm>
            <a:off x="1916975" y="1887259"/>
            <a:ext cx="9533402" cy="439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99" dirty="0"/>
              <a:t>Facial Emotion Recognition is process of identifying human emotions through facial expressions . It is natural and automatic for humans but for computer some methodologies need to be developed.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799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99" dirty="0"/>
              <a:t>Academically ,the facial expression denotes motions and positions of facial  muscles beneath skin of the face.</a:t>
            </a:r>
          </a:p>
          <a:p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02220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n w="22225">
                  <a:solidFill>
                    <a:schemeClr val="tx2"/>
                  </a:solidFill>
                  <a:prstDash val="solid"/>
                </a:ln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 6 Emotions(excluding Disgust)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793999"/>
            <a:ext cx="6007100" cy="36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5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30C7B3-FD00-4602-8F58-0746FC1BB474}"/>
              </a:ext>
            </a:extLst>
          </p:cNvPr>
          <p:cNvSpPr/>
          <p:nvPr/>
        </p:nvSpPr>
        <p:spPr>
          <a:xfrm>
            <a:off x="5029200" y="457201"/>
            <a:ext cx="1532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Demo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1485899"/>
            <a:ext cx="7988299" cy="5181601"/>
          </a:xfrm>
        </p:spPr>
      </p:pic>
    </p:spTree>
    <p:extLst>
      <p:ext uri="{BB962C8B-B14F-4D97-AF65-F5344CB8AC3E}">
        <p14:creationId xmlns:p14="http://schemas.microsoft.com/office/powerpoint/2010/main" val="265820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C47D-61B1-47D6-9410-4EE88217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22225">
                  <a:solidFill>
                    <a:schemeClr val="tx2"/>
                  </a:solidFill>
                  <a:prstDash val="solid"/>
                </a:ln>
              </a:rPr>
              <a:t>Future Scope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84C6-E341-4F47-A6DF-6319C41C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Mixed Emotions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Music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Incorporate physiological features like heart-beat rate</a:t>
            </a:r>
          </a:p>
        </p:txBody>
      </p:sp>
    </p:spTree>
    <p:extLst>
      <p:ext uri="{BB962C8B-B14F-4D97-AF65-F5344CB8AC3E}">
        <p14:creationId xmlns:p14="http://schemas.microsoft.com/office/powerpoint/2010/main" val="363721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5A83-EDBD-469B-99D2-5612EF36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48" y="464599"/>
            <a:ext cx="10560957" cy="4673627"/>
          </a:xfrm>
        </p:spPr>
        <p:txBody>
          <a:bodyPr>
            <a:normAutofit/>
          </a:bodyPr>
          <a:lstStyle/>
          <a:p>
            <a:pPr algn="ctr"/>
            <a:br>
              <a:rPr lang="en-US" sz="3999" dirty="0">
                <a:solidFill>
                  <a:srgbClr val="FF0000"/>
                </a:solidFill>
              </a:rPr>
            </a:br>
            <a:br>
              <a:rPr lang="en-US" sz="3999" dirty="0">
                <a:solidFill>
                  <a:srgbClr val="FF0000"/>
                </a:solidFill>
              </a:rPr>
            </a:br>
            <a:br>
              <a:rPr lang="en-US" sz="3999" dirty="0">
                <a:solidFill>
                  <a:srgbClr val="FF0000"/>
                </a:solidFill>
              </a:rPr>
            </a:br>
            <a:br>
              <a:rPr lang="en-US" sz="3999" dirty="0">
                <a:solidFill>
                  <a:srgbClr val="FF0000"/>
                </a:solidFill>
              </a:rPr>
            </a:br>
            <a:r>
              <a:rPr lang="en-US" sz="5498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br>
              <a:rPr lang="en-US" sz="3999" dirty="0">
                <a:solidFill>
                  <a:srgbClr val="FF0000"/>
                </a:solidFill>
              </a:rPr>
            </a:br>
            <a:endParaRPr lang="en-US" sz="399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B8640-F76E-4EED-A289-6CC5B4795B14}"/>
              </a:ext>
            </a:extLst>
          </p:cNvPr>
          <p:cNvSpPr txBox="1"/>
          <p:nvPr/>
        </p:nvSpPr>
        <p:spPr>
          <a:xfrm>
            <a:off x="494945" y="726419"/>
            <a:ext cx="12580608" cy="5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	      WHY FACIAL EMOTION RECOGNITION?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F129E-9F1D-4F76-BB30-3C432DA91768}"/>
              </a:ext>
            </a:extLst>
          </p:cNvPr>
          <p:cNvSpPr txBox="1"/>
          <p:nvPr/>
        </p:nvSpPr>
        <p:spPr>
          <a:xfrm>
            <a:off x="1916975" y="1887259"/>
            <a:ext cx="9533402" cy="3538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99" dirty="0"/>
              <a:t>Most Reliable and Efficient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799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99" dirty="0"/>
              <a:t>Human Robot Interaction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799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99" dirty="0"/>
              <a:t>Find Emotion Of Audio less Video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799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99" dirty="0"/>
              <a:t>Medical Practices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451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9EE-1D29-44B4-9830-850A7CAC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Facial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92214-0A86-4721-9DD6-21325C25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1" y="1853248"/>
            <a:ext cx="7070141" cy="46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F6A0-D902-4356-B448-3E4AD23D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440" y="487785"/>
            <a:ext cx="3373386" cy="1049961"/>
          </a:xfrm>
        </p:spPr>
        <p:txBody>
          <a:bodyPr>
            <a:noAutofit/>
          </a:bodyPr>
          <a:lstStyle/>
          <a:p>
            <a:r>
              <a:rPr lang="en-US" sz="3600" dirty="0"/>
              <a:t>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11F7F-39DF-41A9-9BDC-1C8A056E7DBE}"/>
              </a:ext>
            </a:extLst>
          </p:cNvPr>
          <p:cNvSpPr txBox="1"/>
          <p:nvPr/>
        </p:nvSpPr>
        <p:spPr>
          <a:xfrm>
            <a:off x="1600200" y="2057400"/>
            <a:ext cx="10058400" cy="3107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800" dirty="0"/>
              <a:t>This project aims to come up with a solution to the </a:t>
            </a:r>
            <a:r>
              <a:rPr lang="en-US" sz="2800" b="1" dirty="0"/>
              <a:t>“Facial Emotion Recognition”</a:t>
            </a:r>
            <a:r>
              <a:rPr lang="en-US" sz="2800" dirty="0"/>
              <a:t> problem. It uses </a:t>
            </a:r>
            <a:r>
              <a:rPr lang="en-US" sz="2800" b="1" dirty="0"/>
              <a:t>Biorthogonal Wavelet Entropy</a:t>
            </a:r>
            <a:r>
              <a:rPr lang="en-US" sz="2800" dirty="0"/>
              <a:t> for feature extraction. This method is composed of the advantages of both </a:t>
            </a:r>
            <a:r>
              <a:rPr lang="en-US" sz="2800" b="1" dirty="0"/>
              <a:t>Biorthogonal Wavelet Transform</a:t>
            </a:r>
            <a:r>
              <a:rPr lang="en-US" sz="2800" dirty="0"/>
              <a:t> and </a:t>
            </a:r>
            <a:r>
              <a:rPr lang="en-US" sz="2800" b="1" dirty="0"/>
              <a:t>Shannon Entropy</a:t>
            </a:r>
            <a:r>
              <a:rPr lang="en-US" sz="2800" dirty="0"/>
              <a:t>. Moreover, this project uses a compelling variant of Support Vector Machine (SVM).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3DEEB-FCEA-4531-AAC0-AFF84D0B75B4}"/>
              </a:ext>
            </a:extLst>
          </p:cNvPr>
          <p:cNvSpPr/>
          <p:nvPr/>
        </p:nvSpPr>
        <p:spPr>
          <a:xfrm>
            <a:off x="4876800" y="828099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OBJECTIVE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312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6973887" cy="912590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sz="4800" dirty="0"/>
              <a:t>	</a:t>
            </a:r>
            <a:r>
              <a:rPr lang="en-US" sz="4800" b="1" dirty="0"/>
              <a:t>DWT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943100"/>
            <a:ext cx="8915400" cy="3777622"/>
          </a:xfrm>
        </p:spPr>
        <p:txBody>
          <a:bodyPr/>
          <a:lstStyle/>
          <a:p>
            <a:r>
              <a:rPr lang="en-US" sz="2400" dirty="0"/>
              <a:t>Sampled signal .</a:t>
            </a:r>
          </a:p>
          <a:p>
            <a:r>
              <a:rPr lang="en-US" sz="2400" dirty="0"/>
              <a:t>Passes through low-pass and high-pass filter .</a:t>
            </a:r>
          </a:p>
          <a:p>
            <a:r>
              <a:rPr lang="en-US" sz="2400" dirty="0"/>
              <a:t>Followed by down sampling by 2 .</a:t>
            </a:r>
          </a:p>
          <a:p>
            <a:r>
              <a:rPr lang="en-US" sz="2400" dirty="0"/>
              <a:t>Get approximation coefficient .</a:t>
            </a:r>
          </a:p>
          <a:p>
            <a:r>
              <a:rPr lang="en-US" sz="2400" dirty="0"/>
              <a:t>1d – C</a:t>
            </a:r>
            <a:r>
              <a:rPr lang="en-US" sz="2400" baseline="-25000" dirty="0"/>
              <a:t>l</a:t>
            </a:r>
            <a:r>
              <a:rPr lang="en-US" sz="2400" dirty="0"/>
              <a:t> ,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 .</a:t>
            </a:r>
          </a:p>
          <a:p>
            <a:r>
              <a:rPr lang="en-US" sz="2400" dirty="0"/>
              <a:t>2d – C</a:t>
            </a:r>
            <a:r>
              <a:rPr lang="en-US" sz="2400" baseline="-25000" dirty="0"/>
              <a:t>a</a:t>
            </a:r>
            <a:r>
              <a:rPr lang="en-US" sz="2400" dirty="0"/>
              <a:t> , C</a:t>
            </a:r>
            <a:r>
              <a:rPr lang="en-US" sz="2400" baseline="-25000" dirty="0"/>
              <a:t>d</a:t>
            </a:r>
            <a:r>
              <a:rPr lang="en-US" sz="2400" dirty="0"/>
              <a:t> , </a:t>
            </a:r>
            <a:r>
              <a:rPr lang="en-US" sz="2400" dirty="0" err="1"/>
              <a:t>C</a:t>
            </a:r>
            <a:r>
              <a:rPr lang="en-US" sz="2400" baseline="-25000" dirty="0" err="1"/>
              <a:t>h</a:t>
            </a:r>
            <a:r>
              <a:rPr lang="en-US" sz="2400" dirty="0"/>
              <a:t> , </a:t>
            </a:r>
            <a:r>
              <a:rPr lang="en-US" sz="2400" dirty="0" err="1"/>
              <a:t>C</a:t>
            </a:r>
            <a:r>
              <a:rPr lang="en-US" sz="2400" baseline="-25000" dirty="0" err="1"/>
              <a:t>v</a:t>
            </a:r>
            <a:r>
              <a:rPr lang="en-US" sz="2400" dirty="0"/>
              <a:t> .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8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11" y="531458"/>
            <a:ext cx="9404723" cy="1400530"/>
          </a:xfrm>
        </p:spPr>
        <p:txBody>
          <a:bodyPr/>
          <a:lstStyle/>
          <a:p>
            <a:r>
              <a:rPr lang="en-US" dirty="0"/>
              <a:t>			     </a:t>
            </a:r>
            <a:r>
              <a:rPr lang="en-US" sz="4800" b="1" dirty="0"/>
              <a:t>WHY NOT DWT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79701" y="1969476"/>
            <a:ext cx="3873500" cy="710224"/>
          </a:xfrm>
        </p:spPr>
        <p:txBody>
          <a:bodyPr/>
          <a:lstStyle/>
          <a:p>
            <a:r>
              <a:rPr lang="en-US" b="1" u="sng" dirty="0"/>
              <a:t>Disadvantage of DWT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89213" y="2744176"/>
            <a:ext cx="4294188" cy="3158850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Complex calculation .</a:t>
            </a:r>
          </a:p>
          <a:p>
            <a:r>
              <a:rPr lang="en-US" sz="2400" dirty="0"/>
              <a:t>Too many feature to handle 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48767" y="2103438"/>
            <a:ext cx="3999001" cy="576262"/>
          </a:xfrm>
        </p:spPr>
        <p:txBody>
          <a:bodyPr/>
          <a:lstStyle/>
          <a:p>
            <a:r>
              <a:rPr lang="en-US" b="1" u="sng" dirty="0"/>
              <a:t>Advantages of BWT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34478" y="3022600"/>
            <a:ext cx="4338674" cy="3321698"/>
          </a:xfrm>
        </p:spPr>
        <p:txBody>
          <a:bodyPr>
            <a:normAutofit/>
          </a:bodyPr>
          <a:lstStyle/>
          <a:p>
            <a:r>
              <a:rPr lang="en-US" sz="2400" dirty="0"/>
              <a:t>Provides more degree of freedom.</a:t>
            </a:r>
          </a:p>
          <a:p>
            <a:r>
              <a:rPr lang="en-US" sz="2400" dirty="0"/>
              <a:t>Associated WT is  orthogonal .</a:t>
            </a:r>
          </a:p>
        </p:txBody>
      </p:sp>
    </p:spTree>
    <p:extLst>
      <p:ext uri="{BB962C8B-B14F-4D97-AF65-F5344CB8AC3E}">
        <p14:creationId xmlns:p14="http://schemas.microsoft.com/office/powerpoint/2010/main" val="217595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F6A0-D902-4356-B448-3E4AD23D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440" y="487785"/>
            <a:ext cx="3373386" cy="1049961"/>
          </a:xfrm>
        </p:spPr>
        <p:txBody>
          <a:bodyPr>
            <a:noAutofit/>
          </a:bodyPr>
          <a:lstStyle/>
          <a:p>
            <a:r>
              <a:rPr lang="en-US" sz="3600" dirty="0"/>
              <a:t>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11F7F-39DF-41A9-9BDC-1C8A056E7DBE}"/>
              </a:ext>
            </a:extLst>
          </p:cNvPr>
          <p:cNvSpPr txBox="1"/>
          <p:nvPr/>
        </p:nvSpPr>
        <p:spPr>
          <a:xfrm>
            <a:off x="1181100" y="1371601"/>
            <a:ext cx="10058400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Support Vector Machines are supervised machine learning</a:t>
            </a:r>
          </a:p>
          <a:p>
            <a:r>
              <a:rPr lang="en-US" sz="2500" dirty="0"/>
              <a:t>    algorithms.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It is mainly used for classification problems.</a:t>
            </a:r>
          </a:p>
          <a:p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It takes a set of data(training data) as input and outputs</a:t>
            </a:r>
          </a:p>
          <a:p>
            <a:r>
              <a:rPr lang="en-US" sz="2500" dirty="0"/>
              <a:t>    the choicest hyperplane which classifies the given input data </a:t>
            </a:r>
          </a:p>
          <a:p>
            <a:r>
              <a:rPr lang="en-US" sz="2500" dirty="0"/>
              <a:t>    into two classes.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The generated hyperplane is used to categorize new data.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3DEEB-FCEA-4531-AAC0-AFF84D0B75B4}"/>
              </a:ext>
            </a:extLst>
          </p:cNvPr>
          <p:cNvSpPr/>
          <p:nvPr/>
        </p:nvSpPr>
        <p:spPr>
          <a:xfrm>
            <a:off x="2819400" y="828099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Support Vector Machine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69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">
            <a:extLst>
              <a:ext uri="{FF2B5EF4-FFF2-40B4-BE49-F238E27FC236}">
                <a16:creationId xmlns:a16="http://schemas.microsoft.com/office/drawing/2014/main" id="{4B2648BE-9E99-4F35-A896-290D430916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524000"/>
            <a:ext cx="5257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4B16E-876B-49EC-B310-EF494D2CAC0E}"/>
              </a:ext>
            </a:extLst>
          </p:cNvPr>
          <p:cNvSpPr/>
          <p:nvPr/>
        </p:nvSpPr>
        <p:spPr>
          <a:xfrm>
            <a:off x="3400076" y="304801"/>
            <a:ext cx="5620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</a:rPr>
              <a:t>Support Vector Machine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204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501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Facial Expressions</vt:lpstr>
      <vt:lpstr>          </vt:lpstr>
      <vt:lpstr>     DWT</vt:lpstr>
      <vt:lpstr>        WHY NOT DWT ?</vt:lpstr>
      <vt:lpstr>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Future Scope </vt:lpstr>
      <vt:lpstr>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Akku</dc:creator>
  <cp:lastModifiedBy>YASH</cp:lastModifiedBy>
  <cp:revision>4</cp:revision>
  <dcterms:created xsi:type="dcterms:W3CDTF">2017-11-21T03:29:50Z</dcterms:created>
  <dcterms:modified xsi:type="dcterms:W3CDTF">2017-11-22T00:32:02Z</dcterms:modified>
</cp:coreProperties>
</file>