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9" r:id="rId4"/>
    <p:sldId id="260" r:id="rId5"/>
    <p:sldId id="258" r:id="rId6"/>
    <p:sldId id="270" r:id="rId7"/>
    <p:sldId id="261" r:id="rId8"/>
    <p:sldId id="271" r:id="rId9"/>
    <p:sldId id="266" r:id="rId10"/>
    <p:sldId id="267" r:id="rId11"/>
    <p:sldId id="269" r:id="rId12"/>
    <p:sldId id="2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784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337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41105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br>
              <a:rPr lang="en-US" dirty="0">
                <a:latin typeface="Times New Roman" panose="02020603050405020304" pitchFamily="18" charset="0"/>
                <a:cs typeface="Times New Roman" panose="02020603050405020304" pitchFamily="18" charset="0"/>
              </a:rPr>
            </a:br>
            <a:r>
              <a:rPr lang="en-IN" sz="4400" b="1" spc="-5" dirty="0">
                <a:latin typeface="Calibri"/>
                <a:cs typeface="Calibri"/>
              </a:rPr>
              <a:t>Gesture Controlled Virtual Mouse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RA2011003010207</a:t>
            </a: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Saurabh Pandey</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RA2011003010151</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Shashwat Chaturvedi</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Mrs. S.S. Saranya</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itle 5">
            <a:extLst>
              <a:ext uri="{FF2B5EF4-FFF2-40B4-BE49-F238E27FC236}">
                <a16:creationId xmlns:a16="http://schemas.microsoft.com/office/drawing/2014/main" id="{488618C5-A8F0-6F62-CFCE-1F8A812E02B1}"/>
              </a:ext>
            </a:extLst>
          </p:cNvPr>
          <p:cNvSpPr>
            <a:spLocks noGrp="1"/>
          </p:cNvSpPr>
          <p:nvPr>
            <p:ph type="title"/>
          </p:nvPr>
        </p:nvSpPr>
        <p:spPr/>
        <p:txBody>
          <a:bodyPr/>
          <a:lstStyle/>
          <a:p>
            <a:r>
              <a:rPr lang="en-IN" dirty="0"/>
              <a:t>                  Intermediate Result</a:t>
            </a:r>
          </a:p>
        </p:txBody>
      </p:sp>
      <p:sp>
        <p:nvSpPr>
          <p:cNvPr id="106" name="Google Shape;106;p5"/>
          <p:cNvSpPr txBox="1">
            <a:spLocks noGrp="1"/>
          </p:cNvSpPr>
          <p:nvPr>
            <p:ph type="body" idx="1"/>
          </p:nvPr>
        </p:nvSpPr>
        <p:spPr>
          <a:xfrm>
            <a:off x="457200" y="1600200"/>
            <a:ext cx="8229600" cy="4525963"/>
          </a:xfrm>
          <a:noFill/>
          <a:ln>
            <a:noFill/>
          </a:ln>
        </p:spPr>
        <p:txBody>
          <a:bodyPr spcFirstLastPara="1" wrap="square" lIns="91425" tIns="45700" rIns="91425" bIns="45700" anchor="t" anchorCtr="0">
            <a:normAutofit/>
          </a:bodyPr>
          <a:lstStyle/>
          <a:p>
            <a:pPr lvl="0"/>
            <a:r>
              <a:rPr lang="en-US" sz="2400" noProof="0" dirty="0">
                <a:sym typeface="Calibri"/>
              </a:rPr>
              <a:t>The development of the gesture-controlled virtual mouse system has reached a significant milestone, with several key achievements and challenges encountered along the way. This section provides an overview of the intermediate results and a discussion of their implications.</a:t>
            </a:r>
          </a:p>
          <a:p>
            <a:pPr lvl="0"/>
            <a:r>
              <a:rPr lang="en-IN" sz="2400" noProof="0" dirty="0">
                <a:sym typeface="Calibri"/>
              </a:rPr>
              <a:t>Gesture Recognition Accuracy</a:t>
            </a:r>
            <a:endParaRPr lang="en-US" sz="2400" noProof="0" dirty="0">
              <a:sym typeface="Calibri"/>
            </a:endParaRPr>
          </a:p>
          <a:p>
            <a:pPr lvl="0"/>
            <a:r>
              <a:rPr lang="en-IN" sz="2400" noProof="0" dirty="0">
                <a:sym typeface="Calibri"/>
              </a:rPr>
              <a:t>Latency and Responsiveness</a:t>
            </a:r>
            <a:endParaRPr lang="en-US" sz="2400" noProof="0" dirty="0">
              <a:sym typeface="Calibri"/>
            </a:endParaRPr>
          </a:p>
          <a:p>
            <a:pPr lvl="1"/>
            <a:endParaRPr lang="en-US" dirty="0"/>
          </a:p>
        </p:txBody>
      </p:sp>
      <p:sp>
        <p:nvSpPr>
          <p:cNvPr id="108" name="Google Shape;108;p5"/>
          <p:cNvSpPr txBox="1">
            <a:spLocks noGrp="1"/>
          </p:cNvSpPr>
          <p:nvPr>
            <p:ph type="dt" idx="10"/>
          </p:nvPr>
        </p:nvSpPr>
        <p:spPr>
          <a:xfrm>
            <a:off x="457200" y="6356350"/>
            <a:ext cx="2133600" cy="365125"/>
          </a:xfrm>
          <a:noFill/>
          <a:ln>
            <a:noFill/>
          </a:ln>
        </p:spPr>
        <p:txBody>
          <a:bodyPr spcFirstLastPara="1" wrap="square" lIns="91425" tIns="45700" rIns="91425" bIns="45700" anchor="ctr" anchorCtr="0">
            <a:noAutofit/>
          </a:bodyPr>
          <a:lstStyle/>
          <a:p>
            <a:pPr lvl="0"/>
            <a:r>
              <a:rPr lang="en-US" dirty="0"/>
              <a:t>26-8-2023</a:t>
            </a:r>
          </a:p>
        </p:txBody>
      </p:sp>
      <p:sp>
        <p:nvSpPr>
          <p:cNvPr id="109" name="Google Shape;109;p5"/>
          <p:cNvSpPr txBox="1">
            <a:spLocks noGrp="1"/>
          </p:cNvSpPr>
          <p:nvPr>
            <p:ph type="ftr" idx="11"/>
          </p:nvPr>
        </p:nvSpPr>
        <p:spPr>
          <a:xfrm>
            <a:off x="3124200" y="6356350"/>
            <a:ext cx="2895600" cy="365125"/>
          </a:xfrm>
          <a:noFill/>
          <a:ln>
            <a:noFill/>
          </a:ln>
        </p:spPr>
        <p:txBody>
          <a:bodyPr spcFirstLastPara="1" wrap="square" lIns="91425" tIns="45700" rIns="91425" bIns="45700" anchor="ctr" anchorCtr="0">
            <a:noAutofit/>
          </a:bodyPr>
          <a:lstStyle/>
          <a:p>
            <a:pPr lvl="0"/>
            <a:endParaRPr lang="en-IN"/>
          </a:p>
        </p:txBody>
      </p:sp>
      <p:sp>
        <p:nvSpPr>
          <p:cNvPr id="110" name="Google Shape;110;p5"/>
          <p:cNvSpPr txBox="1">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pPr lvl="0"/>
            <a:fld id="{00000000-1234-1234-1234-123412341234}" type="slidenum">
              <a:rPr lang="en-US"/>
              <a:pPr lvl="0"/>
              <a:t>10</a:t>
            </a:fld>
            <a:endParaRPr lang="en-US"/>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24147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itle 5">
            <a:extLst>
              <a:ext uri="{FF2B5EF4-FFF2-40B4-BE49-F238E27FC236}">
                <a16:creationId xmlns:a16="http://schemas.microsoft.com/office/drawing/2014/main" id="{26A20C9B-641A-D34F-5B2F-69F718528E58}"/>
              </a:ext>
            </a:extLst>
          </p:cNvPr>
          <p:cNvSpPr>
            <a:spLocks noGrp="1"/>
          </p:cNvSpPr>
          <p:nvPr>
            <p:ph type="title"/>
          </p:nvPr>
        </p:nvSpPr>
        <p:spPr/>
        <p:txBody>
          <a:bodyPr/>
          <a:lstStyle/>
          <a:p>
            <a:r>
              <a:rPr lang="en-IN" dirty="0"/>
              <a:t>             References</a:t>
            </a:r>
          </a:p>
        </p:txBody>
      </p:sp>
      <p:sp>
        <p:nvSpPr>
          <p:cNvPr id="106" name="Google Shape;106;p5"/>
          <p:cNvSpPr txBox="1">
            <a:spLocks noGrp="1"/>
          </p:cNvSpPr>
          <p:nvPr>
            <p:ph type="body" idx="1"/>
          </p:nvPr>
        </p:nvSpPr>
        <p:spPr>
          <a:xfrm>
            <a:off x="457200" y="1600200"/>
            <a:ext cx="8229600" cy="4525963"/>
          </a:xfrm>
          <a:noFill/>
          <a:ln>
            <a:noFill/>
          </a:ln>
        </p:spPr>
        <p:txBody>
          <a:bodyPr spcFirstLastPara="1" wrap="square" lIns="91425" tIns="45700" rIns="91425" bIns="45700" anchor="t" anchorCtr="0">
            <a:normAutofit/>
          </a:bodyPr>
          <a:lstStyle/>
          <a:p>
            <a:pPr lvl="1">
              <a:buFont typeface="Arial" panose="020B0604020202020204" pitchFamily="34" charset="0"/>
              <a:buChar char="•"/>
            </a:pPr>
            <a:r>
              <a:rPr lang="en-US" noProof="0" dirty="0">
                <a:sym typeface="Calibri"/>
              </a:rPr>
              <a:t>https://ieeexplore.ieee.org/document/9673251</a:t>
            </a:r>
          </a:p>
          <a:p>
            <a:pPr lvl="1">
              <a:buFont typeface="Arial" panose="020B0604020202020204" pitchFamily="34" charset="0"/>
              <a:buChar char="•"/>
            </a:pPr>
            <a:r>
              <a:rPr lang="en-US" noProof="0" dirty="0">
                <a:sym typeface="Calibri"/>
              </a:rPr>
              <a:t>https://ijariie.com/AdminUploadPdf/Hand_Gesture_Controlled_Virtual_Mouse_Using_OpenCV__ijariie19380.pdf</a:t>
            </a:r>
          </a:p>
          <a:p>
            <a:pPr lvl="1">
              <a:buFont typeface="Arial" panose="020B0604020202020204" pitchFamily="34" charset="0"/>
              <a:buChar char="•"/>
            </a:pPr>
            <a:r>
              <a:rPr lang="en-US" noProof="0" dirty="0">
                <a:sym typeface="Calibri"/>
              </a:rPr>
              <a:t>https://how2electronics.com/gesture-controlled-virtual-mouse-with-esp32-cam-opencv/</a:t>
            </a:r>
          </a:p>
          <a:p>
            <a:pPr lvl="1"/>
            <a:endParaRPr lang="en-US" dirty="0"/>
          </a:p>
        </p:txBody>
      </p:sp>
      <p:sp>
        <p:nvSpPr>
          <p:cNvPr id="108" name="Google Shape;108;p5"/>
          <p:cNvSpPr txBox="1">
            <a:spLocks noGrp="1"/>
          </p:cNvSpPr>
          <p:nvPr>
            <p:ph type="dt" idx="10"/>
          </p:nvPr>
        </p:nvSpPr>
        <p:spPr>
          <a:xfrm>
            <a:off x="457200" y="6356350"/>
            <a:ext cx="2133600" cy="365125"/>
          </a:xfrm>
          <a:noFill/>
          <a:ln>
            <a:noFill/>
          </a:ln>
        </p:spPr>
        <p:txBody>
          <a:bodyPr spcFirstLastPara="1" wrap="square" lIns="91425" tIns="45700" rIns="91425" bIns="45700" anchor="ctr" anchorCtr="0">
            <a:noAutofit/>
          </a:bodyPr>
          <a:lstStyle/>
          <a:p>
            <a:pPr lvl="0"/>
            <a:r>
              <a:rPr lang="en-US" dirty="0"/>
              <a:t>26-8-2023</a:t>
            </a:r>
          </a:p>
        </p:txBody>
      </p:sp>
      <p:sp>
        <p:nvSpPr>
          <p:cNvPr id="109" name="Google Shape;109;p5"/>
          <p:cNvSpPr txBox="1">
            <a:spLocks noGrp="1"/>
          </p:cNvSpPr>
          <p:nvPr>
            <p:ph type="ftr" idx="11"/>
          </p:nvPr>
        </p:nvSpPr>
        <p:spPr>
          <a:xfrm>
            <a:off x="3124200" y="6356350"/>
            <a:ext cx="2895600" cy="365125"/>
          </a:xfrm>
          <a:noFill/>
          <a:ln>
            <a:noFill/>
          </a:ln>
        </p:spPr>
        <p:txBody>
          <a:bodyPr spcFirstLastPara="1" wrap="square" lIns="91425" tIns="45700" rIns="91425" bIns="45700" anchor="ctr" anchorCtr="0">
            <a:noAutofit/>
          </a:bodyPr>
          <a:lstStyle/>
          <a:p>
            <a:pPr lvl="0"/>
            <a:endParaRPr lang="en-IN"/>
          </a:p>
        </p:txBody>
      </p:sp>
      <p:sp>
        <p:nvSpPr>
          <p:cNvPr id="110" name="Google Shape;110;p5"/>
          <p:cNvSpPr txBox="1">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pPr lvl="0"/>
            <a:fld id="{00000000-1234-1234-1234-123412341234}" type="slidenum">
              <a:rPr lang="en-US"/>
              <a:pPr lvl="0"/>
              <a:t>11</a:t>
            </a:fld>
            <a:endParaRPr lang="en-US"/>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72124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769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Abstract      </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3200" dirty="0"/>
              <a:t>Aims to create an innovative human-computer interaction system by enabling users to control a computer's cursor and perform mouse actions using hand gestures.</a:t>
            </a:r>
          </a:p>
          <a:p>
            <a:pPr marL="342900" indent="-342900">
              <a:buFont typeface="Arial" panose="020B0604020202020204" pitchFamily="34" charset="0"/>
              <a:buChar char="•"/>
            </a:pPr>
            <a:r>
              <a:rPr lang="en-US" sz="3200" dirty="0"/>
              <a:t>By employing a camera to capture live video input of the user's hand movements, the system accurately detects and interprets predefined gestures, translating them into corresponding cursor movements and mouse actions.</a:t>
            </a:r>
            <a:endParaRPr lang="en-IN" sz="3200" dirty="0"/>
          </a:p>
          <a:p>
            <a:pPr marL="0" lvl="0" indent="0"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Introduction</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2800" dirty="0">
                <a:latin typeface="Times New Roman" panose="02020603050405020304" pitchFamily="18" charset="0"/>
                <a:cs typeface="Times New Roman" panose="02020603050405020304" pitchFamily="18" charset="0"/>
              </a:rPr>
              <a:t>The project involves using a camera to track hand gestures and translate them into mouse movements and clicks. Here's a general outline of how you could approach this project:</a:t>
            </a:r>
          </a:p>
          <a:p>
            <a:pPr marL="0" lvl="0" indent="0" algn="l" rtl="0">
              <a:spcBef>
                <a:spcPts val="0"/>
              </a:spcBef>
              <a:spcAft>
                <a:spcPts val="0"/>
              </a:spcAft>
              <a:buClr>
                <a:schemeClr val="dk1"/>
              </a:buClr>
              <a:buSzPts val="3200"/>
              <a:buNone/>
            </a:pPr>
            <a:endParaRPr lang="en-US"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2" name="Picture 1">
            <a:extLst>
              <a:ext uri="{FF2B5EF4-FFF2-40B4-BE49-F238E27FC236}">
                <a16:creationId xmlns:a16="http://schemas.microsoft.com/office/drawing/2014/main" id="{D628E0EC-CCA6-11DF-1F20-DA1D85FE85E2}"/>
              </a:ext>
            </a:extLst>
          </p:cNvPr>
          <p:cNvPicPr>
            <a:picLocks noChangeAspect="1"/>
          </p:cNvPicPr>
          <p:nvPr/>
        </p:nvPicPr>
        <p:blipFill>
          <a:blip r:embed="rId4"/>
          <a:stretch>
            <a:fillRect/>
          </a:stretch>
        </p:blipFill>
        <p:spPr>
          <a:xfrm>
            <a:off x="3957113" y="3429000"/>
            <a:ext cx="4548010" cy="2554445"/>
          </a:xfrm>
          <a:prstGeom prst="rect">
            <a:avLst/>
          </a:prstGeom>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Existing System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buSzPts val="3200"/>
            </a:pPr>
            <a:r>
              <a:rPr lang="en-US"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Gesture-Controlled Presentations: Various presentation software and devices incorporate gesture control for advancing slides or interacting with digital content during presentations.</a:t>
            </a:r>
          </a:p>
          <a:p>
            <a:pPr indent="-457200">
              <a:spcBef>
                <a:spcPts val="0"/>
              </a:spcBef>
              <a:buSzPts val="3200"/>
            </a:pPr>
            <a:endParaRPr lang="en-US" sz="3000" dirty="0">
              <a:latin typeface="Times New Roman" panose="02020603050405020304" pitchFamily="18" charset="0"/>
              <a:cs typeface="Times New Roman" panose="02020603050405020304" pitchFamily="18" charset="0"/>
            </a:endParaRPr>
          </a:p>
          <a:p>
            <a:pPr indent="-457200">
              <a:spcBef>
                <a:spcPts val="0"/>
              </a:spcBef>
              <a:buSzPts val="3200"/>
            </a:pPr>
            <a:r>
              <a:rPr lang="en-US" sz="3000" dirty="0">
                <a:latin typeface="Times New Roman" panose="02020603050405020304" pitchFamily="18" charset="0"/>
                <a:cs typeface="Times New Roman" panose="02020603050405020304" pitchFamily="18" charset="0"/>
              </a:rPr>
              <a:t>Smart TVs and Set-Top Boxes: Some smart TVs and set-top boxes offer gesture control features that allow users to navigate menus and control playback with hand gestures.</a:t>
            </a:r>
          </a:p>
          <a:p>
            <a:pPr marL="0" lvl="0" indent="0" rtl="0">
              <a:spcBef>
                <a:spcPts val="0"/>
              </a:spcBef>
              <a:spcAft>
                <a:spcPts val="0"/>
              </a:spcAft>
              <a:buClr>
                <a:schemeClr val="dk1"/>
              </a:buClr>
              <a:buSzPts val="3200"/>
              <a:buNone/>
            </a:pP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US" sz="1800" b="0" i="0" u="none" strike="noStrike" kern="0" cap="none" spc="0" normalizeH="0" baseline="0" noProof="0" dirty="0">
                <a:ln>
                  <a:noFill/>
                </a:ln>
                <a:solidFill>
                  <a:srgbClr val="374151"/>
                </a:solidFill>
                <a:effectLst/>
                <a:uLnTx/>
                <a:uFillTx/>
                <a:latin typeface="Arial"/>
                <a:cs typeface="Calibri"/>
                <a:sym typeface="Calibri"/>
              </a:rPr>
              <a:t>In today's digital age, traditional computer input devices, such as the mouse, can be limiting in terms of mobility, accessibility, and intuitiveness. Users often require a more natural and versatile means of interacting with digital interfaces. </a:t>
            </a:r>
            <a:endParaRPr kumimoji="0" lang="en-IN" sz="2800" b="0" i="0" u="none" strike="noStrike" kern="0" cap="none" spc="0" normalizeH="0" baseline="0" noProof="0" dirty="0">
              <a:ln>
                <a:noFill/>
              </a:ln>
              <a:solidFill>
                <a:srgbClr val="000000"/>
              </a:solidFill>
              <a:effectLst/>
              <a:uLnTx/>
              <a:uFillTx/>
              <a:latin typeface="Arial"/>
              <a:cs typeface="Calibri"/>
              <a:sym typeface="Calibri"/>
            </a:endParaRPr>
          </a:p>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Calibri"/>
              <a:sym typeface="Calibri"/>
            </a:endParaRPr>
          </a:p>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Calibri"/>
                <a:sym typeface="Calibri"/>
              </a:rPr>
              <a:t>T</a:t>
            </a:r>
            <a:r>
              <a:rPr kumimoji="0" lang="en-IN" sz="1800" b="0" i="0" u="none" strike="noStrike" kern="0" cap="none" spc="0" normalizeH="0" baseline="0" noProof="0" dirty="0">
                <a:ln>
                  <a:noFill/>
                </a:ln>
                <a:solidFill>
                  <a:srgbClr val="374151"/>
                </a:solidFill>
                <a:effectLst/>
                <a:uLnTx/>
                <a:uFillTx/>
                <a:latin typeface="Arial"/>
                <a:cs typeface="Calibri"/>
                <a:sym typeface="Calibri"/>
              </a:rPr>
              <a:t>his project aims to:</a:t>
            </a:r>
          </a:p>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lang="en-IN" sz="1800" b="0" i="0" u="none" strike="noStrike" kern="0" cap="none" spc="0" normalizeH="0" baseline="0" noProof="0" dirty="0">
              <a:ln>
                <a:noFill/>
              </a:ln>
              <a:solidFill>
                <a:srgbClr val="374151"/>
              </a:solidFill>
              <a:effectLst/>
              <a:uLnTx/>
              <a:uFillTx/>
              <a:latin typeface="Arial"/>
              <a:cs typeface="Calibri"/>
              <a:sym typeface="Calibri"/>
            </a:endParaRPr>
          </a:p>
          <a:p>
            <a:pPr marL="285750" marR="0" lvl="0" indent="-285750" algn="just"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IN" sz="1800" b="1" i="0" u="none" strike="noStrike" kern="0" cap="none" spc="0" normalizeH="0" baseline="0" noProof="0" dirty="0">
                <a:ln>
                  <a:noFill/>
                </a:ln>
                <a:solidFill>
                  <a:srgbClr val="000000"/>
                </a:solidFill>
                <a:effectLst/>
                <a:uLnTx/>
                <a:uFillTx/>
                <a:latin typeface="Arial"/>
                <a:cs typeface="Calibri"/>
                <a:sym typeface="Calibri"/>
              </a:rPr>
              <a:t>Enable Gesture-Based Interaction</a:t>
            </a:r>
            <a:endParaRPr kumimoji="0" lang="en-IN" sz="1800" b="0" i="0" u="none" strike="noStrike" kern="0" cap="none" spc="0" normalizeH="0" baseline="0" noProof="0" dirty="0">
              <a:ln>
                <a:noFill/>
              </a:ln>
              <a:solidFill>
                <a:srgbClr val="374151"/>
              </a:solidFill>
              <a:effectLst/>
              <a:uLnTx/>
              <a:uFillTx/>
              <a:latin typeface="Arial"/>
              <a:cs typeface="Calibri"/>
              <a:sym typeface="Calibri"/>
            </a:endParaRPr>
          </a:p>
          <a:p>
            <a:pPr marL="285750" marR="0" lvl="0" indent="-285750" algn="just"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IN" sz="1800" b="1" i="0" u="none" strike="noStrike" kern="0" cap="none" spc="0" normalizeH="0" baseline="0" noProof="0" dirty="0">
                <a:ln>
                  <a:noFill/>
                </a:ln>
                <a:solidFill>
                  <a:srgbClr val="000000"/>
                </a:solidFill>
                <a:effectLst/>
                <a:uLnTx/>
                <a:uFillTx/>
                <a:latin typeface="Arial"/>
                <a:cs typeface="Calibri"/>
                <a:sym typeface="Calibri"/>
              </a:rPr>
              <a:t>Enhance Accessibility</a:t>
            </a:r>
            <a:endParaRPr kumimoji="0" lang="en-IN" sz="1800" b="1" i="0" u="none" strike="noStrike" kern="0" cap="none" spc="0" normalizeH="0" baseline="0" noProof="0" dirty="0">
              <a:ln>
                <a:noFill/>
              </a:ln>
              <a:solidFill>
                <a:srgbClr val="374151"/>
              </a:solidFill>
              <a:effectLst/>
              <a:uLnTx/>
              <a:uFillTx/>
              <a:latin typeface="Arial"/>
              <a:cs typeface="Calibri"/>
              <a:sym typeface="Calibri"/>
            </a:endParaRPr>
          </a:p>
          <a:p>
            <a:pPr marL="285750" marR="0" lvl="0" indent="-285750" algn="just"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IN" sz="1800" b="1" i="0" u="none" strike="noStrike" kern="0" cap="none" spc="0" normalizeH="0" baseline="0" noProof="0" dirty="0">
                <a:ln>
                  <a:noFill/>
                </a:ln>
                <a:solidFill>
                  <a:srgbClr val="000000"/>
                </a:solidFill>
                <a:effectLst/>
                <a:uLnTx/>
                <a:uFillTx/>
                <a:latin typeface="Arial"/>
                <a:cs typeface="Calibri"/>
                <a:sym typeface="Calibri"/>
              </a:rPr>
              <a:t>Optimize User Experience</a:t>
            </a:r>
            <a:r>
              <a:rPr kumimoji="0" lang="en-IN" sz="1800" b="0" i="0" u="none" strike="noStrike" kern="0" cap="none" spc="0" normalizeH="0" baseline="0" noProof="0" dirty="0">
                <a:ln>
                  <a:noFill/>
                </a:ln>
                <a:solidFill>
                  <a:srgbClr val="000000"/>
                </a:solidFill>
                <a:effectLst/>
                <a:uLnTx/>
                <a:uFillTx/>
                <a:latin typeface="Arial"/>
                <a:cs typeface="Calibri"/>
                <a:sym typeface="Calibri"/>
              </a:rPr>
              <a:t> </a:t>
            </a:r>
          </a:p>
          <a:p>
            <a:pPr marL="285750" marR="0" lvl="0" indent="-285750" algn="just"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IN" sz="1800" b="1" i="0" u="none" strike="noStrike" kern="0" cap="none" spc="0" normalizeH="0" baseline="0" noProof="0" dirty="0">
                <a:ln>
                  <a:noFill/>
                </a:ln>
                <a:solidFill>
                  <a:srgbClr val="000000"/>
                </a:solidFill>
                <a:effectLst/>
                <a:uLnTx/>
                <a:uFillTx/>
                <a:latin typeface="Arial"/>
                <a:cs typeface="Calibri"/>
                <a:sym typeface="Calibri"/>
              </a:rPr>
              <a:t>Scalability and Adaptability</a:t>
            </a:r>
            <a:endParaRPr kumimoji="0" lang="en-IN" sz="1800" b="0" i="0" u="none" strike="noStrike" kern="0" cap="none" spc="0" normalizeH="0" baseline="0" noProof="0" dirty="0">
              <a:ln>
                <a:noFill/>
              </a:ln>
              <a:solidFill>
                <a:srgbClr val="000000"/>
              </a:solidFill>
              <a:effectLst/>
              <a:uLnTx/>
              <a:uFillTx/>
              <a:latin typeface="Arial"/>
              <a:cs typeface="Calibri"/>
              <a:sym typeface="Calibri"/>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TextBox 1">
            <a:extLst>
              <a:ext uri="{FF2B5EF4-FFF2-40B4-BE49-F238E27FC236}">
                <a16:creationId xmlns:a16="http://schemas.microsoft.com/office/drawing/2014/main" id="{749700B1-7989-DB53-C8CB-BC09142EABBE}"/>
              </a:ext>
            </a:extLst>
          </p:cNvPr>
          <p:cNvSpPr txBox="1"/>
          <p:nvPr/>
        </p:nvSpPr>
        <p:spPr>
          <a:xfrm>
            <a:off x="3374453" y="519734"/>
            <a:ext cx="4245547" cy="584775"/>
          </a:xfrm>
          <a:prstGeom prst="rect">
            <a:avLst/>
          </a:prstGeom>
          <a:noFill/>
        </p:spPr>
        <p:txBody>
          <a:bodyPr wrap="square" rtlCol="0">
            <a:spAutoFit/>
          </a:bodyPr>
          <a:lstStyle/>
          <a:p>
            <a:r>
              <a:rPr lang="en-IN" sz="3200" b="1" dirty="0"/>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7" name="Title 6">
            <a:extLst>
              <a:ext uri="{FF2B5EF4-FFF2-40B4-BE49-F238E27FC236}">
                <a16:creationId xmlns:a16="http://schemas.microsoft.com/office/drawing/2014/main" id="{0E73A97A-1512-1D23-409A-FC78C9C41EF6}"/>
              </a:ext>
            </a:extLst>
          </p:cNvPr>
          <p:cNvSpPr>
            <a:spLocks noGrp="1"/>
          </p:cNvSpPr>
          <p:nvPr>
            <p:ph type="title"/>
          </p:nvPr>
        </p:nvSpPr>
        <p:spPr/>
        <p:txBody>
          <a:bodyPr/>
          <a:lstStyle/>
          <a:p>
            <a:r>
              <a:rPr lang="en-IN" dirty="0"/>
              <a:t>                Proposed System</a:t>
            </a:r>
          </a:p>
        </p:txBody>
      </p:sp>
      <p:sp>
        <p:nvSpPr>
          <p:cNvPr id="106" name="Google Shape;106;p5"/>
          <p:cNvSpPr txBox="1">
            <a:spLocks noGrp="1"/>
          </p:cNvSpPr>
          <p:nvPr>
            <p:ph type="body" idx="1"/>
          </p:nvPr>
        </p:nvSpPr>
        <p:spPr>
          <a:xfrm>
            <a:off x="457200" y="1600200"/>
            <a:ext cx="8229600" cy="4525963"/>
          </a:xfr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The proposed Gesture Controlled Virtual Mouse System aims to provide users with an intuitive and efficient means of interacting with digital devices and applications by utilizing hand gestures for cursor control and actions.</a:t>
            </a:r>
          </a:p>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Key Features and Components:</a:t>
            </a:r>
            <a:endParaRPr kumimoji="0" lang="en-US" sz="2000" i="0" u="none" strike="noStrike" kern="0" cap="none" spc="0" normalizeH="0" baseline="0" noProof="0" dirty="0">
              <a:ln>
                <a:noFill/>
              </a:ln>
              <a:solidFill>
                <a:srgbClr val="000000"/>
              </a:solidFill>
              <a:effectLst/>
              <a:uLnTx/>
              <a:uFillTx/>
              <a:latin typeface="Arial"/>
              <a:cs typeface="Times New Roman" panose="02020603050405020304" pitchFamily="18" charset="0"/>
              <a:sym typeface="Calibri"/>
            </a:endParaRPr>
          </a:p>
          <a:p>
            <a:pPr marL="457200" marR="0" lvl="0" indent="-457200" algn="l"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Gesture Recognition</a:t>
            </a:r>
            <a:endParaRPr kumimoji="0" lang="en-US" sz="2000" i="0" u="none" strike="noStrike" kern="0" cap="none" spc="0" normalizeH="0" baseline="0" noProof="0" dirty="0">
              <a:ln>
                <a:noFill/>
              </a:ln>
              <a:solidFill>
                <a:srgbClr val="000000"/>
              </a:solidFill>
              <a:effectLst/>
              <a:uLnTx/>
              <a:uFillTx/>
              <a:latin typeface="Arial"/>
              <a:cs typeface="Times New Roman" panose="02020603050405020304" pitchFamily="18" charset="0"/>
              <a:sym typeface="Calibri"/>
            </a:endParaRPr>
          </a:p>
          <a:p>
            <a:pPr marL="457200" marR="0" lvl="0" indent="-457200" algn="l"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Virtual Cursor Control</a:t>
            </a:r>
            <a:endParaRPr kumimoji="0" lang="en-US" sz="2000" i="0" u="none" strike="noStrike" kern="0" cap="none" spc="0" normalizeH="0" baseline="0" noProof="0" dirty="0">
              <a:ln>
                <a:noFill/>
              </a:ln>
              <a:solidFill>
                <a:srgbClr val="000000"/>
              </a:solidFill>
              <a:effectLst/>
              <a:uLnTx/>
              <a:uFillTx/>
              <a:latin typeface="Arial"/>
              <a:cs typeface="Times New Roman" panose="02020603050405020304" pitchFamily="18" charset="0"/>
              <a:sym typeface="Calibri"/>
            </a:endParaRPr>
          </a:p>
          <a:p>
            <a:pPr marL="457200" marR="0" lvl="0" indent="-457200" algn="l"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Gesture Actions:</a:t>
            </a:r>
            <a:r>
              <a:rPr kumimoji="0" lang="en-US" sz="2000" i="0" u="none" strike="noStrike" kern="0" cap="none" spc="0" normalizeH="0" baseline="0" noProof="0" dirty="0">
                <a:ln>
                  <a:noFill/>
                </a:ln>
                <a:solidFill>
                  <a:srgbClr val="374151"/>
                </a:solidFill>
                <a:effectLst/>
                <a:uLnTx/>
                <a:uFillTx/>
                <a:latin typeface="Arial"/>
                <a:cs typeface="Calibri"/>
                <a:sym typeface="Calibri"/>
              </a:rPr>
              <a:t> </a:t>
            </a:r>
            <a:endParaRPr kumimoji="0" lang="en-US" sz="2000" i="0" u="none" strike="noStrike" kern="0" cap="none" spc="0" normalizeH="0" baseline="0" noProof="0" dirty="0">
              <a:ln>
                <a:noFill/>
              </a:ln>
              <a:solidFill>
                <a:srgbClr val="374151"/>
              </a:solidFill>
              <a:effectLst/>
              <a:uLnTx/>
              <a:uFillTx/>
              <a:latin typeface="Arial"/>
              <a:cs typeface="Times New Roman" panose="02020603050405020304" pitchFamily="18" charset="0"/>
              <a:sym typeface="Calibri"/>
            </a:endParaRPr>
          </a:p>
          <a:p>
            <a:pPr marL="457200" marR="0" lvl="0" indent="-457200" algn="l"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US" sz="2000" i="0" u="none" strike="noStrike" kern="0" cap="none" spc="0" normalizeH="0" baseline="0" noProof="0" dirty="0">
                <a:ln>
                  <a:noFill/>
                </a:ln>
                <a:solidFill>
                  <a:srgbClr val="000000"/>
                </a:solidFill>
                <a:effectLst/>
                <a:uLnTx/>
                <a:uFillTx/>
                <a:latin typeface="Arial"/>
                <a:cs typeface="Calibri"/>
                <a:sym typeface="Calibri"/>
              </a:rPr>
              <a:t>Compatibility:</a:t>
            </a:r>
            <a:r>
              <a:rPr kumimoji="0" lang="en-US" sz="2000" i="0" u="none" strike="noStrike" kern="0" cap="none" spc="0" normalizeH="0" baseline="0" noProof="0" dirty="0">
                <a:ln>
                  <a:noFill/>
                </a:ln>
                <a:solidFill>
                  <a:srgbClr val="000000"/>
                </a:solidFill>
                <a:effectLst/>
                <a:uLnTx/>
                <a:uFillTx/>
                <a:latin typeface="Arial"/>
                <a:cs typeface="Times New Roman" panose="02020603050405020304" pitchFamily="18" charset="0"/>
                <a:sym typeface="Calibri"/>
              </a:rPr>
              <a:t>    </a:t>
            </a:r>
          </a:p>
          <a:p>
            <a:pPr lvl="0"/>
            <a:endParaRPr lang="en-US" dirty="0"/>
          </a:p>
        </p:txBody>
      </p:sp>
      <p:sp>
        <p:nvSpPr>
          <p:cNvPr id="108" name="Google Shape;108;p5"/>
          <p:cNvSpPr txBox="1">
            <a:spLocks noGrp="1"/>
          </p:cNvSpPr>
          <p:nvPr>
            <p:ph type="dt" idx="10"/>
          </p:nvPr>
        </p:nvSpPr>
        <p:spPr>
          <a:xfrm>
            <a:off x="457200" y="6356350"/>
            <a:ext cx="2133600" cy="365125"/>
          </a:xfrm>
          <a:noFill/>
          <a:ln>
            <a:noFill/>
          </a:ln>
        </p:spPr>
        <p:txBody>
          <a:bodyPr spcFirstLastPara="1" wrap="square" lIns="91425" tIns="45700" rIns="91425" bIns="45700" anchor="ctr" anchorCtr="0">
            <a:noAutofit/>
          </a:bodyPr>
          <a:lstStyle/>
          <a:p>
            <a:pPr lvl="0"/>
            <a:r>
              <a:rPr lang="en-US" dirty="0"/>
              <a:t>26-8-2023</a:t>
            </a:r>
          </a:p>
        </p:txBody>
      </p:sp>
      <p:sp>
        <p:nvSpPr>
          <p:cNvPr id="109" name="Google Shape;109;p5"/>
          <p:cNvSpPr txBox="1">
            <a:spLocks noGrp="1"/>
          </p:cNvSpPr>
          <p:nvPr>
            <p:ph type="ftr" idx="11"/>
          </p:nvPr>
        </p:nvSpPr>
        <p:spPr>
          <a:xfrm>
            <a:off x="3124200" y="6356350"/>
            <a:ext cx="2895600" cy="365125"/>
          </a:xfrm>
          <a:noFill/>
          <a:ln>
            <a:noFill/>
          </a:ln>
        </p:spPr>
        <p:txBody>
          <a:bodyPr spcFirstLastPara="1" wrap="square" lIns="91425" tIns="45700" rIns="91425" bIns="45700" anchor="ctr" anchorCtr="0">
            <a:noAutofit/>
          </a:bodyPr>
          <a:lstStyle/>
          <a:p>
            <a:pPr lvl="0"/>
            <a:endParaRPr lang="en-IN"/>
          </a:p>
        </p:txBody>
      </p:sp>
      <p:sp>
        <p:nvSpPr>
          <p:cNvPr id="110" name="Google Shape;110;p5"/>
          <p:cNvSpPr txBox="1">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33529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Flow Diagram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1026" name="Picture 2">
            <a:extLst>
              <a:ext uri="{FF2B5EF4-FFF2-40B4-BE49-F238E27FC236}">
                <a16:creationId xmlns:a16="http://schemas.microsoft.com/office/drawing/2014/main" id="{95CC1F28-4ED4-8222-BD03-35FA3F43E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460" y="1573213"/>
            <a:ext cx="6674177" cy="370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Architecture Diagram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pic>
        <p:nvPicPr>
          <p:cNvPr id="2" name="Picture 1">
            <a:extLst>
              <a:ext uri="{FF2B5EF4-FFF2-40B4-BE49-F238E27FC236}">
                <a16:creationId xmlns:a16="http://schemas.microsoft.com/office/drawing/2014/main" id="{DC3BC706-D399-F22F-3AAE-457AF91331A7}"/>
              </a:ext>
            </a:extLst>
          </p:cNvPr>
          <p:cNvPicPr>
            <a:picLocks noChangeAspect="1"/>
          </p:cNvPicPr>
          <p:nvPr/>
        </p:nvPicPr>
        <p:blipFill>
          <a:blip r:embed="rId4"/>
          <a:stretch>
            <a:fillRect/>
          </a:stretch>
        </p:blipFill>
        <p:spPr>
          <a:xfrm>
            <a:off x="2466340" y="1227722"/>
            <a:ext cx="5153963" cy="5270917"/>
          </a:xfrm>
          <a:prstGeom prst="rect">
            <a:avLst/>
          </a:prstGeom>
        </p:spPr>
      </p:pic>
    </p:spTree>
    <p:extLst>
      <p:ext uri="{BB962C8B-B14F-4D97-AF65-F5344CB8AC3E}">
        <p14:creationId xmlns:p14="http://schemas.microsoft.com/office/powerpoint/2010/main" val="273965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itle 5">
            <a:extLst>
              <a:ext uri="{FF2B5EF4-FFF2-40B4-BE49-F238E27FC236}">
                <a16:creationId xmlns:a16="http://schemas.microsoft.com/office/drawing/2014/main" id="{1655D961-ECBF-DA69-DB3B-1B4954BBEF99}"/>
              </a:ext>
            </a:extLst>
          </p:cNvPr>
          <p:cNvSpPr>
            <a:spLocks noGrp="1"/>
          </p:cNvSpPr>
          <p:nvPr>
            <p:ph type="title"/>
          </p:nvPr>
        </p:nvSpPr>
        <p:spPr/>
        <p:txBody>
          <a:bodyPr/>
          <a:lstStyle/>
          <a:p>
            <a:r>
              <a:rPr lang="en-IN" dirty="0"/>
              <a:t>                  Module Description</a:t>
            </a:r>
          </a:p>
        </p:txBody>
      </p:sp>
      <p:sp>
        <p:nvSpPr>
          <p:cNvPr id="106" name="Google Shape;106;p5"/>
          <p:cNvSpPr txBox="1">
            <a:spLocks noGrp="1"/>
          </p:cNvSpPr>
          <p:nvPr>
            <p:ph type="body" idx="1"/>
          </p:nvPr>
        </p:nvSpPr>
        <p:spPr>
          <a:xfrm>
            <a:off x="457200" y="1600200"/>
            <a:ext cx="8229600" cy="4525963"/>
          </a:xfrm>
          <a:noFill/>
          <a:ln>
            <a:noFill/>
          </a:ln>
        </p:spPr>
        <p:txBody>
          <a:bodyPr spcFirstLastPara="1" wrap="square" lIns="91425" tIns="45700" rIns="91425" bIns="45700" anchor="t" anchorCtr="0">
            <a:normAutofit/>
          </a:bodyPr>
          <a:lstStyle/>
          <a:p>
            <a:pPr marL="571500" marR="0" lvl="1" indent="0" algn="just" defTabSz="914400" rtl="0" eaLnBrk="1" fontAlgn="auto" latinLnBrk="0" hangingPunct="1">
              <a:lnSpc>
                <a:spcPct val="100000"/>
              </a:lnSpc>
              <a:spcBef>
                <a:spcPts val="360"/>
              </a:spcBef>
              <a:spcAft>
                <a:spcPts val="0"/>
              </a:spcAft>
              <a:buClr>
                <a:srgbClr val="000000"/>
              </a:buClr>
              <a:buSzPts val="1800"/>
              <a:buFont typeface="Arial"/>
              <a:buNone/>
              <a:tabLst/>
              <a:defRPr/>
            </a:pPr>
            <a:r>
              <a:rPr kumimoji="0" lang="en-US" sz="2000" b="0" i="0" u="none" strike="noStrike" kern="0" cap="none" spc="0" normalizeH="0" baseline="0" noProof="0" dirty="0">
                <a:ln>
                  <a:noFill/>
                </a:ln>
                <a:solidFill>
                  <a:srgbClr val="374151"/>
                </a:solidFill>
                <a:effectLst/>
                <a:uLnTx/>
                <a:uFillTx/>
                <a:latin typeface="Arial"/>
                <a:cs typeface="Calibri"/>
                <a:sym typeface="Calibri"/>
              </a:rPr>
              <a:t>Creating a gesture-controlled virtual mouse involves the integration of several modules and components to detect and interpret hand gestures and translate them into actions on a computer or digital device.</a:t>
            </a:r>
          </a:p>
          <a:p>
            <a:pPr marL="914400" marR="0" lvl="1" indent="-342900" algn="just" defTabSz="914400" rtl="0" eaLnBrk="1" fontAlgn="auto" latinLnBrk="0" hangingPunct="1">
              <a:lnSpc>
                <a:spcPct val="100000"/>
              </a:lnSpc>
              <a:spcBef>
                <a:spcPts val="360"/>
              </a:spcBef>
              <a:spcAft>
                <a:spcPts val="0"/>
              </a:spcAft>
              <a:buClr>
                <a:srgbClr val="000000"/>
              </a:buClr>
              <a:buSzPts val="1800"/>
              <a:buFont typeface="Arial" panose="020B0604020202020204" pitchFamily="34" charset="0"/>
              <a:buChar char="•"/>
              <a:tabLst/>
              <a:defRPr/>
            </a:pPr>
            <a:r>
              <a:rPr kumimoji="0" lang="en-IN" sz="2000" i="0" u="none" strike="noStrike" kern="0" cap="none" spc="0" normalizeH="0" baseline="0" noProof="0" dirty="0">
                <a:ln>
                  <a:noFill/>
                </a:ln>
                <a:solidFill>
                  <a:srgbClr val="000000"/>
                </a:solidFill>
                <a:effectLst/>
                <a:uLnTx/>
                <a:uFillTx/>
                <a:latin typeface="Arial"/>
                <a:cs typeface="Calibri"/>
                <a:sym typeface="Calibri"/>
              </a:rPr>
              <a:t>Gesture Detection Module</a:t>
            </a:r>
            <a:endParaRPr kumimoji="0" lang="en-US" sz="2000" i="0" u="none" strike="noStrike" kern="0" cap="none" spc="0" normalizeH="0" baseline="0" noProof="0" dirty="0">
              <a:ln>
                <a:noFill/>
              </a:ln>
              <a:solidFill>
                <a:srgbClr val="374151"/>
              </a:solidFill>
              <a:effectLst/>
              <a:uLnTx/>
              <a:uFillTx/>
              <a:latin typeface="Arial"/>
              <a:cs typeface="Calibri"/>
              <a:sym typeface="Calibri"/>
            </a:endParaRPr>
          </a:p>
          <a:p>
            <a:pPr marL="914400" marR="0" lvl="1" indent="-342900" algn="just" defTabSz="914400" rtl="0" eaLnBrk="1" fontAlgn="auto" latinLnBrk="0" hangingPunct="1">
              <a:lnSpc>
                <a:spcPct val="100000"/>
              </a:lnSpc>
              <a:spcBef>
                <a:spcPts val="360"/>
              </a:spcBef>
              <a:spcAft>
                <a:spcPts val="0"/>
              </a:spcAft>
              <a:buClr>
                <a:srgbClr val="000000"/>
              </a:buClr>
              <a:buSzPts val="1800"/>
              <a:buFont typeface="Arial" panose="020B0604020202020204" pitchFamily="34" charset="0"/>
              <a:buChar char="•"/>
              <a:tabLst/>
              <a:defRPr/>
            </a:pPr>
            <a:r>
              <a:rPr kumimoji="0" lang="en-IN" sz="2000" i="0" u="none" strike="noStrike" kern="0" cap="none" spc="0" normalizeH="0" baseline="0" noProof="0" dirty="0">
                <a:ln>
                  <a:noFill/>
                </a:ln>
                <a:solidFill>
                  <a:srgbClr val="000000"/>
                </a:solidFill>
                <a:effectLst/>
                <a:uLnTx/>
                <a:uFillTx/>
                <a:latin typeface="Arial"/>
                <a:cs typeface="Calibri"/>
                <a:sym typeface="Calibri"/>
              </a:rPr>
              <a:t>Data Preprocessing Module</a:t>
            </a:r>
            <a:endParaRPr kumimoji="0" lang="en-US" sz="2000" i="0" u="none" strike="noStrike" kern="0" cap="none" spc="0" normalizeH="0" baseline="0" noProof="0" dirty="0">
              <a:ln>
                <a:noFill/>
              </a:ln>
              <a:solidFill>
                <a:srgbClr val="374151"/>
              </a:solidFill>
              <a:effectLst/>
              <a:uLnTx/>
              <a:uFillTx/>
              <a:latin typeface="Arial"/>
              <a:cs typeface="Calibri"/>
              <a:sym typeface="Calibri"/>
            </a:endParaRPr>
          </a:p>
          <a:p>
            <a:pPr marL="914400" marR="0" lvl="1" indent="-342900" algn="just" defTabSz="914400" rtl="0" eaLnBrk="1" fontAlgn="auto" latinLnBrk="0" hangingPunct="1">
              <a:lnSpc>
                <a:spcPct val="100000"/>
              </a:lnSpc>
              <a:spcBef>
                <a:spcPts val="360"/>
              </a:spcBef>
              <a:spcAft>
                <a:spcPts val="0"/>
              </a:spcAft>
              <a:buClr>
                <a:srgbClr val="000000"/>
              </a:buClr>
              <a:buSzPts val="1800"/>
              <a:buFont typeface="Arial" panose="020B0604020202020204" pitchFamily="34" charset="0"/>
              <a:buChar char="•"/>
              <a:tabLst/>
              <a:defRPr/>
            </a:pPr>
            <a:r>
              <a:rPr kumimoji="0" lang="en-IN" sz="2000" i="0" u="none" strike="noStrike" kern="0" cap="none" spc="0" normalizeH="0" baseline="0" noProof="0" dirty="0">
                <a:ln>
                  <a:noFill/>
                </a:ln>
                <a:solidFill>
                  <a:srgbClr val="000000"/>
                </a:solidFill>
                <a:effectLst/>
                <a:uLnTx/>
                <a:uFillTx/>
                <a:latin typeface="Arial"/>
                <a:cs typeface="Calibri"/>
                <a:sym typeface="Calibri"/>
              </a:rPr>
              <a:t>Gesture Recognition and Classification Module</a:t>
            </a:r>
            <a:endParaRPr kumimoji="0" lang="en-US" sz="2000" i="0" u="none" strike="noStrike" kern="0" cap="none" spc="0" normalizeH="0" baseline="0" noProof="0" dirty="0">
              <a:ln>
                <a:noFill/>
              </a:ln>
              <a:solidFill>
                <a:srgbClr val="374151"/>
              </a:solidFill>
              <a:effectLst/>
              <a:uLnTx/>
              <a:uFillTx/>
              <a:latin typeface="Arial"/>
              <a:cs typeface="Calibri"/>
              <a:sym typeface="Calibri"/>
            </a:endParaRPr>
          </a:p>
          <a:p>
            <a:pPr marL="571500" lvl="1" indent="0">
              <a:buNone/>
            </a:pPr>
            <a:endParaRPr lang="en-US" dirty="0"/>
          </a:p>
        </p:txBody>
      </p:sp>
      <p:sp>
        <p:nvSpPr>
          <p:cNvPr id="108" name="Google Shape;108;p5"/>
          <p:cNvSpPr txBox="1">
            <a:spLocks noGrp="1"/>
          </p:cNvSpPr>
          <p:nvPr>
            <p:ph type="dt" idx="10"/>
          </p:nvPr>
        </p:nvSpPr>
        <p:spPr>
          <a:xfrm>
            <a:off x="457200" y="6356350"/>
            <a:ext cx="2133600" cy="365125"/>
          </a:xfrm>
          <a:noFill/>
          <a:ln>
            <a:noFill/>
          </a:ln>
        </p:spPr>
        <p:txBody>
          <a:bodyPr spcFirstLastPara="1" wrap="square" lIns="91425" tIns="45700" rIns="91425" bIns="45700" anchor="ctr" anchorCtr="0">
            <a:noAutofit/>
          </a:bodyPr>
          <a:lstStyle/>
          <a:p>
            <a:pPr lvl="0"/>
            <a:r>
              <a:rPr lang="en-US" dirty="0"/>
              <a:t>26-8-2023</a:t>
            </a:r>
          </a:p>
        </p:txBody>
      </p:sp>
      <p:sp>
        <p:nvSpPr>
          <p:cNvPr id="109" name="Google Shape;109;p5"/>
          <p:cNvSpPr txBox="1">
            <a:spLocks noGrp="1"/>
          </p:cNvSpPr>
          <p:nvPr>
            <p:ph type="ftr" idx="11"/>
          </p:nvPr>
        </p:nvSpPr>
        <p:spPr>
          <a:xfrm>
            <a:off x="3124200" y="6356350"/>
            <a:ext cx="2895600" cy="365125"/>
          </a:xfrm>
          <a:noFill/>
          <a:ln>
            <a:noFill/>
          </a:ln>
        </p:spPr>
        <p:txBody>
          <a:bodyPr spcFirstLastPara="1" wrap="square" lIns="91425" tIns="45700" rIns="91425" bIns="45700" anchor="ctr" anchorCtr="0">
            <a:noAutofit/>
          </a:bodyPr>
          <a:lstStyle/>
          <a:p>
            <a:pPr lvl="0"/>
            <a:endParaRPr lang="en-IN"/>
          </a:p>
        </p:txBody>
      </p:sp>
      <p:sp>
        <p:nvSpPr>
          <p:cNvPr id="110" name="Google Shape;110;p5"/>
          <p:cNvSpPr txBox="1">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pPr lvl="0"/>
            <a:fld id="{00000000-1234-1234-1234-123412341234}" type="slidenum">
              <a:rPr lang="en-US"/>
              <a:pPr lvl="0"/>
              <a:t>9</a:t>
            </a:fld>
            <a:endParaRPr lang="en-US"/>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2264721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509</Words>
  <Application>Microsoft Office PowerPoint</Application>
  <PresentationFormat>On-screen Show (4:3)</PresentationFormat>
  <Paragraphs>83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 Gesture Controlled Virtual Mouse </vt:lpstr>
      <vt:lpstr>Abstract      </vt:lpstr>
      <vt:lpstr>      Introduction</vt:lpstr>
      <vt:lpstr>      Existing System</vt:lpstr>
      <vt:lpstr>PowerPoint Presentation</vt:lpstr>
      <vt:lpstr>                Proposed System</vt:lpstr>
      <vt:lpstr>      Flow Diagram</vt:lpstr>
      <vt:lpstr>                     Architecture Diagram</vt:lpstr>
      <vt:lpstr>                  Module Description</vt:lpstr>
      <vt:lpstr>                  Intermediate Result</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Saurabh Pandey</cp:lastModifiedBy>
  <cp:revision>18</cp:revision>
  <dcterms:created xsi:type="dcterms:W3CDTF">2020-05-13T07:00:09Z</dcterms:created>
  <dcterms:modified xsi:type="dcterms:W3CDTF">2023-11-04T05:22:02Z</dcterms:modified>
</cp:coreProperties>
</file>