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0" d="100"/>
          <a:sy n="90" d="100"/>
        </p:scale>
        <p:origin x="17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BAE37-E06C-4AEE-94C2-3A1DF2BBC37C}" type="datetimeFigureOut">
              <a:rPr lang="en-IN" smtClean="0"/>
              <a:t>03-03-2024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8B21E98-905D-48A3-BA42-D8DCEF65A7A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805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BAE37-E06C-4AEE-94C2-3A1DF2BBC37C}"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21E98-905D-48A3-BA42-D8DCEF65A7A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538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BAE37-E06C-4AEE-94C2-3A1DF2BBC37C}"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21E98-905D-48A3-BA42-D8DCEF65A7A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266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BAE37-E06C-4AEE-94C2-3A1DF2BBC37C}"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21E98-905D-48A3-BA42-D8DCEF65A7A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451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BAE37-E06C-4AEE-94C2-3A1DF2BBC37C}"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B21E98-905D-48A3-BA42-D8DCEF65A7A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3749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0BAE37-E06C-4AEE-94C2-3A1DF2BBC37C}"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21E98-905D-48A3-BA42-D8DCEF65A7A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29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0BAE37-E06C-4AEE-94C2-3A1DF2BBC37C}"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B21E98-905D-48A3-BA42-D8DCEF65A7A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414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0BAE37-E06C-4AEE-94C2-3A1DF2BBC37C}"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B21E98-905D-48A3-BA42-D8DCEF65A7A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534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BAE37-E06C-4AEE-94C2-3A1DF2BBC37C}" type="datetimeFigureOut">
              <a:rPr lang="en-IN" smtClean="0"/>
              <a:t>03-03-2024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B21E98-905D-48A3-BA42-D8DCEF65A7A3}" type="slidenum">
              <a:rPr lang="en-IN" smtClean="0"/>
              <a:t>‹#›</a:t>
            </a:fld>
            <a:endParaRPr lang="en-IN"/>
          </a:p>
        </p:txBody>
      </p:sp>
    </p:spTree>
    <p:extLst>
      <p:ext uri="{BB962C8B-B14F-4D97-AF65-F5344CB8AC3E}">
        <p14:creationId xmlns:p14="http://schemas.microsoft.com/office/powerpoint/2010/main" val="386602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0BAE37-E06C-4AEE-94C2-3A1DF2BBC37C}"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B21E98-905D-48A3-BA42-D8DCEF65A7A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681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90BAE37-E06C-4AEE-94C2-3A1DF2BBC37C}" type="datetimeFigureOut">
              <a:rPr lang="en-IN" smtClean="0"/>
              <a:t>03-03-2024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8B21E98-905D-48A3-BA42-D8DCEF65A7A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0BAE37-E06C-4AEE-94C2-3A1DF2BBC37C}" type="datetimeFigureOut">
              <a:rPr lang="en-IN" smtClean="0"/>
              <a:t>03-03-2024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B21E98-905D-48A3-BA42-D8DCEF65A7A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193258"/>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itibikenyc.com/system-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AC8D-AF17-CCBD-A550-8148A3901F1A}"/>
              </a:ext>
            </a:extLst>
          </p:cNvPr>
          <p:cNvSpPr>
            <a:spLocks noGrp="1"/>
          </p:cNvSpPr>
          <p:nvPr>
            <p:ph type="ctrTitle"/>
          </p:nvPr>
        </p:nvSpPr>
        <p:spPr>
          <a:xfrm>
            <a:off x="2222417" y="802298"/>
            <a:ext cx="8832436" cy="2541431"/>
          </a:xfrm>
        </p:spPr>
        <p:txBody>
          <a:bodyPr>
            <a:normAutofit/>
          </a:bodyPr>
          <a:lstStyle/>
          <a:p>
            <a:r>
              <a:rPr lang="en-GB" sz="6000" dirty="0"/>
              <a:t>Citi Bike Rentals – Analytics and Forecasting</a:t>
            </a:r>
            <a:endParaRPr lang="en-IN" sz="6000" dirty="0"/>
          </a:p>
        </p:txBody>
      </p:sp>
    </p:spTree>
    <p:extLst>
      <p:ext uri="{BB962C8B-B14F-4D97-AF65-F5344CB8AC3E}">
        <p14:creationId xmlns:p14="http://schemas.microsoft.com/office/powerpoint/2010/main" val="67707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5A0F-D156-3074-2555-8CB5DF91DE45}"/>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333C94-1139-08E9-B41F-6DC07E90A0D0}"/>
              </a:ext>
            </a:extLst>
          </p:cNvPr>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Citi Bike is the largest bike-share program in the United states, with 20,000+ bikes and over 1,300 pick-up stations across Manhattan, Brooklyn, Queens, the Bronx and Jersey city.</a:t>
            </a:r>
          </a:p>
          <a:p>
            <a:r>
              <a:rPr lang="en-GB" dirty="0">
                <a:latin typeface="Times New Roman" panose="02020603050405020304" pitchFamily="18" charset="0"/>
                <a:cs typeface="Times New Roman" panose="02020603050405020304" pitchFamily="18" charset="0"/>
              </a:rPr>
              <a:t>Like most organization, Citi bike is constantly looking for ways to improve their business model and provide an even better experience for their customers.</a:t>
            </a:r>
          </a:p>
          <a:p>
            <a:pPr algn="l"/>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64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82F3-5C05-EC81-D04E-DE04EDEDB604}"/>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Motivation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CBF6AF-453D-7F47-8E33-85EDDC63A23B}"/>
              </a:ext>
            </a:extLst>
          </p:cNvPr>
          <p:cNvSpPr>
            <a:spLocks noGrp="1"/>
          </p:cNvSpPr>
          <p:nvPr>
            <p:ph idx="1"/>
          </p:nvPr>
        </p:nvSpPr>
        <p:spPr>
          <a:xfrm>
            <a:off x="1451579" y="2015732"/>
            <a:ext cx="9603275" cy="4037749"/>
          </a:xfrm>
        </p:spPr>
        <p:txBody>
          <a:bodyPr>
            <a:noAutofit/>
          </a:bodyPr>
          <a:lstStyle/>
          <a:p>
            <a:pPr algn="just"/>
            <a:r>
              <a:rPr lang="en-GB" sz="1800" b="0" i="0" dirty="0" err="1">
                <a:solidFill>
                  <a:srgbClr val="0D0D0D"/>
                </a:solidFill>
                <a:effectLst/>
                <a:latin typeface="Times New Roman" panose="02020603050405020304" pitchFamily="18" charset="0"/>
                <a:cs typeface="Times New Roman" panose="02020603050405020304" pitchFamily="18" charset="0"/>
              </a:rPr>
              <a:t>Analyzing</a:t>
            </a:r>
            <a:r>
              <a:rPr lang="en-GB" sz="1800" b="0" i="0" dirty="0">
                <a:solidFill>
                  <a:srgbClr val="0D0D0D"/>
                </a:solidFill>
                <a:effectLst/>
                <a:latin typeface="Times New Roman" panose="02020603050405020304" pitchFamily="18" charset="0"/>
                <a:cs typeface="Times New Roman" panose="02020603050405020304" pitchFamily="18" charset="0"/>
              </a:rPr>
              <a:t> and forecasting bike rentals can help address several key challenges:</a:t>
            </a:r>
          </a:p>
          <a:p>
            <a:pPr lvl="1" algn="just">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Optimized Operations</a:t>
            </a:r>
            <a:r>
              <a:rPr lang="en-GB" b="0" i="0" dirty="0">
                <a:solidFill>
                  <a:srgbClr val="0D0D0D"/>
                </a:solidFill>
                <a:effectLst/>
                <a:latin typeface="Times New Roman" panose="02020603050405020304" pitchFamily="18" charset="0"/>
                <a:cs typeface="Times New Roman" panose="02020603050405020304" pitchFamily="18" charset="0"/>
              </a:rPr>
              <a:t>: By understanding rental patterns, operators can optimize bike deployment, ensuring bikes are available where and when they are needed most.</a:t>
            </a:r>
          </a:p>
          <a:p>
            <a:pPr lvl="1" algn="just">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User Experience</a:t>
            </a:r>
            <a:r>
              <a:rPr lang="en-GB" b="0" i="0" dirty="0">
                <a:solidFill>
                  <a:srgbClr val="0D0D0D"/>
                </a:solidFill>
                <a:effectLst/>
                <a:latin typeface="Times New Roman" panose="02020603050405020304" pitchFamily="18" charset="0"/>
                <a:cs typeface="Times New Roman" panose="02020603050405020304" pitchFamily="18" charset="0"/>
              </a:rPr>
              <a:t>: Anticipating demand allows for better service planning, leading to improved user experience and satisfaction.</a:t>
            </a:r>
          </a:p>
          <a:p>
            <a:pPr lvl="1" algn="just">
              <a:buFont typeface="+mj-lt"/>
              <a:buAutoNum type="arabicPeriod"/>
            </a:pPr>
            <a:r>
              <a:rPr lang="en-GB" b="1" i="0" dirty="0">
                <a:solidFill>
                  <a:srgbClr val="0D0D0D"/>
                </a:solidFill>
                <a:effectLst/>
                <a:latin typeface="Times New Roman" panose="02020603050405020304" pitchFamily="18" charset="0"/>
                <a:cs typeface="Times New Roman" panose="02020603050405020304" pitchFamily="18" charset="0"/>
              </a:rPr>
              <a:t>Infrastructure Planning</a:t>
            </a:r>
            <a:r>
              <a:rPr lang="en-GB" b="0" i="0" dirty="0">
                <a:solidFill>
                  <a:srgbClr val="0D0D0D"/>
                </a:solidFill>
                <a:effectLst/>
                <a:latin typeface="Times New Roman" panose="02020603050405020304" pitchFamily="18" charset="0"/>
                <a:cs typeface="Times New Roman" panose="02020603050405020304" pitchFamily="18" charset="0"/>
              </a:rPr>
              <a:t>: Insights from rental data can inform decisions about expanding bike infrastructure, such as adding new stations or bike lanes.</a:t>
            </a:r>
          </a:p>
          <a:p>
            <a:r>
              <a:rPr lang="en-GB" sz="1800" b="0" i="0" dirty="0">
                <a:solidFill>
                  <a:srgbClr val="0D0D0D"/>
                </a:solidFill>
                <a:effectLst/>
                <a:latin typeface="Times New Roman" panose="02020603050405020304" pitchFamily="18" charset="0"/>
                <a:cs typeface="Times New Roman" panose="02020603050405020304" pitchFamily="18" charset="0"/>
              </a:rPr>
              <a:t>By harnessing the power of data analytics and forecasting, </a:t>
            </a:r>
            <a:r>
              <a:rPr lang="en-GB" sz="1800" dirty="0">
                <a:solidFill>
                  <a:srgbClr val="000000"/>
                </a:solidFill>
                <a:effectLst/>
                <a:latin typeface="Times New Roman" panose="02020603050405020304" pitchFamily="18" charset="0"/>
                <a:cs typeface="Times New Roman" panose="02020603050405020304" pitchFamily="18" charset="0"/>
              </a:rPr>
              <a:t>w</a:t>
            </a:r>
            <a:r>
              <a:rPr lang="en-GB" sz="1800" b="0" i="0" u="none" strike="noStrike" baseline="0" dirty="0">
                <a:solidFill>
                  <a:srgbClr val="000000"/>
                </a:solidFill>
                <a:latin typeface="Times New Roman" panose="02020603050405020304" pitchFamily="18" charset="0"/>
                <a:cs typeface="Times New Roman" panose="02020603050405020304" pitchFamily="18" charset="0"/>
              </a:rPr>
              <a:t>e will address key inquiries posed by Citi Bike such as Where do Citi Bikers ride? When do they ride? How far do they go? Which stations are most popular? What days of the week are most rides taken on?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79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65A1-9A13-6403-B1CF-18C7DAF969AA}"/>
              </a:ext>
            </a:extLst>
          </p:cNvPr>
          <p:cNvSpPr>
            <a:spLocks noGrp="1"/>
          </p:cNvSpPr>
          <p:nvPr>
            <p:ph type="title"/>
          </p:nvPr>
        </p:nvSpPr>
        <p:spPr/>
        <p:txBody>
          <a:bodyPr>
            <a:normAutofit/>
          </a:bodyPr>
          <a:lstStyle/>
          <a:p>
            <a:r>
              <a:rPr lang="en-GB" b="1" dirty="0">
                <a:latin typeface="Times New Roman" panose="02020603050405020304" pitchFamily="18" charset="0"/>
                <a:cs typeface="Times New Roman" panose="02020603050405020304" pitchFamily="18" charset="0"/>
              </a:rPr>
              <a:t>Dataset                                    		     </a:t>
            </a:r>
            <a:r>
              <a:rPr lang="en-IN" sz="1200" dirty="0">
                <a:hlinkClick r:id="rId2"/>
              </a:rPr>
              <a:t>Citi Bike System Data</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2A890C-EB81-2EDB-0E2D-FC0FD1690FF0}"/>
              </a:ext>
            </a:extLst>
          </p:cNvPr>
          <p:cNvPicPr>
            <a:picLocks noChangeAspect="1"/>
          </p:cNvPicPr>
          <p:nvPr/>
        </p:nvPicPr>
        <p:blipFill>
          <a:blip r:embed="rId3"/>
          <a:stretch>
            <a:fillRect/>
          </a:stretch>
        </p:blipFill>
        <p:spPr>
          <a:xfrm>
            <a:off x="4578056" y="1952884"/>
            <a:ext cx="6837379" cy="4100597"/>
          </a:xfrm>
          <a:prstGeom prst="rect">
            <a:avLst/>
          </a:prstGeom>
        </p:spPr>
      </p:pic>
      <p:sp>
        <p:nvSpPr>
          <p:cNvPr id="7" name="Content Placeholder 6">
            <a:extLst>
              <a:ext uri="{FF2B5EF4-FFF2-40B4-BE49-F238E27FC236}">
                <a16:creationId xmlns:a16="http://schemas.microsoft.com/office/drawing/2014/main" id="{8659C114-D8A6-74ED-068A-696E2E22ADFA}"/>
              </a:ext>
            </a:extLst>
          </p:cNvPr>
          <p:cNvSpPr>
            <a:spLocks noGrp="1"/>
          </p:cNvSpPr>
          <p:nvPr>
            <p:ph idx="1"/>
          </p:nvPr>
        </p:nvSpPr>
        <p:spPr>
          <a:xfrm>
            <a:off x="1451580" y="2015732"/>
            <a:ext cx="2393746" cy="4251844"/>
          </a:xfrm>
        </p:spPr>
        <p:txBody>
          <a:bodyPr>
            <a:noAutofit/>
          </a:bodyPr>
          <a:lstStyle/>
          <a:p>
            <a:r>
              <a:rPr lang="en-GB" sz="1050" dirty="0"/>
              <a:t>Ride ID</a:t>
            </a:r>
          </a:p>
          <a:p>
            <a:r>
              <a:rPr lang="en-GB" sz="1050" dirty="0"/>
              <a:t>Rideable type</a:t>
            </a:r>
          </a:p>
          <a:p>
            <a:r>
              <a:rPr lang="en-GB" sz="1050" dirty="0"/>
              <a:t>Started at</a:t>
            </a:r>
          </a:p>
          <a:p>
            <a:r>
              <a:rPr lang="en-GB" sz="1050" dirty="0"/>
              <a:t>Ended at</a:t>
            </a:r>
          </a:p>
          <a:p>
            <a:r>
              <a:rPr lang="en-GB" sz="1050" dirty="0"/>
              <a:t>Start station name</a:t>
            </a:r>
          </a:p>
          <a:p>
            <a:r>
              <a:rPr lang="en-GB" sz="1050" dirty="0"/>
              <a:t>Start station ID</a:t>
            </a:r>
          </a:p>
          <a:p>
            <a:r>
              <a:rPr lang="en-GB" sz="1050" dirty="0"/>
              <a:t>End station name</a:t>
            </a:r>
          </a:p>
          <a:p>
            <a:r>
              <a:rPr lang="en-GB" sz="1050" dirty="0"/>
              <a:t>End station ID</a:t>
            </a:r>
          </a:p>
          <a:p>
            <a:r>
              <a:rPr lang="en-GB" sz="1050" dirty="0"/>
              <a:t>Start latitude</a:t>
            </a:r>
          </a:p>
          <a:p>
            <a:r>
              <a:rPr lang="en-GB" sz="1050" dirty="0"/>
              <a:t>Start longitude</a:t>
            </a:r>
          </a:p>
          <a:p>
            <a:r>
              <a:rPr lang="en-GB" sz="1050" dirty="0"/>
              <a:t>End latitude</a:t>
            </a:r>
          </a:p>
          <a:p>
            <a:r>
              <a:rPr lang="en-GB" sz="1050" dirty="0"/>
              <a:t>End Longitude</a:t>
            </a:r>
          </a:p>
          <a:p>
            <a:r>
              <a:rPr lang="en-GB" sz="1050" dirty="0"/>
              <a:t>Member or casual ride</a:t>
            </a:r>
            <a:endParaRPr lang="en-IN" sz="1050" dirty="0"/>
          </a:p>
        </p:txBody>
      </p:sp>
    </p:spTree>
    <p:extLst>
      <p:ext uri="{BB962C8B-B14F-4D97-AF65-F5344CB8AC3E}">
        <p14:creationId xmlns:p14="http://schemas.microsoft.com/office/powerpoint/2010/main" val="202902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91A2-A8F6-0910-4DAB-35E4FCAE6E58}"/>
              </a:ext>
            </a:extLst>
          </p:cNvPr>
          <p:cNvSpPr>
            <a:spLocks noGrp="1"/>
          </p:cNvSpPr>
          <p:nvPr>
            <p:ph type="title"/>
          </p:nvPr>
        </p:nvSpPr>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Implementation</a:t>
            </a:r>
            <a:endParaRPr lang="en-GB" b="0" i="0" dirty="0">
              <a:solidFill>
                <a:srgbClr val="0D0D0D"/>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1B4624-9B2F-AE31-01D1-BC98A40FC7DC}"/>
              </a:ext>
            </a:extLst>
          </p:cNvPr>
          <p:cNvSpPr>
            <a:spLocks noGrp="1"/>
          </p:cNvSpPr>
          <p:nvPr>
            <p:ph idx="1"/>
          </p:nvPr>
        </p:nvSpPr>
        <p:spPr>
          <a:xfrm>
            <a:off x="1294362" y="1754716"/>
            <a:ext cx="9603275" cy="4298765"/>
          </a:xfrm>
        </p:spPr>
        <p:txBody>
          <a:bodyPr>
            <a:noAutofit/>
          </a:bodyPr>
          <a:lstStyle/>
          <a:p>
            <a:pPr algn="just">
              <a:buFont typeface="+mj-lt"/>
              <a:buAutoNum type="arabicPeriod"/>
            </a:pPr>
            <a:r>
              <a:rPr lang="en-GB" sz="1800" b="1" i="0" dirty="0">
                <a:solidFill>
                  <a:srgbClr val="0D0D0D"/>
                </a:solidFill>
                <a:effectLst/>
                <a:latin typeface="Times New Roman" panose="02020603050405020304" pitchFamily="18" charset="0"/>
                <a:cs typeface="Times New Roman" panose="02020603050405020304" pitchFamily="18" charset="0"/>
              </a:rPr>
              <a:t>Data Preprocessing with Apache Spark</a:t>
            </a:r>
            <a:r>
              <a:rPr lang="en-GB" sz="1800" b="0" i="0" dirty="0">
                <a:solidFill>
                  <a:srgbClr val="0D0D0D"/>
                </a:solidFill>
                <a:effectLst/>
                <a:latin typeface="Times New Roman" panose="02020603050405020304" pitchFamily="18" charset="0"/>
                <a:cs typeface="Times New Roman" panose="02020603050405020304" pitchFamily="18" charset="0"/>
              </a:rPr>
              <a:t>:</a:t>
            </a:r>
          </a:p>
          <a:p>
            <a:pPr lvl="1" algn="just"/>
            <a:r>
              <a:rPr lang="en-GB" b="0" i="0" dirty="0">
                <a:solidFill>
                  <a:srgbClr val="0D0D0D"/>
                </a:solidFill>
                <a:effectLst/>
                <a:latin typeface="Times New Roman" panose="02020603050405020304" pitchFamily="18" charset="0"/>
                <a:cs typeface="Times New Roman" panose="02020603050405020304" pitchFamily="18" charset="0"/>
              </a:rPr>
              <a:t>Apache Spark will be used for efficient data preprocessing tasks, such as cleaning, transformation and feature engineering.</a:t>
            </a:r>
          </a:p>
          <a:p>
            <a:pPr lvl="1" algn="just"/>
            <a:r>
              <a:rPr lang="en-GB" b="0" i="0" dirty="0">
                <a:solidFill>
                  <a:srgbClr val="0D0D0D"/>
                </a:solidFill>
                <a:effectLst/>
                <a:latin typeface="Times New Roman" panose="02020603050405020304" pitchFamily="18" charset="0"/>
                <a:cs typeface="Times New Roman" panose="02020603050405020304" pitchFamily="18" charset="0"/>
              </a:rPr>
              <a:t>Spark's distributed computing capabilities allow us to handle large volumes of data efficiently.</a:t>
            </a:r>
          </a:p>
          <a:p>
            <a:pPr marL="342900" indent="-342900" algn="just">
              <a:buFont typeface="+mj-lt"/>
              <a:buAutoNum type="arabicPeriod"/>
            </a:pPr>
            <a:r>
              <a:rPr lang="en-GB" sz="1800" b="1" i="0" dirty="0">
                <a:solidFill>
                  <a:srgbClr val="0D0D0D"/>
                </a:solidFill>
                <a:effectLst/>
                <a:latin typeface="Times New Roman" panose="02020603050405020304" pitchFamily="18" charset="0"/>
                <a:cs typeface="Times New Roman" panose="02020603050405020304" pitchFamily="18" charset="0"/>
              </a:rPr>
              <a:t>Data Analysis with Apache Spark:</a:t>
            </a:r>
          </a:p>
          <a:p>
            <a:pPr lvl="1" algn="just"/>
            <a:r>
              <a:rPr lang="en-GB" b="0" i="0" dirty="0">
                <a:solidFill>
                  <a:srgbClr val="0D0D0D"/>
                </a:solidFill>
                <a:effectLst/>
                <a:latin typeface="Times New Roman" panose="02020603050405020304" pitchFamily="18" charset="0"/>
                <a:cs typeface="Times New Roman" panose="02020603050405020304" pitchFamily="18" charset="0"/>
              </a:rPr>
              <a:t>Exploratory Data Analysis (EDA): Visualizing and exploring the rental data to understand patterns, trends, and anomalies.</a:t>
            </a:r>
          </a:p>
          <a:p>
            <a:pPr algn="just">
              <a:buFont typeface="+mj-lt"/>
              <a:buAutoNum type="arabicPeriod"/>
            </a:pPr>
            <a:r>
              <a:rPr lang="en-GB" sz="1800" b="1" i="0" dirty="0">
                <a:solidFill>
                  <a:srgbClr val="0D0D0D"/>
                </a:solidFill>
                <a:effectLst/>
                <a:latin typeface="Times New Roman" panose="02020603050405020304" pitchFamily="18" charset="0"/>
                <a:cs typeface="Times New Roman" panose="02020603050405020304" pitchFamily="18" charset="0"/>
              </a:rPr>
              <a:t> Forecasting with Prophet</a:t>
            </a:r>
            <a:r>
              <a:rPr lang="en-GB" sz="1800" b="0" i="0" dirty="0">
                <a:solidFill>
                  <a:srgbClr val="0D0D0D"/>
                </a:solidFill>
                <a:effectLst/>
                <a:latin typeface="Times New Roman" panose="02020603050405020304" pitchFamily="18" charset="0"/>
                <a:cs typeface="Times New Roman" panose="02020603050405020304" pitchFamily="18" charset="0"/>
              </a:rPr>
              <a:t>:</a:t>
            </a:r>
          </a:p>
          <a:p>
            <a:pPr lvl="1" algn="just"/>
            <a:r>
              <a:rPr lang="en-GB" b="0" i="0" dirty="0">
                <a:solidFill>
                  <a:srgbClr val="0D0D0D"/>
                </a:solidFill>
                <a:effectLst/>
                <a:latin typeface="Times New Roman" panose="02020603050405020304" pitchFamily="18" charset="0"/>
                <a:cs typeface="Times New Roman" panose="02020603050405020304" pitchFamily="18" charset="0"/>
              </a:rPr>
              <a:t>Training the Prophet model using the pre-processed data.</a:t>
            </a:r>
          </a:p>
          <a:p>
            <a:pPr lvl="1" algn="just"/>
            <a:r>
              <a:rPr lang="en-GB" b="0" i="0" dirty="0">
                <a:solidFill>
                  <a:srgbClr val="0D0D0D"/>
                </a:solidFill>
                <a:effectLst/>
                <a:latin typeface="Times New Roman" panose="02020603050405020304" pitchFamily="18" charset="0"/>
                <a:cs typeface="Times New Roman" panose="02020603050405020304" pitchFamily="18" charset="0"/>
              </a:rPr>
              <a:t>Adjusting model parameters such as seasonality and holidays to optimize forecast accuracy.</a:t>
            </a:r>
          </a:p>
          <a:p>
            <a:pPr algn="just">
              <a:buFont typeface="Wingdings" panose="05000000000000000000" pitchFamily="2" charset="2"/>
              <a:buChar char="Ø"/>
            </a:pPr>
            <a:r>
              <a:rPr lang="en-GB" sz="1800" dirty="0">
                <a:solidFill>
                  <a:srgbClr val="0D0D0D"/>
                </a:solidFill>
                <a:latin typeface="Times New Roman" panose="02020603050405020304" pitchFamily="18" charset="0"/>
                <a:cs typeface="Times New Roman" panose="02020603050405020304" pitchFamily="18" charset="0"/>
              </a:rPr>
              <a:t>If time permits, we will also explore </a:t>
            </a:r>
            <a:r>
              <a:rPr lang="en-GB" sz="1800" b="1" dirty="0">
                <a:solidFill>
                  <a:srgbClr val="0D0D0D"/>
                </a:solidFill>
                <a:latin typeface="Times New Roman" panose="02020603050405020304" pitchFamily="18" charset="0"/>
                <a:cs typeface="Times New Roman" panose="02020603050405020304" pitchFamily="18" charset="0"/>
              </a:rPr>
              <a:t>Flint: A time-series library for Apache Spark.</a:t>
            </a:r>
            <a:endParaRPr lang="en-GB" sz="1800" b="1" i="0" dirty="0">
              <a:solidFill>
                <a:srgbClr val="0D0D0D"/>
              </a:solidFill>
              <a:effectLst/>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57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3867-C0CF-CA12-7A9D-B6EB10D93EFF}"/>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Why Prophet?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AC222C-E66D-20AF-55CA-29B7FEC29187}"/>
              </a:ext>
            </a:extLst>
          </p:cNvPr>
          <p:cNvSpPr>
            <a:spLocks noGrp="1"/>
          </p:cNvSpPr>
          <p:nvPr>
            <p:ph idx="1"/>
          </p:nvPr>
        </p:nvSpPr>
        <p:spPr/>
        <p:txBody>
          <a:bodyPr>
            <a:normAutofit/>
          </a:bodyPr>
          <a:lstStyle/>
          <a:p>
            <a:r>
              <a:rPr lang="en-GB" sz="1800" b="1" dirty="0">
                <a:latin typeface="Times New Roman" panose="02020603050405020304" pitchFamily="18" charset="0"/>
                <a:cs typeface="Times New Roman" panose="02020603050405020304" pitchFamily="18" charset="0"/>
              </a:rPr>
              <a:t>Capturing Complex Seasonal Patterns</a:t>
            </a:r>
            <a:r>
              <a:rPr lang="en-GB" sz="1800" dirty="0">
                <a:latin typeface="Times New Roman" panose="02020603050405020304" pitchFamily="18" charset="0"/>
                <a:cs typeface="Times New Roman" panose="02020603050405020304" pitchFamily="18" charset="0"/>
              </a:rPr>
              <a:t>: Prophet excels at capturing intricate seasonal variations present in time series data, making it ideal for forecasting tasks with inherent periodicity.</a:t>
            </a:r>
          </a:p>
          <a:p>
            <a:r>
              <a:rPr lang="en-GB" sz="1800" b="1" i="0" dirty="0">
                <a:solidFill>
                  <a:srgbClr val="0D0D0D"/>
                </a:solidFill>
                <a:effectLst/>
                <a:latin typeface="Times New Roman" panose="02020603050405020304" pitchFamily="18" charset="0"/>
                <a:cs typeface="Times New Roman" panose="02020603050405020304" pitchFamily="18" charset="0"/>
              </a:rPr>
              <a:t>Incorporating Holidays</a:t>
            </a:r>
            <a:r>
              <a:rPr lang="en-GB" sz="1800" b="0" i="0" dirty="0">
                <a:solidFill>
                  <a:srgbClr val="0D0D0D"/>
                </a:solidFill>
                <a:effectLst/>
                <a:latin typeface="Times New Roman" panose="02020603050405020304" pitchFamily="18" charset="0"/>
                <a:cs typeface="Times New Roman" panose="02020603050405020304" pitchFamily="18" charset="0"/>
              </a:rPr>
              <a:t>: It allows for the incorporation of holiday effects into forecasts, ensuring that special occasions are accounted for in predictions. This helps capture the unique rental patterns associated with holidays and improves forecast accuracy.</a:t>
            </a:r>
          </a:p>
          <a:p>
            <a:r>
              <a:rPr lang="en-GB" sz="1800" b="1" i="0" dirty="0">
                <a:solidFill>
                  <a:srgbClr val="0D0D0D"/>
                </a:solidFill>
                <a:effectLst/>
                <a:latin typeface="Times New Roman" panose="02020603050405020304" pitchFamily="18" charset="0"/>
                <a:cs typeface="Times New Roman" panose="02020603050405020304" pitchFamily="18" charset="0"/>
              </a:rPr>
              <a:t>Uncertainty Estimation</a:t>
            </a:r>
            <a:r>
              <a:rPr lang="en-GB" sz="1800" b="0" i="0" dirty="0">
                <a:solidFill>
                  <a:srgbClr val="0D0D0D"/>
                </a:solidFill>
                <a:effectLst/>
                <a:latin typeface="Times New Roman" panose="02020603050405020304" pitchFamily="18" charset="0"/>
                <a:cs typeface="Times New Roman" panose="02020603050405020304" pitchFamily="18" charset="0"/>
              </a:rPr>
              <a:t>: Prophet provides uncertainty estimation in forecasts, indicating the reliability and confidence levels associated with predictions. This transparency helps users understand the reliability of forecasts.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78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C28E-6D93-CD4E-15C6-0B845E4CB8F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Evaluation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2BC7AB-3880-DD5D-2C38-76E97666FC80}"/>
              </a:ext>
            </a:extLst>
          </p:cNvPr>
          <p:cNvSpPr>
            <a:spLocks noGrp="1"/>
          </p:cNvSpPr>
          <p:nvPr>
            <p:ph idx="1"/>
          </p:nvPr>
        </p:nvSpPr>
        <p:spPr/>
        <p:txBody>
          <a:bodyPr>
            <a:normAutofit/>
          </a:bodyPr>
          <a:lstStyle/>
          <a:p>
            <a:pPr algn="just"/>
            <a:r>
              <a:rPr lang="en-GB" sz="1800" dirty="0">
                <a:latin typeface="Times New Roman" panose="02020603050405020304" pitchFamily="18" charset="0"/>
                <a:cs typeface="Times New Roman" panose="02020603050405020304" pitchFamily="18" charset="0"/>
              </a:rPr>
              <a:t>The primary success metric will be the </a:t>
            </a:r>
            <a:r>
              <a:rPr lang="en-GB" sz="1800" b="1" dirty="0">
                <a:latin typeface="Times New Roman" panose="02020603050405020304" pitchFamily="18" charset="0"/>
                <a:cs typeface="Times New Roman" panose="02020603050405020304" pitchFamily="18" charset="0"/>
              </a:rPr>
              <a:t>Mean Absolute Percentage Error (MAPE) </a:t>
            </a:r>
            <a:r>
              <a:rPr lang="en-GB" sz="1800" dirty="0">
                <a:latin typeface="Times New Roman" panose="02020603050405020304" pitchFamily="18" charset="0"/>
                <a:cs typeface="Times New Roman" panose="02020603050405020304" pitchFamily="18" charset="0"/>
              </a:rPr>
              <a:t>of the forecasts compared to actual values.</a:t>
            </a: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GB" sz="1800" b="0" i="0" u="none" strike="noStrike" baseline="0" dirty="0">
                <a:solidFill>
                  <a:srgbClr val="000000"/>
                </a:solidFill>
                <a:latin typeface="Times New Roman" panose="02020603050405020304" pitchFamily="18" charset="0"/>
                <a:cs typeface="Times New Roman" panose="02020603050405020304" pitchFamily="18" charset="0"/>
              </a:rPr>
              <a:t> Other metrics such as </a:t>
            </a:r>
            <a:r>
              <a:rPr lang="en-GB" sz="1800" b="1" i="0" u="none" strike="noStrike" baseline="0" dirty="0">
                <a:solidFill>
                  <a:srgbClr val="000000"/>
                </a:solidFill>
                <a:latin typeface="Times New Roman" panose="02020603050405020304" pitchFamily="18" charset="0"/>
                <a:cs typeface="Times New Roman" panose="02020603050405020304" pitchFamily="18" charset="0"/>
              </a:rPr>
              <a:t>RMSE (Root Mean Square Error), MAE (Mean Absolute Error)</a:t>
            </a:r>
            <a:r>
              <a:rPr lang="en-GB" sz="1800" b="0" i="0" u="none" strike="noStrike" baseline="0" dirty="0">
                <a:solidFill>
                  <a:srgbClr val="000000"/>
                </a:solidFill>
                <a:latin typeface="Times New Roman" panose="02020603050405020304" pitchFamily="18" charset="0"/>
                <a:cs typeface="Times New Roman" panose="02020603050405020304" pitchFamily="18" charset="0"/>
              </a:rPr>
              <a:t> will be used for assessing performance in prediction. </a:t>
            </a:r>
          </a:p>
          <a:p>
            <a:pPr algn="just"/>
            <a:r>
              <a:rPr lang="en-GB" sz="1800" b="0" i="0" dirty="0">
                <a:solidFill>
                  <a:srgbClr val="0D0D0D"/>
                </a:solidFill>
                <a:effectLst/>
                <a:latin typeface="Times New Roman" panose="02020603050405020304" pitchFamily="18" charset="0"/>
                <a:cs typeface="Times New Roman" panose="02020603050405020304" pitchFamily="18" charset="0"/>
              </a:rPr>
              <a:t>We'll employ two parallel approaches for analysis:</a:t>
            </a:r>
          </a:p>
          <a:p>
            <a:pPr lvl="1" algn="just">
              <a:buFont typeface="Wingdings" panose="05000000000000000000" pitchFamily="2" charset="2"/>
              <a:buChar char="Ø"/>
            </a:pPr>
            <a:r>
              <a:rPr lang="en-GB" b="1" i="0" dirty="0">
                <a:solidFill>
                  <a:srgbClr val="0D0D0D"/>
                </a:solidFill>
                <a:effectLst/>
                <a:latin typeface="Times New Roman" panose="02020603050405020304" pitchFamily="18" charset="0"/>
                <a:cs typeface="Times New Roman" panose="02020603050405020304" pitchFamily="18" charset="0"/>
              </a:rPr>
              <a:t>With Apache Spark</a:t>
            </a:r>
            <a:r>
              <a:rPr lang="en-GB" b="0" i="0" dirty="0">
                <a:solidFill>
                  <a:srgbClr val="0D0D0D"/>
                </a:solidFill>
                <a:effectLst/>
                <a:latin typeface="Times New Roman" panose="02020603050405020304" pitchFamily="18" charset="0"/>
                <a:cs typeface="Times New Roman" panose="02020603050405020304" pitchFamily="18" charset="0"/>
              </a:rPr>
              <a:t>: Utilizing Apache Spark for data preprocessing, analysis, and model training. This approach is expected to enhance scalability and computational efficiency.</a:t>
            </a:r>
          </a:p>
          <a:p>
            <a:pPr lvl="1" algn="just">
              <a:buFont typeface="Wingdings" panose="05000000000000000000" pitchFamily="2" charset="2"/>
              <a:buChar char="Ø"/>
            </a:pPr>
            <a:r>
              <a:rPr lang="en-GB" b="1" i="0" dirty="0">
                <a:solidFill>
                  <a:srgbClr val="0D0D0D"/>
                </a:solidFill>
                <a:effectLst/>
                <a:latin typeface="Times New Roman" panose="02020603050405020304" pitchFamily="18" charset="0"/>
                <a:cs typeface="Times New Roman" panose="02020603050405020304" pitchFamily="18" charset="0"/>
              </a:rPr>
              <a:t>Traditional Methods without Spark</a:t>
            </a:r>
            <a:r>
              <a:rPr lang="en-GB" b="0" i="0" dirty="0">
                <a:solidFill>
                  <a:srgbClr val="0D0D0D"/>
                </a:solidFill>
                <a:effectLst/>
                <a:latin typeface="Times New Roman" panose="02020603050405020304" pitchFamily="18" charset="0"/>
                <a:cs typeface="Times New Roman" panose="02020603050405020304" pitchFamily="18" charset="0"/>
              </a:rPr>
              <a:t>: Implementing traditional methods without Spark to compare performance and assess the impact of Spark on scalability.</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64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5EB18-5C47-1A3B-83EB-0855CE1FAB03}"/>
              </a:ext>
            </a:extLst>
          </p:cNvPr>
          <p:cNvSpPr txBox="1"/>
          <p:nvPr/>
        </p:nvSpPr>
        <p:spPr>
          <a:xfrm rot="10800000" flipH="1" flipV="1">
            <a:off x="3315491" y="2623306"/>
            <a:ext cx="6125235" cy="584775"/>
          </a:xfrm>
          <a:prstGeom prst="rect">
            <a:avLst/>
          </a:prstGeom>
          <a:noFill/>
        </p:spPr>
        <p:txBody>
          <a:bodyPr wrap="square" rtlCol="0">
            <a:spAutoFit/>
          </a:bodyPr>
          <a:lstStyle/>
          <a:p>
            <a:pPr algn="ctr"/>
            <a:r>
              <a:rPr lang="en-GB" sz="3200" b="1" dirty="0">
                <a:latin typeface="Times New Roman" panose="02020603050405020304" pitchFamily="18" charset="0"/>
                <a:cs typeface="Times New Roman" panose="02020603050405020304" pitchFamily="18" charset="0"/>
              </a:rPr>
              <a:t>THANK YOU</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8453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196</TotalTime>
  <Words>567</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Gill Sans MT</vt:lpstr>
      <vt:lpstr>Times New Roman</vt:lpstr>
      <vt:lpstr>Wingdings</vt:lpstr>
      <vt:lpstr>Gallery</vt:lpstr>
      <vt:lpstr>Citi Bike Rentals – Analytics and Forecasting</vt:lpstr>
      <vt:lpstr>Introduction</vt:lpstr>
      <vt:lpstr>Motivation</vt:lpstr>
      <vt:lpstr>Dataset                                           Citi Bike System Data</vt:lpstr>
      <vt:lpstr>Implementation</vt:lpstr>
      <vt:lpstr>Why Prophet?</vt:lpstr>
      <vt:lpstr>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Rentals – Analytics and Forecasting</dc:title>
  <dc:creator>Saurabh Loya</dc:creator>
  <cp:lastModifiedBy>Saurabh Loya</cp:lastModifiedBy>
  <cp:revision>4</cp:revision>
  <dcterms:created xsi:type="dcterms:W3CDTF">2024-02-27T00:41:33Z</dcterms:created>
  <dcterms:modified xsi:type="dcterms:W3CDTF">2024-03-03T21:49:40Z</dcterms:modified>
</cp:coreProperties>
</file>