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1F7"/>
    <a:srgbClr val="FBCAC5"/>
    <a:srgbClr val="FFF1C5"/>
    <a:srgbClr val="B1FDE9"/>
    <a:srgbClr val="FF5757"/>
    <a:srgbClr val="F06C82"/>
    <a:srgbClr val="FFE181"/>
    <a:srgbClr val="F57567"/>
    <a:srgbClr val="F4CDBC"/>
    <a:srgbClr val="FFB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AE134-599B-4919-90CE-C34035FEE7B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57968-9BC4-43ED-A321-D4895A31F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10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857968-9BC4-43ED-A321-D4895A31F76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6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4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3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53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8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81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7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8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08C0-97EF-463C-9798-A6F32F7302E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9B9168F-B4B6-49A7-BB48-E94B2EF2F12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50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C0CA-3D15-4A60-09CD-0D9A5335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015037"/>
            <a:ext cx="8637073" cy="2541431"/>
          </a:xfrm>
        </p:spPr>
        <p:txBody>
          <a:bodyPr anchor="ctr"/>
          <a:lstStyle/>
          <a:p>
            <a:pPr algn="ctr"/>
            <a:r>
              <a:rPr lang="en-US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stA="20000" endPos="50000" dist="25400" dir="5400000" sy="-100000" algn="bl" rotWithShape="0"/>
                </a:effectLst>
              </a:rPr>
              <a:t>Executive Summary </a:t>
            </a:r>
            <a:endParaRPr lang="en-IN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stA="20000" endPos="50000" dist="25400" dir="5400000" sy="-100000" algn="bl" rotWithShape="0"/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FEAB2-583A-6ECF-60C2-2C92FF89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1899" y="4069224"/>
            <a:ext cx="9228201" cy="125986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stA="20000" endPos="50000" dist="25400" dir="5400000" sy="-10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Effective Storytelling</a:t>
            </a:r>
            <a:endParaRPr lang="en-IN" sz="3200" dirty="0"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  <a:reflection stA="20000" endPos="50000" dist="25400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C818FC-F6DD-DFAD-3D16-B4FABDF44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B9B8ED-C25F-ADDC-D4C2-F7C4E1E3E980}"/>
              </a:ext>
            </a:extLst>
          </p:cNvPr>
          <p:cNvSpPr/>
          <p:nvPr/>
        </p:nvSpPr>
        <p:spPr>
          <a:xfrm>
            <a:off x="6142263" y="688822"/>
            <a:ext cx="5034997" cy="2477601"/>
          </a:xfrm>
          <a:prstGeom prst="roundRect">
            <a:avLst>
              <a:gd name="adj" fmla="val 5609"/>
            </a:avLst>
          </a:prstGeom>
          <a:solidFill>
            <a:srgbClr val="FBCA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5B90BC-67C4-6865-A0C7-E404A2E05BD9}"/>
              </a:ext>
            </a:extLst>
          </p:cNvPr>
          <p:cNvSpPr/>
          <p:nvPr/>
        </p:nvSpPr>
        <p:spPr>
          <a:xfrm>
            <a:off x="6142263" y="3352682"/>
            <a:ext cx="5034997" cy="2265426"/>
          </a:xfrm>
          <a:prstGeom prst="roundRect">
            <a:avLst>
              <a:gd name="adj" fmla="val 5609"/>
            </a:avLst>
          </a:prstGeom>
          <a:solidFill>
            <a:srgbClr val="FFF1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0C6708-069C-FAE2-4476-088BF650E446}"/>
              </a:ext>
            </a:extLst>
          </p:cNvPr>
          <p:cNvSpPr/>
          <p:nvPr/>
        </p:nvSpPr>
        <p:spPr>
          <a:xfrm>
            <a:off x="623469" y="681624"/>
            <a:ext cx="5034997" cy="2499162"/>
          </a:xfrm>
          <a:prstGeom prst="roundRect">
            <a:avLst>
              <a:gd name="adj" fmla="val 5609"/>
            </a:avLst>
          </a:prstGeom>
          <a:solidFill>
            <a:srgbClr val="FDF1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47823-2D8F-0F5F-92B9-B99607AF8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612" y="21009"/>
            <a:ext cx="11700388" cy="596327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Executive summary as of august-23</a:t>
            </a:r>
            <a:endParaRPr lang="en-IN" sz="3600" b="1" dirty="0">
              <a:solidFill>
                <a:srgbClr val="00206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C1EEE9-8154-A841-5AE4-B675EC552E97}"/>
              </a:ext>
            </a:extLst>
          </p:cNvPr>
          <p:cNvCxnSpPr>
            <a:cxnSpLocks/>
          </p:cNvCxnSpPr>
          <p:nvPr/>
        </p:nvCxnSpPr>
        <p:spPr>
          <a:xfrm>
            <a:off x="623469" y="501443"/>
            <a:ext cx="1103758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C0F46F-AA2B-FBA3-A446-AFE7CF0903D6}"/>
              </a:ext>
            </a:extLst>
          </p:cNvPr>
          <p:cNvSpPr txBox="1"/>
          <p:nvPr/>
        </p:nvSpPr>
        <p:spPr>
          <a:xfrm>
            <a:off x="746812" y="710879"/>
            <a:ext cx="4788310" cy="2469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Highlights</a:t>
            </a:r>
          </a:p>
          <a:p>
            <a:pPr algn="ctr"/>
            <a:endParaRPr lang="en-US" sz="105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ptos" panose="020B0004020202020204" pitchFamily="34" charset="0"/>
              </a:rPr>
              <a:t>The </a:t>
            </a:r>
            <a:r>
              <a:rPr lang="en-US" sz="1400" b="1" dirty="0">
                <a:latin typeface="Aptos" panose="020B0004020202020204" pitchFamily="34" charset="0"/>
              </a:rPr>
              <a:t>Approval</a:t>
            </a:r>
            <a:r>
              <a:rPr lang="en-US" sz="1400" dirty="0">
                <a:latin typeface="Aptos" panose="020B0004020202020204" pitchFamily="34" charset="0"/>
              </a:rPr>
              <a:t> rate has </a:t>
            </a:r>
            <a:r>
              <a:rPr lang="en-US" sz="1400" b="1" dirty="0">
                <a:latin typeface="Aptos" panose="020B0004020202020204" pitchFamily="34" charset="0"/>
              </a:rPr>
              <a:t>improved</a:t>
            </a:r>
            <a:r>
              <a:rPr lang="en-US" sz="1400" dirty="0">
                <a:latin typeface="Aptos" panose="020B0004020202020204" pitchFamily="34" charset="0"/>
              </a:rPr>
              <a:t> significantly from 56% in August to 79 % </a:t>
            </a:r>
            <a:r>
              <a:rPr lang="en-US" sz="1400" b="1" dirty="0">
                <a:latin typeface="Aptos" panose="020B0004020202020204" pitchFamily="34" charset="0"/>
              </a:rPr>
              <a:t>(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</a:t>
            </a:r>
            <a:r>
              <a:rPr lang="en-US" sz="1400" b="1" dirty="0">
                <a:latin typeface="Aptos" panose="020B0004020202020204" pitchFamily="34" charset="0"/>
              </a:rPr>
              <a:t>41%)</a:t>
            </a:r>
            <a:r>
              <a:rPr lang="en-US" sz="1400" dirty="0">
                <a:latin typeface="Aptos" panose="020B0004020202020204" pitchFamily="34" charset="0"/>
              </a:rPr>
              <a:t> in December due to improvement in withdrawal 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ptos" panose="020B0004020202020204" pitchFamily="34" charset="0"/>
              </a:rPr>
              <a:t>Withdrawal</a:t>
            </a:r>
            <a:r>
              <a:rPr lang="en-US" sz="1400" dirty="0">
                <a:latin typeface="Aptos" panose="020B0004020202020204" pitchFamily="34" charset="0"/>
              </a:rPr>
              <a:t> rate has</a:t>
            </a:r>
            <a:r>
              <a:rPr lang="en-US" sz="1400" b="1" dirty="0">
                <a:latin typeface="Aptos" panose="020B0004020202020204" pitchFamily="34" charset="0"/>
              </a:rPr>
              <a:t> improved</a:t>
            </a:r>
            <a:r>
              <a:rPr lang="en-US" sz="1400" dirty="0">
                <a:latin typeface="Aptos" panose="020B0004020202020204" pitchFamily="34" charset="0"/>
              </a:rPr>
              <a:t> from 31% to 10% </a:t>
            </a:r>
            <a:r>
              <a:rPr lang="en-US" sz="1400" b="1" dirty="0">
                <a:latin typeface="Aptos" panose="020B0004020202020204" pitchFamily="34" charset="0"/>
              </a:rPr>
              <a:t>(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</a:t>
            </a:r>
            <a:r>
              <a:rPr lang="en-US" sz="1400" b="1" dirty="0">
                <a:latin typeface="Aptos" panose="020B0004020202020204" pitchFamily="34" charset="0"/>
              </a:rPr>
              <a:t>67%)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Aptos" panose="020B0004020202020204" pitchFamily="34" charset="0"/>
              </a:rPr>
              <a:t>Decline</a:t>
            </a:r>
            <a:r>
              <a:rPr lang="en-US" sz="1400" dirty="0">
                <a:latin typeface="Aptos" panose="020B0004020202020204" pitchFamily="34" charset="0"/>
              </a:rPr>
              <a:t> rate has also been </a:t>
            </a:r>
            <a:r>
              <a:rPr lang="en-US" sz="1400" b="1" dirty="0">
                <a:latin typeface="Aptos" panose="020B0004020202020204" pitchFamily="34" charset="0"/>
              </a:rPr>
              <a:t>improved</a:t>
            </a:r>
            <a:r>
              <a:rPr lang="en-US" sz="1400" dirty="0">
                <a:latin typeface="Aptos" panose="020B0004020202020204" pitchFamily="34" charset="0"/>
              </a:rPr>
              <a:t> from 13% in August to 10% in December</a:t>
            </a:r>
            <a:r>
              <a:rPr lang="en-US" sz="1400" b="1" dirty="0">
                <a:latin typeface="Aptos" panose="020B0004020202020204" pitchFamily="34" charset="0"/>
              </a:rPr>
              <a:t>(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</a:t>
            </a:r>
            <a:r>
              <a:rPr lang="en-US" sz="1400" b="1" dirty="0">
                <a:latin typeface="Aptos" panose="020B0004020202020204" pitchFamily="34" charset="0"/>
              </a:rPr>
              <a:t>23%)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ptos" panose="020B0004020202020204" pitchFamily="34" charset="0"/>
              </a:rPr>
              <a:t>No. of Applications </a:t>
            </a:r>
            <a:r>
              <a:rPr lang="en-US" sz="1400" b="1" dirty="0">
                <a:latin typeface="Aptos" panose="020B0004020202020204" pitchFamily="34" charset="0"/>
              </a:rPr>
              <a:t>increased</a:t>
            </a:r>
            <a:r>
              <a:rPr lang="en-US" sz="1400" dirty="0">
                <a:latin typeface="Aptos" panose="020B0004020202020204" pitchFamily="34" charset="0"/>
              </a:rPr>
              <a:t> from 6k in August to 12k in December</a:t>
            </a:r>
            <a:r>
              <a:rPr lang="en-US" sz="1400" b="1" dirty="0">
                <a:latin typeface="Aptos" panose="020B0004020202020204" pitchFamily="34" charset="0"/>
              </a:rPr>
              <a:t>(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↑</a:t>
            </a:r>
            <a:r>
              <a:rPr lang="en-US" sz="1400" b="1" dirty="0">
                <a:latin typeface="Aptos" panose="020B0004020202020204" pitchFamily="34" charset="0"/>
              </a:rPr>
              <a:t>100%)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53E4F-2D09-77B6-ECEC-CA1D4DE9C9F0}"/>
              </a:ext>
            </a:extLst>
          </p:cNvPr>
          <p:cNvSpPr txBox="1"/>
          <p:nvPr/>
        </p:nvSpPr>
        <p:spPr>
          <a:xfrm>
            <a:off x="6265605" y="720707"/>
            <a:ext cx="4788310" cy="2477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ptos" panose="020B0004020202020204" pitchFamily="34" charset="0"/>
              </a:rPr>
              <a:t>Risks &amp; Issues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Decline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rate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continuous to be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higher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~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10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% (target - 5%) due to human error leading to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incorrect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applications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and higher decline rate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This continues to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hamper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the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target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achievement of target approval rate of 85%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Walk-in conversion rate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continuous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to be around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67%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(Target – 90%), indicating the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need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of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implementing </a:t>
            </a:r>
            <a:r>
              <a:rPr lang="en-US" sz="1400" b="1" dirty="0">
                <a:solidFill>
                  <a:schemeClr val="tx1"/>
                </a:solidFill>
                <a:latin typeface="Aptos" panose="020B0004020202020204" pitchFamily="34" charset="0"/>
              </a:rPr>
              <a:t>automation</a:t>
            </a:r>
            <a:r>
              <a:rPr lang="en-US" sz="1400" dirty="0">
                <a:solidFill>
                  <a:schemeClr val="tx1"/>
                </a:solidFill>
                <a:latin typeface="Aptos" panose="020B0004020202020204" pitchFamily="34" charset="0"/>
              </a:rPr>
              <a:t> in application filling to convert most customer walk-ins into application completed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5ECF4-F197-279C-1254-249CD464138E}"/>
              </a:ext>
            </a:extLst>
          </p:cNvPr>
          <p:cNvSpPr txBox="1"/>
          <p:nvPr/>
        </p:nvSpPr>
        <p:spPr>
          <a:xfrm>
            <a:off x="6265606" y="3507106"/>
            <a:ext cx="4788310" cy="17235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Emerging Concerns</a:t>
            </a:r>
          </a:p>
          <a:p>
            <a:pPr algn="ctr"/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ptos" panose="020B0004020202020204" pitchFamily="34" charset="0"/>
              </a:rPr>
              <a:t>No. of applications handled per month has </a:t>
            </a:r>
            <a:r>
              <a:rPr lang="en-US" sz="1400" b="1" dirty="0">
                <a:latin typeface="Aptos" panose="020B0004020202020204" pitchFamily="34" charset="0"/>
              </a:rPr>
              <a:t>doubled in December </a:t>
            </a:r>
            <a:r>
              <a:rPr lang="en-US" sz="1400" dirty="0">
                <a:latin typeface="Aptos" panose="020B0004020202020204" pitchFamily="34" charset="0"/>
              </a:rPr>
              <a:t>as compared to august ,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latin typeface="Aptos" panose="020B0004020202020204" pitchFamily="34" charset="0"/>
              </a:rPr>
              <a:t>There is an opportunity to implement </a:t>
            </a:r>
            <a:r>
              <a:rPr lang="en-US" sz="1400" b="1" dirty="0">
                <a:latin typeface="Aptos" panose="020B0004020202020204" pitchFamily="34" charset="0"/>
              </a:rPr>
              <a:t>automation</a:t>
            </a:r>
            <a:r>
              <a:rPr lang="en-US" sz="1400" dirty="0">
                <a:latin typeface="Aptos" panose="020B0004020202020204" pitchFamily="34" charset="0"/>
              </a:rPr>
              <a:t> in application processing to increase </a:t>
            </a:r>
            <a:r>
              <a:rPr lang="en-US" sz="1400" b="1" dirty="0">
                <a:latin typeface="Aptos" panose="020B0004020202020204" pitchFamily="34" charset="0"/>
              </a:rPr>
              <a:t>walk-in</a:t>
            </a:r>
            <a:r>
              <a:rPr lang="en-US" sz="1400" dirty="0">
                <a:latin typeface="Aptos" panose="020B0004020202020204" pitchFamily="34" charset="0"/>
              </a:rPr>
              <a:t> conversion rate and also no. of </a:t>
            </a:r>
            <a:r>
              <a:rPr lang="en-US" sz="1400" b="1" dirty="0">
                <a:latin typeface="Aptos" panose="020B0004020202020204" pitchFamily="34" charset="0"/>
              </a:rPr>
              <a:t>application</a:t>
            </a:r>
            <a:r>
              <a:rPr lang="en-US" sz="1400" dirty="0">
                <a:latin typeface="Aptos" panose="020B0004020202020204" pitchFamily="34" charset="0"/>
              </a:rPr>
              <a:t> handled.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C52D62-20BE-92AD-BDB8-AC27529DF525}"/>
              </a:ext>
            </a:extLst>
          </p:cNvPr>
          <p:cNvSpPr/>
          <p:nvPr/>
        </p:nvSpPr>
        <p:spPr>
          <a:xfrm>
            <a:off x="623469" y="3352681"/>
            <a:ext cx="5034997" cy="2265426"/>
          </a:xfrm>
          <a:prstGeom prst="roundRect">
            <a:avLst>
              <a:gd name="adj" fmla="val 56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50559-C774-18C1-C224-EF142C5E2C0F}"/>
              </a:ext>
            </a:extLst>
          </p:cNvPr>
          <p:cNvSpPr txBox="1"/>
          <p:nvPr/>
        </p:nvSpPr>
        <p:spPr>
          <a:xfrm>
            <a:off x="2696054" y="3379451"/>
            <a:ext cx="192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Aptos" panose="020B0004020202020204" pitchFamily="34" charset="0"/>
              </a:rPr>
              <a:t>Metrics</a:t>
            </a:r>
            <a:endParaRPr lang="en-IN" b="1" dirty="0">
              <a:solidFill>
                <a:schemeClr val="dk1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D372375-67F6-EB1A-4E76-0A22E9A80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87765"/>
              </p:ext>
            </p:extLst>
          </p:nvPr>
        </p:nvGraphicFramePr>
        <p:xfrm>
          <a:off x="756864" y="3766898"/>
          <a:ext cx="4778258" cy="1703724"/>
        </p:xfrm>
        <a:graphic>
          <a:graphicData uri="http://schemas.openxmlformats.org/drawingml/2006/table">
            <a:tbl>
              <a:tblPr/>
              <a:tblGrid>
                <a:gridCol w="2229854">
                  <a:extLst>
                    <a:ext uri="{9D8B030D-6E8A-4147-A177-3AD203B41FA5}">
                      <a16:colId xmlns:a16="http://schemas.microsoft.com/office/drawing/2014/main" val="2765803068"/>
                    </a:ext>
                  </a:extLst>
                </a:gridCol>
                <a:gridCol w="849468">
                  <a:extLst>
                    <a:ext uri="{9D8B030D-6E8A-4147-A177-3AD203B41FA5}">
                      <a16:colId xmlns:a16="http://schemas.microsoft.com/office/drawing/2014/main" val="2617845013"/>
                    </a:ext>
                  </a:extLst>
                </a:gridCol>
                <a:gridCol w="849468">
                  <a:extLst>
                    <a:ext uri="{9D8B030D-6E8A-4147-A177-3AD203B41FA5}">
                      <a16:colId xmlns:a16="http://schemas.microsoft.com/office/drawing/2014/main" val="724038312"/>
                    </a:ext>
                  </a:extLst>
                </a:gridCol>
                <a:gridCol w="849468">
                  <a:extLst>
                    <a:ext uri="{9D8B030D-6E8A-4147-A177-3AD203B41FA5}">
                      <a16:colId xmlns:a16="http://schemas.microsoft.com/office/drawing/2014/main" val="2357221967"/>
                    </a:ext>
                  </a:extLst>
                </a:gridCol>
              </a:tblGrid>
              <a:tr h="2839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KPI 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467525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Applications Approved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33914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Applications Declined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410861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Applications Withdrawn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09921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Applications within SLA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532558"/>
                  </a:ext>
                </a:extLst>
              </a:tr>
              <a:tr h="2839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Walk-ins Conversion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●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2979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0DEF251-7848-FB7E-9194-FEABFCAE8CC8}"/>
              </a:ext>
            </a:extLst>
          </p:cNvPr>
          <p:cNvSpPr/>
          <p:nvPr/>
        </p:nvSpPr>
        <p:spPr>
          <a:xfrm>
            <a:off x="0" y="5997676"/>
            <a:ext cx="12192000" cy="8603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226A33-F5DF-2822-22FC-B40CA22426EE}"/>
              </a:ext>
            </a:extLst>
          </p:cNvPr>
          <p:cNvSpPr txBox="1"/>
          <p:nvPr/>
        </p:nvSpPr>
        <p:spPr>
          <a:xfrm>
            <a:off x="186812" y="5992592"/>
            <a:ext cx="1178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ptos" panose="020B0004020202020204" pitchFamily="34" charset="0"/>
              </a:rPr>
              <a:t>Significant </a:t>
            </a:r>
            <a:r>
              <a:rPr lang="en-US" sz="1600" b="1" dirty="0">
                <a:latin typeface="Aptos" panose="020B0004020202020204" pitchFamily="34" charset="0"/>
              </a:rPr>
              <a:t>improvements</a:t>
            </a:r>
            <a:r>
              <a:rPr lang="en-US" sz="1600" dirty="0">
                <a:latin typeface="Aptos" panose="020B0004020202020204" pitchFamily="34" charset="0"/>
              </a:rPr>
              <a:t> were achieved in </a:t>
            </a:r>
            <a:r>
              <a:rPr lang="en-US" sz="1600" b="1" dirty="0">
                <a:latin typeface="Aptos" panose="020B0004020202020204" pitchFamily="34" charset="0"/>
              </a:rPr>
              <a:t>Approval</a:t>
            </a:r>
            <a:r>
              <a:rPr lang="en-US" sz="1600" dirty="0">
                <a:latin typeface="Aptos" panose="020B0004020202020204" pitchFamily="34" charset="0"/>
              </a:rPr>
              <a:t> and </a:t>
            </a:r>
            <a:r>
              <a:rPr lang="en-US" sz="1600" b="1" dirty="0">
                <a:latin typeface="Aptos" panose="020B0004020202020204" pitchFamily="34" charset="0"/>
              </a:rPr>
              <a:t>Withdrawal</a:t>
            </a:r>
            <a:r>
              <a:rPr lang="en-US" sz="1600" dirty="0">
                <a:latin typeface="Aptos" panose="020B0004020202020204" pitchFamily="34" charset="0"/>
              </a:rPr>
              <a:t> rates.</a:t>
            </a:r>
          </a:p>
          <a:p>
            <a:pPr algn="ctr"/>
            <a:r>
              <a:rPr lang="en-US" sz="1600" dirty="0">
                <a:latin typeface="Aptos" panose="020B0004020202020204" pitchFamily="34" charset="0"/>
              </a:rPr>
              <a:t>Going forward, leveraging </a:t>
            </a:r>
            <a:r>
              <a:rPr lang="en-US" sz="1600" b="1" dirty="0">
                <a:latin typeface="Aptos" panose="020B0004020202020204" pitchFamily="34" charset="0"/>
              </a:rPr>
              <a:t>automation</a:t>
            </a:r>
            <a:r>
              <a:rPr lang="en-US" sz="1600" dirty="0">
                <a:latin typeface="Aptos" panose="020B0004020202020204" pitchFamily="34" charset="0"/>
              </a:rPr>
              <a:t> in Application processing is </a:t>
            </a:r>
            <a:r>
              <a:rPr lang="en-US" sz="1600" b="1" dirty="0">
                <a:latin typeface="Aptos" panose="020B0004020202020204" pitchFamily="34" charset="0"/>
              </a:rPr>
              <a:t>critical</a:t>
            </a:r>
            <a:r>
              <a:rPr lang="en-US" sz="1600" dirty="0">
                <a:latin typeface="Aptos" panose="020B0004020202020204" pitchFamily="34" charset="0"/>
              </a:rPr>
              <a:t> for reducing declines caused by human error in </a:t>
            </a:r>
            <a:r>
              <a:rPr lang="en-US" sz="1600" b="1" dirty="0">
                <a:latin typeface="Aptos" panose="020B0004020202020204" pitchFamily="34" charset="0"/>
              </a:rPr>
              <a:t>incorrect</a:t>
            </a:r>
            <a:r>
              <a:rPr lang="en-US" sz="1600" dirty="0">
                <a:latin typeface="Aptos" panose="020B0004020202020204" pitchFamily="34" charset="0"/>
              </a:rPr>
              <a:t> </a:t>
            </a:r>
            <a:r>
              <a:rPr lang="en-US" sz="1600" b="1" dirty="0">
                <a:latin typeface="Aptos" panose="020B0004020202020204" pitchFamily="34" charset="0"/>
              </a:rPr>
              <a:t>applications</a:t>
            </a:r>
            <a:r>
              <a:rPr lang="en-US" sz="1600" dirty="0">
                <a:latin typeface="Aptos" panose="020B0004020202020204" pitchFamily="34" charset="0"/>
              </a:rPr>
              <a:t> and significantly improving the walk-in's conversion Rate.</a:t>
            </a:r>
            <a:endParaRPr lang="en-IN" sz="1600" dirty="0"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374E0A-AE2D-087E-4F00-2FF8D63438CA}"/>
              </a:ext>
            </a:extLst>
          </p:cNvPr>
          <p:cNvSpPr txBox="1"/>
          <p:nvPr/>
        </p:nvSpPr>
        <p:spPr>
          <a:xfrm>
            <a:off x="623469" y="5632657"/>
            <a:ext cx="2625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ptos" panose="020B0004020202020204" pitchFamily="34" charset="0"/>
              </a:rPr>
              <a:t>SLA(Service Level Agreement): 15 Min.</a:t>
            </a:r>
            <a:endParaRPr lang="en-IN" sz="11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8" grpId="0" animBg="1"/>
      <p:bldP spid="3" grpId="0" build="p"/>
      <p:bldP spid="2" grpId="0"/>
      <p:bldP spid="4" grpId="0"/>
      <p:bldP spid="6" grpId="0"/>
      <p:bldP spid="12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359</TotalTime>
  <Words>289</Words>
  <Application>Microsoft Office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Gill Sans MT</vt:lpstr>
      <vt:lpstr>Wingdings</vt:lpstr>
      <vt:lpstr>Gallery</vt:lpstr>
      <vt:lpstr>Executive 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BHATKAR</dc:creator>
  <cp:lastModifiedBy>SAURABH BHATKAR</cp:lastModifiedBy>
  <cp:revision>13</cp:revision>
  <dcterms:created xsi:type="dcterms:W3CDTF">2025-06-21T16:38:16Z</dcterms:created>
  <dcterms:modified xsi:type="dcterms:W3CDTF">2025-08-10T15:04:50Z</dcterms:modified>
</cp:coreProperties>
</file>