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70" r:id="rId4"/>
    <p:sldId id="269" r:id="rId5"/>
    <p:sldId id="281" r:id="rId6"/>
    <p:sldId id="912" r:id="rId7"/>
    <p:sldId id="913" r:id="rId8"/>
    <p:sldId id="914" r:id="rId9"/>
    <p:sldId id="282" r:id="rId10"/>
    <p:sldId id="279" r:id="rId11"/>
    <p:sldId id="280" r:id="rId12"/>
    <p:sldId id="915" r:id="rId13"/>
    <p:sldId id="91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0C59-CEEA-4451-A61C-69DB19C5D01E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5B7B-E21F-4D7B-8E2D-FE277E3F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4.png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11002" y="2591268"/>
            <a:ext cx="47620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cap="all" dirty="0">
                <a:solidFill>
                  <a:srgbClr val="0D307E"/>
                </a:solidFill>
                <a:latin typeface="Montserrat" pitchFamily="2" charset="-52"/>
                <a:ea typeface="Montserrat" charset="0"/>
                <a:cs typeface="Montserrat" charset="0"/>
              </a:rPr>
              <a:t>Data Science</a:t>
            </a:r>
          </a:p>
          <a:p>
            <a:r>
              <a:rPr lang="en-US" sz="4400" b="1" cap="all" dirty="0">
                <a:solidFill>
                  <a:srgbClr val="FC4016"/>
                </a:solidFill>
                <a:latin typeface="Montserrat" pitchFamily="2" charset="-52"/>
                <a:ea typeface="Montserrat" charset="0"/>
                <a:cs typeface="Montserrat" charset="0"/>
              </a:rPr>
              <a:t>for Business</a:t>
            </a: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Google Shape;123;p17">
            <a:extLst>
              <a:ext uri="{FF2B5EF4-FFF2-40B4-BE49-F238E27FC236}">
                <a16:creationId xmlns:a16="http://schemas.microsoft.com/office/drawing/2014/main" id="{D1E9097B-74AA-408C-BF2E-5CB7E721EA4D}"/>
              </a:ext>
            </a:extLst>
          </p:cNvPr>
          <p:cNvSpPr txBox="1"/>
          <p:nvPr/>
        </p:nvSpPr>
        <p:spPr>
          <a:xfrm>
            <a:off x="-1054101" y="18076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331E6D-6EA1-484C-93AD-373AF463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6049"/>
              </p:ext>
            </p:extLst>
          </p:nvPr>
        </p:nvGraphicFramePr>
        <p:xfrm>
          <a:off x="2811498" y="22893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2DDFFDD2-1084-416C-824A-775FECB4E667}"/>
              </a:ext>
            </a:extLst>
          </p:cNvPr>
          <p:cNvSpPr/>
          <p:nvPr/>
        </p:nvSpPr>
        <p:spPr>
          <a:xfrm>
            <a:off x="2167629" y="22822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3FA3D4A-1DF6-42EA-ADC7-AFEE5EF8BC40}"/>
              </a:ext>
            </a:extLst>
          </p:cNvPr>
          <p:cNvSpPr/>
          <p:nvPr/>
        </p:nvSpPr>
        <p:spPr>
          <a:xfrm rot="5400000">
            <a:off x="4692226" y="-1144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F2B8F-B442-4194-8F38-CE60834DDA9C}"/>
              </a:ext>
            </a:extLst>
          </p:cNvPr>
          <p:cNvSpPr txBox="1"/>
          <p:nvPr/>
        </p:nvSpPr>
        <p:spPr>
          <a:xfrm rot="16200000">
            <a:off x="551118" y="382098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7E440-16C8-465C-BF54-0A42FB173162}"/>
              </a:ext>
            </a:extLst>
          </p:cNvPr>
          <p:cNvSpPr txBox="1"/>
          <p:nvPr/>
        </p:nvSpPr>
        <p:spPr>
          <a:xfrm>
            <a:off x="3766040" y="10821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74BBB-D983-4774-99E3-0E40D55CAFB1}"/>
              </a:ext>
            </a:extLst>
          </p:cNvPr>
          <p:cNvSpPr txBox="1"/>
          <p:nvPr/>
        </p:nvSpPr>
        <p:spPr>
          <a:xfrm>
            <a:off x="3209243" y="29512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21892-AA58-4042-ADDB-E84BC96470FD}"/>
              </a:ext>
            </a:extLst>
          </p:cNvPr>
          <p:cNvSpPr txBox="1"/>
          <p:nvPr/>
        </p:nvSpPr>
        <p:spPr>
          <a:xfrm>
            <a:off x="5314962" y="47370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7E125-8E26-4CF1-9931-2E70D696EE79}"/>
              </a:ext>
            </a:extLst>
          </p:cNvPr>
          <p:cNvSpPr txBox="1"/>
          <p:nvPr/>
        </p:nvSpPr>
        <p:spPr>
          <a:xfrm>
            <a:off x="2411913" y="28902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4DADC-8978-4E1B-9689-B2C858031D6B}"/>
              </a:ext>
            </a:extLst>
          </p:cNvPr>
          <p:cNvSpPr txBox="1"/>
          <p:nvPr/>
        </p:nvSpPr>
        <p:spPr>
          <a:xfrm>
            <a:off x="2428670" y="50506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E68DA-91FE-4D11-A2D9-58B38795DC93}"/>
              </a:ext>
            </a:extLst>
          </p:cNvPr>
          <p:cNvSpPr txBox="1"/>
          <p:nvPr/>
        </p:nvSpPr>
        <p:spPr>
          <a:xfrm>
            <a:off x="3687772" y="18205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45B48-480A-419D-AE81-F6F8F5F80774}"/>
              </a:ext>
            </a:extLst>
          </p:cNvPr>
          <p:cNvSpPr txBox="1"/>
          <p:nvPr/>
        </p:nvSpPr>
        <p:spPr>
          <a:xfrm>
            <a:off x="5794586" y="18038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46109-D270-48B2-A01F-0ACADE7EF641}"/>
              </a:ext>
            </a:extLst>
          </p:cNvPr>
          <p:cNvSpPr txBox="1"/>
          <p:nvPr/>
        </p:nvSpPr>
        <p:spPr>
          <a:xfrm>
            <a:off x="5210753" y="29608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32E28-85AB-45F8-9197-1C654F9AF24C}"/>
              </a:ext>
            </a:extLst>
          </p:cNvPr>
          <p:cNvSpPr txBox="1"/>
          <p:nvPr/>
        </p:nvSpPr>
        <p:spPr>
          <a:xfrm>
            <a:off x="3234554" y="47370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1" name="Curved Connector 64">
            <a:extLst>
              <a:ext uri="{FF2B5EF4-FFF2-40B4-BE49-F238E27FC236}">
                <a16:creationId xmlns:a16="http://schemas.microsoft.com/office/drawing/2014/main" id="{A7EF2B70-D6B2-4978-BF8B-11082AAD6264}"/>
              </a:ext>
            </a:extLst>
          </p:cNvPr>
          <p:cNvCxnSpPr/>
          <p:nvPr/>
        </p:nvCxnSpPr>
        <p:spPr>
          <a:xfrm rot="10800000" flipV="1">
            <a:off x="1456695" y="55655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urved Connector 65">
            <a:extLst>
              <a:ext uri="{FF2B5EF4-FFF2-40B4-BE49-F238E27FC236}">
                <a16:creationId xmlns:a16="http://schemas.microsoft.com/office/drawing/2014/main" id="{CE3CFCF8-52CF-4075-A728-F6CA09E8CF3E}"/>
              </a:ext>
            </a:extLst>
          </p:cNvPr>
          <p:cNvCxnSpPr/>
          <p:nvPr/>
        </p:nvCxnSpPr>
        <p:spPr>
          <a:xfrm flipV="1">
            <a:off x="6536277" y="24718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CEA84E-D901-4ADA-9AE7-CB08566E764A}"/>
              </a:ext>
            </a:extLst>
          </p:cNvPr>
          <p:cNvSpPr txBox="1"/>
          <p:nvPr/>
        </p:nvSpPr>
        <p:spPr>
          <a:xfrm>
            <a:off x="271974" y="5512334"/>
            <a:ext cx="16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AF8CA-777A-4DBA-A3A6-F3C181D5A2F0}"/>
              </a:ext>
            </a:extLst>
          </p:cNvPr>
          <p:cNvSpPr txBox="1"/>
          <p:nvPr/>
        </p:nvSpPr>
        <p:spPr>
          <a:xfrm>
            <a:off x="7513148" y="2677084"/>
            <a:ext cx="1401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087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CLASSIFICATION MODEL KPIs</a:t>
            </a:r>
            <a:endParaRPr lang="en-US" sz="2000" dirty="0"/>
          </a:p>
        </p:txBody>
      </p:sp>
      <p:sp>
        <p:nvSpPr>
          <p:cNvPr id="25" name="Прямоугольник 11">
            <a:extLst>
              <a:ext uri="{FF2B5EF4-FFF2-40B4-BE49-F238E27FC236}">
                <a16:creationId xmlns:a16="http://schemas.microsoft.com/office/drawing/2014/main" id="{2C64DCC9-456C-4BC8-8D76-50EFD271F7A0}"/>
              </a:ext>
            </a:extLst>
          </p:cNvPr>
          <p:cNvSpPr/>
          <p:nvPr/>
        </p:nvSpPr>
        <p:spPr>
          <a:xfrm>
            <a:off x="235764" y="1028343"/>
            <a:ext cx="87558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positives (TP):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negatives (TN):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positives (FP) (Type 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negatives (FN) (Type II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Classiﬁcation Accuracy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Precision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Recall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262943" y="616914"/>
            <a:ext cx="324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PRECISION VS. RECALL</a:t>
            </a:r>
            <a:endParaRPr lang="en-US" sz="2000" dirty="0"/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31A7FDAA-BF4C-4D6B-8DE5-64FA8AFE1A41}"/>
              </a:ext>
            </a:extLst>
          </p:cNvPr>
          <p:cNvSpPr txBox="1"/>
          <p:nvPr/>
        </p:nvSpPr>
        <p:spPr>
          <a:xfrm>
            <a:off x="504825" y="110063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79503BF1-0905-403F-85D9-2BF65D659616}"/>
              </a:ext>
            </a:extLst>
          </p:cNvPr>
          <p:cNvSpPr/>
          <p:nvPr/>
        </p:nvSpPr>
        <p:spPr>
          <a:xfrm>
            <a:off x="266370" y="5368319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97FEC6-81A3-428F-92BB-6CD237CD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1831"/>
              </p:ext>
            </p:extLst>
          </p:nvPr>
        </p:nvGraphicFramePr>
        <p:xfrm>
          <a:off x="1617995" y="2812640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FDE12A15-22B0-404A-910B-A476BC518132}"/>
              </a:ext>
            </a:extLst>
          </p:cNvPr>
          <p:cNvSpPr/>
          <p:nvPr/>
        </p:nvSpPr>
        <p:spPr>
          <a:xfrm>
            <a:off x="974126" y="2805514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7B847EF-5157-4A9D-A0EA-0C1AA639CBA8}"/>
              </a:ext>
            </a:extLst>
          </p:cNvPr>
          <p:cNvSpPr/>
          <p:nvPr/>
        </p:nvSpPr>
        <p:spPr>
          <a:xfrm rot="5400000">
            <a:off x="3146074" y="761421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09C7B-1D4F-4E9D-BCE2-8BEFD7F4A28C}"/>
              </a:ext>
            </a:extLst>
          </p:cNvPr>
          <p:cNvSpPr txBox="1"/>
          <p:nvPr/>
        </p:nvSpPr>
        <p:spPr>
          <a:xfrm rot="16200000">
            <a:off x="-675413" y="385404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BA084-0168-4841-8E12-AAE6EFFA15DD}"/>
              </a:ext>
            </a:extLst>
          </p:cNvPr>
          <p:cNvSpPr txBox="1"/>
          <p:nvPr/>
        </p:nvSpPr>
        <p:spPr>
          <a:xfrm>
            <a:off x="2118156" y="158602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8D711-067F-48F5-A631-06B0728D3FFD}"/>
              </a:ext>
            </a:extLst>
          </p:cNvPr>
          <p:cNvSpPr txBox="1"/>
          <p:nvPr/>
        </p:nvSpPr>
        <p:spPr>
          <a:xfrm>
            <a:off x="1801938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D9D7-EC0F-44BD-8C0D-90002100C66A}"/>
              </a:ext>
            </a:extLst>
          </p:cNvPr>
          <p:cNvSpPr txBox="1"/>
          <p:nvPr/>
        </p:nvSpPr>
        <p:spPr>
          <a:xfrm>
            <a:off x="3438586" y="45261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2590A-C9DE-48B9-9B53-F7D2898973D8}"/>
              </a:ext>
            </a:extLst>
          </p:cNvPr>
          <p:cNvSpPr txBox="1"/>
          <p:nvPr/>
        </p:nvSpPr>
        <p:spPr>
          <a:xfrm>
            <a:off x="1218410" y="341351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ADA11-438B-415C-951D-5181645F7E5D}"/>
              </a:ext>
            </a:extLst>
          </p:cNvPr>
          <p:cNvSpPr txBox="1"/>
          <p:nvPr/>
        </p:nvSpPr>
        <p:spPr>
          <a:xfrm>
            <a:off x="1236897" y="449668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1694E-58F1-4093-9A79-78FF93C37552}"/>
              </a:ext>
            </a:extLst>
          </p:cNvPr>
          <p:cNvSpPr txBox="1"/>
          <p:nvPr/>
        </p:nvSpPr>
        <p:spPr>
          <a:xfrm>
            <a:off x="2306933" y="23536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800F9-7E57-404C-B0FB-13BD24452A2A}"/>
              </a:ext>
            </a:extLst>
          </p:cNvPr>
          <p:cNvSpPr txBox="1"/>
          <p:nvPr/>
        </p:nvSpPr>
        <p:spPr>
          <a:xfrm>
            <a:off x="3823045" y="229789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C4F60-57C4-4095-82C7-89E42BE94FCB}"/>
              </a:ext>
            </a:extLst>
          </p:cNvPr>
          <p:cNvSpPr txBox="1"/>
          <p:nvPr/>
        </p:nvSpPr>
        <p:spPr>
          <a:xfrm>
            <a:off x="3508223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112FD-13FE-47D1-9691-31AC21EC41F9}"/>
              </a:ext>
            </a:extLst>
          </p:cNvPr>
          <p:cNvSpPr txBox="1"/>
          <p:nvPr/>
        </p:nvSpPr>
        <p:spPr>
          <a:xfrm>
            <a:off x="1846533" y="454221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4EC04F-65D2-4536-A1C7-FC3F3E26D414}"/>
              </a:ext>
            </a:extLst>
          </p:cNvPr>
          <p:cNvSpPr txBox="1">
            <a:spLocks/>
          </p:cNvSpPr>
          <p:nvPr/>
        </p:nvSpPr>
        <p:spPr>
          <a:xfrm>
            <a:off x="5083365" y="1809139"/>
            <a:ext cx="4060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Recall is an important KPI in situations where: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/>
              </a:rPr>
              <a:t>Dataset is highly imbalanced; cases when you have small cancer patients compared to healthy 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81E94-3134-4997-8371-3B731717F487}"/>
              </a:ext>
            </a:extLst>
          </p:cNvPr>
          <p:cNvSpPr txBox="1"/>
          <p:nvPr/>
        </p:nvSpPr>
        <p:spPr>
          <a:xfrm>
            <a:off x="5747917" y="322299"/>
            <a:ext cx="2998796" cy="12003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FACTS: </a:t>
            </a:r>
          </a:p>
          <a:p>
            <a:pPr algn="ctr"/>
            <a:r>
              <a:rPr lang="en-CA" b="1" dirty="0"/>
              <a:t>100 PATIENTS TOTAL</a:t>
            </a:r>
          </a:p>
          <a:p>
            <a:pPr algn="ctr"/>
            <a:r>
              <a:rPr lang="en-CA" b="1" dirty="0"/>
              <a:t>91 PATIENTS ARE HEALTHY </a:t>
            </a:r>
          </a:p>
          <a:p>
            <a:pPr algn="ctr"/>
            <a:r>
              <a:rPr lang="en-CA" b="1" dirty="0"/>
              <a:t>9 PATIENTS HAVE CANCER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05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343DEE93-6D1B-451C-80BE-B73E86DA475C}"/>
              </a:ext>
            </a:extLst>
          </p:cNvPr>
          <p:cNvSpPr/>
          <p:nvPr/>
        </p:nvSpPr>
        <p:spPr>
          <a:xfrm>
            <a:off x="390395" y="3692104"/>
            <a:ext cx="8067805" cy="273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F1 Score is an overall measure of a model's accuracy that combines precision and recall.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F1 score is the harmonic mean of precision and recall.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What is the difference between F1 Score and Accuracy?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In unbalanced datasets, if we have large number of true negatives (healthy patients), accuracy could be misleading. Therefore, F1 score might be a better KPI to use since it provides a balance between recall and precision in the presence of unbalanced datasets.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AC65-DF2A-471F-9032-003D060F8323}"/>
                  </a:ext>
                </a:extLst>
              </p:cNvPr>
              <p:cNvSpPr/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∗(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 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𝐹𝑃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AC65-DF2A-471F-9032-003D060F8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05E0D0F-4D8A-4EA1-9204-767F1F1A1926}"/>
              </a:ext>
            </a:extLst>
          </p:cNvPr>
          <p:cNvSpPr/>
          <p:nvPr/>
        </p:nvSpPr>
        <p:spPr>
          <a:xfrm>
            <a:off x="262943" y="616914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F1-SCORE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7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“Companies spend 15%-20% of the employee's salar</a:t>
            </a:r>
            <a:r>
              <a:rPr lang="en-CA" sz="2400" dirty="0"/>
              <a:t>y to recruit a new candidate”.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“An average company loses anywhere between 1% and 2.5% of their total revenue on the time it takes to bring a new hire up to speed”.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It takes 52 days on average to fill a position.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8967" y="519780"/>
            <a:ext cx="9315616" cy="4893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You 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team provided you with an extensive data, here's a sample of the dataset: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JobInvolvement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Education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JobSatisfaction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PerformanceRating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RelationshipSatisfaction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WorkLifeBalance</a:t>
            </a:r>
            <a:endParaRPr lang="en-US" sz="2400" b="1" dirty="0">
              <a:latin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0EA4-7437-4714-A586-576B545B09CE}"/>
              </a:ext>
            </a:extLst>
          </p:cNvPr>
          <p:cNvSpPr/>
          <p:nvPr/>
        </p:nvSpPr>
        <p:spPr>
          <a:xfrm>
            <a:off x="1152525" y="5691889"/>
            <a:ext cx="704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Montserrat" charset="0"/>
              </a:rPr>
              <a:t>Data Source: https://www.kaggle.com/pavansubhasht/ibm-hr-analytics-attrition-dataset</a:t>
            </a:r>
          </a:p>
        </p:txBody>
      </p:sp>
    </p:spTree>
    <p:extLst>
      <p:ext uri="{BB962C8B-B14F-4D97-AF65-F5344CB8AC3E}">
        <p14:creationId xmlns:p14="http://schemas.microsoft.com/office/powerpoint/2010/main" val="12783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681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1. ARTIFICIAL NEURAL NETWORKS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76CC13-C3FE-4F6B-AAA8-606EA6A423E0}"/>
              </a:ext>
            </a:extLst>
          </p:cNvPr>
          <p:cNvGrpSpPr/>
          <p:nvPr/>
        </p:nvGrpSpPr>
        <p:grpSpPr>
          <a:xfrm>
            <a:off x="6064441" y="1179409"/>
            <a:ext cx="2664296" cy="1984286"/>
            <a:chOff x="5233093" y="1807384"/>
            <a:chExt cx="3083323" cy="2193306"/>
          </a:xfrm>
        </p:grpSpPr>
        <p:pic>
          <p:nvPicPr>
            <p:cNvPr id="8" name="Picture 7" descr="C:\McMaster_Research_Project_10Nov\M.A.Sc Papers and References\POSTER\PICS\One_Neuron_Model.png">
              <a:extLst>
                <a:ext uri="{FF2B5EF4-FFF2-40B4-BE49-F238E27FC236}">
                  <a16:creationId xmlns:a16="http://schemas.microsoft.com/office/drawing/2014/main" id="{19D9F671-85DA-4067-B34E-97490F39E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66" y="1807384"/>
              <a:ext cx="1335854" cy="133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54C053-5063-4570-8921-A13D1D8B96E1}"/>
                    </a:ext>
                  </a:extLst>
                </p:cNvPr>
                <p:cNvSpPr/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128270" algn="just">
                    <a:lnSpc>
                      <a:spcPct val="10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14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=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𝜑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naryPr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, 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oMath>
                    </m:oMathPara>
                  </a14:m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Node </a:t>
                  </a:r>
                  <a:r>
                    <a:rPr lang="en-US" sz="1100" i="1" dirty="0">
                      <a:effectLst/>
                      <a:latin typeface="Times New Roman"/>
                      <a:ea typeface="Times New Roman"/>
                    </a:rPr>
                    <a:t>(n+1, i)</a:t>
                  </a: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 representation</a:t>
                  </a:r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00" b="-256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7BD21-252A-4AEC-A261-D77E0F4102F2}"/>
              </a:ext>
            </a:extLst>
          </p:cNvPr>
          <p:cNvGrpSpPr/>
          <p:nvPr/>
        </p:nvGrpSpPr>
        <p:grpSpPr>
          <a:xfrm>
            <a:off x="4213779" y="4663202"/>
            <a:ext cx="3938194" cy="957542"/>
            <a:chOff x="5717877" y="4208566"/>
            <a:chExt cx="4402569" cy="1044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5F231C5-441E-464E-ABFE-1AD2C1831864}"/>
                    </a:ext>
                  </a:extLst>
                </p:cNvPr>
                <p:cNvSpPr/>
                <p:nvPr/>
              </p:nvSpPr>
              <p:spPr>
                <a:xfrm>
                  <a:off x="5873303" y="4515986"/>
                  <a:ext cx="3593914" cy="7370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𝜑</m:t>
                        </m:r>
                        <m:d>
                          <m:dPr>
                            <m:ctrlPr>
                              <a:rPr lang="en-CA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CA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5F231C5-441E-464E-ABFE-1AD2C18318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03" y="4515986"/>
                  <a:ext cx="3593914" cy="7370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CA65A3-0D28-4484-AC5C-78F499452BD1}"/>
                </a:ext>
              </a:extLst>
            </p:cNvPr>
            <p:cNvSpPr txBox="1"/>
            <p:nvPr/>
          </p:nvSpPr>
          <p:spPr>
            <a:xfrm>
              <a:off x="5717877" y="4208566"/>
              <a:ext cx="4402569" cy="402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Non-Linear Sigmoid Activation function</a:t>
              </a:r>
            </a:p>
          </p:txBody>
        </p:sp>
      </p:grpSp>
      <p:pic>
        <p:nvPicPr>
          <p:cNvPr id="13" name="Picture 277">
            <a:extLst>
              <a:ext uri="{FF2B5EF4-FFF2-40B4-BE49-F238E27FC236}">
                <a16:creationId xmlns:a16="http://schemas.microsoft.com/office/drawing/2014/main" id="{B893A3BA-84FF-40EF-B66A-C7EA7BF7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29" y="1611143"/>
            <a:ext cx="2481771" cy="25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87BE0-EE51-4616-A699-A3CFED280445}"/>
              </a:ext>
            </a:extLst>
          </p:cNvPr>
          <p:cNvGrpSpPr/>
          <p:nvPr/>
        </p:nvGrpSpPr>
        <p:grpSpPr>
          <a:xfrm>
            <a:off x="4181800" y="1992341"/>
            <a:ext cx="3025357" cy="990748"/>
            <a:chOff x="3275856" y="2551266"/>
            <a:chExt cx="3025357" cy="9907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7B17C0-91A5-4C4A-A588-A72C627756CE}"/>
                </a:ext>
              </a:extLst>
            </p:cNvPr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7">
              <a:extLst>
                <a:ext uri="{FF2B5EF4-FFF2-40B4-BE49-F238E27FC236}">
                  <a16:creationId xmlns:a16="http://schemas.microsoft.com/office/drawing/2014/main" id="{2F13D50A-56F9-4C25-8810-9E190DAF7533}"/>
                </a:ext>
              </a:extLst>
            </p:cNvPr>
            <p:cNvSpPr/>
            <p:nvPr/>
          </p:nvSpPr>
          <p:spPr>
            <a:xfrm rot="20352984">
              <a:off x="3807353" y="2551266"/>
              <a:ext cx="249386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84CE8C-3267-4159-99B3-2852A8D83571}"/>
              </a:ext>
            </a:extLst>
          </p:cNvPr>
          <p:cNvSpPr txBox="1"/>
          <p:nvPr/>
        </p:nvSpPr>
        <p:spPr>
          <a:xfrm>
            <a:off x="2916794" y="5792728"/>
            <a:ext cx="4467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/>
              <a:t>m: number of neurons in the hidden layer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B51785-78AA-4BEC-A418-021F0ABDA906}"/>
              </a:ext>
            </a:extLst>
          </p:cNvPr>
          <p:cNvGrpSpPr/>
          <p:nvPr/>
        </p:nvGrpSpPr>
        <p:grpSpPr>
          <a:xfrm>
            <a:off x="272233" y="1774962"/>
            <a:ext cx="3551677" cy="3329834"/>
            <a:chOff x="150140" y="1825796"/>
            <a:chExt cx="3551677" cy="33298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Object 18">
                  <a:extLst>
                    <a:ext uri="{FF2B5EF4-FFF2-40B4-BE49-F238E27FC236}">
                      <a16:creationId xmlns:a16="http://schemas.microsoft.com/office/drawing/2014/main" id="{28882FFA-EB6F-441B-B3F8-FAB0648E07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8" name="Equation" r:id="rId8" imgW="622080" imgH="863280" progId="Equation.3">
                        <p:embed/>
                      </p:oleObj>
                    </mc:Choice>
                    <mc:Fallback>
                      <p:oleObj name="Equation" r:id="rId8" imgW="622080" imgH="863280" progId="Equation.3">
                        <p:embed/>
                        <p:pic>
                          <p:nvPicPr>
                            <p:cNvPr id="21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35919090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38" name="Equation" r:id="rId10" imgW="622080" imgH="863280" progId="Equation.3">
                        <p:embed/>
                      </p:oleObj>
                    </mc:Choice>
                    <mc:Fallback>
                      <p:oleObj name="Equation" r:id="rId10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533DB5-4E6D-44D9-8AAF-4D7C0E098039}"/>
                    </a:ext>
                  </a:extLst>
                </p:cNvPr>
                <p:cNvSpPr/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0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4D30B3-6BF1-4A48-8899-6DEAA6BC2F30}"/>
                  </a:ext>
                </a:extLst>
              </p:cNvPr>
              <p:cNvSpPr txBox="1"/>
              <p:nvPr/>
            </p:nvSpPr>
            <p:spPr>
              <a:xfrm>
                <a:off x="2962600" y="6169670"/>
                <a:ext cx="236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  <a:ea typeface="Calibri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CA" sz="2000" i="1"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i="1" dirty="0"/>
                  <a:t>: number of inputs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4D30B3-6BF1-4A48-8899-6DEAA6BC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00" y="6169670"/>
                <a:ext cx="2364173" cy="400110"/>
              </a:xfrm>
              <a:prstGeom prst="rect">
                <a:avLst/>
              </a:prstGeom>
              <a:blipFill>
                <a:blip r:embed="rId13"/>
                <a:stretch>
                  <a:fillRect t="-7576" r="-206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51EA7-DDAB-4641-9E11-A9FF12793814}"/>
              </a:ext>
            </a:extLst>
          </p:cNvPr>
          <p:cNvCxnSpPr/>
          <p:nvPr/>
        </p:nvCxnSpPr>
        <p:spPr>
          <a:xfrm flipH="1">
            <a:off x="838847" y="3732821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CBFBDA-56DA-4178-9C34-7BB9FEE6B821}"/>
              </a:ext>
            </a:extLst>
          </p:cNvPr>
          <p:cNvSpPr txBox="1">
            <a:spLocks/>
          </p:cNvSpPr>
          <p:nvPr/>
        </p:nvSpPr>
        <p:spPr>
          <a:xfrm>
            <a:off x="276225" y="1096495"/>
            <a:ext cx="8667750" cy="3025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b="1" dirty="0">
                <a:latin typeface="Montserrat" panose="02000505000000020004" pitchFamily="2" charset="0"/>
              </a:rPr>
              <a:t>Linear regression </a:t>
            </a:r>
            <a:r>
              <a:rPr lang="en-CA" sz="16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Example: predicting revenue based on the outside air temperature. </a:t>
            </a:r>
          </a:p>
          <a:p>
            <a:r>
              <a:rPr lang="en-CA" sz="16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1600" dirty="0">
                <a:latin typeface="Montserrat" panose="02000505000000020004" pitchFamily="2" charset="0"/>
              </a:rPr>
              <a:t> with two possible values labeled "0" or "1"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Logistic model output can be one of two classes: pass/fail, win/lose, healthy/sick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ACDCC-0802-4388-A4DD-D70B7A4C01A9}"/>
              </a:ext>
            </a:extLst>
          </p:cNvPr>
          <p:cNvCxnSpPr/>
          <p:nvPr/>
        </p:nvCxnSpPr>
        <p:spPr>
          <a:xfrm flipV="1">
            <a:off x="862279" y="6098559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25273E-4148-4E3A-9630-9C439F961E33}"/>
              </a:ext>
            </a:extLst>
          </p:cNvPr>
          <p:cNvCxnSpPr/>
          <p:nvPr/>
        </p:nvCxnSpPr>
        <p:spPr>
          <a:xfrm flipH="1" flipV="1">
            <a:off x="838845" y="32073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DC08E0-0D85-4B7D-BFC4-6A19675C5237}"/>
              </a:ext>
            </a:extLst>
          </p:cNvPr>
          <p:cNvSpPr/>
          <p:nvPr/>
        </p:nvSpPr>
        <p:spPr>
          <a:xfrm>
            <a:off x="1011996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DA6F7B-9270-4D7A-A724-02E05F6FCEFD}"/>
              </a:ext>
            </a:extLst>
          </p:cNvPr>
          <p:cNvSpPr/>
          <p:nvPr/>
        </p:nvSpPr>
        <p:spPr>
          <a:xfrm>
            <a:off x="1608587" y="59689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6FB33C-844B-48FF-904E-55F11F0CD00D}"/>
              </a:ext>
            </a:extLst>
          </p:cNvPr>
          <p:cNvSpPr/>
          <p:nvPr/>
        </p:nvSpPr>
        <p:spPr>
          <a:xfrm>
            <a:off x="2165757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39F51C-13EB-48E5-9AAA-417EBB6867ED}"/>
              </a:ext>
            </a:extLst>
          </p:cNvPr>
          <p:cNvSpPr/>
          <p:nvPr/>
        </p:nvSpPr>
        <p:spPr>
          <a:xfrm>
            <a:off x="2531590" y="36119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CE233D-F3E1-48A1-9F42-18B0918C471A}"/>
              </a:ext>
            </a:extLst>
          </p:cNvPr>
          <p:cNvSpPr/>
          <p:nvPr/>
        </p:nvSpPr>
        <p:spPr>
          <a:xfrm>
            <a:off x="4395073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3738EA-86E8-4EDF-A86D-F918357C6CA3}"/>
              </a:ext>
            </a:extLst>
          </p:cNvPr>
          <p:cNvSpPr/>
          <p:nvPr/>
        </p:nvSpPr>
        <p:spPr>
          <a:xfrm>
            <a:off x="4836165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84B81B-E56C-4946-B118-C6BBD692FDBD}"/>
              </a:ext>
            </a:extLst>
          </p:cNvPr>
          <p:cNvSpPr/>
          <p:nvPr/>
        </p:nvSpPr>
        <p:spPr>
          <a:xfrm>
            <a:off x="3962403" y="35924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FA7D0C-6653-4C96-9D01-7C811A604FF3}"/>
              </a:ext>
            </a:extLst>
          </p:cNvPr>
          <p:cNvSpPr/>
          <p:nvPr/>
        </p:nvSpPr>
        <p:spPr>
          <a:xfrm>
            <a:off x="3113193" y="35918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FA2D3-B278-4E13-9CD6-7E3F1EB26BA2}"/>
              </a:ext>
            </a:extLst>
          </p:cNvPr>
          <p:cNvSpPr txBox="1"/>
          <p:nvPr/>
        </p:nvSpPr>
        <p:spPr>
          <a:xfrm>
            <a:off x="3477694" y="611896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6CB68-B419-46FD-BEA3-D6C210782D4C}"/>
              </a:ext>
            </a:extLst>
          </p:cNvPr>
          <p:cNvSpPr txBox="1"/>
          <p:nvPr/>
        </p:nvSpPr>
        <p:spPr>
          <a:xfrm rot="16200000">
            <a:off x="-222534" y="4457484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743F4B-6308-4624-9F7D-1A07ADD00B24}"/>
              </a:ext>
            </a:extLst>
          </p:cNvPr>
          <p:cNvSpPr/>
          <p:nvPr/>
        </p:nvSpPr>
        <p:spPr>
          <a:xfrm>
            <a:off x="2719090" y="59567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501B0C-C8CE-47F0-BD0D-9CAD9D81FFD5}"/>
              </a:ext>
            </a:extLst>
          </p:cNvPr>
          <p:cNvSpPr/>
          <p:nvPr/>
        </p:nvSpPr>
        <p:spPr>
          <a:xfrm>
            <a:off x="3177418" y="59689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553DDC3-CE35-4DF3-B8B7-A433A688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91382"/>
              </p:ext>
            </p:extLst>
          </p:nvPr>
        </p:nvGraphicFramePr>
        <p:xfrm>
          <a:off x="6317832" y="2958947"/>
          <a:ext cx="1858090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Hours</a:t>
                      </a:r>
                      <a:r>
                        <a:rPr lang="en-CA" sz="1400" baseline="0" dirty="0"/>
                        <a:t> Studying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398179-C7AA-4539-8E42-11E905E3F722}"/>
              </a:ext>
            </a:extLst>
          </p:cNvPr>
          <p:cNvCxnSpPr/>
          <p:nvPr/>
        </p:nvCxnSpPr>
        <p:spPr>
          <a:xfrm flipH="1">
            <a:off x="2656544" y="3178258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40">
            <a:extLst>
              <a:ext uri="{FF2B5EF4-FFF2-40B4-BE49-F238E27FC236}">
                <a16:creationId xmlns:a16="http://schemas.microsoft.com/office/drawing/2014/main" id="{6E06F944-D51E-443E-A829-007C7D30FCEC}"/>
              </a:ext>
            </a:extLst>
          </p:cNvPr>
          <p:cNvCxnSpPr/>
          <p:nvPr/>
        </p:nvCxnSpPr>
        <p:spPr>
          <a:xfrm flipV="1">
            <a:off x="2861190" y="4402309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332B0B-97CA-4696-8FA3-AFD3BD78552C}"/>
              </a:ext>
            </a:extLst>
          </p:cNvPr>
          <p:cNvSpPr txBox="1"/>
          <p:nvPr/>
        </p:nvSpPr>
        <p:spPr>
          <a:xfrm>
            <a:off x="1413900" y="4585273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pic>
        <p:nvPicPr>
          <p:cNvPr id="42" name="Picture 2" descr="Image result for fail">
            <a:extLst>
              <a:ext uri="{FF2B5EF4-FFF2-40B4-BE49-F238E27FC236}">
                <a16:creationId xmlns:a16="http://schemas.microsoft.com/office/drawing/2014/main" id="{8BB87B54-925E-4B92-9A69-E256C4DA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19" y="4552368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3E04EA-4023-400F-B515-F987E03283D3}"/>
              </a:ext>
            </a:extLst>
          </p:cNvPr>
          <p:cNvCxnSpPr/>
          <p:nvPr/>
        </p:nvCxnSpPr>
        <p:spPr>
          <a:xfrm flipH="1">
            <a:off x="753123" y="3376640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E2E5ED-40FE-4EF4-B04D-5EB174A632EE}"/>
              </a:ext>
            </a:extLst>
          </p:cNvPr>
          <p:cNvCxnSpPr/>
          <p:nvPr/>
        </p:nvCxnSpPr>
        <p:spPr>
          <a:xfrm flipV="1">
            <a:off x="776555" y="5742378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6F0178-3C3C-4168-A9DA-9BB7B0E5EC99}"/>
              </a:ext>
            </a:extLst>
          </p:cNvPr>
          <p:cNvCxnSpPr/>
          <p:nvPr/>
        </p:nvCxnSpPr>
        <p:spPr>
          <a:xfrm flipH="1" flipV="1">
            <a:off x="753121" y="2851166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A903F73-71E9-4D54-AC7A-C7DAB3D2B8D3}"/>
              </a:ext>
            </a:extLst>
          </p:cNvPr>
          <p:cNvSpPr/>
          <p:nvPr/>
        </p:nvSpPr>
        <p:spPr>
          <a:xfrm>
            <a:off x="926272" y="56067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A4B1D2-27CF-45EB-8F95-E9991A61C22B}"/>
              </a:ext>
            </a:extLst>
          </p:cNvPr>
          <p:cNvSpPr/>
          <p:nvPr/>
        </p:nvSpPr>
        <p:spPr>
          <a:xfrm>
            <a:off x="1522863" y="56127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E15FC6-CD5E-4C19-B5D9-2EBA1B5B7422}"/>
              </a:ext>
            </a:extLst>
          </p:cNvPr>
          <p:cNvSpPr/>
          <p:nvPr/>
        </p:nvSpPr>
        <p:spPr>
          <a:xfrm>
            <a:off x="2137314" y="561494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120384-CBA4-4016-B580-8AAB95B341C9}"/>
              </a:ext>
            </a:extLst>
          </p:cNvPr>
          <p:cNvSpPr/>
          <p:nvPr/>
        </p:nvSpPr>
        <p:spPr>
          <a:xfrm>
            <a:off x="2445866" y="32557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FC118E-EA11-4316-9926-F86D081CE159}"/>
              </a:ext>
            </a:extLst>
          </p:cNvPr>
          <p:cNvSpPr/>
          <p:nvPr/>
        </p:nvSpPr>
        <p:spPr>
          <a:xfrm>
            <a:off x="4309349" y="322658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893D7-6A7A-4E12-B154-4C7FBE498DB3}"/>
              </a:ext>
            </a:extLst>
          </p:cNvPr>
          <p:cNvSpPr/>
          <p:nvPr/>
        </p:nvSpPr>
        <p:spPr>
          <a:xfrm>
            <a:off x="4750441" y="322658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522CD3-5665-40C0-A27F-A5E8CB2C5177}"/>
              </a:ext>
            </a:extLst>
          </p:cNvPr>
          <p:cNvSpPr/>
          <p:nvPr/>
        </p:nvSpPr>
        <p:spPr>
          <a:xfrm>
            <a:off x="3893273" y="32411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202A63-A4BD-4BB3-88B4-9DED324BA783}"/>
              </a:ext>
            </a:extLst>
          </p:cNvPr>
          <p:cNvSpPr/>
          <p:nvPr/>
        </p:nvSpPr>
        <p:spPr>
          <a:xfrm>
            <a:off x="3027469" y="32356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DED77-B69D-4537-8AAF-308E7867B023}"/>
              </a:ext>
            </a:extLst>
          </p:cNvPr>
          <p:cNvSpPr txBox="1"/>
          <p:nvPr/>
        </p:nvSpPr>
        <p:spPr>
          <a:xfrm>
            <a:off x="3219238" y="5873931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11EE67-CD71-4359-8D51-B9C58337DA12}"/>
              </a:ext>
            </a:extLst>
          </p:cNvPr>
          <p:cNvSpPr txBox="1"/>
          <p:nvPr/>
        </p:nvSpPr>
        <p:spPr>
          <a:xfrm rot="16200000">
            <a:off x="-308258" y="4101303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92508F-0088-4C11-BB18-56F2AE435E33}"/>
              </a:ext>
            </a:extLst>
          </p:cNvPr>
          <p:cNvSpPr/>
          <p:nvPr/>
        </p:nvSpPr>
        <p:spPr>
          <a:xfrm>
            <a:off x="2609665" y="55850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B1C21B-F691-4F56-958C-DCD39F63C70D}"/>
              </a:ext>
            </a:extLst>
          </p:cNvPr>
          <p:cNvSpPr/>
          <p:nvPr/>
        </p:nvSpPr>
        <p:spPr>
          <a:xfrm>
            <a:off x="3027468" y="55850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4882C264-A332-4F6B-93A0-38AB4D152CED}"/>
              </a:ext>
            </a:extLst>
          </p:cNvPr>
          <p:cNvSpPr/>
          <p:nvPr/>
        </p:nvSpPr>
        <p:spPr>
          <a:xfrm>
            <a:off x="1197489" y="3429000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1A92C5-5164-4C85-B7E4-068E07598477}"/>
              </a:ext>
            </a:extLst>
          </p:cNvPr>
          <p:cNvSpPr txBox="1"/>
          <p:nvPr/>
        </p:nvSpPr>
        <p:spPr>
          <a:xfrm>
            <a:off x="1083610" y="398923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0" name="Curved Connector 24">
            <a:extLst>
              <a:ext uri="{FF2B5EF4-FFF2-40B4-BE49-F238E27FC236}">
                <a16:creationId xmlns:a16="http://schemas.microsoft.com/office/drawing/2014/main" id="{DFD81106-CE2E-4038-AB1B-9126E7021AD5}"/>
              </a:ext>
            </a:extLst>
          </p:cNvPr>
          <p:cNvCxnSpPr/>
          <p:nvPr/>
        </p:nvCxnSpPr>
        <p:spPr>
          <a:xfrm flipV="1">
            <a:off x="1807062" y="4371871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F6B4A05-B8BE-42D5-96F2-FF68D99C494E}"/>
              </a:ext>
            </a:extLst>
          </p:cNvPr>
          <p:cNvSpPr/>
          <p:nvPr/>
        </p:nvSpPr>
        <p:spPr>
          <a:xfrm>
            <a:off x="362765" y="1005974"/>
            <a:ext cx="8587202" cy="12177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Logistic regression algorithm works by implementing a linear equation first with independent predictors to predict a value.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We then need to convert this value into a probability that could range from 0 to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965919-D781-42A4-848C-32C6A257BA4B}"/>
                  </a:ext>
                </a:extLst>
              </p:cNvPr>
              <p:cNvSpPr/>
              <p:nvPr/>
            </p:nvSpPr>
            <p:spPr>
              <a:xfrm>
                <a:off x="5314468" y="1909622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965919-D781-42A4-848C-32C6A257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68" y="1909622"/>
                <a:ext cx="6096000" cy="3355406"/>
              </a:xfrm>
              <a:prstGeom prst="rect">
                <a:avLst/>
              </a:prstGeom>
              <a:blipFill>
                <a:blip r:embed="rId3"/>
                <a:stretch>
                  <a:fillRect l="-1400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6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411E9-4C2E-4CC0-848C-DD4C93C86196}"/>
              </a:ext>
            </a:extLst>
          </p:cNvPr>
          <p:cNvSpPr/>
          <p:nvPr/>
        </p:nvSpPr>
        <p:spPr>
          <a:xfrm>
            <a:off x="1717622" y="3600760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71B25-6F37-453E-BB4E-7DD6253FED1A}"/>
              </a:ext>
            </a:extLst>
          </p:cNvPr>
          <p:cNvSpPr/>
          <p:nvPr/>
        </p:nvSpPr>
        <p:spPr>
          <a:xfrm>
            <a:off x="4222076" y="2507421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7C7066-0D33-48D9-B40F-75AF2147B6FA}"/>
              </a:ext>
            </a:extLst>
          </p:cNvPr>
          <p:cNvCxnSpPr/>
          <p:nvPr/>
        </p:nvCxnSpPr>
        <p:spPr>
          <a:xfrm flipH="1">
            <a:off x="1663532" y="247824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B50B35-DE22-4BB3-A1F4-7E4E4A1905E5}"/>
              </a:ext>
            </a:extLst>
          </p:cNvPr>
          <p:cNvCxnSpPr/>
          <p:nvPr/>
        </p:nvCxnSpPr>
        <p:spPr>
          <a:xfrm flipV="1">
            <a:off x="1686964" y="484398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F240A9-BE52-4027-9D18-38C3AFFB8C69}"/>
              </a:ext>
            </a:extLst>
          </p:cNvPr>
          <p:cNvCxnSpPr/>
          <p:nvPr/>
        </p:nvCxnSpPr>
        <p:spPr>
          <a:xfrm flipH="1" flipV="1">
            <a:off x="1663530" y="195277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886DAEE-1002-4212-8071-2DA92A657F75}"/>
              </a:ext>
            </a:extLst>
          </p:cNvPr>
          <p:cNvSpPr/>
          <p:nvPr/>
        </p:nvSpPr>
        <p:spPr>
          <a:xfrm>
            <a:off x="1836681" y="47083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C0DE27-D7A9-42E8-A659-9778A6344A90}"/>
              </a:ext>
            </a:extLst>
          </p:cNvPr>
          <p:cNvSpPr/>
          <p:nvPr/>
        </p:nvSpPr>
        <p:spPr>
          <a:xfrm>
            <a:off x="2433272" y="47143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237A1A-E860-49BC-9D9D-5B6F673B7CD2}"/>
              </a:ext>
            </a:extLst>
          </p:cNvPr>
          <p:cNvSpPr/>
          <p:nvPr/>
        </p:nvSpPr>
        <p:spPr>
          <a:xfrm>
            <a:off x="3047723" y="47165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ECCB43-1FAF-414D-A607-A857A29947D6}"/>
              </a:ext>
            </a:extLst>
          </p:cNvPr>
          <p:cNvSpPr/>
          <p:nvPr/>
        </p:nvSpPr>
        <p:spPr>
          <a:xfrm>
            <a:off x="3356275" y="23573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7EB0F2-E8C3-4EDB-89E0-B042407D0C21}"/>
              </a:ext>
            </a:extLst>
          </p:cNvPr>
          <p:cNvSpPr/>
          <p:nvPr/>
        </p:nvSpPr>
        <p:spPr>
          <a:xfrm>
            <a:off x="5219758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0B64A3-48DA-41B1-871A-D776CB8DBDB6}"/>
              </a:ext>
            </a:extLst>
          </p:cNvPr>
          <p:cNvSpPr/>
          <p:nvPr/>
        </p:nvSpPr>
        <p:spPr>
          <a:xfrm>
            <a:off x="5660850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EBC222-BCBA-4AD6-84AF-187432F9539F}"/>
              </a:ext>
            </a:extLst>
          </p:cNvPr>
          <p:cNvSpPr/>
          <p:nvPr/>
        </p:nvSpPr>
        <p:spPr>
          <a:xfrm>
            <a:off x="4803682" y="23427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D44483-4202-4CF3-97D6-4C31899A6250}"/>
              </a:ext>
            </a:extLst>
          </p:cNvPr>
          <p:cNvSpPr/>
          <p:nvPr/>
        </p:nvSpPr>
        <p:spPr>
          <a:xfrm>
            <a:off x="3937878" y="233726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8FF0D-A45E-495B-ADAC-C67995B3636F}"/>
              </a:ext>
            </a:extLst>
          </p:cNvPr>
          <p:cNvSpPr txBox="1"/>
          <p:nvPr/>
        </p:nvSpPr>
        <p:spPr>
          <a:xfrm>
            <a:off x="2381427" y="498677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73A71-77E4-4608-A647-FC1F5B781F51}"/>
              </a:ext>
            </a:extLst>
          </p:cNvPr>
          <p:cNvSpPr txBox="1"/>
          <p:nvPr/>
        </p:nvSpPr>
        <p:spPr>
          <a:xfrm rot="16200000">
            <a:off x="168706" y="315623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FE4810-C7A2-4DDE-AB36-E2F06EAE41BA}"/>
              </a:ext>
            </a:extLst>
          </p:cNvPr>
          <p:cNvSpPr/>
          <p:nvPr/>
        </p:nvSpPr>
        <p:spPr>
          <a:xfrm>
            <a:off x="3520074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FCDD98-81F6-4F55-8371-BE4C10CEE32E}"/>
              </a:ext>
            </a:extLst>
          </p:cNvPr>
          <p:cNvSpPr/>
          <p:nvPr/>
        </p:nvSpPr>
        <p:spPr>
          <a:xfrm>
            <a:off x="3937877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id="{91BD6FE2-D7F0-4538-9004-06EE2452355E}"/>
              </a:ext>
            </a:extLst>
          </p:cNvPr>
          <p:cNvSpPr/>
          <p:nvPr/>
        </p:nvSpPr>
        <p:spPr>
          <a:xfrm>
            <a:off x="2107898" y="253060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Curved Connector 24">
            <a:extLst>
              <a:ext uri="{FF2B5EF4-FFF2-40B4-BE49-F238E27FC236}">
                <a16:creationId xmlns:a16="http://schemas.microsoft.com/office/drawing/2014/main" id="{7BD39C42-C29F-4A1C-ACC7-9CB3A3FAE4A3}"/>
              </a:ext>
            </a:extLst>
          </p:cNvPr>
          <p:cNvCxnSpPr/>
          <p:nvPr/>
        </p:nvCxnSpPr>
        <p:spPr>
          <a:xfrm rot="10800000">
            <a:off x="5219758" y="3603248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6AA895-85BA-455E-BF7F-A9FCFC3667A2}"/>
              </a:ext>
            </a:extLst>
          </p:cNvPr>
          <p:cNvSpPr/>
          <p:nvPr/>
        </p:nvSpPr>
        <p:spPr>
          <a:xfrm>
            <a:off x="393503" y="1039143"/>
            <a:ext cx="8372555" cy="7140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Now we need to convert from a probability to a class value which is “0” or “1”.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D2AE8A-8FCA-40F8-8FD5-F28FE5D15FFA}"/>
              </a:ext>
            </a:extLst>
          </p:cNvPr>
          <p:cNvCxnSpPr/>
          <p:nvPr/>
        </p:nvCxnSpPr>
        <p:spPr>
          <a:xfrm flipH="1">
            <a:off x="1774221" y="3530635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61FB2-A20A-4AEA-998E-99558EE5DA07}"/>
              </a:ext>
            </a:extLst>
          </p:cNvPr>
          <p:cNvSpPr txBox="1"/>
          <p:nvPr/>
        </p:nvSpPr>
        <p:spPr>
          <a:xfrm>
            <a:off x="6355544" y="405287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B8C5C-5340-43B7-BC4F-8E23FFA7CEA8}"/>
              </a:ext>
            </a:extLst>
          </p:cNvPr>
          <p:cNvSpPr txBox="1"/>
          <p:nvPr/>
        </p:nvSpPr>
        <p:spPr>
          <a:xfrm>
            <a:off x="1081002" y="33143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EF011-ABF4-4808-B696-F640E40782C8}"/>
              </a:ext>
            </a:extLst>
          </p:cNvPr>
          <p:cNvSpPr txBox="1"/>
          <p:nvPr/>
        </p:nvSpPr>
        <p:spPr>
          <a:xfrm>
            <a:off x="1808491" y="275477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9" name="Curved Connector 33">
            <a:extLst>
              <a:ext uri="{FF2B5EF4-FFF2-40B4-BE49-F238E27FC236}">
                <a16:creationId xmlns:a16="http://schemas.microsoft.com/office/drawing/2014/main" id="{C09AB821-B51A-43D0-8A39-4427C234A039}"/>
              </a:ext>
            </a:extLst>
          </p:cNvPr>
          <p:cNvCxnSpPr/>
          <p:nvPr/>
        </p:nvCxnSpPr>
        <p:spPr>
          <a:xfrm>
            <a:off x="2853409" y="3080769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607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3. RANDOM FOREST CLASSIFIERS</a:t>
            </a:r>
            <a:endParaRPr lang="en-US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534B2D-7A1E-43E5-9637-3B8C898D3644}"/>
              </a:ext>
            </a:extLst>
          </p:cNvPr>
          <p:cNvSpPr txBox="1">
            <a:spLocks/>
          </p:cNvSpPr>
          <p:nvPr/>
        </p:nvSpPr>
        <p:spPr>
          <a:xfrm>
            <a:off x="405013" y="1043128"/>
            <a:ext cx="8649855" cy="27200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latin typeface="Montserrat" panose="02000505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/>
              <a:t>Decision Trees are supervised Machine Learning technique where the data is split according to a certain condition/parameter. </a:t>
            </a:r>
          </a:p>
          <a:p>
            <a:r>
              <a:rPr lang="en-CA" sz="1600" dirty="0"/>
              <a:t>Let’s assume we want to classify whether a customer could retire or not based on their savings and age.</a:t>
            </a:r>
          </a:p>
          <a:p>
            <a:r>
              <a:rPr lang="en-CA" sz="1600" dirty="0"/>
              <a:t>Random Forest Classifier is a type of ensemble algorithm. </a:t>
            </a:r>
          </a:p>
          <a:p>
            <a:r>
              <a:rPr lang="en-CA" sz="1600" dirty="0"/>
              <a:t>It creates a set of decision trees from randomly selected subset of training set. </a:t>
            </a:r>
          </a:p>
          <a:p>
            <a:r>
              <a:rPr lang="en-CA" sz="1600" dirty="0"/>
              <a:t>It then combines votes from different decision trees to decide the final class of the test object.</a:t>
            </a:r>
          </a:p>
          <a:p>
            <a:endParaRPr lang="en-CA" sz="1600" dirty="0"/>
          </a:p>
          <a:p>
            <a:endParaRPr lang="en-CA" sz="1600" dirty="0"/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4CB87B00-B067-4F4E-9E91-D3504FAA0CF1}"/>
              </a:ext>
            </a:extLst>
          </p:cNvPr>
          <p:cNvSpPr/>
          <p:nvPr/>
        </p:nvSpPr>
        <p:spPr>
          <a:xfrm>
            <a:off x="1045958" y="3981386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033EA900-D827-4B97-8DFB-60565ED28456}"/>
              </a:ext>
            </a:extLst>
          </p:cNvPr>
          <p:cNvSpPr/>
          <p:nvPr/>
        </p:nvSpPr>
        <p:spPr>
          <a:xfrm>
            <a:off x="629056" y="4860609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BD2C1750-928D-4544-9509-4DD5DD5B35C1}"/>
              </a:ext>
            </a:extLst>
          </p:cNvPr>
          <p:cNvSpPr/>
          <p:nvPr/>
        </p:nvSpPr>
        <p:spPr>
          <a:xfrm>
            <a:off x="1659472" y="485944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6AE7B3-C98D-4554-B1F4-34888269617E}"/>
              </a:ext>
            </a:extLst>
          </p:cNvPr>
          <p:cNvCxnSpPr>
            <a:stCxn id="91" idx="2"/>
          </p:cNvCxnSpPr>
          <p:nvPr/>
        </p:nvCxnSpPr>
        <p:spPr>
          <a:xfrm flipH="1">
            <a:off x="951072" y="436384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6F0D52C-E4C7-4730-957F-826F026813D1}"/>
              </a:ext>
            </a:extLst>
          </p:cNvPr>
          <p:cNvCxnSpPr>
            <a:stCxn id="91" idx="2"/>
          </p:cNvCxnSpPr>
          <p:nvPr/>
        </p:nvCxnSpPr>
        <p:spPr>
          <a:xfrm>
            <a:off x="1445811" y="436384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7C1072-5BC3-42F1-96A7-6CA8FB87E079}"/>
              </a:ext>
            </a:extLst>
          </p:cNvPr>
          <p:cNvSpPr txBox="1"/>
          <p:nvPr/>
        </p:nvSpPr>
        <p:spPr>
          <a:xfrm>
            <a:off x="1750655" y="447631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629855-9F68-42C1-A3E3-C79A6EAD6380}"/>
              </a:ext>
            </a:extLst>
          </p:cNvPr>
          <p:cNvSpPr txBox="1"/>
          <p:nvPr/>
        </p:nvSpPr>
        <p:spPr>
          <a:xfrm>
            <a:off x="951072" y="443668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98" name="Rounded Rectangle 12">
            <a:extLst>
              <a:ext uri="{FF2B5EF4-FFF2-40B4-BE49-F238E27FC236}">
                <a16:creationId xmlns:a16="http://schemas.microsoft.com/office/drawing/2014/main" id="{7451655C-6121-40E8-A9F9-02CA17DF7BA0}"/>
              </a:ext>
            </a:extLst>
          </p:cNvPr>
          <p:cNvSpPr/>
          <p:nvPr/>
        </p:nvSpPr>
        <p:spPr>
          <a:xfrm>
            <a:off x="142403" y="5689769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99" name="Rounded Rectangle 13">
            <a:extLst>
              <a:ext uri="{FF2B5EF4-FFF2-40B4-BE49-F238E27FC236}">
                <a16:creationId xmlns:a16="http://schemas.microsoft.com/office/drawing/2014/main" id="{A87DFBDD-104D-48C8-BCC9-3E1B279D9C52}"/>
              </a:ext>
            </a:extLst>
          </p:cNvPr>
          <p:cNvSpPr/>
          <p:nvPr/>
        </p:nvSpPr>
        <p:spPr>
          <a:xfrm>
            <a:off x="1172819" y="568860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DD56F1D-E7EB-4364-A05F-3F99C90E8D30}"/>
              </a:ext>
            </a:extLst>
          </p:cNvPr>
          <p:cNvCxnSpPr/>
          <p:nvPr/>
        </p:nvCxnSpPr>
        <p:spPr>
          <a:xfrm flipH="1">
            <a:off x="464419" y="519300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64B8F2A-C00F-48B6-9839-998D65AC37EA}"/>
              </a:ext>
            </a:extLst>
          </p:cNvPr>
          <p:cNvCxnSpPr/>
          <p:nvPr/>
        </p:nvCxnSpPr>
        <p:spPr>
          <a:xfrm>
            <a:off x="959158" y="519300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C34092F-47CA-4F31-8C27-1A63D2DB9E3D}"/>
              </a:ext>
            </a:extLst>
          </p:cNvPr>
          <p:cNvSpPr txBox="1"/>
          <p:nvPr/>
        </p:nvSpPr>
        <p:spPr>
          <a:xfrm>
            <a:off x="1264002" y="530547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00B579-0589-43CC-BCB0-B99A4E055389}"/>
              </a:ext>
            </a:extLst>
          </p:cNvPr>
          <p:cNvSpPr txBox="1"/>
          <p:nvPr/>
        </p:nvSpPr>
        <p:spPr>
          <a:xfrm>
            <a:off x="464419" y="526584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04" name="Rounded Rectangle 18">
            <a:extLst>
              <a:ext uri="{FF2B5EF4-FFF2-40B4-BE49-F238E27FC236}">
                <a16:creationId xmlns:a16="http://schemas.microsoft.com/office/drawing/2014/main" id="{BC17FB28-4DD8-407D-AF28-22AD16E2C6C1}"/>
              </a:ext>
            </a:extLst>
          </p:cNvPr>
          <p:cNvSpPr/>
          <p:nvPr/>
        </p:nvSpPr>
        <p:spPr>
          <a:xfrm>
            <a:off x="3325038" y="3981386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105" name="Rounded Rectangle 19">
            <a:extLst>
              <a:ext uri="{FF2B5EF4-FFF2-40B4-BE49-F238E27FC236}">
                <a16:creationId xmlns:a16="http://schemas.microsoft.com/office/drawing/2014/main" id="{ECB6D1E0-757D-4C2D-A950-AA4BE5C0D87A}"/>
              </a:ext>
            </a:extLst>
          </p:cNvPr>
          <p:cNvSpPr/>
          <p:nvPr/>
        </p:nvSpPr>
        <p:spPr>
          <a:xfrm>
            <a:off x="2908136" y="4860609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9EFBF413-3000-4C09-8426-4E94484A573F}"/>
              </a:ext>
            </a:extLst>
          </p:cNvPr>
          <p:cNvSpPr/>
          <p:nvPr/>
        </p:nvSpPr>
        <p:spPr>
          <a:xfrm>
            <a:off x="3938552" y="485944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CA003B-52DA-4A18-8B67-6F625939652C}"/>
              </a:ext>
            </a:extLst>
          </p:cNvPr>
          <p:cNvCxnSpPr>
            <a:stCxn id="104" idx="2"/>
          </p:cNvCxnSpPr>
          <p:nvPr/>
        </p:nvCxnSpPr>
        <p:spPr>
          <a:xfrm flipH="1">
            <a:off x="3230152" y="436384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C14A57-0B3E-49E3-93AC-F1C82C4872C4}"/>
              </a:ext>
            </a:extLst>
          </p:cNvPr>
          <p:cNvCxnSpPr>
            <a:stCxn id="104" idx="2"/>
          </p:cNvCxnSpPr>
          <p:nvPr/>
        </p:nvCxnSpPr>
        <p:spPr>
          <a:xfrm>
            <a:off x="3724891" y="436384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5FEB664-4AC7-4C15-91ED-040A16C61268}"/>
              </a:ext>
            </a:extLst>
          </p:cNvPr>
          <p:cNvSpPr txBox="1"/>
          <p:nvPr/>
        </p:nvSpPr>
        <p:spPr>
          <a:xfrm>
            <a:off x="4029735" y="447631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CCF471-8BB0-449A-A6EE-BEE85C4716CF}"/>
              </a:ext>
            </a:extLst>
          </p:cNvPr>
          <p:cNvSpPr txBox="1"/>
          <p:nvPr/>
        </p:nvSpPr>
        <p:spPr>
          <a:xfrm>
            <a:off x="3230152" y="443668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11" name="Rounded Rectangle 25">
            <a:extLst>
              <a:ext uri="{FF2B5EF4-FFF2-40B4-BE49-F238E27FC236}">
                <a16:creationId xmlns:a16="http://schemas.microsoft.com/office/drawing/2014/main" id="{DAFEC20E-BC59-4720-A107-5EA6537E4B6A}"/>
              </a:ext>
            </a:extLst>
          </p:cNvPr>
          <p:cNvSpPr/>
          <p:nvPr/>
        </p:nvSpPr>
        <p:spPr>
          <a:xfrm>
            <a:off x="2421483" y="5689769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12" name="Rounded Rectangle 26">
            <a:extLst>
              <a:ext uri="{FF2B5EF4-FFF2-40B4-BE49-F238E27FC236}">
                <a16:creationId xmlns:a16="http://schemas.microsoft.com/office/drawing/2014/main" id="{571A914E-D8F0-42C9-9DD4-AA8D7FFE024E}"/>
              </a:ext>
            </a:extLst>
          </p:cNvPr>
          <p:cNvSpPr/>
          <p:nvPr/>
        </p:nvSpPr>
        <p:spPr>
          <a:xfrm>
            <a:off x="3451899" y="568860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8530DC-0910-4174-BC11-32D5B1548F79}"/>
              </a:ext>
            </a:extLst>
          </p:cNvPr>
          <p:cNvCxnSpPr/>
          <p:nvPr/>
        </p:nvCxnSpPr>
        <p:spPr>
          <a:xfrm flipH="1">
            <a:off x="2743499" y="519300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2E97E73-BA17-4E09-8C7B-687B013693FB}"/>
              </a:ext>
            </a:extLst>
          </p:cNvPr>
          <p:cNvCxnSpPr/>
          <p:nvPr/>
        </p:nvCxnSpPr>
        <p:spPr>
          <a:xfrm>
            <a:off x="3238238" y="519300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E42D21-8282-457C-AA38-7F0DC32EC430}"/>
              </a:ext>
            </a:extLst>
          </p:cNvPr>
          <p:cNvSpPr txBox="1"/>
          <p:nvPr/>
        </p:nvSpPr>
        <p:spPr>
          <a:xfrm>
            <a:off x="3543082" y="530547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C483E3-56A7-4671-B3BD-3D05A615DCC2}"/>
              </a:ext>
            </a:extLst>
          </p:cNvPr>
          <p:cNvSpPr txBox="1"/>
          <p:nvPr/>
        </p:nvSpPr>
        <p:spPr>
          <a:xfrm>
            <a:off x="2743499" y="526584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17" name="Rounded Rectangle 31">
            <a:extLst>
              <a:ext uri="{FF2B5EF4-FFF2-40B4-BE49-F238E27FC236}">
                <a16:creationId xmlns:a16="http://schemas.microsoft.com/office/drawing/2014/main" id="{251668C6-ECB2-4163-A427-FBA700817AA5}"/>
              </a:ext>
            </a:extLst>
          </p:cNvPr>
          <p:cNvSpPr/>
          <p:nvPr/>
        </p:nvSpPr>
        <p:spPr>
          <a:xfrm>
            <a:off x="7279343" y="4010443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118" name="Rounded Rectangle 32">
            <a:extLst>
              <a:ext uri="{FF2B5EF4-FFF2-40B4-BE49-F238E27FC236}">
                <a16:creationId xmlns:a16="http://schemas.microsoft.com/office/drawing/2014/main" id="{C2B9EB96-BDE7-4FB2-8143-61F1F8CB67AF}"/>
              </a:ext>
            </a:extLst>
          </p:cNvPr>
          <p:cNvSpPr/>
          <p:nvPr/>
        </p:nvSpPr>
        <p:spPr>
          <a:xfrm>
            <a:off x="6862441" y="4889666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C1C2E475-07CE-4BE5-825A-457E425C35FE}"/>
              </a:ext>
            </a:extLst>
          </p:cNvPr>
          <p:cNvSpPr/>
          <p:nvPr/>
        </p:nvSpPr>
        <p:spPr>
          <a:xfrm>
            <a:off x="7892857" y="488850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60D466-1BAC-4D61-8E52-60509A7DDB5A}"/>
              </a:ext>
            </a:extLst>
          </p:cNvPr>
          <p:cNvCxnSpPr>
            <a:stCxn id="117" idx="2"/>
          </p:cNvCxnSpPr>
          <p:nvPr/>
        </p:nvCxnSpPr>
        <p:spPr>
          <a:xfrm flipH="1">
            <a:off x="7184457" y="4392905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7855D2E-BC60-4EAA-B3A6-A7203BEEA512}"/>
              </a:ext>
            </a:extLst>
          </p:cNvPr>
          <p:cNvCxnSpPr>
            <a:stCxn id="117" idx="2"/>
          </p:cNvCxnSpPr>
          <p:nvPr/>
        </p:nvCxnSpPr>
        <p:spPr>
          <a:xfrm>
            <a:off x="7679196" y="4392905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F3DF595-1A18-43D2-A6BE-68D66B365968}"/>
              </a:ext>
            </a:extLst>
          </p:cNvPr>
          <p:cNvSpPr txBox="1"/>
          <p:nvPr/>
        </p:nvSpPr>
        <p:spPr>
          <a:xfrm>
            <a:off x="7984040" y="450537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B36C98-5846-49C0-A5E1-6329A30B591E}"/>
              </a:ext>
            </a:extLst>
          </p:cNvPr>
          <p:cNvSpPr txBox="1"/>
          <p:nvPr/>
        </p:nvSpPr>
        <p:spPr>
          <a:xfrm>
            <a:off x="7184457" y="446574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id="{8EF68975-C6E5-4E9C-849F-BA0B40884A5C}"/>
              </a:ext>
            </a:extLst>
          </p:cNvPr>
          <p:cNvSpPr/>
          <p:nvPr/>
        </p:nvSpPr>
        <p:spPr>
          <a:xfrm>
            <a:off x="6375788" y="5718826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25" name="Rounded Rectangle 39">
            <a:extLst>
              <a:ext uri="{FF2B5EF4-FFF2-40B4-BE49-F238E27FC236}">
                <a16:creationId xmlns:a16="http://schemas.microsoft.com/office/drawing/2014/main" id="{58EACCD2-5A71-4280-8EEC-5FB885812321}"/>
              </a:ext>
            </a:extLst>
          </p:cNvPr>
          <p:cNvSpPr/>
          <p:nvPr/>
        </p:nvSpPr>
        <p:spPr>
          <a:xfrm>
            <a:off x="7406204" y="571766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FD492D0-2C81-48EC-B55F-E0552DB83E8D}"/>
              </a:ext>
            </a:extLst>
          </p:cNvPr>
          <p:cNvCxnSpPr/>
          <p:nvPr/>
        </p:nvCxnSpPr>
        <p:spPr>
          <a:xfrm flipH="1">
            <a:off x="6697804" y="5222065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F7AFF5D-6FA2-4A0B-9901-35B328409A33}"/>
              </a:ext>
            </a:extLst>
          </p:cNvPr>
          <p:cNvCxnSpPr/>
          <p:nvPr/>
        </p:nvCxnSpPr>
        <p:spPr>
          <a:xfrm>
            <a:off x="7192543" y="5222065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D368FAD-196F-419D-8BC7-6D9A0C8C51C3}"/>
              </a:ext>
            </a:extLst>
          </p:cNvPr>
          <p:cNvSpPr txBox="1"/>
          <p:nvPr/>
        </p:nvSpPr>
        <p:spPr>
          <a:xfrm>
            <a:off x="7497387" y="533453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8555C3-8081-44F0-B2E7-EFA59BCCC9BE}"/>
              </a:ext>
            </a:extLst>
          </p:cNvPr>
          <p:cNvSpPr txBox="1"/>
          <p:nvPr/>
        </p:nvSpPr>
        <p:spPr>
          <a:xfrm>
            <a:off x="6697804" y="529490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96F93B6-5C9E-461D-B9CC-0033AC2539D5}"/>
              </a:ext>
            </a:extLst>
          </p:cNvPr>
          <p:cNvSpPr/>
          <p:nvPr/>
        </p:nvSpPr>
        <p:spPr>
          <a:xfrm>
            <a:off x="5133788" y="491779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A3C4F40-43EF-4BBA-B408-81D12D2BD638}"/>
              </a:ext>
            </a:extLst>
          </p:cNvPr>
          <p:cNvSpPr/>
          <p:nvPr/>
        </p:nvSpPr>
        <p:spPr>
          <a:xfrm>
            <a:off x="5503046" y="489397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2143DC0-59A4-460F-A519-383AD547A9CA}"/>
              </a:ext>
            </a:extLst>
          </p:cNvPr>
          <p:cNvSpPr/>
          <p:nvPr/>
        </p:nvSpPr>
        <p:spPr>
          <a:xfrm>
            <a:off x="5869107" y="488960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0DF8FAA-CC06-4142-AF65-28CAEDB992D1}"/>
              </a:ext>
            </a:extLst>
          </p:cNvPr>
          <p:cNvSpPr txBox="1"/>
          <p:nvPr/>
        </p:nvSpPr>
        <p:spPr>
          <a:xfrm>
            <a:off x="1045958" y="34290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AF08F1-3C50-4117-ABF5-280A8432ABD1}"/>
              </a:ext>
            </a:extLst>
          </p:cNvPr>
          <p:cNvSpPr txBox="1"/>
          <p:nvPr/>
        </p:nvSpPr>
        <p:spPr>
          <a:xfrm>
            <a:off x="3348223" y="34582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DAD5D4-B6FD-4323-9655-A5433895A747}"/>
              </a:ext>
            </a:extLst>
          </p:cNvPr>
          <p:cNvSpPr txBox="1"/>
          <p:nvPr/>
        </p:nvSpPr>
        <p:spPr>
          <a:xfrm>
            <a:off x="7177142" y="352864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#N</a:t>
            </a:r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CA1E2F1A-2436-480B-92D0-00C206E499FD}"/>
              </a:ext>
            </a:extLst>
          </p:cNvPr>
          <p:cNvSpPr/>
          <p:nvPr/>
        </p:nvSpPr>
        <p:spPr>
          <a:xfrm rot="16200000">
            <a:off x="3947882" y="2263894"/>
            <a:ext cx="430593" cy="8326357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9983F98-8233-4824-B5B5-2AAE03DE0C0A}"/>
              </a:ext>
            </a:extLst>
          </p:cNvPr>
          <p:cNvSpPr txBox="1"/>
          <p:nvPr/>
        </p:nvSpPr>
        <p:spPr>
          <a:xfrm>
            <a:off x="4281922" y="645621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Montserrat"/>
              </a:rPr>
              <a:t>MAJORITY VOTE = CLASS #1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3C5481-EA5C-418A-90EC-C58184673F60}"/>
              </a:ext>
            </a:extLst>
          </p:cNvPr>
          <p:cNvSpPr txBox="1"/>
          <p:nvPr/>
        </p:nvSpPr>
        <p:spPr>
          <a:xfrm>
            <a:off x="472695" y="600255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495BF5-61AA-46B3-81DE-4DCA02EF6C6D}"/>
              </a:ext>
            </a:extLst>
          </p:cNvPr>
          <p:cNvSpPr txBox="1"/>
          <p:nvPr/>
        </p:nvSpPr>
        <p:spPr>
          <a:xfrm>
            <a:off x="2381426" y="600255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311D5F3-200E-401D-B2B4-9C7820AA5FA4}"/>
              </a:ext>
            </a:extLst>
          </p:cNvPr>
          <p:cNvSpPr txBox="1"/>
          <p:nvPr/>
        </p:nvSpPr>
        <p:spPr>
          <a:xfrm>
            <a:off x="6571680" y="60407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#0</a:t>
            </a:r>
          </a:p>
        </p:txBody>
      </p:sp>
    </p:spTree>
    <p:extLst>
      <p:ext uri="{BB962C8B-B14F-4D97-AF65-F5344CB8AC3E}">
        <p14:creationId xmlns:p14="http://schemas.microsoft.com/office/powerpoint/2010/main" val="568199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1111</Words>
  <Application>Microsoft Macintosh PowerPoint</Application>
  <PresentationFormat>Widescreen</PresentationFormat>
  <Paragraphs>182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</vt:lpstr>
      <vt:lpstr>Montserrat Black</vt:lpstr>
      <vt:lpstr>Roboto</vt:lpstr>
      <vt:lpstr>Times New Roman</vt:lpstr>
      <vt:lpstr>Тема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Gururajan Narasimhan</cp:lastModifiedBy>
  <cp:revision>63</cp:revision>
  <dcterms:created xsi:type="dcterms:W3CDTF">2019-05-23T09:27:58Z</dcterms:created>
  <dcterms:modified xsi:type="dcterms:W3CDTF">2020-12-06T09:05:23Z</dcterms:modified>
</cp:coreProperties>
</file>