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3" r:id="rId4"/>
    <p:sldId id="262" r:id="rId5"/>
    <p:sldId id="265" r:id="rId6"/>
    <p:sldId id="266" r:id="rId7"/>
    <p:sldId id="267" r:id="rId8"/>
    <p:sldId id="270" r:id="rId9"/>
    <p:sldId id="273" r:id="rId10"/>
    <p:sldId id="272" r:id="rId11"/>
    <p:sldId id="274" r:id="rId12"/>
    <p:sldId id="275" r:id="rId13"/>
    <p:sldId id="276" r:id="rId14"/>
    <p:sldId id="277" r:id="rId15"/>
    <p:sldId id="279" r:id="rId16"/>
    <p:sldId id="280" r:id="rId17"/>
    <p:sldId id="283" r:id="rId18"/>
    <p:sldId id="289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Ryan" initials="DR" lastIdx="1" clrIdx="0">
    <p:extLst>
      <p:ext uri="{19B8F6BF-5375-455C-9EA6-DF929625EA0E}">
        <p15:presenceInfo xmlns:p15="http://schemas.microsoft.com/office/powerpoint/2012/main" userId="Dr. Ry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1C"/>
    <a:srgbClr val="E2DEDD"/>
    <a:srgbClr val="FC4016"/>
    <a:srgbClr val="0D307E"/>
    <a:srgbClr val="074F85"/>
    <a:srgbClr val="50D873"/>
    <a:srgbClr val="292F63"/>
    <a:srgbClr val="E3714A"/>
    <a:srgbClr val="E6EEA6"/>
    <a:srgbClr val="150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3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1C3A2D-EF5C-4DA5-8736-3DDD432EA763}" type="doc">
      <dgm:prSet loTypeId="urn:microsoft.com/office/officeart/2005/8/layout/chart3" loCatId="cycle" qsTypeId="urn:microsoft.com/office/officeart/2005/8/quickstyle/simple1" qsCatId="simple" csTypeId="urn:microsoft.com/office/officeart/2005/8/colors/colorful1" csCatId="colorful" phldr="1"/>
      <dgm:spPr/>
    </dgm:pt>
    <dgm:pt modelId="{27280023-AF01-4E56-9CC1-FCAF3506E08D}">
      <dgm:prSet phldrT="[Text]"/>
      <dgm:spPr/>
      <dgm:t>
        <a:bodyPr/>
        <a:lstStyle/>
        <a:p>
          <a:r>
            <a:rPr lang="en-CA" b="1" dirty="0">
              <a:solidFill>
                <a:schemeClr val="tx1"/>
              </a:solidFill>
            </a:rPr>
            <a:t>EDUCATION </a:t>
          </a:r>
        </a:p>
        <a:p>
          <a:r>
            <a:rPr lang="en-CA" dirty="0">
              <a:solidFill>
                <a:schemeClr val="tx1"/>
              </a:solidFill>
            </a:rPr>
            <a:t>(Marketers educate and communicate value proposition to customers)</a:t>
          </a:r>
        </a:p>
      </dgm:t>
    </dgm:pt>
    <dgm:pt modelId="{F68162BC-C90C-4D94-9001-E9DA2BBA74C3}" type="parTrans" cxnId="{F273CD45-F3D6-4415-9C6B-816FB52283CD}">
      <dgm:prSet/>
      <dgm:spPr/>
      <dgm:t>
        <a:bodyPr/>
        <a:lstStyle/>
        <a:p>
          <a:endParaRPr lang="en-CA"/>
        </a:p>
      </dgm:t>
    </dgm:pt>
    <dgm:pt modelId="{3F2F7F35-7ABD-4223-A37C-FF2308ADAA44}" type="sibTrans" cxnId="{F273CD45-F3D6-4415-9C6B-816FB52283CD}">
      <dgm:prSet/>
      <dgm:spPr/>
      <dgm:t>
        <a:bodyPr/>
        <a:lstStyle/>
        <a:p>
          <a:endParaRPr lang="en-CA"/>
        </a:p>
      </dgm:t>
    </dgm:pt>
    <dgm:pt modelId="{E1EBDD6B-E213-448F-870F-4E5B265FBAF8}">
      <dgm:prSet phldrT="[Text]"/>
      <dgm:spPr/>
      <dgm:t>
        <a:bodyPr/>
        <a:lstStyle/>
        <a:p>
          <a:r>
            <a:rPr lang="en-CA" b="1" dirty="0">
              <a:solidFill>
                <a:schemeClr val="tx1"/>
              </a:solidFill>
            </a:rPr>
            <a:t>ENGAGEMENT</a:t>
          </a:r>
        </a:p>
        <a:p>
          <a:r>
            <a:rPr lang="en-CA" dirty="0">
              <a:solidFill>
                <a:schemeClr val="tx1"/>
              </a:solidFill>
            </a:rPr>
            <a:t>(Marketers engage customers and understand their needs)</a:t>
          </a:r>
        </a:p>
      </dgm:t>
    </dgm:pt>
    <dgm:pt modelId="{EDF76BA0-B0B1-45DF-8219-156167DC7B8E}" type="parTrans" cxnId="{C3F673E3-723E-418A-9DF4-B2BD90A729DF}">
      <dgm:prSet/>
      <dgm:spPr/>
      <dgm:t>
        <a:bodyPr/>
        <a:lstStyle/>
        <a:p>
          <a:endParaRPr lang="en-CA"/>
        </a:p>
      </dgm:t>
    </dgm:pt>
    <dgm:pt modelId="{11BAADE4-1D5D-4C61-AD8B-5BB17FE852D9}" type="sibTrans" cxnId="{C3F673E3-723E-418A-9DF4-B2BD90A729DF}">
      <dgm:prSet/>
      <dgm:spPr/>
      <dgm:t>
        <a:bodyPr/>
        <a:lstStyle/>
        <a:p>
          <a:endParaRPr lang="en-CA"/>
        </a:p>
      </dgm:t>
    </dgm:pt>
    <dgm:pt modelId="{4C876AF3-4907-4AA0-AEF5-1A5AB83A4185}">
      <dgm:prSet phldrT="[Text]"/>
      <dgm:spPr/>
      <dgm:t>
        <a:bodyPr/>
        <a:lstStyle/>
        <a:p>
          <a:r>
            <a:rPr lang="en-CA" b="1" dirty="0">
              <a:solidFill>
                <a:schemeClr val="tx1"/>
              </a:solidFill>
            </a:rPr>
            <a:t>DRIVE SALES</a:t>
          </a:r>
        </a:p>
        <a:p>
          <a:r>
            <a:rPr lang="en-CA" dirty="0">
              <a:solidFill>
                <a:schemeClr val="tx1"/>
              </a:solidFill>
            </a:rPr>
            <a:t>(Marketers drive sales and traffic to products/services)</a:t>
          </a:r>
        </a:p>
      </dgm:t>
    </dgm:pt>
    <dgm:pt modelId="{5705654C-CB84-4801-BA95-4477A9D19B1E}" type="parTrans" cxnId="{BDBCEABD-4FC0-42D3-A5D5-A41C79A54C50}">
      <dgm:prSet/>
      <dgm:spPr/>
      <dgm:t>
        <a:bodyPr/>
        <a:lstStyle/>
        <a:p>
          <a:endParaRPr lang="en-CA"/>
        </a:p>
      </dgm:t>
    </dgm:pt>
    <dgm:pt modelId="{A747D83E-AE3E-4810-B20C-D704277858F2}" type="sibTrans" cxnId="{BDBCEABD-4FC0-42D3-A5D5-A41C79A54C50}">
      <dgm:prSet/>
      <dgm:spPr/>
      <dgm:t>
        <a:bodyPr/>
        <a:lstStyle/>
        <a:p>
          <a:endParaRPr lang="en-CA"/>
        </a:p>
      </dgm:t>
    </dgm:pt>
    <dgm:pt modelId="{7313FD87-3D08-4D28-AB5F-ADB0D01224A3}">
      <dgm:prSet phldrT="[Text]"/>
      <dgm:spPr/>
      <dgm:t>
        <a:bodyPr/>
        <a:lstStyle/>
        <a:p>
          <a:r>
            <a:rPr lang="en-CA" b="1" dirty="0">
              <a:solidFill>
                <a:schemeClr val="tx1"/>
              </a:solidFill>
            </a:rPr>
            <a:t>GROWTH </a:t>
          </a:r>
        </a:p>
        <a:p>
          <a:r>
            <a:rPr lang="en-CA" dirty="0">
              <a:solidFill>
                <a:schemeClr val="tx1"/>
              </a:solidFill>
            </a:rPr>
            <a:t>(Marketers empower business growth by reaching new customers)</a:t>
          </a:r>
        </a:p>
      </dgm:t>
    </dgm:pt>
    <dgm:pt modelId="{626F0B6C-2181-46A2-83B7-20DDCDCF8B0C}" type="parTrans" cxnId="{3E372B45-07DC-450A-B24D-69A7BB1F4E8B}">
      <dgm:prSet/>
      <dgm:spPr/>
      <dgm:t>
        <a:bodyPr/>
        <a:lstStyle/>
        <a:p>
          <a:endParaRPr lang="en-CA"/>
        </a:p>
      </dgm:t>
    </dgm:pt>
    <dgm:pt modelId="{00F292D6-EBA8-4BF8-851C-3AA76E7CE2ED}" type="sibTrans" cxnId="{3E372B45-07DC-450A-B24D-69A7BB1F4E8B}">
      <dgm:prSet/>
      <dgm:spPr/>
      <dgm:t>
        <a:bodyPr/>
        <a:lstStyle/>
        <a:p>
          <a:endParaRPr lang="en-CA"/>
        </a:p>
      </dgm:t>
    </dgm:pt>
    <dgm:pt modelId="{A234C233-880C-427F-BC84-0E3243BB7EA1}" type="pres">
      <dgm:prSet presAssocID="{131C3A2D-EF5C-4DA5-8736-3DDD432EA763}" presName="compositeShape" presStyleCnt="0">
        <dgm:presLayoutVars>
          <dgm:chMax val="7"/>
          <dgm:dir/>
          <dgm:resizeHandles val="exact"/>
        </dgm:presLayoutVars>
      </dgm:prSet>
      <dgm:spPr/>
    </dgm:pt>
    <dgm:pt modelId="{8A4270E6-7FA3-4AB5-92B8-4887DE07F4B3}" type="pres">
      <dgm:prSet presAssocID="{131C3A2D-EF5C-4DA5-8736-3DDD432EA763}" presName="wedge1" presStyleLbl="node1" presStyleIdx="0" presStyleCnt="4" custLinFactNeighborX="-4017" custLinFactNeighborY="4026"/>
      <dgm:spPr/>
    </dgm:pt>
    <dgm:pt modelId="{0C9CE56D-DD7B-4D84-A072-9C9BAD7474EA}" type="pres">
      <dgm:prSet presAssocID="{131C3A2D-EF5C-4DA5-8736-3DDD432EA76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9EC99E4-3E66-4690-AF8E-C4D1EDE86DBC}" type="pres">
      <dgm:prSet presAssocID="{131C3A2D-EF5C-4DA5-8736-3DDD432EA763}" presName="wedge2" presStyleLbl="node1" presStyleIdx="1" presStyleCnt="4"/>
      <dgm:spPr/>
    </dgm:pt>
    <dgm:pt modelId="{E17A62A6-16FA-4ED9-AEEC-6483DBE04170}" type="pres">
      <dgm:prSet presAssocID="{131C3A2D-EF5C-4DA5-8736-3DDD432EA76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578C6BC-0360-4847-A023-34345A1357C4}" type="pres">
      <dgm:prSet presAssocID="{131C3A2D-EF5C-4DA5-8736-3DDD432EA763}" presName="wedge3" presStyleLbl="node1" presStyleIdx="2" presStyleCnt="4"/>
      <dgm:spPr/>
    </dgm:pt>
    <dgm:pt modelId="{7D049501-619F-46B2-8A65-312BAD3D6452}" type="pres">
      <dgm:prSet presAssocID="{131C3A2D-EF5C-4DA5-8736-3DDD432EA76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9031B1D-F232-4B6B-9B33-DAFD31A65BDA}" type="pres">
      <dgm:prSet presAssocID="{131C3A2D-EF5C-4DA5-8736-3DDD432EA763}" presName="wedge4" presStyleLbl="node1" presStyleIdx="3" presStyleCnt="4"/>
      <dgm:spPr/>
    </dgm:pt>
    <dgm:pt modelId="{B21897A4-8022-4D52-9AB6-0034FEDBF0A9}" type="pres">
      <dgm:prSet presAssocID="{131C3A2D-EF5C-4DA5-8736-3DDD432EA76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D4E360F-6D90-4E0A-952A-87ABE5B11B58}" type="presOf" srcId="{27280023-AF01-4E56-9CC1-FCAF3506E08D}" destId="{8A4270E6-7FA3-4AB5-92B8-4887DE07F4B3}" srcOrd="0" destOrd="0" presId="urn:microsoft.com/office/officeart/2005/8/layout/chart3"/>
    <dgm:cxn modelId="{3E372B45-07DC-450A-B24D-69A7BB1F4E8B}" srcId="{131C3A2D-EF5C-4DA5-8736-3DDD432EA763}" destId="{7313FD87-3D08-4D28-AB5F-ADB0D01224A3}" srcOrd="3" destOrd="0" parTransId="{626F0B6C-2181-46A2-83B7-20DDCDCF8B0C}" sibTransId="{00F292D6-EBA8-4BF8-851C-3AA76E7CE2ED}"/>
    <dgm:cxn modelId="{F273CD45-F3D6-4415-9C6B-816FB52283CD}" srcId="{131C3A2D-EF5C-4DA5-8736-3DDD432EA763}" destId="{27280023-AF01-4E56-9CC1-FCAF3506E08D}" srcOrd="0" destOrd="0" parTransId="{F68162BC-C90C-4D94-9001-E9DA2BBA74C3}" sibTransId="{3F2F7F35-7ABD-4223-A37C-FF2308ADAA44}"/>
    <dgm:cxn modelId="{D534EF61-F7A2-40A8-9257-7B5A1EF065DD}" type="presOf" srcId="{27280023-AF01-4E56-9CC1-FCAF3506E08D}" destId="{0C9CE56D-DD7B-4D84-A072-9C9BAD7474EA}" srcOrd="1" destOrd="0" presId="urn:microsoft.com/office/officeart/2005/8/layout/chart3"/>
    <dgm:cxn modelId="{DA7CDA6E-169D-4540-AB60-1ECE88AF0FAF}" type="presOf" srcId="{4C876AF3-4907-4AA0-AEF5-1A5AB83A4185}" destId="{7D049501-619F-46B2-8A65-312BAD3D6452}" srcOrd="1" destOrd="0" presId="urn:microsoft.com/office/officeart/2005/8/layout/chart3"/>
    <dgm:cxn modelId="{33B0F68E-587F-4FC3-AF93-E8E678A3A7FE}" type="presOf" srcId="{131C3A2D-EF5C-4DA5-8736-3DDD432EA763}" destId="{A234C233-880C-427F-BC84-0E3243BB7EA1}" srcOrd="0" destOrd="0" presId="urn:microsoft.com/office/officeart/2005/8/layout/chart3"/>
    <dgm:cxn modelId="{EF70D2A9-7C84-444C-9D5D-6D7C8C9E3419}" type="presOf" srcId="{E1EBDD6B-E213-448F-870F-4E5B265FBAF8}" destId="{E17A62A6-16FA-4ED9-AEEC-6483DBE04170}" srcOrd="1" destOrd="0" presId="urn:microsoft.com/office/officeart/2005/8/layout/chart3"/>
    <dgm:cxn modelId="{F14F1EBC-F417-46D0-8970-23A66854560D}" type="presOf" srcId="{7313FD87-3D08-4D28-AB5F-ADB0D01224A3}" destId="{B21897A4-8022-4D52-9AB6-0034FEDBF0A9}" srcOrd="1" destOrd="0" presId="urn:microsoft.com/office/officeart/2005/8/layout/chart3"/>
    <dgm:cxn modelId="{D212B1BD-22D3-4326-ABDC-5ACAC1F0C1BD}" type="presOf" srcId="{4C876AF3-4907-4AA0-AEF5-1A5AB83A4185}" destId="{7578C6BC-0360-4847-A023-34345A1357C4}" srcOrd="0" destOrd="0" presId="urn:microsoft.com/office/officeart/2005/8/layout/chart3"/>
    <dgm:cxn modelId="{BDBCEABD-4FC0-42D3-A5D5-A41C79A54C50}" srcId="{131C3A2D-EF5C-4DA5-8736-3DDD432EA763}" destId="{4C876AF3-4907-4AA0-AEF5-1A5AB83A4185}" srcOrd="2" destOrd="0" parTransId="{5705654C-CB84-4801-BA95-4477A9D19B1E}" sibTransId="{A747D83E-AE3E-4810-B20C-D704277858F2}"/>
    <dgm:cxn modelId="{E46D87BE-743B-44E6-AE24-C1D16265DCFE}" type="presOf" srcId="{7313FD87-3D08-4D28-AB5F-ADB0D01224A3}" destId="{89031B1D-F232-4B6B-9B33-DAFD31A65BDA}" srcOrd="0" destOrd="0" presId="urn:microsoft.com/office/officeart/2005/8/layout/chart3"/>
    <dgm:cxn modelId="{C82291CA-BBC8-4CA3-A394-C8E036F27329}" type="presOf" srcId="{E1EBDD6B-E213-448F-870F-4E5B265FBAF8}" destId="{D9EC99E4-3E66-4690-AF8E-C4D1EDE86DBC}" srcOrd="0" destOrd="0" presId="urn:microsoft.com/office/officeart/2005/8/layout/chart3"/>
    <dgm:cxn modelId="{C3F673E3-723E-418A-9DF4-B2BD90A729DF}" srcId="{131C3A2D-EF5C-4DA5-8736-3DDD432EA763}" destId="{E1EBDD6B-E213-448F-870F-4E5B265FBAF8}" srcOrd="1" destOrd="0" parTransId="{EDF76BA0-B0B1-45DF-8219-156167DC7B8E}" sibTransId="{11BAADE4-1D5D-4C61-AD8B-5BB17FE852D9}"/>
    <dgm:cxn modelId="{2CAF6FB3-5069-4D51-9E35-6273D1B81EFF}" type="presParOf" srcId="{A234C233-880C-427F-BC84-0E3243BB7EA1}" destId="{8A4270E6-7FA3-4AB5-92B8-4887DE07F4B3}" srcOrd="0" destOrd="0" presId="urn:microsoft.com/office/officeart/2005/8/layout/chart3"/>
    <dgm:cxn modelId="{BDCEB8B9-1E5A-46BA-B786-E157C4E97991}" type="presParOf" srcId="{A234C233-880C-427F-BC84-0E3243BB7EA1}" destId="{0C9CE56D-DD7B-4D84-A072-9C9BAD7474EA}" srcOrd="1" destOrd="0" presId="urn:microsoft.com/office/officeart/2005/8/layout/chart3"/>
    <dgm:cxn modelId="{F06E113C-E7D9-4A05-96CD-275BA28B4AFE}" type="presParOf" srcId="{A234C233-880C-427F-BC84-0E3243BB7EA1}" destId="{D9EC99E4-3E66-4690-AF8E-C4D1EDE86DBC}" srcOrd="2" destOrd="0" presId="urn:microsoft.com/office/officeart/2005/8/layout/chart3"/>
    <dgm:cxn modelId="{56732AD8-982A-490D-96A1-9A570A99F6BC}" type="presParOf" srcId="{A234C233-880C-427F-BC84-0E3243BB7EA1}" destId="{E17A62A6-16FA-4ED9-AEEC-6483DBE04170}" srcOrd="3" destOrd="0" presId="urn:microsoft.com/office/officeart/2005/8/layout/chart3"/>
    <dgm:cxn modelId="{4DC811E8-4535-4339-BB56-6805676F5FAE}" type="presParOf" srcId="{A234C233-880C-427F-BC84-0E3243BB7EA1}" destId="{7578C6BC-0360-4847-A023-34345A1357C4}" srcOrd="4" destOrd="0" presId="urn:microsoft.com/office/officeart/2005/8/layout/chart3"/>
    <dgm:cxn modelId="{CA91B325-8EC1-496D-8281-F485F286812D}" type="presParOf" srcId="{A234C233-880C-427F-BC84-0E3243BB7EA1}" destId="{7D049501-619F-46B2-8A65-312BAD3D6452}" srcOrd="5" destOrd="0" presId="urn:microsoft.com/office/officeart/2005/8/layout/chart3"/>
    <dgm:cxn modelId="{56DA6B95-7E4D-490D-BD1F-469005892CB5}" type="presParOf" srcId="{A234C233-880C-427F-BC84-0E3243BB7EA1}" destId="{89031B1D-F232-4B6B-9B33-DAFD31A65BDA}" srcOrd="6" destOrd="0" presId="urn:microsoft.com/office/officeart/2005/8/layout/chart3"/>
    <dgm:cxn modelId="{BE75C43B-76C5-4AB8-9C2A-C25C3B355570}" type="presParOf" srcId="{A234C233-880C-427F-BC84-0E3243BB7EA1}" destId="{B21897A4-8022-4D52-9AB6-0034FEDBF0A9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4270E6-7FA3-4AB5-92B8-4887DE07F4B3}">
      <dsp:nvSpPr>
        <dsp:cNvPr id="0" name=""/>
        <dsp:cNvSpPr/>
      </dsp:nvSpPr>
      <dsp:spPr>
        <a:xfrm>
          <a:off x="1751364" y="554757"/>
          <a:ext cx="4848151" cy="4848151"/>
        </a:xfrm>
        <a:prstGeom prst="pie">
          <a:avLst>
            <a:gd name="adj1" fmla="val 162000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1" kern="1200" dirty="0">
              <a:solidFill>
                <a:schemeClr val="tx1"/>
              </a:solidFill>
            </a:rPr>
            <a:t>EDUCATION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schemeClr val="tx1"/>
              </a:solidFill>
            </a:rPr>
            <a:t>(Marketers educate and communicate value proposition to customers)</a:t>
          </a:r>
        </a:p>
      </dsp:txBody>
      <dsp:txXfrm>
        <a:off x="4230848" y="1451665"/>
        <a:ext cx="1789198" cy="1442902"/>
      </dsp:txXfrm>
    </dsp:sp>
    <dsp:sp modelId="{D9EC99E4-3E66-4690-AF8E-C4D1EDE86DBC}">
      <dsp:nvSpPr>
        <dsp:cNvPr id="0" name=""/>
        <dsp:cNvSpPr/>
      </dsp:nvSpPr>
      <dsp:spPr>
        <a:xfrm>
          <a:off x="1741800" y="563886"/>
          <a:ext cx="4848151" cy="4848151"/>
        </a:xfrm>
        <a:prstGeom prst="pie">
          <a:avLst>
            <a:gd name="adj1" fmla="val 0"/>
            <a:gd name="adj2" fmla="val 54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1" kern="1200" dirty="0">
              <a:solidFill>
                <a:schemeClr val="tx1"/>
              </a:solidFill>
            </a:rPr>
            <a:t>ENGAGEMENT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schemeClr val="tx1"/>
              </a:solidFill>
            </a:rPr>
            <a:t>(Marketers engage customers and understand their needs)</a:t>
          </a:r>
        </a:p>
      </dsp:txBody>
      <dsp:txXfrm>
        <a:off x="4252450" y="3074536"/>
        <a:ext cx="1789198" cy="1442902"/>
      </dsp:txXfrm>
    </dsp:sp>
    <dsp:sp modelId="{7578C6BC-0360-4847-A023-34345A1357C4}">
      <dsp:nvSpPr>
        <dsp:cNvPr id="0" name=""/>
        <dsp:cNvSpPr/>
      </dsp:nvSpPr>
      <dsp:spPr>
        <a:xfrm>
          <a:off x="1741800" y="563886"/>
          <a:ext cx="4848151" cy="4848151"/>
        </a:xfrm>
        <a:prstGeom prst="pie">
          <a:avLst>
            <a:gd name="adj1" fmla="val 5400000"/>
            <a:gd name="adj2" fmla="val 10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1" kern="1200" dirty="0">
              <a:solidFill>
                <a:schemeClr val="tx1"/>
              </a:solidFill>
            </a:rPr>
            <a:t>DRIVE SALES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schemeClr val="tx1"/>
              </a:solidFill>
            </a:rPr>
            <a:t>(Marketers drive sales and traffic to products/services)</a:t>
          </a:r>
        </a:p>
      </dsp:txBody>
      <dsp:txXfrm>
        <a:off x="2290103" y="3074536"/>
        <a:ext cx="1789198" cy="1442902"/>
      </dsp:txXfrm>
    </dsp:sp>
    <dsp:sp modelId="{89031B1D-F232-4B6B-9B33-DAFD31A65BDA}">
      <dsp:nvSpPr>
        <dsp:cNvPr id="0" name=""/>
        <dsp:cNvSpPr/>
      </dsp:nvSpPr>
      <dsp:spPr>
        <a:xfrm>
          <a:off x="1741800" y="563886"/>
          <a:ext cx="4848151" cy="4848151"/>
        </a:xfrm>
        <a:prstGeom prst="pie">
          <a:avLst>
            <a:gd name="adj1" fmla="val 108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1" kern="1200" dirty="0">
              <a:solidFill>
                <a:schemeClr val="tx1"/>
              </a:solidFill>
            </a:rPr>
            <a:t>GROWTH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schemeClr val="tx1"/>
              </a:solidFill>
            </a:rPr>
            <a:t>(Marketers empower business growth by reaching new customers)</a:t>
          </a:r>
        </a:p>
      </dsp:txBody>
      <dsp:txXfrm>
        <a:off x="2290103" y="1458485"/>
        <a:ext cx="1789198" cy="1442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0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3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mmons.wikimedia.org/wiki/File:Tennis_Elbow_Illustration.jp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exels.com/photo/grey-and-white-short-fur-cat-104827/" TargetMode="External"/><Relationship Id="rId5" Type="http://schemas.openxmlformats.org/officeDocument/2006/relationships/hyperlink" Target="https://commons.wikimedia.org/wiki/File:Artificial_neural_network_image_recognition.png" TargetMode="External"/><Relationship Id="rId4" Type="http://schemas.openxmlformats.org/officeDocument/2006/relationships/hyperlink" Target="https://commons.wikimedia.org/wiki/File:Autoencoder_structure.p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utoencoder_structure.png" TargetMode="External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www.pexels.com/photo/grey-and-white-short-fur-cat-104827/" TargetMode="External"/><Relationship Id="rId4" Type="http://schemas.openxmlformats.org/officeDocument/2006/relationships/hyperlink" Target="https://commons.wikimedia.org/wiki/File:Artificial_neural_network_image_recognition.png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commons.wikimedia.org/wiki/File:Autoencoder_structure.png" TargetMode="External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www.pexels.com/photo/grey-and-white-short-fur-cat-104827/" TargetMode="External"/><Relationship Id="rId10" Type="http://schemas.openxmlformats.org/officeDocument/2006/relationships/image" Target="../media/image22.png"/><Relationship Id="rId4" Type="http://schemas.openxmlformats.org/officeDocument/2006/relationships/hyperlink" Target="https://commons.wikimedia.org/wiki/File:Artificial_neural_network_image_recognition.png" TargetMode="External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hdthesis-bioinformatics-maxplanckinstitute-molecularplantphys.matthias-scholz.d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7277F-5B85-41EF-9714-B02B61EB8485}"/>
              </a:ext>
            </a:extLst>
          </p:cNvPr>
          <p:cNvSpPr txBox="1"/>
          <p:nvPr/>
        </p:nvSpPr>
        <p:spPr>
          <a:xfrm>
            <a:off x="77868" y="362467"/>
            <a:ext cx="9200885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285750" indent="-285750">
              <a:buFont typeface="Arial" panose="020B0604020202020204" pitchFamily="34" charset="0"/>
              <a:buChar char="•"/>
              <a:defRPr sz="2400"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CA" dirty="0"/>
              <a:t>Marketing is crucial for the growth and sustainability of any business.</a:t>
            </a:r>
          </a:p>
          <a:p>
            <a:r>
              <a:rPr lang="en-CA" dirty="0"/>
              <a:t>Marketers can help build the company’s brand, engage customers, grow revenue, and increase sales.</a:t>
            </a:r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54930381"/>
              </p:ext>
            </p:extLst>
          </p:nvPr>
        </p:nvGraphicFramePr>
        <p:xfrm>
          <a:off x="410276" y="1331963"/>
          <a:ext cx="8536067" cy="5771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2883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2857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566328" y="4016879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083" y="212245"/>
            <a:ext cx="79989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HOW TO SELECT THE OPTIMAL NUMBER OF CLUSTERS (K)? “ELBOW METHOD”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740887-BAB4-7D4B-81B2-FF30EB24B9A2}"/>
              </a:ext>
            </a:extLst>
          </p:cNvPr>
          <p:cNvCxnSpPr/>
          <p:nvPr/>
        </p:nvCxnSpPr>
        <p:spPr>
          <a:xfrm flipV="1">
            <a:off x="2281640" y="6282160"/>
            <a:ext cx="5233701" cy="23496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9C069E-8FD7-E546-9055-98F52CC2E3C3}"/>
              </a:ext>
            </a:extLst>
          </p:cNvPr>
          <p:cNvCxnSpPr>
            <a:cxnSpLocks/>
          </p:cNvCxnSpPr>
          <p:nvPr/>
        </p:nvCxnSpPr>
        <p:spPr>
          <a:xfrm flipH="1" flipV="1">
            <a:off x="2281642" y="2956469"/>
            <a:ext cx="1" cy="3384148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31A4D63-85F1-C74B-9B09-F94D616B7AD5}"/>
              </a:ext>
            </a:extLst>
          </p:cNvPr>
          <p:cNvSpPr/>
          <p:nvPr/>
        </p:nvSpPr>
        <p:spPr>
          <a:xfrm>
            <a:off x="3284678" y="480057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9B213E-30EB-D740-A0D5-BF2A93AB5CC1}"/>
              </a:ext>
            </a:extLst>
          </p:cNvPr>
          <p:cNvSpPr/>
          <p:nvPr/>
        </p:nvSpPr>
        <p:spPr>
          <a:xfrm>
            <a:off x="2660886" y="444648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BBFADB-EC90-534C-8D08-B086517EEFEF}"/>
              </a:ext>
            </a:extLst>
          </p:cNvPr>
          <p:cNvSpPr/>
          <p:nvPr/>
        </p:nvSpPr>
        <p:spPr>
          <a:xfrm>
            <a:off x="3227002" y="434935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844676-7A41-4148-9832-1E2016F04B0A}"/>
              </a:ext>
            </a:extLst>
          </p:cNvPr>
          <p:cNvSpPr/>
          <p:nvPr/>
        </p:nvSpPr>
        <p:spPr>
          <a:xfrm>
            <a:off x="4776496" y="5411433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7C9C42-A748-CB47-9FBE-96D2A5004329}"/>
              </a:ext>
            </a:extLst>
          </p:cNvPr>
          <p:cNvSpPr txBox="1"/>
          <p:nvPr/>
        </p:nvSpPr>
        <p:spPr>
          <a:xfrm>
            <a:off x="6557591" y="6386810"/>
            <a:ext cx="130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SAVINGS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4A43F2-8F51-CB4F-BAEF-612DB1EC0BDB}"/>
              </a:ext>
            </a:extLst>
          </p:cNvPr>
          <p:cNvSpPr txBox="1"/>
          <p:nvPr/>
        </p:nvSpPr>
        <p:spPr>
          <a:xfrm rot="16200000">
            <a:off x="1656197" y="3295087"/>
            <a:ext cx="713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AGE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A8701E-3466-BA44-87E0-628153E31FE7}"/>
              </a:ext>
            </a:extLst>
          </p:cNvPr>
          <p:cNvSpPr/>
          <p:nvPr/>
        </p:nvSpPr>
        <p:spPr>
          <a:xfrm>
            <a:off x="2687190" y="36861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BF348D-CA1B-E842-BDB9-45123103B836}"/>
              </a:ext>
            </a:extLst>
          </p:cNvPr>
          <p:cNvSpPr/>
          <p:nvPr/>
        </p:nvSpPr>
        <p:spPr>
          <a:xfrm>
            <a:off x="3168882" y="338314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CEE885C-3565-6A4E-A10E-055745775279}"/>
              </a:ext>
            </a:extLst>
          </p:cNvPr>
          <p:cNvSpPr/>
          <p:nvPr/>
        </p:nvSpPr>
        <p:spPr>
          <a:xfrm>
            <a:off x="3429815" y="376352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802B540-7099-1E49-BD10-8D8BBCAE6274}"/>
              </a:ext>
            </a:extLst>
          </p:cNvPr>
          <p:cNvSpPr/>
          <p:nvPr/>
        </p:nvSpPr>
        <p:spPr>
          <a:xfrm>
            <a:off x="3794196" y="428733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B28615-3063-0940-8810-379CE61A41CF}"/>
              </a:ext>
            </a:extLst>
          </p:cNvPr>
          <p:cNvSpPr/>
          <p:nvPr/>
        </p:nvSpPr>
        <p:spPr>
          <a:xfrm>
            <a:off x="2946670" y="40636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599D9D3-FEDB-1B4F-B040-C579C7839935}"/>
              </a:ext>
            </a:extLst>
          </p:cNvPr>
          <p:cNvSpPr/>
          <p:nvPr/>
        </p:nvSpPr>
        <p:spPr>
          <a:xfrm>
            <a:off x="5312209" y="5271376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DC37098-EB59-BF45-BEED-3DC272645F91}"/>
              </a:ext>
            </a:extLst>
          </p:cNvPr>
          <p:cNvSpPr/>
          <p:nvPr/>
        </p:nvSpPr>
        <p:spPr>
          <a:xfrm>
            <a:off x="4724835" y="4948717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CD2F79-B2F4-074F-81C4-9CB7C1EC9293}"/>
              </a:ext>
            </a:extLst>
          </p:cNvPr>
          <p:cNvSpPr/>
          <p:nvPr/>
        </p:nvSpPr>
        <p:spPr>
          <a:xfrm>
            <a:off x="5179710" y="5787314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1F1E4D-E598-BD4D-AC5A-55BE68059A30}"/>
              </a:ext>
            </a:extLst>
          </p:cNvPr>
          <p:cNvSpPr/>
          <p:nvPr/>
        </p:nvSpPr>
        <p:spPr>
          <a:xfrm>
            <a:off x="5821194" y="5337508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A6643E-1F1A-F54D-A906-F1AE36E584B2}"/>
              </a:ext>
            </a:extLst>
          </p:cNvPr>
          <p:cNvSpPr/>
          <p:nvPr/>
        </p:nvSpPr>
        <p:spPr>
          <a:xfrm>
            <a:off x="5791182" y="5734989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070AF1A-63E5-8745-8CCF-E80FAA24759A}"/>
              </a:ext>
            </a:extLst>
          </p:cNvPr>
          <p:cNvSpPr/>
          <p:nvPr/>
        </p:nvSpPr>
        <p:spPr>
          <a:xfrm>
            <a:off x="5600814" y="5018462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96907C7-9106-534C-B05F-98B70B6ABD31}"/>
              </a:ext>
            </a:extLst>
          </p:cNvPr>
          <p:cNvSpPr/>
          <p:nvPr/>
        </p:nvSpPr>
        <p:spPr>
          <a:xfrm>
            <a:off x="7208746" y="266744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6176990" y="335810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8A136CB-CEC8-7A4B-AC78-99F7E52E3165}"/>
              </a:ext>
            </a:extLst>
          </p:cNvPr>
          <p:cNvSpPr/>
          <p:nvPr/>
        </p:nvSpPr>
        <p:spPr>
          <a:xfrm>
            <a:off x="6712703" y="32180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C086954-B669-2242-AA06-04982AC417DC}"/>
              </a:ext>
            </a:extLst>
          </p:cNvPr>
          <p:cNvSpPr/>
          <p:nvPr/>
        </p:nvSpPr>
        <p:spPr>
          <a:xfrm>
            <a:off x="6580204" y="373398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917830B-B456-4543-84FA-048421EF8AD2}"/>
              </a:ext>
            </a:extLst>
          </p:cNvPr>
          <p:cNvSpPr/>
          <p:nvPr/>
        </p:nvSpPr>
        <p:spPr>
          <a:xfrm>
            <a:off x="7221688" y="328418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10D7133-947C-7943-A8F4-18DF138132BE}"/>
              </a:ext>
            </a:extLst>
          </p:cNvPr>
          <p:cNvSpPr/>
          <p:nvPr/>
        </p:nvSpPr>
        <p:spPr>
          <a:xfrm>
            <a:off x="6587053" y="274089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B25D36D-8839-8548-949E-C40BAB212CEA}"/>
              </a:ext>
            </a:extLst>
          </p:cNvPr>
          <p:cNvSpPr/>
          <p:nvPr/>
        </p:nvSpPr>
        <p:spPr>
          <a:xfrm>
            <a:off x="7191676" y="368166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1F2B35F-BAB5-2C42-963E-97CC1E06669E}"/>
              </a:ext>
            </a:extLst>
          </p:cNvPr>
          <p:cNvSpPr/>
          <p:nvPr/>
        </p:nvSpPr>
        <p:spPr>
          <a:xfrm>
            <a:off x="7634352" y="276949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E3C3FD3-6D36-9D43-8893-A9E7B64EEB78}"/>
              </a:ext>
            </a:extLst>
          </p:cNvPr>
          <p:cNvSpPr/>
          <p:nvPr/>
        </p:nvSpPr>
        <p:spPr>
          <a:xfrm>
            <a:off x="7718671" y="33140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453564C-C3D4-C842-B222-DE83EE420784}"/>
              </a:ext>
            </a:extLst>
          </p:cNvPr>
          <p:cNvSpPr/>
          <p:nvPr/>
        </p:nvSpPr>
        <p:spPr>
          <a:xfrm>
            <a:off x="7749393" y="376586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23E3FD2-55D4-714E-B317-DCEC4340F55A}"/>
              </a:ext>
            </a:extLst>
          </p:cNvPr>
          <p:cNvSpPr/>
          <p:nvPr/>
        </p:nvSpPr>
        <p:spPr>
          <a:xfrm>
            <a:off x="8016494" y="294822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32F8687-92F4-CA48-9FC5-56FC4295A739}"/>
              </a:ext>
            </a:extLst>
          </p:cNvPr>
          <p:cNvSpPr/>
          <p:nvPr/>
        </p:nvSpPr>
        <p:spPr>
          <a:xfrm>
            <a:off x="7001308" y="296513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1DB2978-B4A3-FD4A-9B7C-9753A6DC5209}"/>
              </a:ext>
            </a:extLst>
          </p:cNvPr>
          <p:cNvSpPr/>
          <p:nvPr/>
        </p:nvSpPr>
        <p:spPr>
          <a:xfrm>
            <a:off x="6258730" y="5309134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58412" y="1173562"/>
                <a:ext cx="9510612" cy="960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𝑊𝑖𝑡h𝑖𝑛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𝐶𝑙𝑢𝑠𝑡𝑒𝑟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𝑆𝑞𝑢𝑎𝑟𝑒𝑠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CA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</m:e>
                      </m:d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CA" sz="16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𝐶𝑙𝑢𝑠𝑡𝑒𝑟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  <m:sup/>
                        <m:e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sSup>
                            <m:sSup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sz="1600" b="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CA" sz="16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𝐶𝑙𝑢𝑠𝑡𝑒𝑟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  <m:sup/>
                        <m:e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sSup>
                            <m:sSup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sz="1600" b="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CA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600" b="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CA" sz="16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𝐶𝑙𝑢𝑠𝑡𝑒𝑟</m:t>
                              </m:r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 3</m:t>
                              </m:r>
                            </m:sub>
                            <m:sup/>
                            <m:e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𝑑𝑖𝑠𝑡𝑎𝑛𝑐𝑒</m:t>
                              </m:r>
                              <m:sSup>
                                <m:sSupPr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CA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1600" b="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CA" sz="1600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CA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1600" b="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CA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CA" sz="16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CA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412" y="1173562"/>
                <a:ext cx="9510612" cy="96058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/>
          <p:cNvSpPr/>
          <p:nvPr/>
        </p:nvSpPr>
        <p:spPr>
          <a:xfrm rot="1350317">
            <a:off x="2431057" y="3166010"/>
            <a:ext cx="1914226" cy="2218050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 rot="1350317">
            <a:off x="5822101" y="2312347"/>
            <a:ext cx="2967070" cy="2090152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 rot="199258">
            <a:off x="4415104" y="4620045"/>
            <a:ext cx="2412514" cy="1576413"/>
          </a:xfrm>
          <a:prstGeom prst="ellipse">
            <a:avLst/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5-Point Star 44"/>
          <p:cNvSpPr/>
          <p:nvPr/>
        </p:nvSpPr>
        <p:spPr>
          <a:xfrm>
            <a:off x="3204507" y="3894810"/>
            <a:ext cx="587613" cy="50298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5-Point Star 45"/>
          <p:cNvSpPr/>
          <p:nvPr/>
        </p:nvSpPr>
        <p:spPr>
          <a:xfrm>
            <a:off x="6805028" y="3360546"/>
            <a:ext cx="587613" cy="50298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5-Point Star 60"/>
          <p:cNvSpPr/>
          <p:nvPr/>
        </p:nvSpPr>
        <p:spPr>
          <a:xfrm>
            <a:off x="5308366" y="5401331"/>
            <a:ext cx="587613" cy="502982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24035" y="4058111"/>
                <a:ext cx="4727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sz="16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035" y="4058111"/>
                <a:ext cx="472766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292847" y="3994756"/>
                <a:ext cx="4576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CA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CA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47" y="3994756"/>
                <a:ext cx="457689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270321" y="2631523"/>
                <a:ext cx="4727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sz="1600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321" y="2631523"/>
                <a:ext cx="472766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897379" y="4802760"/>
                <a:ext cx="4727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sz="1600" b="1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379" y="4802760"/>
                <a:ext cx="472766" cy="338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397733" y="5501397"/>
                <a:ext cx="4576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CA" sz="1600" b="1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733" y="5501397"/>
                <a:ext cx="457689" cy="33855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903283" y="3455863"/>
                <a:ext cx="4576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CA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CA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283" y="3455863"/>
                <a:ext cx="457689" cy="33855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49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21" grpId="0" animBg="1"/>
      <p:bldP spid="22" grpId="0"/>
      <p:bldP spid="23" grpId="0"/>
      <p:bldP spid="25" grpId="0" animBg="1"/>
      <p:bldP spid="26" grpId="0" animBg="1"/>
      <p:bldP spid="27" grpId="0" animBg="1"/>
      <p:bldP spid="30" grpId="0" animBg="1"/>
      <p:bldP spid="31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2857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566328" y="4016879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083" y="212245"/>
            <a:ext cx="79989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HOW TO SELECT THE OPTIMAL NUMBER OF CLUSTERS (K)? “ELBOW METHOD”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740887-BAB4-7D4B-81B2-FF30EB24B9A2}"/>
              </a:ext>
            </a:extLst>
          </p:cNvPr>
          <p:cNvCxnSpPr/>
          <p:nvPr/>
        </p:nvCxnSpPr>
        <p:spPr>
          <a:xfrm flipV="1">
            <a:off x="2281640" y="6282160"/>
            <a:ext cx="5233701" cy="23496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9C069E-8FD7-E546-9055-98F52CC2E3C3}"/>
              </a:ext>
            </a:extLst>
          </p:cNvPr>
          <p:cNvCxnSpPr>
            <a:cxnSpLocks/>
          </p:cNvCxnSpPr>
          <p:nvPr/>
        </p:nvCxnSpPr>
        <p:spPr>
          <a:xfrm flipH="1" flipV="1">
            <a:off x="2281642" y="2956469"/>
            <a:ext cx="1" cy="3384148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31A4D63-85F1-C74B-9B09-F94D616B7AD5}"/>
              </a:ext>
            </a:extLst>
          </p:cNvPr>
          <p:cNvSpPr/>
          <p:nvPr/>
        </p:nvSpPr>
        <p:spPr>
          <a:xfrm>
            <a:off x="3284678" y="4800571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9B213E-30EB-D740-A0D5-BF2A93AB5CC1}"/>
              </a:ext>
            </a:extLst>
          </p:cNvPr>
          <p:cNvSpPr/>
          <p:nvPr/>
        </p:nvSpPr>
        <p:spPr>
          <a:xfrm>
            <a:off x="2660886" y="4446486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BBFADB-EC90-534C-8D08-B086517EEFEF}"/>
              </a:ext>
            </a:extLst>
          </p:cNvPr>
          <p:cNvSpPr/>
          <p:nvPr/>
        </p:nvSpPr>
        <p:spPr>
          <a:xfrm>
            <a:off x="3227002" y="4349359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844676-7A41-4148-9832-1E2016F04B0A}"/>
              </a:ext>
            </a:extLst>
          </p:cNvPr>
          <p:cNvSpPr/>
          <p:nvPr/>
        </p:nvSpPr>
        <p:spPr>
          <a:xfrm>
            <a:off x="4776496" y="5411433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7C9C42-A748-CB47-9FBE-96D2A5004329}"/>
              </a:ext>
            </a:extLst>
          </p:cNvPr>
          <p:cNvSpPr txBox="1"/>
          <p:nvPr/>
        </p:nvSpPr>
        <p:spPr>
          <a:xfrm>
            <a:off x="6557591" y="6386810"/>
            <a:ext cx="130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SAVINGS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4A43F2-8F51-CB4F-BAEF-612DB1EC0BDB}"/>
              </a:ext>
            </a:extLst>
          </p:cNvPr>
          <p:cNvSpPr txBox="1"/>
          <p:nvPr/>
        </p:nvSpPr>
        <p:spPr>
          <a:xfrm rot="16200000">
            <a:off x="1656197" y="3295087"/>
            <a:ext cx="713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AGE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A8701E-3466-BA44-87E0-628153E31FE7}"/>
              </a:ext>
            </a:extLst>
          </p:cNvPr>
          <p:cNvSpPr/>
          <p:nvPr/>
        </p:nvSpPr>
        <p:spPr>
          <a:xfrm>
            <a:off x="2687190" y="3686143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BF348D-CA1B-E842-BDB9-45123103B836}"/>
              </a:ext>
            </a:extLst>
          </p:cNvPr>
          <p:cNvSpPr/>
          <p:nvPr/>
        </p:nvSpPr>
        <p:spPr>
          <a:xfrm>
            <a:off x="3168882" y="3383144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CEE885C-3565-6A4E-A10E-055745775279}"/>
              </a:ext>
            </a:extLst>
          </p:cNvPr>
          <p:cNvSpPr/>
          <p:nvPr/>
        </p:nvSpPr>
        <p:spPr>
          <a:xfrm>
            <a:off x="3429815" y="3763525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802B540-7099-1E49-BD10-8D8BBCAE6274}"/>
              </a:ext>
            </a:extLst>
          </p:cNvPr>
          <p:cNvSpPr/>
          <p:nvPr/>
        </p:nvSpPr>
        <p:spPr>
          <a:xfrm>
            <a:off x="3794196" y="4287334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B28615-3063-0940-8810-379CE61A41CF}"/>
              </a:ext>
            </a:extLst>
          </p:cNvPr>
          <p:cNvSpPr/>
          <p:nvPr/>
        </p:nvSpPr>
        <p:spPr>
          <a:xfrm>
            <a:off x="2946670" y="4063643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599D9D3-FEDB-1B4F-B040-C579C7839935}"/>
              </a:ext>
            </a:extLst>
          </p:cNvPr>
          <p:cNvSpPr/>
          <p:nvPr/>
        </p:nvSpPr>
        <p:spPr>
          <a:xfrm>
            <a:off x="5312209" y="5271376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DC37098-EB59-BF45-BEED-3DC272645F91}"/>
              </a:ext>
            </a:extLst>
          </p:cNvPr>
          <p:cNvSpPr/>
          <p:nvPr/>
        </p:nvSpPr>
        <p:spPr>
          <a:xfrm>
            <a:off x="4724835" y="4948717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CD2F79-B2F4-074F-81C4-9CB7C1EC9293}"/>
              </a:ext>
            </a:extLst>
          </p:cNvPr>
          <p:cNvSpPr/>
          <p:nvPr/>
        </p:nvSpPr>
        <p:spPr>
          <a:xfrm>
            <a:off x="5179710" y="5787314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1F1E4D-E598-BD4D-AC5A-55BE68059A30}"/>
              </a:ext>
            </a:extLst>
          </p:cNvPr>
          <p:cNvSpPr/>
          <p:nvPr/>
        </p:nvSpPr>
        <p:spPr>
          <a:xfrm>
            <a:off x="5821194" y="5337508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A6643E-1F1A-F54D-A906-F1AE36E584B2}"/>
              </a:ext>
            </a:extLst>
          </p:cNvPr>
          <p:cNvSpPr/>
          <p:nvPr/>
        </p:nvSpPr>
        <p:spPr>
          <a:xfrm>
            <a:off x="5791182" y="5734989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070AF1A-63E5-8745-8CCF-E80FAA24759A}"/>
              </a:ext>
            </a:extLst>
          </p:cNvPr>
          <p:cNvSpPr/>
          <p:nvPr/>
        </p:nvSpPr>
        <p:spPr>
          <a:xfrm>
            <a:off x="5600814" y="5018462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96907C7-9106-534C-B05F-98B70B6ABD31}"/>
              </a:ext>
            </a:extLst>
          </p:cNvPr>
          <p:cNvSpPr/>
          <p:nvPr/>
        </p:nvSpPr>
        <p:spPr>
          <a:xfrm>
            <a:off x="7208746" y="2667445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6176990" y="3358105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8A136CB-CEC8-7A4B-AC78-99F7E52E3165}"/>
              </a:ext>
            </a:extLst>
          </p:cNvPr>
          <p:cNvSpPr/>
          <p:nvPr/>
        </p:nvSpPr>
        <p:spPr>
          <a:xfrm>
            <a:off x="6712703" y="3218048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C086954-B669-2242-AA06-04982AC417DC}"/>
              </a:ext>
            </a:extLst>
          </p:cNvPr>
          <p:cNvSpPr/>
          <p:nvPr/>
        </p:nvSpPr>
        <p:spPr>
          <a:xfrm>
            <a:off x="6580204" y="3733986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917830B-B456-4543-84FA-048421EF8AD2}"/>
              </a:ext>
            </a:extLst>
          </p:cNvPr>
          <p:cNvSpPr/>
          <p:nvPr/>
        </p:nvSpPr>
        <p:spPr>
          <a:xfrm>
            <a:off x="7440272" y="3180171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10D7133-947C-7943-A8F4-18DF138132BE}"/>
              </a:ext>
            </a:extLst>
          </p:cNvPr>
          <p:cNvSpPr/>
          <p:nvPr/>
        </p:nvSpPr>
        <p:spPr>
          <a:xfrm>
            <a:off x="6587053" y="2740895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B25D36D-8839-8548-949E-C40BAB212CEA}"/>
              </a:ext>
            </a:extLst>
          </p:cNvPr>
          <p:cNvSpPr/>
          <p:nvPr/>
        </p:nvSpPr>
        <p:spPr>
          <a:xfrm>
            <a:off x="7191676" y="3681661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1F2B35F-BAB5-2C42-963E-97CC1E06669E}"/>
              </a:ext>
            </a:extLst>
          </p:cNvPr>
          <p:cNvSpPr/>
          <p:nvPr/>
        </p:nvSpPr>
        <p:spPr>
          <a:xfrm>
            <a:off x="7634352" y="2769494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E3C3FD3-6D36-9D43-8893-A9E7B64EEB78}"/>
              </a:ext>
            </a:extLst>
          </p:cNvPr>
          <p:cNvSpPr/>
          <p:nvPr/>
        </p:nvSpPr>
        <p:spPr>
          <a:xfrm>
            <a:off x="7718671" y="3314016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453564C-C3D4-C842-B222-DE83EE420784}"/>
              </a:ext>
            </a:extLst>
          </p:cNvPr>
          <p:cNvSpPr/>
          <p:nvPr/>
        </p:nvSpPr>
        <p:spPr>
          <a:xfrm>
            <a:off x="7749393" y="3765865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23E3FD2-55D4-714E-B317-DCEC4340F55A}"/>
              </a:ext>
            </a:extLst>
          </p:cNvPr>
          <p:cNvSpPr/>
          <p:nvPr/>
        </p:nvSpPr>
        <p:spPr>
          <a:xfrm>
            <a:off x="8016494" y="2948221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32F8687-92F4-CA48-9FC5-56FC4295A739}"/>
              </a:ext>
            </a:extLst>
          </p:cNvPr>
          <p:cNvSpPr/>
          <p:nvPr/>
        </p:nvSpPr>
        <p:spPr>
          <a:xfrm>
            <a:off x="7001308" y="2965134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1DB2978-B4A3-FD4A-9B7C-9753A6DC5209}"/>
              </a:ext>
            </a:extLst>
          </p:cNvPr>
          <p:cNvSpPr/>
          <p:nvPr/>
        </p:nvSpPr>
        <p:spPr>
          <a:xfrm>
            <a:off x="6258730" y="5309134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553752" y="1135475"/>
                <a:ext cx="9510612" cy="72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𝑊𝑖𝑡h𝑖𝑛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𝐶𝑙𝑢𝑠𝑡𝑒𝑟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𝑆𝑞𝑢𝑎𝑟𝑒𝑠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CA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</m:e>
                      </m:d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CA" sz="16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𝐶𝑙𝑢𝑠𝑡𝑒𝑟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  <m:sup/>
                        <m:e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sSup>
                            <m:sSup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sz="1600" b="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3752" y="1135475"/>
                <a:ext cx="9510612" cy="7219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 rot="199258">
            <a:off x="2415161" y="1960505"/>
            <a:ext cx="6422935" cy="4286493"/>
          </a:xfrm>
          <a:prstGeom prst="ellipse">
            <a:avLst/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5-Point Star 44"/>
          <p:cNvSpPr/>
          <p:nvPr/>
        </p:nvSpPr>
        <p:spPr>
          <a:xfrm>
            <a:off x="4777680" y="3426868"/>
            <a:ext cx="917534" cy="72415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28378" y="3392730"/>
                <a:ext cx="4727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sz="16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378" y="3392730"/>
                <a:ext cx="472766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055819" y="3613843"/>
                <a:ext cx="4576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CA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CA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819" y="3613843"/>
                <a:ext cx="457689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12950" y="1679333"/>
            <a:ext cx="3965445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2400" b="1" i="1" dirty="0"/>
              <a:t>NUMBER OF CLUSTERS (K) = 1</a:t>
            </a:r>
          </a:p>
        </p:txBody>
      </p:sp>
    </p:spTree>
    <p:extLst>
      <p:ext uri="{BB962C8B-B14F-4D97-AF65-F5344CB8AC3E}">
        <p14:creationId xmlns:p14="http://schemas.microsoft.com/office/powerpoint/2010/main" val="293062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21" grpId="0" animBg="1"/>
      <p:bldP spid="22" grpId="0"/>
      <p:bldP spid="23" grpId="0"/>
      <p:bldP spid="25" grpId="0" animBg="1"/>
      <p:bldP spid="26" grpId="0" animBg="1"/>
      <p:bldP spid="27" grpId="0" animBg="1"/>
      <p:bldP spid="30" grpId="0" animBg="1"/>
      <p:bldP spid="31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566328" y="4016879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083" y="212245"/>
            <a:ext cx="79989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HOW TO SELECT THE OPTIMAL NUMBER OF CLUSTERS (K)? “ELBOW METHOD”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740887-BAB4-7D4B-81B2-FF30EB24B9A2}"/>
              </a:ext>
            </a:extLst>
          </p:cNvPr>
          <p:cNvCxnSpPr/>
          <p:nvPr/>
        </p:nvCxnSpPr>
        <p:spPr>
          <a:xfrm flipV="1">
            <a:off x="2281640" y="6282160"/>
            <a:ext cx="5233701" cy="23496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9C069E-8FD7-E546-9055-98F52CC2E3C3}"/>
              </a:ext>
            </a:extLst>
          </p:cNvPr>
          <p:cNvCxnSpPr>
            <a:cxnSpLocks/>
          </p:cNvCxnSpPr>
          <p:nvPr/>
        </p:nvCxnSpPr>
        <p:spPr>
          <a:xfrm flipH="1" flipV="1">
            <a:off x="2281642" y="2956469"/>
            <a:ext cx="1" cy="3384148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31A4D63-85F1-C74B-9B09-F94D616B7AD5}"/>
              </a:ext>
            </a:extLst>
          </p:cNvPr>
          <p:cNvSpPr/>
          <p:nvPr/>
        </p:nvSpPr>
        <p:spPr>
          <a:xfrm>
            <a:off x="3284678" y="480057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9B213E-30EB-D740-A0D5-BF2A93AB5CC1}"/>
              </a:ext>
            </a:extLst>
          </p:cNvPr>
          <p:cNvSpPr/>
          <p:nvPr/>
        </p:nvSpPr>
        <p:spPr>
          <a:xfrm>
            <a:off x="2660886" y="444648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BBFADB-EC90-534C-8D08-B086517EEFEF}"/>
              </a:ext>
            </a:extLst>
          </p:cNvPr>
          <p:cNvSpPr/>
          <p:nvPr/>
        </p:nvSpPr>
        <p:spPr>
          <a:xfrm>
            <a:off x="3227002" y="434935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844676-7A41-4148-9832-1E2016F04B0A}"/>
              </a:ext>
            </a:extLst>
          </p:cNvPr>
          <p:cNvSpPr/>
          <p:nvPr/>
        </p:nvSpPr>
        <p:spPr>
          <a:xfrm>
            <a:off x="4776496" y="541143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7C9C42-A748-CB47-9FBE-96D2A5004329}"/>
              </a:ext>
            </a:extLst>
          </p:cNvPr>
          <p:cNvSpPr txBox="1"/>
          <p:nvPr/>
        </p:nvSpPr>
        <p:spPr>
          <a:xfrm>
            <a:off x="6557591" y="6386810"/>
            <a:ext cx="130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SAVINGS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4A43F2-8F51-CB4F-BAEF-612DB1EC0BDB}"/>
              </a:ext>
            </a:extLst>
          </p:cNvPr>
          <p:cNvSpPr txBox="1"/>
          <p:nvPr/>
        </p:nvSpPr>
        <p:spPr>
          <a:xfrm rot="16200000">
            <a:off x="1656197" y="3295087"/>
            <a:ext cx="713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AGE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A8701E-3466-BA44-87E0-628153E31FE7}"/>
              </a:ext>
            </a:extLst>
          </p:cNvPr>
          <p:cNvSpPr/>
          <p:nvPr/>
        </p:nvSpPr>
        <p:spPr>
          <a:xfrm>
            <a:off x="2687190" y="36861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BF348D-CA1B-E842-BDB9-45123103B836}"/>
              </a:ext>
            </a:extLst>
          </p:cNvPr>
          <p:cNvSpPr/>
          <p:nvPr/>
        </p:nvSpPr>
        <p:spPr>
          <a:xfrm>
            <a:off x="3168882" y="338314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CEE885C-3565-6A4E-A10E-055745775279}"/>
              </a:ext>
            </a:extLst>
          </p:cNvPr>
          <p:cNvSpPr/>
          <p:nvPr/>
        </p:nvSpPr>
        <p:spPr>
          <a:xfrm>
            <a:off x="3429815" y="376352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802B540-7099-1E49-BD10-8D8BBCAE6274}"/>
              </a:ext>
            </a:extLst>
          </p:cNvPr>
          <p:cNvSpPr/>
          <p:nvPr/>
        </p:nvSpPr>
        <p:spPr>
          <a:xfrm>
            <a:off x="3794196" y="428733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B28615-3063-0940-8810-379CE61A41CF}"/>
              </a:ext>
            </a:extLst>
          </p:cNvPr>
          <p:cNvSpPr/>
          <p:nvPr/>
        </p:nvSpPr>
        <p:spPr>
          <a:xfrm>
            <a:off x="2946670" y="40636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599D9D3-FEDB-1B4F-B040-C579C7839935}"/>
              </a:ext>
            </a:extLst>
          </p:cNvPr>
          <p:cNvSpPr/>
          <p:nvPr/>
        </p:nvSpPr>
        <p:spPr>
          <a:xfrm>
            <a:off x="5312209" y="527137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DC37098-EB59-BF45-BEED-3DC272645F91}"/>
              </a:ext>
            </a:extLst>
          </p:cNvPr>
          <p:cNvSpPr/>
          <p:nvPr/>
        </p:nvSpPr>
        <p:spPr>
          <a:xfrm>
            <a:off x="4724835" y="494871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CD2F79-B2F4-074F-81C4-9CB7C1EC9293}"/>
              </a:ext>
            </a:extLst>
          </p:cNvPr>
          <p:cNvSpPr/>
          <p:nvPr/>
        </p:nvSpPr>
        <p:spPr>
          <a:xfrm>
            <a:off x="5179710" y="578731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1F1E4D-E598-BD4D-AC5A-55BE68059A30}"/>
              </a:ext>
            </a:extLst>
          </p:cNvPr>
          <p:cNvSpPr/>
          <p:nvPr/>
        </p:nvSpPr>
        <p:spPr>
          <a:xfrm>
            <a:off x="5821194" y="533750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A6643E-1F1A-F54D-A906-F1AE36E584B2}"/>
              </a:ext>
            </a:extLst>
          </p:cNvPr>
          <p:cNvSpPr/>
          <p:nvPr/>
        </p:nvSpPr>
        <p:spPr>
          <a:xfrm>
            <a:off x="5791182" y="573498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070AF1A-63E5-8745-8CCF-E80FAA24759A}"/>
              </a:ext>
            </a:extLst>
          </p:cNvPr>
          <p:cNvSpPr/>
          <p:nvPr/>
        </p:nvSpPr>
        <p:spPr>
          <a:xfrm>
            <a:off x="5600814" y="501846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96907C7-9106-534C-B05F-98B70B6ABD31}"/>
              </a:ext>
            </a:extLst>
          </p:cNvPr>
          <p:cNvSpPr/>
          <p:nvPr/>
        </p:nvSpPr>
        <p:spPr>
          <a:xfrm>
            <a:off x="7208746" y="2667445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6176990" y="3358105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8A136CB-CEC8-7A4B-AC78-99F7E52E3165}"/>
              </a:ext>
            </a:extLst>
          </p:cNvPr>
          <p:cNvSpPr/>
          <p:nvPr/>
        </p:nvSpPr>
        <p:spPr>
          <a:xfrm>
            <a:off x="6712703" y="3218048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C086954-B669-2242-AA06-04982AC417DC}"/>
              </a:ext>
            </a:extLst>
          </p:cNvPr>
          <p:cNvSpPr/>
          <p:nvPr/>
        </p:nvSpPr>
        <p:spPr>
          <a:xfrm>
            <a:off x="6580204" y="3733986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917830B-B456-4543-84FA-048421EF8AD2}"/>
              </a:ext>
            </a:extLst>
          </p:cNvPr>
          <p:cNvSpPr/>
          <p:nvPr/>
        </p:nvSpPr>
        <p:spPr>
          <a:xfrm>
            <a:off x="7440272" y="3180171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10D7133-947C-7943-A8F4-18DF138132BE}"/>
              </a:ext>
            </a:extLst>
          </p:cNvPr>
          <p:cNvSpPr/>
          <p:nvPr/>
        </p:nvSpPr>
        <p:spPr>
          <a:xfrm>
            <a:off x="6587053" y="2740895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B25D36D-8839-8548-949E-C40BAB212CEA}"/>
              </a:ext>
            </a:extLst>
          </p:cNvPr>
          <p:cNvSpPr/>
          <p:nvPr/>
        </p:nvSpPr>
        <p:spPr>
          <a:xfrm>
            <a:off x="7191676" y="3681661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1F2B35F-BAB5-2C42-963E-97CC1E06669E}"/>
              </a:ext>
            </a:extLst>
          </p:cNvPr>
          <p:cNvSpPr/>
          <p:nvPr/>
        </p:nvSpPr>
        <p:spPr>
          <a:xfrm>
            <a:off x="7634352" y="2769494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E3C3FD3-6D36-9D43-8893-A9E7B64EEB78}"/>
              </a:ext>
            </a:extLst>
          </p:cNvPr>
          <p:cNvSpPr/>
          <p:nvPr/>
        </p:nvSpPr>
        <p:spPr>
          <a:xfrm>
            <a:off x="7718671" y="3314016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453564C-C3D4-C842-B222-DE83EE420784}"/>
              </a:ext>
            </a:extLst>
          </p:cNvPr>
          <p:cNvSpPr/>
          <p:nvPr/>
        </p:nvSpPr>
        <p:spPr>
          <a:xfrm>
            <a:off x="7749393" y="3765865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23E3FD2-55D4-714E-B317-DCEC4340F55A}"/>
              </a:ext>
            </a:extLst>
          </p:cNvPr>
          <p:cNvSpPr/>
          <p:nvPr/>
        </p:nvSpPr>
        <p:spPr>
          <a:xfrm>
            <a:off x="8016494" y="2948221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32F8687-92F4-CA48-9FC5-56FC4295A739}"/>
              </a:ext>
            </a:extLst>
          </p:cNvPr>
          <p:cNvSpPr/>
          <p:nvPr/>
        </p:nvSpPr>
        <p:spPr>
          <a:xfrm>
            <a:off x="7001308" y="2965134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1DB2978-B4A3-FD4A-9B7C-9753A6DC5209}"/>
              </a:ext>
            </a:extLst>
          </p:cNvPr>
          <p:cNvSpPr/>
          <p:nvPr/>
        </p:nvSpPr>
        <p:spPr>
          <a:xfrm>
            <a:off x="6258730" y="530913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 rot="18596129">
            <a:off x="3003349" y="2072174"/>
            <a:ext cx="2877262" cy="4988190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 rot="1350317">
            <a:off x="5822101" y="2312347"/>
            <a:ext cx="2967070" cy="2090152"/>
          </a:xfrm>
          <a:prstGeom prst="ellipse">
            <a:avLst/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5-Point Star 44"/>
          <p:cNvSpPr/>
          <p:nvPr/>
        </p:nvSpPr>
        <p:spPr>
          <a:xfrm>
            <a:off x="4052348" y="4566269"/>
            <a:ext cx="587613" cy="50298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5-Point Star 45"/>
          <p:cNvSpPr/>
          <p:nvPr/>
        </p:nvSpPr>
        <p:spPr>
          <a:xfrm>
            <a:off x="6805028" y="3360546"/>
            <a:ext cx="587613" cy="502982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24035" y="4058111"/>
                <a:ext cx="4727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sz="16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035" y="4058111"/>
                <a:ext cx="472766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150955" y="4632129"/>
                <a:ext cx="4576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CA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CA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955" y="4632129"/>
                <a:ext cx="457689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270321" y="2631523"/>
                <a:ext cx="4727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sz="1600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321" y="2631523"/>
                <a:ext cx="472766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903283" y="3455863"/>
                <a:ext cx="4576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CA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CA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283" y="3455863"/>
                <a:ext cx="457689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-58412" y="1031155"/>
                <a:ext cx="9510612" cy="72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𝑊𝑖𝑡h𝑖𝑛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𝐶𝑙𝑢𝑠𝑡𝑒𝑟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𝑆𝑞𝑢𝑎𝑟𝑒𝑠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CA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</m:e>
                      </m:d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CA" sz="16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𝐶𝑙𝑢𝑠𝑡𝑒𝑟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  <m:sup/>
                        <m:e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sSup>
                            <m:sSup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sz="1600" b="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CA" sz="16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𝐶𝑙𝑢𝑠𝑡𝑒𝑟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  <m:sup/>
                        <m:e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sSup>
                            <m:sSup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sz="1600" b="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CA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16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412" y="1031155"/>
                <a:ext cx="9510612" cy="72199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86903" y="1829559"/>
            <a:ext cx="3965445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2400" b="1" i="1" dirty="0"/>
              <a:t>NUMBER OF CLUSTERS (K) = 2</a:t>
            </a:r>
          </a:p>
        </p:txBody>
      </p:sp>
    </p:spTree>
    <p:extLst>
      <p:ext uri="{BB962C8B-B14F-4D97-AF65-F5344CB8AC3E}">
        <p14:creationId xmlns:p14="http://schemas.microsoft.com/office/powerpoint/2010/main" val="236988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21" grpId="0" animBg="1"/>
      <p:bldP spid="22" grpId="0"/>
      <p:bldP spid="23" grpId="0"/>
      <p:bldP spid="25" grpId="0" animBg="1"/>
      <p:bldP spid="26" grpId="0" animBg="1"/>
      <p:bldP spid="27" grpId="0" animBg="1"/>
      <p:bldP spid="30" grpId="0" animBg="1"/>
      <p:bldP spid="31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9050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566328" y="4016879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083" y="212245"/>
            <a:ext cx="79989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HOW TO SELECT THE OPTIMAL NUMBER OF CLUSTERS (K)? “ELBOW METHOD”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740887-BAB4-7D4B-81B2-FF30EB24B9A2}"/>
              </a:ext>
            </a:extLst>
          </p:cNvPr>
          <p:cNvCxnSpPr/>
          <p:nvPr/>
        </p:nvCxnSpPr>
        <p:spPr>
          <a:xfrm flipV="1">
            <a:off x="2281640" y="6282160"/>
            <a:ext cx="5233701" cy="23496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9C069E-8FD7-E546-9055-98F52CC2E3C3}"/>
              </a:ext>
            </a:extLst>
          </p:cNvPr>
          <p:cNvCxnSpPr>
            <a:cxnSpLocks/>
          </p:cNvCxnSpPr>
          <p:nvPr/>
        </p:nvCxnSpPr>
        <p:spPr>
          <a:xfrm flipH="1" flipV="1">
            <a:off x="2281642" y="2956469"/>
            <a:ext cx="1" cy="3384148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31A4D63-85F1-C74B-9B09-F94D616B7AD5}"/>
              </a:ext>
            </a:extLst>
          </p:cNvPr>
          <p:cNvSpPr/>
          <p:nvPr/>
        </p:nvSpPr>
        <p:spPr>
          <a:xfrm>
            <a:off x="3284678" y="480057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9B213E-30EB-D740-A0D5-BF2A93AB5CC1}"/>
              </a:ext>
            </a:extLst>
          </p:cNvPr>
          <p:cNvSpPr/>
          <p:nvPr/>
        </p:nvSpPr>
        <p:spPr>
          <a:xfrm>
            <a:off x="2660886" y="444648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BBFADB-EC90-534C-8D08-B086517EEFEF}"/>
              </a:ext>
            </a:extLst>
          </p:cNvPr>
          <p:cNvSpPr/>
          <p:nvPr/>
        </p:nvSpPr>
        <p:spPr>
          <a:xfrm>
            <a:off x="3227002" y="434935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844676-7A41-4148-9832-1E2016F04B0A}"/>
              </a:ext>
            </a:extLst>
          </p:cNvPr>
          <p:cNvSpPr/>
          <p:nvPr/>
        </p:nvSpPr>
        <p:spPr>
          <a:xfrm>
            <a:off x="4776496" y="5411433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7C9C42-A748-CB47-9FBE-96D2A5004329}"/>
              </a:ext>
            </a:extLst>
          </p:cNvPr>
          <p:cNvSpPr txBox="1"/>
          <p:nvPr/>
        </p:nvSpPr>
        <p:spPr>
          <a:xfrm>
            <a:off x="6557591" y="6386810"/>
            <a:ext cx="130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SAVINGS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4A43F2-8F51-CB4F-BAEF-612DB1EC0BDB}"/>
              </a:ext>
            </a:extLst>
          </p:cNvPr>
          <p:cNvSpPr txBox="1"/>
          <p:nvPr/>
        </p:nvSpPr>
        <p:spPr>
          <a:xfrm rot="16200000">
            <a:off x="1656197" y="3295087"/>
            <a:ext cx="713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AGE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A8701E-3466-BA44-87E0-628153E31FE7}"/>
              </a:ext>
            </a:extLst>
          </p:cNvPr>
          <p:cNvSpPr/>
          <p:nvPr/>
        </p:nvSpPr>
        <p:spPr>
          <a:xfrm>
            <a:off x="2687190" y="36861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BF348D-CA1B-E842-BDB9-45123103B836}"/>
              </a:ext>
            </a:extLst>
          </p:cNvPr>
          <p:cNvSpPr/>
          <p:nvPr/>
        </p:nvSpPr>
        <p:spPr>
          <a:xfrm>
            <a:off x="3168882" y="338314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CEE885C-3565-6A4E-A10E-055745775279}"/>
              </a:ext>
            </a:extLst>
          </p:cNvPr>
          <p:cNvSpPr/>
          <p:nvPr/>
        </p:nvSpPr>
        <p:spPr>
          <a:xfrm>
            <a:off x="3429815" y="376352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802B540-7099-1E49-BD10-8D8BBCAE6274}"/>
              </a:ext>
            </a:extLst>
          </p:cNvPr>
          <p:cNvSpPr/>
          <p:nvPr/>
        </p:nvSpPr>
        <p:spPr>
          <a:xfrm>
            <a:off x="3794196" y="428733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B28615-3063-0940-8810-379CE61A41CF}"/>
              </a:ext>
            </a:extLst>
          </p:cNvPr>
          <p:cNvSpPr/>
          <p:nvPr/>
        </p:nvSpPr>
        <p:spPr>
          <a:xfrm>
            <a:off x="2946670" y="40636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599D9D3-FEDB-1B4F-B040-C579C7839935}"/>
              </a:ext>
            </a:extLst>
          </p:cNvPr>
          <p:cNvSpPr/>
          <p:nvPr/>
        </p:nvSpPr>
        <p:spPr>
          <a:xfrm>
            <a:off x="5312209" y="5271376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DC37098-EB59-BF45-BEED-3DC272645F91}"/>
              </a:ext>
            </a:extLst>
          </p:cNvPr>
          <p:cNvSpPr/>
          <p:nvPr/>
        </p:nvSpPr>
        <p:spPr>
          <a:xfrm>
            <a:off x="4724835" y="4948717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CD2F79-B2F4-074F-81C4-9CB7C1EC9293}"/>
              </a:ext>
            </a:extLst>
          </p:cNvPr>
          <p:cNvSpPr/>
          <p:nvPr/>
        </p:nvSpPr>
        <p:spPr>
          <a:xfrm>
            <a:off x="5179710" y="5787314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1F1E4D-E598-BD4D-AC5A-55BE68059A30}"/>
              </a:ext>
            </a:extLst>
          </p:cNvPr>
          <p:cNvSpPr/>
          <p:nvPr/>
        </p:nvSpPr>
        <p:spPr>
          <a:xfrm>
            <a:off x="5821194" y="5337508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A6643E-1F1A-F54D-A906-F1AE36E584B2}"/>
              </a:ext>
            </a:extLst>
          </p:cNvPr>
          <p:cNvSpPr/>
          <p:nvPr/>
        </p:nvSpPr>
        <p:spPr>
          <a:xfrm>
            <a:off x="5791182" y="5734989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070AF1A-63E5-8745-8CCF-E80FAA24759A}"/>
              </a:ext>
            </a:extLst>
          </p:cNvPr>
          <p:cNvSpPr/>
          <p:nvPr/>
        </p:nvSpPr>
        <p:spPr>
          <a:xfrm>
            <a:off x="5600814" y="5018462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96907C7-9106-534C-B05F-98B70B6ABD31}"/>
              </a:ext>
            </a:extLst>
          </p:cNvPr>
          <p:cNvSpPr/>
          <p:nvPr/>
        </p:nvSpPr>
        <p:spPr>
          <a:xfrm>
            <a:off x="7208746" y="266744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6176990" y="335810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8A136CB-CEC8-7A4B-AC78-99F7E52E3165}"/>
              </a:ext>
            </a:extLst>
          </p:cNvPr>
          <p:cNvSpPr/>
          <p:nvPr/>
        </p:nvSpPr>
        <p:spPr>
          <a:xfrm>
            <a:off x="6712703" y="32180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C086954-B669-2242-AA06-04982AC417DC}"/>
              </a:ext>
            </a:extLst>
          </p:cNvPr>
          <p:cNvSpPr/>
          <p:nvPr/>
        </p:nvSpPr>
        <p:spPr>
          <a:xfrm>
            <a:off x="6580204" y="373398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917830B-B456-4543-84FA-048421EF8AD2}"/>
              </a:ext>
            </a:extLst>
          </p:cNvPr>
          <p:cNvSpPr/>
          <p:nvPr/>
        </p:nvSpPr>
        <p:spPr>
          <a:xfrm>
            <a:off x="7440272" y="31801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10D7133-947C-7943-A8F4-18DF138132BE}"/>
              </a:ext>
            </a:extLst>
          </p:cNvPr>
          <p:cNvSpPr/>
          <p:nvPr/>
        </p:nvSpPr>
        <p:spPr>
          <a:xfrm>
            <a:off x="6587053" y="274089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B25D36D-8839-8548-949E-C40BAB212CEA}"/>
              </a:ext>
            </a:extLst>
          </p:cNvPr>
          <p:cNvSpPr/>
          <p:nvPr/>
        </p:nvSpPr>
        <p:spPr>
          <a:xfrm>
            <a:off x="7191676" y="368166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1F2B35F-BAB5-2C42-963E-97CC1E06669E}"/>
              </a:ext>
            </a:extLst>
          </p:cNvPr>
          <p:cNvSpPr/>
          <p:nvPr/>
        </p:nvSpPr>
        <p:spPr>
          <a:xfrm>
            <a:off x="7634352" y="276949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E3C3FD3-6D36-9D43-8893-A9E7B64EEB78}"/>
              </a:ext>
            </a:extLst>
          </p:cNvPr>
          <p:cNvSpPr/>
          <p:nvPr/>
        </p:nvSpPr>
        <p:spPr>
          <a:xfrm>
            <a:off x="7718671" y="33140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453564C-C3D4-C842-B222-DE83EE420784}"/>
              </a:ext>
            </a:extLst>
          </p:cNvPr>
          <p:cNvSpPr/>
          <p:nvPr/>
        </p:nvSpPr>
        <p:spPr>
          <a:xfrm>
            <a:off x="7749393" y="376586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23E3FD2-55D4-714E-B317-DCEC4340F55A}"/>
              </a:ext>
            </a:extLst>
          </p:cNvPr>
          <p:cNvSpPr/>
          <p:nvPr/>
        </p:nvSpPr>
        <p:spPr>
          <a:xfrm>
            <a:off x="8016494" y="294822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32F8687-92F4-CA48-9FC5-56FC4295A739}"/>
              </a:ext>
            </a:extLst>
          </p:cNvPr>
          <p:cNvSpPr/>
          <p:nvPr/>
        </p:nvSpPr>
        <p:spPr>
          <a:xfrm>
            <a:off x="7001308" y="296513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1DB2978-B4A3-FD4A-9B7C-9753A6DC5209}"/>
              </a:ext>
            </a:extLst>
          </p:cNvPr>
          <p:cNvSpPr/>
          <p:nvPr/>
        </p:nvSpPr>
        <p:spPr>
          <a:xfrm>
            <a:off x="6258730" y="5309134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 rot="1350317">
            <a:off x="2431057" y="3166010"/>
            <a:ext cx="1914226" cy="2218050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 rot="1350317">
            <a:off x="5822101" y="2312347"/>
            <a:ext cx="2967070" cy="2090152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 rot="199258">
            <a:off x="4415104" y="4620045"/>
            <a:ext cx="2412514" cy="1576413"/>
          </a:xfrm>
          <a:prstGeom prst="ellipse">
            <a:avLst/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5-Point Star 44"/>
          <p:cNvSpPr/>
          <p:nvPr/>
        </p:nvSpPr>
        <p:spPr>
          <a:xfrm>
            <a:off x="3204507" y="3894810"/>
            <a:ext cx="587613" cy="50298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5-Point Star 45"/>
          <p:cNvSpPr/>
          <p:nvPr/>
        </p:nvSpPr>
        <p:spPr>
          <a:xfrm>
            <a:off x="6805028" y="3360546"/>
            <a:ext cx="587613" cy="50298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5-Point Star 60"/>
          <p:cNvSpPr/>
          <p:nvPr/>
        </p:nvSpPr>
        <p:spPr>
          <a:xfrm>
            <a:off x="5308366" y="5401331"/>
            <a:ext cx="587613" cy="502982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24035" y="4058111"/>
                <a:ext cx="4727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sz="16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035" y="4058111"/>
                <a:ext cx="472766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292847" y="3994756"/>
                <a:ext cx="4576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CA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CA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47" y="3994756"/>
                <a:ext cx="457689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270321" y="2631523"/>
                <a:ext cx="4727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sz="1600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321" y="2631523"/>
                <a:ext cx="472766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897379" y="4802760"/>
                <a:ext cx="4727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sz="1600" b="1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379" y="4802760"/>
                <a:ext cx="472766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397733" y="5501397"/>
                <a:ext cx="4576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CA" sz="1600" b="1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733" y="5501397"/>
                <a:ext cx="457689" cy="338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903283" y="3455863"/>
                <a:ext cx="4576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CA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CA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283" y="3455863"/>
                <a:ext cx="457689" cy="33855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-58412" y="1173562"/>
                <a:ext cx="9510612" cy="960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𝑊𝑖𝑡h𝑖𝑛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𝐶𝑙𝑢𝑠𝑡𝑒𝑟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𝑆𝑞𝑢𝑎𝑟𝑒𝑠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CA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</m:e>
                      </m:d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CA" sz="16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𝐶𝑙𝑢𝑠𝑡𝑒𝑟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  <m:sup/>
                        <m:e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sSup>
                            <m:sSup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sz="1600" b="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CA" sz="16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𝐶𝑙𝑢𝑠𝑡𝑒𝑟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  <m:sup/>
                        <m:e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sSup>
                            <m:sSup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sz="1600" b="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CA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600" b="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CA" sz="16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𝐶𝑙𝑢𝑠𝑡𝑒𝑟</m:t>
                              </m:r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 3</m:t>
                              </m:r>
                            </m:sub>
                            <m:sup/>
                            <m:e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𝑑𝑖𝑠𝑡𝑎𝑛𝑐𝑒</m:t>
                              </m:r>
                              <m:sSup>
                                <m:sSupPr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CA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1600" b="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CA" sz="1600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CA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1600" b="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CA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CA" sz="16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CA" sz="16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412" y="1173562"/>
                <a:ext cx="9510612" cy="96058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62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21" grpId="0" animBg="1"/>
      <p:bldP spid="22" grpId="0"/>
      <p:bldP spid="23" grpId="0"/>
      <p:bldP spid="25" grpId="0" animBg="1"/>
      <p:bldP spid="26" grpId="0" animBg="1"/>
      <p:bldP spid="27" grpId="0" animBg="1"/>
      <p:bldP spid="30" grpId="0" animBg="1"/>
      <p:bldP spid="31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9050"/>
            <a:ext cx="12182475" cy="68389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2083" y="96134"/>
            <a:ext cx="79989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HOW TO SELECT THE OPTIMAL NUMBER OF CLUSTERS (K)? “ELBOW METHOD”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740887-BAB4-7D4B-81B2-FF30EB24B9A2}"/>
              </a:ext>
            </a:extLst>
          </p:cNvPr>
          <p:cNvCxnSpPr/>
          <p:nvPr/>
        </p:nvCxnSpPr>
        <p:spPr>
          <a:xfrm>
            <a:off x="1422400" y="5626375"/>
            <a:ext cx="6616700" cy="1270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9C069E-8FD7-E546-9055-98F52CC2E3C3}"/>
              </a:ext>
            </a:extLst>
          </p:cNvPr>
          <p:cNvCxnSpPr>
            <a:cxnSpLocks/>
          </p:cNvCxnSpPr>
          <p:nvPr/>
        </p:nvCxnSpPr>
        <p:spPr>
          <a:xfrm flipV="1">
            <a:off x="1435100" y="888097"/>
            <a:ext cx="8343" cy="475796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7C9C42-A748-CB47-9FBE-96D2A5004329}"/>
              </a:ext>
            </a:extLst>
          </p:cNvPr>
          <p:cNvSpPr txBox="1"/>
          <p:nvPr/>
        </p:nvSpPr>
        <p:spPr>
          <a:xfrm>
            <a:off x="3382591" y="5820655"/>
            <a:ext cx="3595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NUMBER OF CLUSTERS “K”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D7C9C42-A748-CB47-9FBE-96D2A5004329}"/>
              </a:ext>
            </a:extLst>
          </p:cNvPr>
          <p:cNvSpPr txBox="1"/>
          <p:nvPr/>
        </p:nvSpPr>
        <p:spPr>
          <a:xfrm rot="16200000">
            <a:off x="-1441428" y="2809567"/>
            <a:ext cx="4673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rgbClr val="002060"/>
                </a:solidFill>
              </a:rPr>
              <a:t>WITHIN CLUSTERS SUM OF SQUARES (WCSS)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CBF348D-CA1B-E842-BDB9-45123103B836}"/>
              </a:ext>
            </a:extLst>
          </p:cNvPr>
          <p:cNvSpPr/>
          <p:nvPr/>
        </p:nvSpPr>
        <p:spPr>
          <a:xfrm>
            <a:off x="1841510" y="1269504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CBF348D-CA1B-E842-BDB9-45123103B836}"/>
              </a:ext>
            </a:extLst>
          </p:cNvPr>
          <p:cNvSpPr/>
          <p:nvPr/>
        </p:nvSpPr>
        <p:spPr>
          <a:xfrm>
            <a:off x="2457179" y="3923804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CBF348D-CA1B-E842-BDB9-45123103B836}"/>
              </a:ext>
            </a:extLst>
          </p:cNvPr>
          <p:cNvSpPr/>
          <p:nvPr/>
        </p:nvSpPr>
        <p:spPr>
          <a:xfrm>
            <a:off x="3382591" y="4601596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CBF348D-CA1B-E842-BDB9-45123103B836}"/>
              </a:ext>
            </a:extLst>
          </p:cNvPr>
          <p:cNvSpPr/>
          <p:nvPr/>
        </p:nvSpPr>
        <p:spPr>
          <a:xfrm>
            <a:off x="4125860" y="4751655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036395" y="1569622"/>
            <a:ext cx="515189" cy="239813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0" idx="5"/>
            <a:endCxn id="71" idx="1"/>
          </p:cNvCxnSpPr>
          <p:nvPr/>
        </p:nvCxnSpPr>
        <p:spPr>
          <a:xfrm>
            <a:off x="2699758" y="4179971"/>
            <a:ext cx="724453" cy="46557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1" idx="6"/>
            <a:endCxn id="72" idx="2"/>
          </p:cNvCxnSpPr>
          <p:nvPr/>
        </p:nvCxnSpPr>
        <p:spPr>
          <a:xfrm>
            <a:off x="3666790" y="4751655"/>
            <a:ext cx="459070" cy="15005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2" idx="6"/>
            <a:endCxn id="76" idx="6"/>
          </p:cNvCxnSpPr>
          <p:nvPr/>
        </p:nvCxnSpPr>
        <p:spPr>
          <a:xfrm>
            <a:off x="4410059" y="4901714"/>
            <a:ext cx="3823794" cy="28730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ECBF348D-CA1B-E842-BDB9-45123103B836}"/>
              </a:ext>
            </a:extLst>
          </p:cNvPr>
          <p:cNvSpPr/>
          <p:nvPr/>
        </p:nvSpPr>
        <p:spPr>
          <a:xfrm>
            <a:off x="4986047" y="4851788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CBF348D-CA1B-E842-BDB9-45123103B836}"/>
              </a:ext>
            </a:extLst>
          </p:cNvPr>
          <p:cNvSpPr/>
          <p:nvPr/>
        </p:nvSpPr>
        <p:spPr>
          <a:xfrm>
            <a:off x="5906981" y="4901714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CBF348D-CA1B-E842-BDB9-45123103B836}"/>
              </a:ext>
            </a:extLst>
          </p:cNvPr>
          <p:cNvSpPr/>
          <p:nvPr/>
        </p:nvSpPr>
        <p:spPr>
          <a:xfrm>
            <a:off x="6886620" y="4963927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CBF348D-CA1B-E842-BDB9-45123103B836}"/>
              </a:ext>
            </a:extLst>
          </p:cNvPr>
          <p:cNvSpPr/>
          <p:nvPr/>
        </p:nvSpPr>
        <p:spPr>
          <a:xfrm>
            <a:off x="7949654" y="5038956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205758" y="4399942"/>
            <a:ext cx="637866" cy="639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4" name="Curved Connector 33"/>
          <p:cNvCxnSpPr/>
          <p:nvPr/>
        </p:nvCxnSpPr>
        <p:spPr>
          <a:xfrm rot="16200000" flipV="1">
            <a:off x="2449993" y="3234741"/>
            <a:ext cx="1489442" cy="944153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2293989" y="2437554"/>
            <a:ext cx="30011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Montserrat" charset="0"/>
                <a:ea typeface="Montserrat" charset="0"/>
                <a:cs typeface="Montserrat" charset="0"/>
              </a:rPr>
              <a:t>OPTIMAL “K”</a:t>
            </a:r>
          </a:p>
        </p:txBody>
      </p:sp>
      <p:pic>
        <p:nvPicPr>
          <p:cNvPr id="1026" name="Picture 2" descr="File:Tennis Elbow Illustration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0159">
            <a:off x="3672482" y="1553526"/>
            <a:ext cx="5272878" cy="287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/>
          <p:cNvSpPr/>
          <p:nvPr/>
        </p:nvSpPr>
        <p:spPr>
          <a:xfrm>
            <a:off x="507135" y="6341256"/>
            <a:ext cx="7805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4"/>
              </a:rPr>
              <a:t>Source: https://commons.wikimedia.org/wiki/File:Tennis_Elbow_Illustration.jpg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506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68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9050"/>
            <a:ext cx="12182475" cy="68389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64243" y="244433"/>
            <a:ext cx="121750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AUTOENCODERS INTUITION</a:t>
            </a:r>
            <a:endParaRPr lang="ru-RU" sz="2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94194" y="772144"/>
            <a:ext cx="91172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Auto encoders are a type of Artificial Neural Networks that are used to perform a task of data encoding (representation learning).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Auto encoders use the same input data for the input and output, Sounds crazy right!?</a:t>
            </a:r>
          </a:p>
          <a:p>
            <a:pPr>
              <a:lnSpc>
                <a:spcPct val="120000"/>
              </a:lnSpc>
            </a:pPr>
            <a:endParaRPr lang="en-CA" sz="2000" b="1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CA" sz="20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1028" name="Picture 4" descr="File:Autoencoder structure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8" t="8954" r="3605" b="6982"/>
          <a:stretch/>
        </p:blipFill>
        <p:spPr bwMode="auto">
          <a:xfrm>
            <a:off x="3195365" y="3301511"/>
            <a:ext cx="3322637" cy="229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91445" y="6078982"/>
            <a:ext cx="720725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/>
              <a:t>Photo Credit: </a:t>
            </a:r>
            <a:r>
              <a:rPr lang="en-CA" sz="1000" dirty="0">
                <a:hlinkClick r:id="rId4"/>
              </a:rPr>
              <a:t>https://commons.wikimedia.org/wiki/File:Autoencoder_structure.png</a:t>
            </a:r>
            <a:endParaRPr lang="en-CA" sz="1000" dirty="0"/>
          </a:p>
          <a:p>
            <a:r>
              <a:rPr lang="en-CA" sz="1000" dirty="0"/>
              <a:t>Photo Credit: </a:t>
            </a:r>
            <a:r>
              <a:rPr lang="en-CA" sz="1000" dirty="0">
                <a:hlinkClick r:id="rId5"/>
              </a:rPr>
              <a:t>https://commons.wikimedia.org/wiki/File:Artificial_neural_network_image_recognition.png</a:t>
            </a:r>
            <a:endParaRPr lang="en-CA" sz="1000" dirty="0"/>
          </a:p>
          <a:p>
            <a:r>
              <a:rPr lang="en-CA" sz="1000" dirty="0"/>
              <a:t>Photo Credit: </a:t>
            </a:r>
            <a:r>
              <a:rPr lang="en-CA" sz="1000" dirty="0">
                <a:hlinkClick r:id="rId6"/>
              </a:rPr>
              <a:t>https://www.pexels.com/photo/grey-and-white-short-fur-cat-104827/</a:t>
            </a:r>
            <a:endParaRPr lang="en-CA" sz="1000" dirty="0"/>
          </a:p>
          <a:p>
            <a:endParaRPr lang="en-CA" sz="1000" dirty="0"/>
          </a:p>
          <a:p>
            <a:endParaRPr lang="en-CA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194194" y="4088082"/>
            <a:ext cx="1677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TARGET (TRUE) </a:t>
            </a:r>
          </a:p>
          <a:p>
            <a:pPr algn="ctr"/>
            <a:r>
              <a:rPr lang="en-CA" b="1" dirty="0">
                <a:solidFill>
                  <a:srgbClr val="FF0000"/>
                </a:solidFill>
              </a:rPr>
              <a:t>LABEL = CAT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31266" y="2482133"/>
            <a:ext cx="3364126" cy="646331"/>
          </a:xfrm>
          <a:prstGeom prst="rect">
            <a:avLst/>
          </a:prstGeom>
          <a:noFill/>
          <a:ln w="47625">
            <a:solidFill>
              <a:srgbClr val="FF0000"/>
            </a:solidFill>
            <a:bevel/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AUTOENCODERS UNSUPERVISED </a:t>
            </a:r>
          </a:p>
          <a:p>
            <a:pPr algn="ctr"/>
            <a:r>
              <a:rPr lang="en-CA" b="1" dirty="0">
                <a:solidFill>
                  <a:srgbClr val="FF0000"/>
                </a:solidFill>
              </a:rPr>
              <a:t>TRAINING</a:t>
            </a:r>
          </a:p>
        </p:txBody>
      </p:sp>
      <p:sp>
        <p:nvSpPr>
          <p:cNvPr id="22" name="Left Arrow 21"/>
          <p:cNvSpPr/>
          <p:nvPr/>
        </p:nvSpPr>
        <p:spPr>
          <a:xfrm>
            <a:off x="6572948" y="4190790"/>
            <a:ext cx="838980" cy="2963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Left Arrow 22"/>
          <p:cNvSpPr/>
          <p:nvPr/>
        </p:nvSpPr>
        <p:spPr>
          <a:xfrm rot="10800000">
            <a:off x="2299416" y="4260052"/>
            <a:ext cx="838980" cy="2963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0837" y="3406543"/>
            <a:ext cx="1133029" cy="7512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8002" y="3373496"/>
            <a:ext cx="1133029" cy="751248"/>
          </a:xfrm>
          <a:prstGeom prst="rect">
            <a:avLst/>
          </a:prstGeom>
        </p:spPr>
      </p:pic>
      <p:cxnSp>
        <p:nvCxnSpPr>
          <p:cNvPr id="18" name="Curved Connector 17"/>
          <p:cNvCxnSpPr/>
          <p:nvPr/>
        </p:nvCxnSpPr>
        <p:spPr>
          <a:xfrm flipV="1">
            <a:off x="2557351" y="4295649"/>
            <a:ext cx="2287600" cy="1100576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41836" y="5087057"/>
            <a:ext cx="1329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ENCODED CAT IMAGE</a:t>
            </a:r>
          </a:p>
        </p:txBody>
      </p:sp>
    </p:spTree>
    <p:extLst>
      <p:ext uri="{BB962C8B-B14F-4D97-AF65-F5344CB8AC3E}">
        <p14:creationId xmlns:p14="http://schemas.microsoft.com/office/powerpoint/2010/main" val="3034264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9050"/>
            <a:ext cx="12182475" cy="68389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16497" y="203529"/>
            <a:ext cx="121750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THE CODE LAYER</a:t>
            </a:r>
            <a:endParaRPr lang="ru-RU" sz="2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0318" y="561854"/>
            <a:ext cx="83801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Auto encoders work by adding a bottleneck in the network.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This bottleneck forces the network to create a compressed (encoded) version of the original input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Auto encoders work well if correlations exists between input data (performs poorly if the all input data is independent) </a:t>
            </a:r>
          </a:p>
          <a:p>
            <a:pPr>
              <a:lnSpc>
                <a:spcPct val="120000"/>
              </a:lnSpc>
            </a:pPr>
            <a:endParaRPr lang="en-CA" sz="2000" b="1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CA" sz="20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8877" y="6284498"/>
            <a:ext cx="720725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/>
              <a:t>Photo Credit: </a:t>
            </a:r>
            <a:r>
              <a:rPr lang="en-CA" sz="1000" dirty="0">
                <a:hlinkClick r:id="rId3"/>
              </a:rPr>
              <a:t>https://commons.wikimedia.org/wiki/File:Autoencoder_structure.png</a:t>
            </a:r>
            <a:endParaRPr lang="en-CA" sz="1000" dirty="0"/>
          </a:p>
          <a:p>
            <a:r>
              <a:rPr lang="en-CA" sz="1000" dirty="0"/>
              <a:t>Photo Credit: </a:t>
            </a:r>
            <a:r>
              <a:rPr lang="en-CA" sz="1000" dirty="0">
                <a:hlinkClick r:id="rId4"/>
              </a:rPr>
              <a:t>https://commons.wikimedia.org/wiki/File:Artificial_neural_network_image_recognition.png</a:t>
            </a:r>
            <a:endParaRPr lang="en-CA" sz="1000" dirty="0"/>
          </a:p>
          <a:p>
            <a:r>
              <a:rPr lang="en-CA" sz="1000" dirty="0"/>
              <a:t>Photo Credit: </a:t>
            </a:r>
            <a:r>
              <a:rPr lang="en-CA" sz="1000" dirty="0">
                <a:hlinkClick r:id="rId5"/>
              </a:rPr>
              <a:t>https://www.pexels.com/photo/grey-and-white-short-fur-cat-104827/</a:t>
            </a:r>
            <a:endParaRPr lang="en-CA" sz="1000" dirty="0"/>
          </a:p>
          <a:p>
            <a:endParaRPr lang="en-CA" sz="1000" dirty="0"/>
          </a:p>
          <a:p>
            <a:endParaRPr lang="en-CA" sz="1000" dirty="0"/>
          </a:p>
        </p:txBody>
      </p:sp>
      <p:sp>
        <p:nvSpPr>
          <p:cNvPr id="22" name="Left Arrow 21"/>
          <p:cNvSpPr/>
          <p:nvPr/>
        </p:nvSpPr>
        <p:spPr>
          <a:xfrm>
            <a:off x="6661678" y="4140017"/>
            <a:ext cx="1078083" cy="2963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Left Arrow 22"/>
          <p:cNvSpPr/>
          <p:nvPr/>
        </p:nvSpPr>
        <p:spPr>
          <a:xfrm rot="10800000">
            <a:off x="2147455" y="4140017"/>
            <a:ext cx="1215599" cy="2963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7455" y="3303604"/>
            <a:ext cx="1133029" cy="7512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4620" y="3270557"/>
            <a:ext cx="1133029" cy="75124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23706" y="4530590"/>
            <a:ext cx="19659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BOTTLENECK</a:t>
            </a:r>
          </a:p>
          <a:p>
            <a:pPr algn="ctr"/>
            <a:r>
              <a:rPr lang="en-CA" b="1" dirty="0">
                <a:solidFill>
                  <a:srgbClr val="FF0000"/>
                </a:solidFill>
              </a:rPr>
              <a:t>“CODE LAYER”</a:t>
            </a:r>
          </a:p>
          <a:p>
            <a:pPr algn="ctr"/>
            <a:r>
              <a:rPr lang="en-CA" b="1" dirty="0">
                <a:solidFill>
                  <a:srgbClr val="FF0000"/>
                </a:solidFill>
              </a:rPr>
              <a:t>(i.e.: ENCODED CAT IMAGE)</a:t>
            </a:r>
          </a:p>
          <a:p>
            <a:pPr algn="ctr"/>
            <a:endParaRPr lang="en-CA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Image result for autoencoders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9" r="18611"/>
          <a:stretch/>
        </p:blipFill>
        <p:spPr bwMode="auto">
          <a:xfrm rot="5400000">
            <a:off x="3335482" y="2622533"/>
            <a:ext cx="3245912" cy="289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urved Connector 17"/>
          <p:cNvCxnSpPr/>
          <p:nvPr/>
        </p:nvCxnSpPr>
        <p:spPr>
          <a:xfrm flipV="1">
            <a:off x="2713969" y="4192710"/>
            <a:ext cx="2287600" cy="1100576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rot="16200000">
            <a:off x="3647696" y="4911503"/>
            <a:ext cx="430900" cy="1485900"/>
          </a:xfrm>
          <a:prstGeom prst="leftBrace">
            <a:avLst>
              <a:gd name="adj1" fmla="val 50641"/>
              <a:gd name="adj2" fmla="val 4703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Left Brace 26"/>
          <p:cNvSpPr/>
          <p:nvPr/>
        </p:nvSpPr>
        <p:spPr>
          <a:xfrm rot="16200000">
            <a:off x="5920996" y="4913960"/>
            <a:ext cx="430900" cy="1485900"/>
          </a:xfrm>
          <a:prstGeom prst="leftBrace">
            <a:avLst>
              <a:gd name="adj1" fmla="val 50641"/>
              <a:gd name="adj2" fmla="val 4703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extBox 27"/>
          <p:cNvSpPr txBox="1"/>
          <p:nvPr/>
        </p:nvSpPr>
        <p:spPr>
          <a:xfrm>
            <a:off x="3360838" y="5716761"/>
            <a:ext cx="196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ENCODER</a:t>
            </a:r>
          </a:p>
          <a:p>
            <a:pPr algn="ctr"/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90813" y="5684752"/>
            <a:ext cx="196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DECODER</a:t>
            </a:r>
          </a:p>
          <a:p>
            <a:pPr algn="ctr"/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45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9050"/>
            <a:ext cx="12182475" cy="68389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3197" y="210764"/>
            <a:ext cx="121750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AUTOENCODER MATH</a:t>
            </a:r>
            <a:endParaRPr lang="ru-RU" sz="2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09014" y="6160079"/>
            <a:ext cx="720725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/>
              <a:t>Photo Credit: </a:t>
            </a:r>
            <a:r>
              <a:rPr lang="en-CA" sz="1000" dirty="0">
                <a:hlinkClick r:id="rId3"/>
              </a:rPr>
              <a:t>https://commons.wikimedia.org/wiki/File:Autoencoder_structure.png</a:t>
            </a:r>
            <a:endParaRPr lang="en-CA" sz="1000" dirty="0"/>
          </a:p>
          <a:p>
            <a:r>
              <a:rPr lang="en-CA" sz="1000" dirty="0"/>
              <a:t>Photo Credit: </a:t>
            </a:r>
            <a:r>
              <a:rPr lang="en-CA" sz="1000" dirty="0">
                <a:hlinkClick r:id="rId4"/>
              </a:rPr>
              <a:t>https://commons.wikimedia.org/wiki/File:Artificial_neural_network_image_recognition.png</a:t>
            </a:r>
            <a:endParaRPr lang="en-CA" sz="1000" dirty="0"/>
          </a:p>
          <a:p>
            <a:r>
              <a:rPr lang="en-CA" sz="1000" dirty="0"/>
              <a:t>Photo Credit: </a:t>
            </a:r>
            <a:r>
              <a:rPr lang="en-CA" sz="1000" dirty="0">
                <a:hlinkClick r:id="rId5"/>
              </a:rPr>
              <a:t>https://www.pexels.com/photo/grey-and-white-short-fur-cat-104827/</a:t>
            </a:r>
            <a:endParaRPr lang="en-CA" sz="1000" dirty="0"/>
          </a:p>
          <a:p>
            <a:endParaRPr lang="en-CA" sz="1000" dirty="0"/>
          </a:p>
          <a:p>
            <a:endParaRPr lang="en-CA" sz="1000" dirty="0"/>
          </a:p>
        </p:txBody>
      </p:sp>
      <p:sp>
        <p:nvSpPr>
          <p:cNvPr id="23" name="Left Arrow 22"/>
          <p:cNvSpPr/>
          <p:nvPr/>
        </p:nvSpPr>
        <p:spPr>
          <a:xfrm rot="10800000">
            <a:off x="3786770" y="1859428"/>
            <a:ext cx="1215599" cy="2963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 descr="Image result for autoencoders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9" r="18611"/>
          <a:stretch/>
        </p:blipFill>
        <p:spPr bwMode="auto">
          <a:xfrm rot="5400000">
            <a:off x="4806775" y="392500"/>
            <a:ext cx="3579769" cy="318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 Brace 9"/>
          <p:cNvSpPr/>
          <p:nvPr/>
        </p:nvSpPr>
        <p:spPr>
          <a:xfrm rot="16200000">
            <a:off x="5302342" y="3031268"/>
            <a:ext cx="430900" cy="1485900"/>
          </a:xfrm>
          <a:prstGeom prst="leftBrace">
            <a:avLst>
              <a:gd name="adj1" fmla="val 50641"/>
              <a:gd name="adj2" fmla="val 4703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Left Brace 26"/>
          <p:cNvSpPr/>
          <p:nvPr/>
        </p:nvSpPr>
        <p:spPr>
          <a:xfrm rot="16200000">
            <a:off x="7575642" y="3033725"/>
            <a:ext cx="430900" cy="1485900"/>
          </a:xfrm>
          <a:prstGeom prst="leftBrace">
            <a:avLst>
              <a:gd name="adj1" fmla="val 50641"/>
              <a:gd name="adj2" fmla="val 4703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extBox 27"/>
          <p:cNvSpPr txBox="1"/>
          <p:nvPr/>
        </p:nvSpPr>
        <p:spPr>
          <a:xfrm>
            <a:off x="4514105" y="4089231"/>
            <a:ext cx="196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ENCODER</a:t>
            </a:r>
          </a:p>
          <a:p>
            <a:pPr algn="ctr"/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08113" y="4089231"/>
            <a:ext cx="196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DECODER</a:t>
            </a:r>
          </a:p>
          <a:p>
            <a:pPr algn="ctr"/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46683" y="1433608"/>
            <a:ext cx="19659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rgbClr val="FF0000"/>
                </a:solidFill>
              </a:rPr>
              <a:t>x</a:t>
            </a:r>
          </a:p>
          <a:p>
            <a:pPr algn="ctr"/>
            <a:endParaRPr lang="en-CA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711742" y="1459318"/>
                <a:ext cx="1965957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CA" sz="2800" b="1" dirty="0">
                  <a:solidFill>
                    <a:srgbClr val="FF0000"/>
                  </a:solidFill>
                </a:endParaRPr>
              </a:p>
              <a:p>
                <a:pPr algn="ctr"/>
                <a:endParaRPr lang="en-CA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742" y="1459318"/>
                <a:ext cx="1965957" cy="80021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Left Arrow 25"/>
          <p:cNvSpPr/>
          <p:nvPr/>
        </p:nvSpPr>
        <p:spPr>
          <a:xfrm rot="10800000">
            <a:off x="8166270" y="1833718"/>
            <a:ext cx="965030" cy="3220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082185" y="460625"/>
            <a:ext cx="19659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rgbClr val="FF0000"/>
                </a:solidFill>
              </a:rPr>
              <a:t>W</a:t>
            </a:r>
          </a:p>
          <a:p>
            <a:pPr algn="ctr"/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13680" y="2936092"/>
            <a:ext cx="1965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rgbClr val="FF0000"/>
                </a:solidFill>
              </a:rPr>
              <a:t>h(x)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36374" y="481323"/>
            <a:ext cx="19659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rgbClr val="FF0000"/>
                </a:solidFill>
              </a:rPr>
              <a:t>W*</a:t>
            </a:r>
          </a:p>
          <a:p>
            <a:pPr algn="ctr"/>
            <a:endParaRPr lang="en-CA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0950" y="2072552"/>
                <a:ext cx="39523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400" b="1" u="sng" dirty="0"/>
                  <a:t>ENCODER: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50" y="2072552"/>
                <a:ext cx="3952364" cy="830997"/>
              </a:xfrm>
              <a:prstGeom prst="rect">
                <a:avLst/>
              </a:prstGeom>
              <a:blipFill rotWithShape="0">
                <a:blip r:embed="rId8"/>
                <a:stretch>
                  <a:fillRect l="-2469" t="-5882" b="-955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84673" y="3096566"/>
                <a:ext cx="419409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400" b="1" u="sng" dirty="0"/>
                  <a:t>DECODER: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73" y="3096566"/>
                <a:ext cx="4194097" cy="830997"/>
              </a:xfrm>
              <a:prstGeom prst="rect">
                <a:avLst/>
              </a:prstGeom>
              <a:blipFill rotWithShape="0">
                <a:blip r:embed="rId9"/>
                <a:stretch>
                  <a:fillRect l="-2180" t="-5882" b="-955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84673" y="4132119"/>
                <a:ext cx="509409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b="1" u="sng" dirty="0"/>
                  <a:t>TIED WEIGHTS: </a:t>
                </a:r>
              </a:p>
              <a:p>
                <a:r>
                  <a:rPr lang="en-CA" sz="2400" i="1" dirty="0"/>
                  <a:t>Weights from input to hidden layer will be equal to the weights from hidden layer to output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73" y="4132119"/>
                <a:ext cx="5094091" cy="1938992"/>
              </a:xfrm>
              <a:prstGeom prst="rect">
                <a:avLst/>
              </a:prstGeom>
              <a:blipFill rotWithShape="0">
                <a:blip r:embed="rId10"/>
                <a:stretch>
                  <a:fillRect l="-1794" t="-2516" r="-9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745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-6350"/>
            <a:ext cx="12182475" cy="68389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DF2182A-3A3E-6E43-A1C7-B8738B53490A}"/>
              </a:ext>
            </a:extLst>
          </p:cNvPr>
          <p:cNvSpPr txBox="1">
            <a:spLocks/>
          </p:cNvSpPr>
          <p:nvPr/>
        </p:nvSpPr>
        <p:spPr>
          <a:xfrm>
            <a:off x="283758" y="368961"/>
            <a:ext cx="8663116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400"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US" dirty="0"/>
              <a:t>PRINCIPAL COMPONENT ANALYSIS: OVERVIEW</a:t>
            </a:r>
            <a:endParaRPr lang="ru-RU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246EE3A9-7973-324F-97F1-BE93F103C344}"/>
              </a:ext>
            </a:extLst>
          </p:cNvPr>
          <p:cNvSpPr txBox="1">
            <a:spLocks/>
          </p:cNvSpPr>
          <p:nvPr/>
        </p:nvSpPr>
        <p:spPr>
          <a:xfrm>
            <a:off x="283757" y="830626"/>
            <a:ext cx="9074847" cy="26776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000"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CA" dirty="0"/>
              <a:t>PCA is an unsupervised machine learning algorithm.</a:t>
            </a:r>
          </a:p>
          <a:p>
            <a:r>
              <a:rPr lang="en-CA" dirty="0"/>
              <a:t>PCA performs dimensionality reductions while attempting at keeping the original information unchanged. </a:t>
            </a:r>
          </a:p>
          <a:p>
            <a:r>
              <a:rPr lang="en-CA" dirty="0"/>
              <a:t>PCA works by trying to find a new set of features called components.</a:t>
            </a:r>
          </a:p>
          <a:p>
            <a:r>
              <a:rPr lang="en-CA" dirty="0"/>
              <a:t>Components are composites of the uncorrelated given input features.</a:t>
            </a:r>
          </a:p>
        </p:txBody>
      </p:sp>
      <p:pic>
        <p:nvPicPr>
          <p:cNvPr id="10" name="Picture 4" descr="http://phdthesis-bioinformatics-maxplanckinstitute-molecularplantphys.matthias-scholz.de/fig_pca_illu3d.png">
            <a:extLst>
              <a:ext uri="{FF2B5EF4-FFF2-40B4-BE49-F238E27FC236}">
                <a16:creationId xmlns:a16="http://schemas.microsoft.com/office/drawing/2014/main" id="{BD9C49D7-3805-454C-819F-FBC426B39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592" y="3592905"/>
            <a:ext cx="6410128" cy="254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3E1D87-6681-D341-B640-C7BF74626C33}"/>
              </a:ext>
            </a:extLst>
          </p:cNvPr>
          <p:cNvSpPr/>
          <p:nvPr/>
        </p:nvSpPr>
        <p:spPr>
          <a:xfrm>
            <a:off x="934682" y="6182414"/>
            <a:ext cx="109376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>
                <a:solidFill>
                  <a:srgbClr val="002060"/>
                </a:solidFill>
              </a:rPr>
              <a:t>Photo Credit: </a:t>
            </a:r>
            <a:r>
              <a:rPr lang="en-CA" sz="1200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http://phdthesis-bioinformatics-maxplanckinstitute-molecularplantphys.matthias-scholz.de/</a:t>
            </a:r>
            <a:endParaRPr lang="en-CA" sz="1200" dirty="0">
              <a:solidFill>
                <a:srgbClr val="002060"/>
              </a:solidFill>
            </a:endParaRPr>
          </a:p>
          <a:p>
            <a:endParaRPr lang="en-CA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37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7277F-5B85-41EF-9714-B02B61EB8485}"/>
              </a:ext>
            </a:extLst>
          </p:cNvPr>
          <p:cNvSpPr txBox="1"/>
          <p:nvPr/>
        </p:nvSpPr>
        <p:spPr>
          <a:xfrm>
            <a:off x="77869" y="583848"/>
            <a:ext cx="9200885" cy="30469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285750" indent="-285750">
              <a:buFont typeface="Arial" panose="020B0604020202020204" pitchFamily="34" charset="0"/>
              <a:buChar char="•"/>
              <a:defRPr sz="2400"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CA" dirty="0"/>
              <a:t>One of the key pain points for marketers is to know their customers and identify their needs.</a:t>
            </a:r>
          </a:p>
          <a:p>
            <a:r>
              <a:rPr lang="en-CA" dirty="0"/>
              <a:t>By understanding the customer, marketers can launch a targeted marketing campaign that is tailored for specific needs.</a:t>
            </a:r>
          </a:p>
          <a:p>
            <a:r>
              <a:rPr lang="en-CA" dirty="0"/>
              <a:t>If data about the customers is available, data science can be applied to perform market segmentation.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468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7277F-5B85-41EF-9714-B02B61EB8485}"/>
              </a:ext>
            </a:extLst>
          </p:cNvPr>
          <p:cNvSpPr txBox="1"/>
          <p:nvPr/>
        </p:nvSpPr>
        <p:spPr>
          <a:xfrm>
            <a:off x="77869" y="583848"/>
            <a:ext cx="9200885" cy="30469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285750" indent="-285750">
              <a:buFont typeface="Arial" panose="020B0604020202020204" pitchFamily="34" charset="0"/>
              <a:buChar char="•"/>
              <a:defRPr sz="2400"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CA" dirty="0"/>
              <a:t>In this case study, you have been hired as a consultant to a bank in New York City. </a:t>
            </a:r>
          </a:p>
          <a:p>
            <a:r>
              <a:rPr lang="en-CA" dirty="0"/>
              <a:t>The bank has extensive data on their customers for the past 6 months. </a:t>
            </a:r>
          </a:p>
          <a:p>
            <a:r>
              <a:rPr lang="en-CA" dirty="0"/>
              <a:t>The marketing team at the bank wants to launch a targeted ad marketing campaign by dividing their customers into at least 3 distinctive groups. 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01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799" y="594570"/>
            <a:ext cx="832021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Montserrat" charset="0"/>
                <a:ea typeface="Montserrat" charset="0"/>
                <a:cs typeface="Montserrat" charset="0"/>
              </a:rPr>
              <a:t># CUSTID: Identification of Credit Card holder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Montserrat" charset="0"/>
                <a:ea typeface="Montserrat" charset="0"/>
                <a:cs typeface="Montserrat" charset="0"/>
              </a:rPr>
              <a:t># BALANCE: Balance amount left in customer's account to </a:t>
            </a:r>
          </a:p>
          <a:p>
            <a:r>
              <a:rPr lang="en-US" sz="2000" b="1" dirty="0">
                <a:latin typeface="Montserrat" charset="0"/>
                <a:ea typeface="Montserrat" charset="0"/>
                <a:cs typeface="Montserrat" charset="0"/>
              </a:rPr>
              <a:t>make 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Montserrat" charset="0"/>
                <a:ea typeface="Montserrat" charset="0"/>
                <a:cs typeface="Montserrat" charset="0"/>
              </a:rPr>
              <a:t># BALANCE_FREQUENCY: How frequently the Balance is </a:t>
            </a:r>
          </a:p>
          <a:p>
            <a:r>
              <a:rPr lang="en-US" sz="2000" b="1" dirty="0">
                <a:latin typeface="Montserrat" charset="0"/>
                <a:ea typeface="Montserrat" charset="0"/>
                <a:cs typeface="Montserrat" charset="0"/>
              </a:rPr>
              <a:t>updated, score between 0 and 1 (1 = frequently updated, 0 = not frequently updated)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Montserrat" charset="0"/>
                <a:ea typeface="Montserrat" charset="0"/>
                <a:cs typeface="Montserrat" charset="0"/>
              </a:rPr>
              <a:t># PURCHASES: Amount of purchases made from 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Montserrat" charset="0"/>
                <a:ea typeface="Montserrat" charset="0"/>
                <a:cs typeface="Montserrat" charset="0"/>
              </a:rPr>
              <a:t># ONEOFFPURCHASES: Maximum purchase amount done in one-go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Montserrat" charset="0"/>
                <a:ea typeface="Montserrat" charset="0"/>
                <a:cs typeface="Montserrat" charset="0"/>
              </a:rPr>
              <a:t># INSTALLMENTS_PURCHASES: Amount of purchase done in installment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Montserrat" charset="0"/>
                <a:ea typeface="Montserrat" charset="0"/>
                <a:cs typeface="Montserrat" charset="0"/>
              </a:rPr>
              <a:t># CASH_ADVANCE: Cash in advance given by the 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Montserrat" charset="0"/>
                <a:ea typeface="Montserrat" charset="0"/>
                <a:cs typeface="Montserrat" charset="0"/>
              </a:rPr>
              <a:t># PURCHASES_FREQUENCY: How frequently the Purchases are being made, score between 0 and 1 (1 = frequently purchased, 0 = not frequently purchased)</a:t>
            </a:r>
          </a:p>
        </p:txBody>
      </p:sp>
    </p:spTree>
    <p:extLst>
      <p:ext uri="{BB962C8B-B14F-4D97-AF65-F5344CB8AC3E}">
        <p14:creationId xmlns:p14="http://schemas.microsoft.com/office/powerpoint/2010/main" val="345013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799" y="594570"/>
            <a:ext cx="773533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# PURCHASES_FREQUENCY: How frequently </a:t>
            </a:r>
          </a:p>
          <a:p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the Purchases are being made, score between 0 and 1 (1 = frequently purchased, 0 = not frequently purchased)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# ONEOFF_PURCHASES_FREQUENCY: How </a:t>
            </a:r>
          </a:p>
          <a:p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frequently Purchases are happening in one-go (1 = frequently purchased, 0 = not frequently purchased)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# PURCHASES_INSTALLMENTS_FREQUENCY: How frequently purchases in installments are being done (1 = frequently done, 0 = not frequently done)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# CASH_ADVANCE_FREQUENCY: How </a:t>
            </a:r>
          </a:p>
          <a:p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frequently the cash in advance being paid</a:t>
            </a:r>
          </a:p>
        </p:txBody>
      </p:sp>
    </p:spTree>
    <p:extLst>
      <p:ext uri="{BB962C8B-B14F-4D97-AF65-F5344CB8AC3E}">
        <p14:creationId xmlns:p14="http://schemas.microsoft.com/office/powerpoint/2010/main" val="744693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594570"/>
            <a:ext cx="81953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# CASH_ADVANCE_TRX: Number of Transactions made with "Cash in Advance"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# PURCHASES_TRX: Number of purchase </a:t>
            </a:r>
          </a:p>
          <a:p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transactions made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# CREDIT_LIMIT: Limit of Credit Card for 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# PAYMENTS: Amount of Payment done by 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# MINIMUM_PAYMENTS: Minimum amount of </a:t>
            </a:r>
          </a:p>
          <a:p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payments made by user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# PRC_FULL_PAYMENT: Percent of full payment paid by 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# TENURE: Tenure of credit card service for user</a:t>
            </a:r>
          </a:p>
        </p:txBody>
      </p:sp>
    </p:spTree>
    <p:extLst>
      <p:ext uri="{BB962C8B-B14F-4D97-AF65-F5344CB8AC3E}">
        <p14:creationId xmlns:p14="http://schemas.microsoft.com/office/powerpoint/2010/main" val="104895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2083" y="735653"/>
            <a:ext cx="87323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K-means is an unsupervised learning algorithm (clustering).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K-means works by grouping some data points together (clustering) in an unsupervised fashion.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The algorithm groups observations with similar attribute values together by measuring the Euclidian distance between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083" y="298008"/>
            <a:ext cx="7998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K-MEANS INTUITION 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B740887-BAB4-7D4B-81B2-FF30EB24B9A2}"/>
              </a:ext>
            </a:extLst>
          </p:cNvPr>
          <p:cNvCxnSpPr/>
          <p:nvPr/>
        </p:nvCxnSpPr>
        <p:spPr>
          <a:xfrm flipV="1">
            <a:off x="499736" y="5962918"/>
            <a:ext cx="3329486" cy="156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09C069E-8FD7-E546-9055-98F52CC2E3C3}"/>
              </a:ext>
            </a:extLst>
          </p:cNvPr>
          <p:cNvCxnSpPr>
            <a:cxnSpLocks/>
          </p:cNvCxnSpPr>
          <p:nvPr/>
        </p:nvCxnSpPr>
        <p:spPr>
          <a:xfrm flipH="1" flipV="1">
            <a:off x="499736" y="2783963"/>
            <a:ext cx="5" cy="322956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31A4D63-85F1-C74B-9B09-F94D616B7AD5}"/>
              </a:ext>
            </a:extLst>
          </p:cNvPr>
          <p:cNvSpPr/>
          <p:nvPr/>
        </p:nvSpPr>
        <p:spPr>
          <a:xfrm>
            <a:off x="1502774" y="4473477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D9B213E-30EB-D740-A0D5-BF2A93AB5CC1}"/>
              </a:ext>
            </a:extLst>
          </p:cNvPr>
          <p:cNvSpPr/>
          <p:nvPr/>
        </p:nvSpPr>
        <p:spPr>
          <a:xfrm>
            <a:off x="878982" y="4119392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FBBFADB-EC90-534C-8D08-B086517EEFEF}"/>
              </a:ext>
            </a:extLst>
          </p:cNvPr>
          <p:cNvSpPr/>
          <p:nvPr/>
        </p:nvSpPr>
        <p:spPr>
          <a:xfrm>
            <a:off x="1445098" y="4022265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B844676-7A41-4148-9832-1E2016F04B0A}"/>
              </a:ext>
            </a:extLst>
          </p:cNvPr>
          <p:cNvSpPr/>
          <p:nvPr/>
        </p:nvSpPr>
        <p:spPr>
          <a:xfrm>
            <a:off x="2615863" y="5071378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7C9C42-A748-CB47-9FBE-96D2A5004329}"/>
              </a:ext>
            </a:extLst>
          </p:cNvPr>
          <p:cNvSpPr txBox="1"/>
          <p:nvPr/>
        </p:nvSpPr>
        <p:spPr>
          <a:xfrm>
            <a:off x="2040692" y="6039034"/>
            <a:ext cx="130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SAVINGS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4A43F2-8F51-CB4F-BAEF-612DB1EC0BDB}"/>
              </a:ext>
            </a:extLst>
          </p:cNvPr>
          <p:cNvSpPr txBox="1"/>
          <p:nvPr/>
        </p:nvSpPr>
        <p:spPr>
          <a:xfrm rot="16200000">
            <a:off x="-125707" y="2967993"/>
            <a:ext cx="713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AGE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9B28615-3063-0940-8810-379CE61A41CF}"/>
              </a:ext>
            </a:extLst>
          </p:cNvPr>
          <p:cNvSpPr/>
          <p:nvPr/>
        </p:nvSpPr>
        <p:spPr>
          <a:xfrm>
            <a:off x="1164766" y="3736549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599D9D3-FEDB-1B4F-B040-C579C7839935}"/>
              </a:ext>
            </a:extLst>
          </p:cNvPr>
          <p:cNvSpPr/>
          <p:nvPr/>
        </p:nvSpPr>
        <p:spPr>
          <a:xfrm>
            <a:off x="3113607" y="4954465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DC37098-EB59-BF45-BEED-3DC272645F91}"/>
              </a:ext>
            </a:extLst>
          </p:cNvPr>
          <p:cNvSpPr/>
          <p:nvPr/>
        </p:nvSpPr>
        <p:spPr>
          <a:xfrm>
            <a:off x="2757963" y="4603512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CCD2F79-B2F4-074F-81C4-9CB7C1EC9293}"/>
              </a:ext>
            </a:extLst>
          </p:cNvPr>
          <p:cNvSpPr/>
          <p:nvPr/>
        </p:nvSpPr>
        <p:spPr>
          <a:xfrm>
            <a:off x="3174713" y="5371496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2495614" y="3265498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3537863" y="3245167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2982738" y="3001231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3255706" y="2633904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3032614" y="3595809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740887-BAB4-7D4B-81B2-FF30EB24B9A2}"/>
              </a:ext>
            </a:extLst>
          </p:cNvPr>
          <p:cNvCxnSpPr/>
          <p:nvPr/>
        </p:nvCxnSpPr>
        <p:spPr>
          <a:xfrm flipV="1">
            <a:off x="5298502" y="5900794"/>
            <a:ext cx="3423207" cy="2716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09C069E-8FD7-E546-9055-98F52CC2E3C3}"/>
              </a:ext>
            </a:extLst>
          </p:cNvPr>
          <p:cNvCxnSpPr>
            <a:cxnSpLocks/>
          </p:cNvCxnSpPr>
          <p:nvPr/>
        </p:nvCxnSpPr>
        <p:spPr>
          <a:xfrm flipH="1" flipV="1">
            <a:off x="5298502" y="2733358"/>
            <a:ext cx="5" cy="322956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31A4D63-85F1-C74B-9B09-F94D616B7AD5}"/>
              </a:ext>
            </a:extLst>
          </p:cNvPr>
          <p:cNvSpPr/>
          <p:nvPr/>
        </p:nvSpPr>
        <p:spPr>
          <a:xfrm>
            <a:off x="6301540" y="442287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9B213E-30EB-D740-A0D5-BF2A93AB5CC1}"/>
              </a:ext>
            </a:extLst>
          </p:cNvPr>
          <p:cNvSpPr/>
          <p:nvPr/>
        </p:nvSpPr>
        <p:spPr>
          <a:xfrm>
            <a:off x="5677748" y="40687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FBBFADB-EC90-534C-8D08-B086517EEFEF}"/>
              </a:ext>
            </a:extLst>
          </p:cNvPr>
          <p:cNvSpPr/>
          <p:nvPr/>
        </p:nvSpPr>
        <p:spPr>
          <a:xfrm>
            <a:off x="6243864" y="397166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B844676-7A41-4148-9832-1E2016F04B0A}"/>
              </a:ext>
            </a:extLst>
          </p:cNvPr>
          <p:cNvSpPr/>
          <p:nvPr/>
        </p:nvSpPr>
        <p:spPr>
          <a:xfrm>
            <a:off x="7414629" y="5020773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7C9C42-A748-CB47-9FBE-96D2A5004329}"/>
              </a:ext>
            </a:extLst>
          </p:cNvPr>
          <p:cNvSpPr txBox="1"/>
          <p:nvPr/>
        </p:nvSpPr>
        <p:spPr>
          <a:xfrm>
            <a:off x="6952834" y="5924355"/>
            <a:ext cx="130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SAVINGS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4A43F2-8F51-CB4F-BAEF-612DB1EC0BDB}"/>
              </a:ext>
            </a:extLst>
          </p:cNvPr>
          <p:cNvSpPr txBox="1"/>
          <p:nvPr/>
        </p:nvSpPr>
        <p:spPr>
          <a:xfrm rot="16200000">
            <a:off x="4673059" y="2917388"/>
            <a:ext cx="713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AGE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B28615-3063-0940-8810-379CE61A41CF}"/>
              </a:ext>
            </a:extLst>
          </p:cNvPr>
          <p:cNvSpPr/>
          <p:nvPr/>
        </p:nvSpPr>
        <p:spPr>
          <a:xfrm>
            <a:off x="5963532" y="368594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599D9D3-FEDB-1B4F-B040-C579C7839935}"/>
              </a:ext>
            </a:extLst>
          </p:cNvPr>
          <p:cNvSpPr/>
          <p:nvPr/>
        </p:nvSpPr>
        <p:spPr>
          <a:xfrm>
            <a:off x="7912373" y="4903860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DC37098-EB59-BF45-BEED-3DC272645F91}"/>
              </a:ext>
            </a:extLst>
          </p:cNvPr>
          <p:cNvSpPr/>
          <p:nvPr/>
        </p:nvSpPr>
        <p:spPr>
          <a:xfrm>
            <a:off x="7556729" y="4552907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CCD2F79-B2F4-074F-81C4-9CB7C1EC9293}"/>
              </a:ext>
            </a:extLst>
          </p:cNvPr>
          <p:cNvSpPr/>
          <p:nvPr/>
        </p:nvSpPr>
        <p:spPr>
          <a:xfrm>
            <a:off x="7973479" y="5320891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7294380" y="3214893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8336629" y="3194562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7781504" y="2950626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8054472" y="2583299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7831380" y="3545204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1" name="Right Arrow 60"/>
          <p:cNvSpPr/>
          <p:nvPr/>
        </p:nvSpPr>
        <p:spPr>
          <a:xfrm>
            <a:off x="3157736" y="4136759"/>
            <a:ext cx="2032957" cy="6542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ectangle 61"/>
          <p:cNvSpPr/>
          <p:nvPr/>
        </p:nvSpPr>
        <p:spPr>
          <a:xfrm>
            <a:off x="3162634" y="3884974"/>
            <a:ext cx="17732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Montserrat" charset="0"/>
                <a:ea typeface="Montserrat" charset="0"/>
                <a:cs typeface="Montserrat" charset="0"/>
              </a:rPr>
              <a:t>K-MEANS</a:t>
            </a:r>
          </a:p>
        </p:txBody>
      </p:sp>
      <p:sp>
        <p:nvSpPr>
          <p:cNvPr id="63" name="Oval 62"/>
          <p:cNvSpPr/>
          <p:nvPr/>
        </p:nvSpPr>
        <p:spPr>
          <a:xfrm>
            <a:off x="7294380" y="4322383"/>
            <a:ext cx="1196594" cy="1495726"/>
          </a:xfrm>
          <a:prstGeom prst="ellipse">
            <a:avLst/>
          </a:prstGeom>
          <a:noFill/>
          <a:ln w="5715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/>
          <p:cNvSpPr/>
          <p:nvPr/>
        </p:nvSpPr>
        <p:spPr>
          <a:xfrm rot="1350317">
            <a:off x="5442016" y="3350081"/>
            <a:ext cx="1429004" cy="1638070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 rot="1350317">
            <a:off x="7252821" y="2343035"/>
            <a:ext cx="1441316" cy="1745978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068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2083" y="735653"/>
            <a:ext cx="88842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2400" b="1" dirty="0">
              <a:latin typeface="Montserrat" charset="0"/>
              <a:ea typeface="Montserrat" charset="0"/>
              <a:cs typeface="Montserrat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CA" sz="2400" b="1" dirty="0">
                <a:latin typeface="Montserrat" charset="0"/>
                <a:ea typeface="Montserrat" charset="0"/>
                <a:cs typeface="Montserrat" charset="0"/>
              </a:rPr>
              <a:t>Choose number of clusters “K”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400" b="1" dirty="0">
                <a:latin typeface="Montserrat" charset="0"/>
                <a:ea typeface="Montserrat" charset="0"/>
                <a:cs typeface="Montserrat" charset="0"/>
              </a:rPr>
              <a:t>Select random K points that are going to be the centroids for each cluster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400" b="1" dirty="0">
                <a:latin typeface="Montserrat" charset="0"/>
                <a:ea typeface="Montserrat" charset="0"/>
                <a:cs typeface="Montserrat" charset="0"/>
              </a:rPr>
              <a:t>Assign each data point to the nearest centroid, doing so will enable us to create “K” number of clusters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400" b="1" dirty="0">
                <a:latin typeface="Montserrat" charset="0"/>
                <a:ea typeface="Montserrat" charset="0"/>
                <a:cs typeface="Montserrat" charset="0"/>
              </a:rPr>
              <a:t>Calculate a new centroid for each cluster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400" b="1" dirty="0">
                <a:latin typeface="Montserrat" charset="0"/>
                <a:ea typeface="Montserrat" charset="0"/>
                <a:cs typeface="Montserrat" charset="0"/>
              </a:rPr>
              <a:t>Reassign each data point to the new closest centroid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400" b="1" dirty="0">
                <a:latin typeface="Montserrat" charset="0"/>
                <a:ea typeface="Montserrat" charset="0"/>
                <a:cs typeface="Montserrat" charset="0"/>
              </a:rPr>
              <a:t>Go to step 4 and repeat.</a:t>
            </a:r>
          </a:p>
        </p:txBody>
      </p:sp>
      <p:sp>
        <p:nvSpPr>
          <p:cNvPr id="7" name="Rectangle 6"/>
          <p:cNvSpPr/>
          <p:nvPr/>
        </p:nvSpPr>
        <p:spPr>
          <a:xfrm>
            <a:off x="202083" y="298008"/>
            <a:ext cx="7998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K-MEANS ALGORITHM STEPS </a:t>
            </a:r>
          </a:p>
        </p:txBody>
      </p:sp>
    </p:spTree>
    <p:extLst>
      <p:ext uri="{BB962C8B-B14F-4D97-AF65-F5344CB8AC3E}">
        <p14:creationId xmlns:p14="http://schemas.microsoft.com/office/powerpoint/2010/main" val="74083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3088556" y="6384074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740887-BAB4-7D4B-81B2-FF30EB24B9A2}"/>
              </a:ext>
            </a:extLst>
          </p:cNvPr>
          <p:cNvCxnSpPr/>
          <p:nvPr/>
        </p:nvCxnSpPr>
        <p:spPr>
          <a:xfrm flipV="1">
            <a:off x="371148" y="2833637"/>
            <a:ext cx="3141307" cy="1395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9C069E-8FD7-E546-9055-98F52CC2E3C3}"/>
              </a:ext>
            </a:extLst>
          </p:cNvPr>
          <p:cNvCxnSpPr>
            <a:cxnSpLocks/>
          </p:cNvCxnSpPr>
          <p:nvPr/>
        </p:nvCxnSpPr>
        <p:spPr>
          <a:xfrm flipV="1">
            <a:off x="371154" y="161925"/>
            <a:ext cx="8124" cy="272062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31A4D63-85F1-C74B-9B09-F94D616B7AD5}"/>
              </a:ext>
            </a:extLst>
          </p:cNvPr>
          <p:cNvSpPr/>
          <p:nvPr/>
        </p:nvSpPr>
        <p:spPr>
          <a:xfrm>
            <a:off x="1193167" y="1905666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9B213E-30EB-D740-A0D5-BF2A93AB5CC1}"/>
              </a:ext>
            </a:extLst>
          </p:cNvPr>
          <p:cNvSpPr/>
          <p:nvPr/>
        </p:nvSpPr>
        <p:spPr>
          <a:xfrm>
            <a:off x="569375" y="1551581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BBFADB-EC90-534C-8D08-B086517EEFEF}"/>
              </a:ext>
            </a:extLst>
          </p:cNvPr>
          <p:cNvSpPr/>
          <p:nvPr/>
        </p:nvSpPr>
        <p:spPr>
          <a:xfrm>
            <a:off x="1233763" y="1538339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7C9C42-A748-CB47-9FBE-96D2A5004329}"/>
              </a:ext>
            </a:extLst>
          </p:cNvPr>
          <p:cNvSpPr txBox="1"/>
          <p:nvPr/>
        </p:nvSpPr>
        <p:spPr>
          <a:xfrm>
            <a:off x="1285611" y="2860555"/>
            <a:ext cx="130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SAVINGS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4A43F2-8F51-CB4F-BAEF-612DB1EC0BDB}"/>
              </a:ext>
            </a:extLst>
          </p:cNvPr>
          <p:cNvSpPr txBox="1"/>
          <p:nvPr/>
        </p:nvSpPr>
        <p:spPr>
          <a:xfrm rot="16200000">
            <a:off x="-197500" y="897138"/>
            <a:ext cx="713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AGE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B28615-3063-0940-8810-379CE61A41CF}"/>
              </a:ext>
            </a:extLst>
          </p:cNvPr>
          <p:cNvSpPr/>
          <p:nvPr/>
        </p:nvSpPr>
        <p:spPr>
          <a:xfrm>
            <a:off x="909034" y="1281924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599D9D3-FEDB-1B4F-B040-C579C7839935}"/>
              </a:ext>
            </a:extLst>
          </p:cNvPr>
          <p:cNvSpPr/>
          <p:nvPr/>
        </p:nvSpPr>
        <p:spPr>
          <a:xfrm>
            <a:off x="2590455" y="1548284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DC37098-EB59-BF45-BEED-3DC272645F91}"/>
              </a:ext>
            </a:extLst>
          </p:cNvPr>
          <p:cNvSpPr/>
          <p:nvPr/>
        </p:nvSpPr>
        <p:spPr>
          <a:xfrm>
            <a:off x="2069451" y="1293122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CD2F79-B2F4-074F-81C4-9CB7C1EC9293}"/>
              </a:ext>
            </a:extLst>
          </p:cNvPr>
          <p:cNvSpPr/>
          <p:nvPr/>
        </p:nvSpPr>
        <p:spPr>
          <a:xfrm>
            <a:off x="2035891" y="1963716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2186007" y="697687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2673131" y="433420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2723007" y="1027998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1" name="5-Point Star 40"/>
          <p:cNvSpPr/>
          <p:nvPr/>
        </p:nvSpPr>
        <p:spPr>
          <a:xfrm>
            <a:off x="714778" y="642235"/>
            <a:ext cx="587613" cy="502982"/>
          </a:xfrm>
          <a:prstGeom prst="star5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5-Point Star 41"/>
          <p:cNvSpPr/>
          <p:nvPr/>
        </p:nvSpPr>
        <p:spPr>
          <a:xfrm>
            <a:off x="2247397" y="1744113"/>
            <a:ext cx="587613" cy="50298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B740887-BAB4-7D4B-81B2-FF30EB24B9A2}"/>
              </a:ext>
            </a:extLst>
          </p:cNvPr>
          <p:cNvCxnSpPr/>
          <p:nvPr/>
        </p:nvCxnSpPr>
        <p:spPr>
          <a:xfrm flipV="1">
            <a:off x="4623540" y="2822439"/>
            <a:ext cx="3141307" cy="1395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09C069E-8FD7-E546-9055-98F52CC2E3C3}"/>
              </a:ext>
            </a:extLst>
          </p:cNvPr>
          <p:cNvCxnSpPr>
            <a:cxnSpLocks/>
          </p:cNvCxnSpPr>
          <p:nvPr/>
        </p:nvCxnSpPr>
        <p:spPr>
          <a:xfrm flipV="1">
            <a:off x="4623546" y="150727"/>
            <a:ext cx="8124" cy="272062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A31A4D63-85F1-C74B-9B09-F94D616B7AD5}"/>
              </a:ext>
            </a:extLst>
          </p:cNvPr>
          <p:cNvSpPr/>
          <p:nvPr/>
        </p:nvSpPr>
        <p:spPr>
          <a:xfrm>
            <a:off x="5445559" y="1894468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D9B213E-30EB-D740-A0D5-BF2A93AB5CC1}"/>
              </a:ext>
            </a:extLst>
          </p:cNvPr>
          <p:cNvSpPr/>
          <p:nvPr/>
        </p:nvSpPr>
        <p:spPr>
          <a:xfrm>
            <a:off x="4821767" y="1540383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FBBFADB-EC90-534C-8D08-B086517EEFEF}"/>
              </a:ext>
            </a:extLst>
          </p:cNvPr>
          <p:cNvSpPr/>
          <p:nvPr/>
        </p:nvSpPr>
        <p:spPr>
          <a:xfrm>
            <a:off x="5486155" y="1527141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D7C9C42-A748-CB47-9FBE-96D2A5004329}"/>
              </a:ext>
            </a:extLst>
          </p:cNvPr>
          <p:cNvSpPr txBox="1"/>
          <p:nvPr/>
        </p:nvSpPr>
        <p:spPr>
          <a:xfrm>
            <a:off x="5538003" y="2849357"/>
            <a:ext cx="130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SAVINGS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14A43F2-8F51-CB4F-BAEF-612DB1EC0BDB}"/>
              </a:ext>
            </a:extLst>
          </p:cNvPr>
          <p:cNvSpPr txBox="1"/>
          <p:nvPr/>
        </p:nvSpPr>
        <p:spPr>
          <a:xfrm rot="16200000">
            <a:off x="4054892" y="885940"/>
            <a:ext cx="713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AGE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9B28615-3063-0940-8810-379CE61A41CF}"/>
              </a:ext>
            </a:extLst>
          </p:cNvPr>
          <p:cNvSpPr/>
          <p:nvPr/>
        </p:nvSpPr>
        <p:spPr>
          <a:xfrm>
            <a:off x="5161426" y="1270726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599D9D3-FEDB-1B4F-B040-C579C7839935}"/>
              </a:ext>
            </a:extLst>
          </p:cNvPr>
          <p:cNvSpPr/>
          <p:nvPr/>
        </p:nvSpPr>
        <p:spPr>
          <a:xfrm>
            <a:off x="6842847" y="153708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DC37098-EB59-BF45-BEED-3DC272645F91}"/>
              </a:ext>
            </a:extLst>
          </p:cNvPr>
          <p:cNvSpPr/>
          <p:nvPr/>
        </p:nvSpPr>
        <p:spPr>
          <a:xfrm>
            <a:off x="6321843" y="128192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CCD2F79-B2F4-074F-81C4-9CB7C1EC9293}"/>
              </a:ext>
            </a:extLst>
          </p:cNvPr>
          <p:cNvSpPr/>
          <p:nvPr/>
        </p:nvSpPr>
        <p:spPr>
          <a:xfrm>
            <a:off x="6288283" y="195251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6438399" y="68648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6925523" y="42222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6975399" y="101680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04" name="5-Point Star 103"/>
          <p:cNvSpPr/>
          <p:nvPr/>
        </p:nvSpPr>
        <p:spPr>
          <a:xfrm>
            <a:off x="5016220" y="677590"/>
            <a:ext cx="587613" cy="502982"/>
          </a:xfrm>
          <a:prstGeom prst="star5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5-Point Star 104"/>
          <p:cNvSpPr/>
          <p:nvPr/>
        </p:nvSpPr>
        <p:spPr>
          <a:xfrm>
            <a:off x="6499789" y="1732915"/>
            <a:ext cx="587613" cy="50298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4713555" y="150727"/>
            <a:ext cx="1255932" cy="2340117"/>
          </a:xfrm>
          <a:prstGeom prst="ellipse">
            <a:avLst/>
          </a:prstGeom>
          <a:noFill/>
          <a:ln w="5715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Oval 107"/>
          <p:cNvSpPr/>
          <p:nvPr/>
        </p:nvSpPr>
        <p:spPr>
          <a:xfrm rot="1350317">
            <a:off x="6113361" y="266573"/>
            <a:ext cx="1485470" cy="2218050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B740887-BAB4-7D4B-81B2-FF30EB24B9A2}"/>
              </a:ext>
            </a:extLst>
          </p:cNvPr>
          <p:cNvCxnSpPr/>
          <p:nvPr/>
        </p:nvCxnSpPr>
        <p:spPr>
          <a:xfrm flipV="1">
            <a:off x="4639558" y="6296138"/>
            <a:ext cx="3141307" cy="1395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09C069E-8FD7-E546-9055-98F52CC2E3C3}"/>
              </a:ext>
            </a:extLst>
          </p:cNvPr>
          <p:cNvCxnSpPr>
            <a:cxnSpLocks/>
          </p:cNvCxnSpPr>
          <p:nvPr/>
        </p:nvCxnSpPr>
        <p:spPr>
          <a:xfrm flipV="1">
            <a:off x="4649089" y="3614901"/>
            <a:ext cx="8124" cy="272062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A31A4D63-85F1-C74B-9B09-F94D616B7AD5}"/>
              </a:ext>
            </a:extLst>
          </p:cNvPr>
          <p:cNvSpPr/>
          <p:nvPr/>
        </p:nvSpPr>
        <p:spPr>
          <a:xfrm>
            <a:off x="5471102" y="5358642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1D9B213E-30EB-D740-A0D5-BF2A93AB5CC1}"/>
              </a:ext>
            </a:extLst>
          </p:cNvPr>
          <p:cNvSpPr/>
          <p:nvPr/>
        </p:nvSpPr>
        <p:spPr>
          <a:xfrm>
            <a:off x="4847310" y="5004557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FBBFADB-EC90-534C-8D08-B086517EEFEF}"/>
              </a:ext>
            </a:extLst>
          </p:cNvPr>
          <p:cNvSpPr/>
          <p:nvPr/>
        </p:nvSpPr>
        <p:spPr>
          <a:xfrm>
            <a:off x="5511698" y="4991315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D7C9C42-A748-CB47-9FBE-96D2A5004329}"/>
              </a:ext>
            </a:extLst>
          </p:cNvPr>
          <p:cNvSpPr txBox="1"/>
          <p:nvPr/>
        </p:nvSpPr>
        <p:spPr>
          <a:xfrm>
            <a:off x="5563546" y="6313531"/>
            <a:ext cx="130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SAVINGS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A43F2-8F51-CB4F-BAEF-612DB1EC0BDB}"/>
              </a:ext>
            </a:extLst>
          </p:cNvPr>
          <p:cNvSpPr txBox="1"/>
          <p:nvPr/>
        </p:nvSpPr>
        <p:spPr>
          <a:xfrm rot="16200000">
            <a:off x="4080435" y="4350114"/>
            <a:ext cx="713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AGE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9B28615-3063-0940-8810-379CE61A41CF}"/>
              </a:ext>
            </a:extLst>
          </p:cNvPr>
          <p:cNvSpPr/>
          <p:nvPr/>
        </p:nvSpPr>
        <p:spPr>
          <a:xfrm>
            <a:off x="5186969" y="4734900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E599D9D3-FEDB-1B4F-B040-C579C7839935}"/>
              </a:ext>
            </a:extLst>
          </p:cNvPr>
          <p:cNvSpPr/>
          <p:nvPr/>
        </p:nvSpPr>
        <p:spPr>
          <a:xfrm>
            <a:off x="6868390" y="500126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DC37098-EB59-BF45-BEED-3DC272645F91}"/>
              </a:ext>
            </a:extLst>
          </p:cNvPr>
          <p:cNvSpPr/>
          <p:nvPr/>
        </p:nvSpPr>
        <p:spPr>
          <a:xfrm>
            <a:off x="6347386" y="474609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CCD2F79-B2F4-074F-81C4-9CB7C1EC9293}"/>
              </a:ext>
            </a:extLst>
          </p:cNvPr>
          <p:cNvSpPr/>
          <p:nvPr/>
        </p:nvSpPr>
        <p:spPr>
          <a:xfrm>
            <a:off x="6313826" y="541669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6463942" y="415066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6951066" y="388639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7000942" y="448097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23" name="5-Point Star 122"/>
          <p:cNvSpPr/>
          <p:nvPr/>
        </p:nvSpPr>
        <p:spPr>
          <a:xfrm>
            <a:off x="4928911" y="5151319"/>
            <a:ext cx="587613" cy="502982"/>
          </a:xfrm>
          <a:prstGeom prst="star5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5-Point Star 123"/>
          <p:cNvSpPr/>
          <p:nvPr/>
        </p:nvSpPr>
        <p:spPr>
          <a:xfrm>
            <a:off x="6541805" y="4253335"/>
            <a:ext cx="587613" cy="502982"/>
          </a:xfrm>
          <a:prstGeom prst="star5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ight Arrow 10"/>
          <p:cNvSpPr/>
          <p:nvPr/>
        </p:nvSpPr>
        <p:spPr>
          <a:xfrm>
            <a:off x="3442556" y="1480619"/>
            <a:ext cx="964295" cy="595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7" name="Right Arrow 126"/>
          <p:cNvSpPr/>
          <p:nvPr/>
        </p:nvSpPr>
        <p:spPr>
          <a:xfrm rot="5400000">
            <a:off x="5645114" y="3455433"/>
            <a:ext cx="964295" cy="595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B740887-BAB4-7D4B-81B2-FF30EB24B9A2}"/>
              </a:ext>
            </a:extLst>
          </p:cNvPr>
          <p:cNvCxnSpPr/>
          <p:nvPr/>
        </p:nvCxnSpPr>
        <p:spPr>
          <a:xfrm flipV="1">
            <a:off x="399152" y="6373960"/>
            <a:ext cx="3141307" cy="1395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09C069E-8FD7-E546-9055-98F52CC2E3C3}"/>
              </a:ext>
            </a:extLst>
          </p:cNvPr>
          <p:cNvCxnSpPr>
            <a:cxnSpLocks/>
          </p:cNvCxnSpPr>
          <p:nvPr/>
        </p:nvCxnSpPr>
        <p:spPr>
          <a:xfrm flipV="1">
            <a:off x="399158" y="3702248"/>
            <a:ext cx="8124" cy="272062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A31A4D63-85F1-C74B-9B09-F94D616B7AD5}"/>
              </a:ext>
            </a:extLst>
          </p:cNvPr>
          <p:cNvSpPr/>
          <p:nvPr/>
        </p:nvSpPr>
        <p:spPr>
          <a:xfrm>
            <a:off x="1221171" y="5445989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D9B213E-30EB-D740-A0D5-BF2A93AB5CC1}"/>
              </a:ext>
            </a:extLst>
          </p:cNvPr>
          <p:cNvSpPr/>
          <p:nvPr/>
        </p:nvSpPr>
        <p:spPr>
          <a:xfrm>
            <a:off x="597379" y="5091904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6FBBFADB-EC90-534C-8D08-B086517EEFEF}"/>
              </a:ext>
            </a:extLst>
          </p:cNvPr>
          <p:cNvSpPr/>
          <p:nvPr/>
        </p:nvSpPr>
        <p:spPr>
          <a:xfrm>
            <a:off x="1261767" y="5078662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D7C9C42-A748-CB47-9FBE-96D2A5004329}"/>
              </a:ext>
            </a:extLst>
          </p:cNvPr>
          <p:cNvSpPr txBox="1"/>
          <p:nvPr/>
        </p:nvSpPr>
        <p:spPr>
          <a:xfrm>
            <a:off x="1313615" y="6400878"/>
            <a:ext cx="130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SAVINGS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14A43F2-8F51-CB4F-BAEF-612DB1EC0BDB}"/>
              </a:ext>
            </a:extLst>
          </p:cNvPr>
          <p:cNvSpPr txBox="1"/>
          <p:nvPr/>
        </p:nvSpPr>
        <p:spPr>
          <a:xfrm rot="16200000">
            <a:off x="-169496" y="4437461"/>
            <a:ext cx="713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AGE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9B28615-3063-0940-8810-379CE61A41CF}"/>
              </a:ext>
            </a:extLst>
          </p:cNvPr>
          <p:cNvSpPr/>
          <p:nvPr/>
        </p:nvSpPr>
        <p:spPr>
          <a:xfrm>
            <a:off x="937038" y="4822247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599D9D3-FEDB-1B4F-B040-C579C7839935}"/>
              </a:ext>
            </a:extLst>
          </p:cNvPr>
          <p:cNvSpPr/>
          <p:nvPr/>
        </p:nvSpPr>
        <p:spPr>
          <a:xfrm>
            <a:off x="2618459" y="508860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EDC37098-EB59-BF45-BEED-3DC272645F91}"/>
              </a:ext>
            </a:extLst>
          </p:cNvPr>
          <p:cNvSpPr/>
          <p:nvPr/>
        </p:nvSpPr>
        <p:spPr>
          <a:xfrm>
            <a:off x="2097455" y="483344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CCD2F79-B2F4-074F-81C4-9CB7C1EC9293}"/>
              </a:ext>
            </a:extLst>
          </p:cNvPr>
          <p:cNvSpPr/>
          <p:nvPr/>
        </p:nvSpPr>
        <p:spPr>
          <a:xfrm>
            <a:off x="2063895" y="550403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2214011" y="423801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2701135" y="39737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2751011" y="456832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42" name="5-Point Star 141"/>
          <p:cNvSpPr/>
          <p:nvPr/>
        </p:nvSpPr>
        <p:spPr>
          <a:xfrm>
            <a:off x="697656" y="5189724"/>
            <a:ext cx="587613" cy="502982"/>
          </a:xfrm>
          <a:prstGeom prst="star5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3" name="5-Point Star 142"/>
          <p:cNvSpPr/>
          <p:nvPr/>
        </p:nvSpPr>
        <p:spPr>
          <a:xfrm>
            <a:off x="2275222" y="4351505"/>
            <a:ext cx="587613" cy="50298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4" name="Right Arrow 143"/>
          <p:cNvSpPr/>
          <p:nvPr/>
        </p:nvSpPr>
        <p:spPr>
          <a:xfrm rot="10800000">
            <a:off x="3389472" y="4958735"/>
            <a:ext cx="964295" cy="595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7" name="5-Point Star 146"/>
          <p:cNvSpPr/>
          <p:nvPr/>
        </p:nvSpPr>
        <p:spPr>
          <a:xfrm>
            <a:off x="6493020" y="5184525"/>
            <a:ext cx="587613" cy="50298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686356" y="4700388"/>
            <a:ext cx="113013" cy="6402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5-Point Star 147"/>
          <p:cNvSpPr/>
          <p:nvPr/>
        </p:nvSpPr>
        <p:spPr>
          <a:xfrm>
            <a:off x="5140237" y="4122668"/>
            <a:ext cx="587613" cy="502982"/>
          </a:xfrm>
          <a:prstGeom prst="star5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9" name="Straight Arrow Connector 148"/>
          <p:cNvCxnSpPr/>
          <p:nvPr/>
        </p:nvCxnSpPr>
        <p:spPr>
          <a:xfrm flipH="1">
            <a:off x="5295171" y="4580946"/>
            <a:ext cx="159450" cy="68001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>
          <a:xfrm>
            <a:off x="495740" y="4563246"/>
            <a:ext cx="1196849" cy="1538979"/>
          </a:xfrm>
          <a:prstGeom prst="ellipse">
            <a:avLst/>
          </a:prstGeom>
          <a:noFill/>
          <a:ln w="5715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5" name="Oval 154"/>
          <p:cNvSpPr/>
          <p:nvPr/>
        </p:nvSpPr>
        <p:spPr>
          <a:xfrm rot="1350317">
            <a:off x="1872997" y="3775933"/>
            <a:ext cx="1485470" cy="2218050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-323184" y="2483709"/>
            <a:ext cx="46264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CA" sz="1600" b="1" dirty="0">
                <a:latin typeface="Montserrat" charset="0"/>
                <a:ea typeface="Montserrat" charset="0"/>
                <a:cs typeface="Montserrat" charset="0"/>
              </a:rPr>
              <a:t>Place K centroids for each cluster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95108" y="2472863"/>
            <a:ext cx="4644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Assign each data point to the nearest centroid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87265" y="5887571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CA" b="1" dirty="0"/>
              <a:t>Calculate a new centroid for each cluster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1056589" y="5973384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CA" b="1" dirty="0"/>
              <a:t>Repeat!</a:t>
            </a:r>
          </a:p>
        </p:txBody>
      </p:sp>
    </p:spTree>
    <p:extLst>
      <p:ext uri="{BB962C8B-B14F-4D97-AF65-F5344CB8AC3E}">
        <p14:creationId xmlns:p14="http://schemas.microsoft.com/office/powerpoint/2010/main" val="10963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22" grpId="0"/>
      <p:bldP spid="23" grpId="0"/>
      <p:bldP spid="31" grpId="0" animBg="1"/>
      <p:bldP spid="37" grpId="0" animBg="1"/>
      <p:bldP spid="38" grpId="0" animBg="1"/>
      <p:bldP spid="39" grpId="0" animBg="1"/>
      <p:bldP spid="69" grpId="0" animBg="1"/>
      <p:bldP spid="71" grpId="0" animBg="1"/>
      <p:bldP spid="74" grpId="0" animBg="1"/>
      <p:bldP spid="67" grpId="0" animBg="1"/>
      <p:bldP spid="68" grpId="0" animBg="1"/>
      <p:bldP spid="72" grpId="0" animBg="1"/>
      <p:bldP spid="76" grpId="0"/>
      <p:bldP spid="77" grpId="0"/>
      <p:bldP spid="78" grpId="0" animBg="1"/>
      <p:bldP spid="79" grpId="0" animBg="1"/>
      <p:bldP spid="98" grpId="0" animBg="1"/>
      <p:bldP spid="99" grpId="0" animBg="1"/>
      <p:bldP spid="100" grpId="0" animBg="1"/>
      <p:bldP spid="102" grpId="0" animBg="1"/>
      <p:bldP spid="103" grpId="0" animBg="1"/>
      <p:bldP spid="111" grpId="0" animBg="1"/>
      <p:bldP spid="112" grpId="0" animBg="1"/>
      <p:bldP spid="113" grpId="0" animBg="1"/>
      <p:bldP spid="114" grpId="0"/>
      <p:bldP spid="115" grpId="0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30" grpId="0" animBg="1"/>
      <p:bldP spid="131" grpId="0" animBg="1"/>
      <p:bldP spid="132" grpId="0" animBg="1"/>
      <p:bldP spid="133" grpId="0"/>
      <p:bldP spid="134" grpId="0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2247</TotalTime>
  <Words>1283</Words>
  <Application>Microsoft Macintosh PowerPoint</Application>
  <PresentationFormat>Widescreen</PresentationFormat>
  <Paragraphs>171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Montserrat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Gururajan Narasimhan</cp:lastModifiedBy>
  <cp:revision>109</cp:revision>
  <dcterms:created xsi:type="dcterms:W3CDTF">2019-05-23T09:27:58Z</dcterms:created>
  <dcterms:modified xsi:type="dcterms:W3CDTF">2020-12-06T09:07:45Z</dcterms:modified>
</cp:coreProperties>
</file>