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015"/>
    <p:restoredTop sz="96928"/>
  </p:normalViewPr>
  <p:slideViewPr>
    <p:cSldViewPr snapToGrid="0" snapToObjects="1">
      <p:cViewPr varScale="1">
        <p:scale>
          <a:sx n="168" d="100"/>
          <a:sy n="168" d="100"/>
        </p:scale>
        <p:origin x="2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0E4870-E7E0-3A47-BBC2-2D61ABE6E407}" type="datetimeFigureOut">
              <a:rPr lang="en-US" smtClean="0"/>
              <a:t>3/1/21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51EC8-901D-264C-B7B9-1FCA5958C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107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220D45E5-2187-1F4E-BEF5-887AFEF747E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122" name="Rectangle 3">
            <a:extLst>
              <a:ext uri="{FF2B5EF4-FFF2-40B4-BE49-F238E27FC236}">
                <a16:creationId xmlns:a16="http://schemas.microsoft.com/office/drawing/2014/main" id="{EF4E2306-A93E-B049-9793-FC1D8A927A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26237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BD3FB61F-7343-2049-8E88-D8C277212B3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26B8510A-E85A-3945-A57C-E2AD5EE819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24471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29763C16-86D9-F742-80D5-6F6448D1B7C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5602" name="Rectangle 3">
            <a:extLst>
              <a:ext uri="{FF2B5EF4-FFF2-40B4-BE49-F238E27FC236}">
                <a16:creationId xmlns:a16="http://schemas.microsoft.com/office/drawing/2014/main" id="{FCE3D07D-9E70-4540-83C6-5BF4BC153D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80939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4CBF7DB6-26D6-434E-85DE-A8C5CDC2B83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983DC09B-3A00-A64E-AC6B-309509D941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88197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47F0ABF4-1EB9-174D-A024-1D3789AAD15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0E3E7229-2206-5B47-8BD9-7CA44A1EFB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80047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3C199E5D-4A81-9947-A6FC-106987D3382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id="{88BDAD6D-8FB7-E74D-9FBC-15734B6379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7489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62A7AACB-1CBC-D945-80EA-7CE2B8CE5D9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C6A7217F-A5D5-D94C-95D9-64421AF7F3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60949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2277B556-708A-C045-83ED-262C2DA1F8B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id="{04948D07-93A4-F549-AFFD-9852385FE0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83920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F0672BA7-0FED-3144-88A6-9B1C3673450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7890" name="Rectangle 3">
            <a:extLst>
              <a:ext uri="{FF2B5EF4-FFF2-40B4-BE49-F238E27FC236}">
                <a16:creationId xmlns:a16="http://schemas.microsoft.com/office/drawing/2014/main" id="{A5DCB943-9877-F94C-9206-D0D0F89301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52669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B832F738-0AD5-834F-9BE3-CCD0C3E81E6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2DE89DB9-34B5-F342-B94C-9DE3DE8D20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36790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:a16="http://schemas.microsoft.com/office/drawing/2014/main" id="{BDBCA614-7616-5944-9C9C-7942B8510F4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1986" name="Rectangle 3">
            <a:extLst>
              <a:ext uri="{FF2B5EF4-FFF2-40B4-BE49-F238E27FC236}">
                <a16:creationId xmlns:a16="http://schemas.microsoft.com/office/drawing/2014/main" id="{381D286E-0A4A-F74F-8BBC-15BE4ECC84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4645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EC5A54D3-0ADB-E84D-946F-9D89E0A1E38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4978F0CF-86C4-2B47-BBE7-7928851E41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9200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id="{058B49D2-21A1-EF4B-B99A-C85F0C4CF61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4034" name="Rectangle 3">
            <a:extLst>
              <a:ext uri="{FF2B5EF4-FFF2-40B4-BE49-F238E27FC236}">
                <a16:creationId xmlns:a16="http://schemas.microsoft.com/office/drawing/2014/main" id="{0E32E9EA-EB55-1B45-90FD-FBBA1C2FD4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84293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>
            <a:extLst>
              <a:ext uri="{FF2B5EF4-FFF2-40B4-BE49-F238E27FC236}">
                <a16:creationId xmlns:a16="http://schemas.microsoft.com/office/drawing/2014/main" id="{B517BA16-1B0E-0A4C-B30D-E393FDC0867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6082" name="Rectangle 3">
            <a:extLst>
              <a:ext uri="{FF2B5EF4-FFF2-40B4-BE49-F238E27FC236}">
                <a16:creationId xmlns:a16="http://schemas.microsoft.com/office/drawing/2014/main" id="{37CD9E36-DC19-8B40-9B64-48B06607A2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36319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>
            <a:extLst>
              <a:ext uri="{FF2B5EF4-FFF2-40B4-BE49-F238E27FC236}">
                <a16:creationId xmlns:a16="http://schemas.microsoft.com/office/drawing/2014/main" id="{50E62F66-D5DE-3E4F-88E3-90773E4601D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8130" name="Rectangle 3">
            <a:extLst>
              <a:ext uri="{FF2B5EF4-FFF2-40B4-BE49-F238E27FC236}">
                <a16:creationId xmlns:a16="http://schemas.microsoft.com/office/drawing/2014/main" id="{7D15EA5E-9D63-1441-8716-1460245A22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39577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>
            <a:extLst>
              <a:ext uri="{FF2B5EF4-FFF2-40B4-BE49-F238E27FC236}">
                <a16:creationId xmlns:a16="http://schemas.microsoft.com/office/drawing/2014/main" id="{C70A8210-B981-9748-BDFC-CDF9E3D4D0A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0178" name="Rectangle 3">
            <a:extLst>
              <a:ext uri="{FF2B5EF4-FFF2-40B4-BE49-F238E27FC236}">
                <a16:creationId xmlns:a16="http://schemas.microsoft.com/office/drawing/2014/main" id="{6732DC6B-7BC3-7146-9E4D-5B3C341A8E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58937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>
            <a:extLst>
              <a:ext uri="{FF2B5EF4-FFF2-40B4-BE49-F238E27FC236}">
                <a16:creationId xmlns:a16="http://schemas.microsoft.com/office/drawing/2014/main" id="{615E667B-154E-3344-8E75-9B04D1C4C73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2226" name="Rectangle 3">
            <a:extLst>
              <a:ext uri="{FF2B5EF4-FFF2-40B4-BE49-F238E27FC236}">
                <a16:creationId xmlns:a16="http://schemas.microsoft.com/office/drawing/2014/main" id="{AE76257B-1B8B-8F4E-9E74-4265A602E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191000"/>
            <a:ext cx="5029200" cy="426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just"/>
            <a:r>
              <a:rPr lang="en-US" altLang="en-US">
                <a:latin typeface="Symbol" pitchFamily="2" charset="2"/>
                <a:cs typeface="Times New Roman" panose="02020603050405020304" pitchFamily="18" charset="0"/>
              </a:rPr>
              <a:t>·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 </a:t>
            </a:r>
            <a:r>
              <a:rPr lang="en-US" altLang="en-US" sz="2400">
                <a:cs typeface="Times New Roman" panose="02020603050405020304" pitchFamily="18" charset="0"/>
              </a:rPr>
              <a:t>Mean Squared Errors (MSE):  penalizes large residuals</a:t>
            </a:r>
          </a:p>
          <a:p>
            <a:pPr algn="just"/>
            <a:r>
              <a:rPr lang="en-US" altLang="en-US" sz="2400">
                <a:cs typeface="Times New Roman" panose="02020603050405020304" pitchFamily="18" charset="0"/>
              </a:rPr>
              <a:t>E.g.:  If predicting the inventory level of an expensive product, large error is disastrous.</a:t>
            </a:r>
          </a:p>
          <a:p>
            <a:pPr algn="just"/>
            <a:r>
              <a:rPr lang="en-US" altLang="en-US" sz="2400">
                <a:latin typeface="Symbol" pitchFamily="2" charset="2"/>
                <a:cs typeface="Times New Roman" panose="02020603050405020304" pitchFamily="18" charset="0"/>
              </a:rPr>
              <a:t>·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 </a:t>
            </a:r>
            <a:r>
              <a:rPr lang="en-US" altLang="en-US" sz="2400">
                <a:cs typeface="Times New Roman" panose="02020603050405020304" pitchFamily="18" charset="0"/>
              </a:rPr>
              <a:t>Mean absolute deviation (MAD):  overlooks isolated severe misses, as long as general tracking is close</a:t>
            </a:r>
            <a:r>
              <a:rPr lang="en-US" altLang="en-US">
                <a:cs typeface="Times New Roman" panose="02020603050405020304" pitchFamily="18" charset="0"/>
              </a:rPr>
              <a:t>.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3087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>
            <a:extLst>
              <a:ext uri="{FF2B5EF4-FFF2-40B4-BE49-F238E27FC236}">
                <a16:creationId xmlns:a16="http://schemas.microsoft.com/office/drawing/2014/main" id="{08A90425-4E4B-6B4C-9A24-61D987933F4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9218" name="Rectangle 3">
            <a:extLst>
              <a:ext uri="{FF2B5EF4-FFF2-40B4-BE49-F238E27FC236}">
                <a16:creationId xmlns:a16="http://schemas.microsoft.com/office/drawing/2014/main" id="{86328F96-3719-1A44-B18D-A460FA89C9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4768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>
            <a:extLst>
              <a:ext uri="{FF2B5EF4-FFF2-40B4-BE49-F238E27FC236}">
                <a16:creationId xmlns:a16="http://schemas.microsoft.com/office/drawing/2014/main" id="{1B6DC91C-4B8E-E546-B902-E8456350A60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1266" name="Rectangle 3">
            <a:extLst>
              <a:ext uri="{FF2B5EF4-FFF2-40B4-BE49-F238E27FC236}">
                <a16:creationId xmlns:a16="http://schemas.microsoft.com/office/drawing/2014/main" id="{171E3A0F-BFA1-7E4C-87AA-3382094452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872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>
            <a:extLst>
              <a:ext uri="{FF2B5EF4-FFF2-40B4-BE49-F238E27FC236}">
                <a16:creationId xmlns:a16="http://schemas.microsoft.com/office/drawing/2014/main" id="{1CD97E12-7685-A746-BA72-F6A13FA6DDA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3314" name="Rectangle 3">
            <a:extLst>
              <a:ext uri="{FF2B5EF4-FFF2-40B4-BE49-F238E27FC236}">
                <a16:creationId xmlns:a16="http://schemas.microsoft.com/office/drawing/2014/main" id="{164057BB-EA0E-1448-AC59-6F90CD66D8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3648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286742DF-7AD4-1E43-9B01-58BDFF20980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9BA0D1BD-CF35-8C4C-8B74-90B0001F05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2396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9F9E51DF-0245-C542-81F8-2E0FF8B72D4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135167D5-B134-0746-8978-0FA2727C71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4970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D2F9D63A-285B-CD45-A511-575BAA98867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7C0939A9-C8BE-5742-842A-7BB7F86389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72759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FD007312-AEDB-DB4A-9272-3E960017687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B864127A-7FE0-1E48-9C8D-9211EBF686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289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55E14-E412-7346-A88A-0AC52DB94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AB5E2C-53CD-6647-BD62-1C6EE107F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FD3E5-E136-F243-BC45-15031D083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31C33-F90F-5E48-AF15-B4509F13A538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2A3FA-4DE2-2843-8FA5-009891FD5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FE977-286F-7549-B0B9-7C3E5CF62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EEE6F-698D-144A-B805-8EFACCB27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58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5FB5B-DBA9-9B4F-A99F-72D3CBED6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44577A-88AD-BD4F-9139-325D17355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6EEE9-9C00-A044-84D5-DEB241E05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31C33-F90F-5E48-AF15-B4509F13A538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7C262-7A8D-3F4F-A588-CFE1C0816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1DC78-262B-0C46-AA97-02F5EAFA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EEE6F-698D-144A-B805-8EFACCB27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969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549EE0-125E-3445-810D-7CCAB77C97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707ACA-7CC9-E646-A1C7-5929F3356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22A43-6A73-9F41-94E9-7BD083FE8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31C33-F90F-5E48-AF15-B4509F13A538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B6332-A71F-F74D-9B16-41A0DB5FC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C96B0-4126-8345-8366-192B9BCD9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EEE6F-698D-144A-B805-8EFACCB27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06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05A18-AD38-E64E-A410-603B5A32B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B2A8C-122D-B246-91D6-10788695F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7793A-81BA-3347-A1B5-D0562D262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31C33-F90F-5E48-AF15-B4509F13A538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B7233-C6C9-314B-A732-8BC423177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FDF37-3754-384E-A3B6-E4AD464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EEE6F-698D-144A-B805-8EFACCB27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93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6159E-D840-B049-B8CB-0BE64BCE1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A94F8-C0FA-8A4F-8A29-9143082E8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14B56-384C-0F40-B80F-00EE3A6A7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31C33-F90F-5E48-AF15-B4509F13A538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456C9-B7B2-0C4C-92C3-7F7502600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CC16D-A765-0846-8618-A9A88B8EA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EEE6F-698D-144A-B805-8EFACCB27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778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A5027-944C-5D42-B809-896947A6B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0874F-19CE-BE4D-BA00-37759CE8E7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AF0B50-5200-C44C-97B6-8E819E45D8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FF6F04-C0AC-8648-8770-D0090BEDD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31C33-F90F-5E48-AF15-B4509F13A538}" type="datetimeFigureOut">
              <a:rPr lang="en-US" smtClean="0"/>
              <a:t>3/1/21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7B561B-26FC-6F45-9DDD-75DD400C6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4B2C78-B117-DF4E-8DA8-89E1DFA3D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EEE6F-698D-144A-B805-8EFACCB27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06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84990-7C4F-AB47-891E-11E74BF33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DDA06-1367-394C-BBDD-7D9CF14F0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E5AD02-3EB3-E24D-8DE7-373E243C4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A3EF8F-0A3D-AF45-92C5-9F86E62989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F64B68-5460-6C4A-AE3B-64DC9C727C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47FFC3-AEDF-BB4D-B735-D0CE8F3D7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31C33-F90F-5E48-AF15-B4509F13A538}" type="datetimeFigureOut">
              <a:rPr lang="en-US" smtClean="0"/>
              <a:t>3/1/21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5B76C0-231C-0D49-91BD-9715E9598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BC2D4-562D-C54E-8A69-8E1B02E7B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EEE6F-698D-144A-B805-8EFACCB27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62D8E-5F3B-4841-B852-D13B92C1B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627B5A-1E79-6141-831A-0032B42A1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31C33-F90F-5E48-AF15-B4509F13A538}" type="datetimeFigureOut">
              <a:rPr lang="en-US" smtClean="0"/>
              <a:t>3/1/21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2D537F-5634-6B4E-BDC3-E580F23B2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8DB708-FCEE-1544-BFE2-93833D6B9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EEE6F-698D-144A-B805-8EFACCB27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72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0171F1-A77A-2F43-8FD1-B8230A085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31C33-F90F-5E48-AF15-B4509F13A538}" type="datetimeFigureOut">
              <a:rPr lang="en-US" smtClean="0"/>
              <a:t>3/1/21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13ECF0-FC1E-5E4E-B4E2-737E09944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9128D2-6BB5-1F4A-A348-CC0BA014C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EEE6F-698D-144A-B805-8EFACCB27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71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2E0A9-5CC0-8240-B395-4FF43A76E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ED7AD-C7F4-3248-B5D9-640ADB27C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62BB30-038D-6543-9F96-2DEE8FBD9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3FD78-651F-DD4D-AF35-AF754D8E0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31C33-F90F-5E48-AF15-B4509F13A538}" type="datetimeFigureOut">
              <a:rPr lang="en-US" smtClean="0"/>
              <a:t>3/1/21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59525-6512-2448-8942-BD5DD69EB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160EA9-64F4-564B-A5D6-86B411D45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EEE6F-698D-144A-B805-8EFACCB27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338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D6B1D-4C69-A644-BA1B-89F0427D1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5587E8-80E6-DC4F-B897-E20EDA07B1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EF06E0-0B35-5848-8B78-884CDAC6A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15DA2A-8CFE-F943-97C4-8890172D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31C33-F90F-5E48-AF15-B4509F13A538}" type="datetimeFigureOut">
              <a:rPr lang="en-US" smtClean="0"/>
              <a:t>3/1/21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BDEEF6-1E33-664E-89A0-7638D7EB8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D6F39A-EDD8-B04D-8253-4AED62864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EEE6F-698D-144A-B805-8EFACCB27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16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045C4C-BE15-8044-A523-F3610C109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410735-6B33-8448-AFDE-E9D29A4CB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219FE-F8A9-DF4E-AE9E-7476D7485F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31C33-F90F-5E48-AF15-B4509F13A538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3EE14-AC9F-E345-9190-A455C6A963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B71DE-E55D-A64D-AEFD-D4BAE484B4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EEE6F-698D-144A-B805-8EFACCB27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25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8.emf"/><Relationship Id="rId4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7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3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2.e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14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5.e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7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4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15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21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20.emf"/><Relationship Id="rId4" Type="http://schemas.openxmlformats.org/officeDocument/2006/relationships/oleObject" Target="../embeddings/oleObject16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23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22.emf"/><Relationship Id="rId4" Type="http://schemas.openxmlformats.org/officeDocument/2006/relationships/oleObject" Target="../embeddings/oleObject18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2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4.emf"/><Relationship Id="rId4" Type="http://schemas.openxmlformats.org/officeDocument/2006/relationships/oleObject" Target="../embeddings/oleObject20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6.e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A283F-7B84-804C-A288-6FBFB77234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Time series analysis</a:t>
            </a:r>
          </a:p>
        </p:txBody>
      </p:sp>
    </p:spTree>
    <p:extLst>
      <p:ext uri="{BB962C8B-B14F-4D97-AF65-F5344CB8AC3E}">
        <p14:creationId xmlns:p14="http://schemas.microsoft.com/office/powerpoint/2010/main" val="1911490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7F9CCB98-AC5B-9745-9BBA-ECEC3E0753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Moving Averages</a:t>
            </a: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36893C6B-E8A8-C34C-9CB5-43171270BB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752600"/>
            <a:ext cx="8458200" cy="4648200"/>
          </a:xfrm>
          <a:noFill/>
        </p:spPr>
        <p:txBody>
          <a:bodyPr/>
          <a:lstStyle/>
          <a:p>
            <a:pPr>
              <a:lnSpc>
                <a:spcPct val="80000"/>
              </a:lnSpc>
              <a:buFontTx/>
              <a:buChar char="•"/>
            </a:pPr>
            <a:r>
              <a:rPr lang="en-US" altLang="en-US">
                <a:solidFill>
                  <a:srgbClr val="66FF33"/>
                </a:solidFill>
              </a:rPr>
              <a:t>Used for Smoothing</a:t>
            </a:r>
          </a:p>
          <a:p>
            <a:pPr>
              <a:buFontTx/>
              <a:buChar char="•"/>
            </a:pPr>
            <a:r>
              <a:rPr lang="en-US" altLang="en-US"/>
              <a:t>Series of Arithmetic Means Over Time</a:t>
            </a:r>
          </a:p>
          <a:p>
            <a:pPr>
              <a:buFontTx/>
              <a:buChar char="•"/>
            </a:pPr>
            <a:r>
              <a:rPr lang="en-US" altLang="en-US"/>
              <a:t>Result Dependent Upon Choice of </a:t>
            </a:r>
            <a:r>
              <a:rPr lang="en-US" altLang="en-US" i="1"/>
              <a:t>L</a:t>
            </a:r>
            <a:r>
              <a:rPr lang="en-US" altLang="en-US"/>
              <a:t>, Length of Period for Computing Means</a:t>
            </a:r>
          </a:p>
          <a:p>
            <a:pPr>
              <a:lnSpc>
                <a:spcPct val="80000"/>
              </a:lnSpc>
              <a:buFontTx/>
              <a:buChar char="•"/>
            </a:pPr>
            <a:r>
              <a:rPr lang="en-US" altLang="en-US"/>
              <a:t>For Annual Time-Series, </a:t>
            </a:r>
            <a:r>
              <a:rPr lang="en-US" altLang="en-US" i="1"/>
              <a:t>L</a:t>
            </a:r>
            <a:r>
              <a:rPr lang="en-US" altLang="en-US"/>
              <a:t> Should be Odd </a:t>
            </a:r>
          </a:p>
          <a:p>
            <a:pPr>
              <a:lnSpc>
                <a:spcPct val="80000"/>
              </a:lnSpc>
              <a:buFontTx/>
              <a:buChar char="•"/>
            </a:pPr>
            <a:r>
              <a:rPr lang="en-US" altLang="en-US"/>
              <a:t>Example: 3-year Moving Average </a:t>
            </a:r>
          </a:p>
          <a:p>
            <a:pPr lvl="1">
              <a:lnSpc>
                <a:spcPct val="120000"/>
              </a:lnSpc>
            </a:pPr>
            <a:r>
              <a:rPr lang="en-US" altLang="en-US"/>
              <a:t> First Average:</a:t>
            </a:r>
          </a:p>
          <a:p>
            <a:pPr lvl="1">
              <a:lnSpc>
                <a:spcPct val="180000"/>
              </a:lnSpc>
            </a:pPr>
            <a:r>
              <a:rPr lang="en-US" altLang="en-US"/>
              <a:t>Second Average:</a:t>
            </a:r>
          </a:p>
        </p:txBody>
      </p:sp>
      <p:graphicFrame>
        <p:nvGraphicFramePr>
          <p:cNvPr id="20483" name="Object 4">
            <a:hlinkClick r:id="" action="ppaction://ole?verb=0"/>
            <a:extLst>
              <a:ext uri="{FF2B5EF4-FFF2-40B4-BE49-F238E27FC236}">
                <a16:creationId xmlns:a16="http://schemas.microsoft.com/office/drawing/2014/main" id="{36DC32DE-1DB1-754E-A03D-372E7420E562}"/>
              </a:ext>
            </a:extLst>
          </p:cNvPr>
          <p:cNvGraphicFramePr>
            <a:graphicFrameLocks/>
          </p:cNvGraphicFramePr>
          <p:nvPr/>
        </p:nvGraphicFramePr>
        <p:xfrm>
          <a:off x="6096000" y="4876800"/>
          <a:ext cx="328930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Equation" r:id="rId4" imgW="18948400" imgH="5016500" progId="Equation.3">
                  <p:embed/>
                </p:oleObj>
              </mc:Choice>
              <mc:Fallback>
                <p:oleObj name="Equation" r:id="rId4" imgW="18948400" imgH="5016500" progId="Equation.3">
                  <p:embed/>
                  <p:pic>
                    <p:nvPicPr>
                      <p:cNvPr id="20483" name="Object 4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36DC32DE-1DB1-754E-A03D-372E7420E56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876800"/>
                        <a:ext cx="3289300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5">
            <a:hlinkClick r:id="" action="ppaction://ole?verb=0"/>
            <a:extLst>
              <a:ext uri="{FF2B5EF4-FFF2-40B4-BE49-F238E27FC236}">
                <a16:creationId xmlns:a16="http://schemas.microsoft.com/office/drawing/2014/main" id="{4F5AA1A4-6E13-5A4D-86BE-6DDA4B46B7DC}"/>
              </a:ext>
            </a:extLst>
          </p:cNvPr>
          <p:cNvGraphicFramePr>
            <a:graphicFrameLocks/>
          </p:cNvGraphicFramePr>
          <p:nvPr/>
        </p:nvGraphicFramePr>
        <p:xfrm>
          <a:off x="6172201" y="5638800"/>
          <a:ext cx="3313113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Equation" r:id="rId6" imgW="19075400" imgH="5016500" progId="Equation.3">
                  <p:embed/>
                </p:oleObj>
              </mc:Choice>
              <mc:Fallback>
                <p:oleObj name="Equation" r:id="rId6" imgW="19075400" imgH="5016500" progId="Equation.3">
                  <p:embed/>
                  <p:pic>
                    <p:nvPicPr>
                      <p:cNvPr id="20484" name="Object 5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4F5AA1A4-6E13-5A4D-86BE-6DDA4B46B7D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1" y="5638800"/>
                        <a:ext cx="3313113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8009949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43440309-00CB-D046-9F8E-1BD05FA2E5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Moving Average Example</a:t>
            </a:r>
          </a:p>
        </p:txBody>
      </p:sp>
      <p:sp>
        <p:nvSpPr>
          <p:cNvPr id="22530" name="Rectangle 3">
            <a:extLst>
              <a:ext uri="{FF2B5EF4-FFF2-40B4-BE49-F238E27FC236}">
                <a16:creationId xmlns:a16="http://schemas.microsoft.com/office/drawing/2014/main" id="{0A1DB951-8550-FF4C-89A4-C2EA172BD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8189" y="3109913"/>
            <a:ext cx="3578225" cy="344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>
                <a:latin typeface="Arial" panose="020B0604020202020204" pitchFamily="34" charset="0"/>
              </a:rPr>
              <a:t>Year</a:t>
            </a:r>
            <a:r>
              <a:rPr lang="en-US" altLang="en-US" sz="2000">
                <a:solidFill>
                  <a:srgbClr val="A7FFA7"/>
                </a:solidFill>
                <a:latin typeface="Arial" panose="020B0604020202020204" pitchFamily="34" charset="0"/>
              </a:rPr>
              <a:t>	 Units	   </a:t>
            </a:r>
            <a:r>
              <a:rPr lang="en-US" altLang="en-US" sz="2000">
                <a:solidFill>
                  <a:schemeClr val="hlink"/>
                </a:solidFill>
                <a:latin typeface="Arial" panose="020B0604020202020204" pitchFamily="34" charset="0"/>
              </a:rPr>
              <a:t>Moving		      Ave</a:t>
            </a:r>
            <a:endParaRPr lang="en-US" altLang="en-US" sz="200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2000" b="0">
                <a:latin typeface="Arial" panose="020B0604020202020204" pitchFamily="34" charset="0"/>
              </a:rPr>
              <a:t>1994	        </a:t>
            </a:r>
            <a:r>
              <a:rPr lang="en-US" altLang="en-US" sz="2000" b="0">
                <a:solidFill>
                  <a:srgbClr val="A7FFA7"/>
                </a:solidFill>
                <a:latin typeface="Arial" panose="020B0604020202020204" pitchFamily="34" charset="0"/>
              </a:rPr>
              <a:t>2          </a:t>
            </a:r>
            <a:r>
              <a:rPr lang="en-US" altLang="en-US" sz="2000" b="0">
                <a:solidFill>
                  <a:schemeClr val="hlink"/>
                </a:solidFill>
                <a:latin typeface="Arial" panose="020B0604020202020204" pitchFamily="34" charset="0"/>
              </a:rPr>
              <a:t>NA</a:t>
            </a:r>
            <a:endParaRPr lang="en-US" altLang="en-US" sz="2000" b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2000" b="0">
                <a:latin typeface="Arial" panose="020B0604020202020204" pitchFamily="34" charset="0"/>
              </a:rPr>
              <a:t>1995	        </a:t>
            </a:r>
            <a:r>
              <a:rPr lang="en-US" altLang="en-US" sz="2000" b="0">
                <a:solidFill>
                  <a:srgbClr val="A7FFA7"/>
                </a:solidFill>
                <a:latin typeface="Arial" panose="020B0604020202020204" pitchFamily="34" charset="0"/>
              </a:rPr>
              <a:t>5</a:t>
            </a:r>
            <a:r>
              <a:rPr lang="en-US" altLang="en-US" sz="2000" b="0">
                <a:latin typeface="Arial" panose="020B0604020202020204" pitchFamily="34" charset="0"/>
              </a:rPr>
              <a:t>           </a:t>
            </a:r>
            <a:r>
              <a:rPr lang="en-US" altLang="en-US" sz="2000" b="0">
                <a:solidFill>
                  <a:schemeClr val="hlink"/>
                </a:solidFill>
                <a:latin typeface="Arial" panose="020B0604020202020204" pitchFamily="34" charset="0"/>
              </a:rPr>
              <a:t>3 </a:t>
            </a:r>
            <a:r>
              <a:rPr lang="en-US" altLang="en-US" sz="2000" b="0">
                <a:latin typeface="Arial" panose="020B0604020202020204" pitchFamily="34" charset="0"/>
              </a:rPr>
              <a:t>	</a:t>
            </a:r>
          </a:p>
          <a:p>
            <a:pPr>
              <a:spcBef>
                <a:spcPct val="50000"/>
              </a:spcBef>
            </a:pPr>
            <a:r>
              <a:rPr lang="en-US" altLang="en-US" sz="2000" b="0">
                <a:latin typeface="Arial" panose="020B0604020202020204" pitchFamily="34" charset="0"/>
              </a:rPr>
              <a:t>1996	        </a:t>
            </a:r>
            <a:r>
              <a:rPr lang="en-US" altLang="en-US" sz="2000" b="0">
                <a:solidFill>
                  <a:srgbClr val="A7FFA7"/>
                </a:solidFill>
                <a:latin typeface="Arial" panose="020B0604020202020204" pitchFamily="34" charset="0"/>
              </a:rPr>
              <a:t>2</a:t>
            </a:r>
            <a:r>
              <a:rPr lang="en-US" altLang="en-US" sz="2000" b="0">
                <a:latin typeface="Arial" panose="020B0604020202020204" pitchFamily="34" charset="0"/>
              </a:rPr>
              <a:t>	        </a:t>
            </a:r>
            <a:r>
              <a:rPr lang="en-US" altLang="en-US" sz="2000" b="0">
                <a:solidFill>
                  <a:schemeClr val="hlink"/>
                </a:solidFill>
                <a:latin typeface="Arial" panose="020B0604020202020204" pitchFamily="34" charset="0"/>
              </a:rPr>
              <a:t>3</a:t>
            </a:r>
          </a:p>
          <a:p>
            <a:pPr>
              <a:spcBef>
                <a:spcPct val="50000"/>
              </a:spcBef>
            </a:pPr>
            <a:r>
              <a:rPr lang="en-US" altLang="en-US" sz="2000" b="0">
                <a:latin typeface="Arial" panose="020B0604020202020204" pitchFamily="34" charset="0"/>
              </a:rPr>
              <a:t>1997	      </a:t>
            </a:r>
            <a:r>
              <a:rPr lang="en-US" altLang="en-US" sz="2000" b="0">
                <a:solidFill>
                  <a:srgbClr val="A7FFA7"/>
                </a:solidFill>
                <a:latin typeface="Arial" panose="020B0604020202020204" pitchFamily="34" charset="0"/>
              </a:rPr>
              <a:t>  2</a:t>
            </a:r>
            <a:r>
              <a:rPr lang="en-US" altLang="en-US" sz="2000" b="0">
                <a:latin typeface="Arial" panose="020B0604020202020204" pitchFamily="34" charset="0"/>
              </a:rPr>
              <a:t>           </a:t>
            </a:r>
            <a:r>
              <a:rPr lang="en-US" altLang="en-US" sz="2000" b="0">
                <a:solidFill>
                  <a:schemeClr val="hlink"/>
                </a:solidFill>
                <a:latin typeface="Arial" panose="020B0604020202020204" pitchFamily="34" charset="0"/>
              </a:rPr>
              <a:t>3.67</a:t>
            </a:r>
            <a:endParaRPr lang="en-US" altLang="en-US" sz="2000" b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2000" b="0">
                <a:latin typeface="Arial" panose="020B0604020202020204" pitchFamily="34" charset="0"/>
              </a:rPr>
              <a:t>1998	        </a:t>
            </a:r>
            <a:r>
              <a:rPr lang="en-US" altLang="en-US" sz="2000" b="0">
                <a:solidFill>
                  <a:srgbClr val="A7FFA7"/>
                </a:solidFill>
                <a:latin typeface="Arial" panose="020B0604020202020204" pitchFamily="34" charset="0"/>
              </a:rPr>
              <a:t>7           </a:t>
            </a:r>
            <a:r>
              <a:rPr lang="en-US" altLang="en-US" sz="2000" b="0">
                <a:solidFill>
                  <a:schemeClr val="hlink"/>
                </a:solidFill>
                <a:latin typeface="Arial" panose="020B0604020202020204" pitchFamily="34" charset="0"/>
              </a:rPr>
              <a:t>5</a:t>
            </a:r>
            <a:r>
              <a:rPr lang="en-US" altLang="en-US" sz="2000" b="0">
                <a:latin typeface="Arial" panose="020B0604020202020204" pitchFamily="34" charset="0"/>
              </a:rPr>
              <a:t>	</a:t>
            </a:r>
          </a:p>
          <a:p>
            <a:pPr>
              <a:spcBef>
                <a:spcPct val="50000"/>
              </a:spcBef>
            </a:pPr>
            <a:r>
              <a:rPr lang="en-US" altLang="en-US" sz="2000" b="0">
                <a:latin typeface="Arial" panose="020B0604020202020204" pitchFamily="34" charset="0"/>
              </a:rPr>
              <a:t>1999	        </a:t>
            </a:r>
            <a:r>
              <a:rPr lang="en-US" altLang="en-US" sz="2000" b="0">
                <a:solidFill>
                  <a:srgbClr val="A7FFA7"/>
                </a:solidFill>
                <a:latin typeface="Arial" panose="020B0604020202020204" pitchFamily="34" charset="0"/>
              </a:rPr>
              <a:t>6          </a:t>
            </a:r>
            <a:r>
              <a:rPr lang="en-US" altLang="en-US" sz="2000" b="0">
                <a:solidFill>
                  <a:schemeClr val="hlink"/>
                </a:solidFill>
                <a:latin typeface="Arial" panose="020B0604020202020204" pitchFamily="34" charset="0"/>
              </a:rPr>
              <a:t>NA</a:t>
            </a:r>
          </a:p>
        </p:txBody>
      </p:sp>
      <p:sp>
        <p:nvSpPr>
          <p:cNvPr id="22531" name="Line 4">
            <a:extLst>
              <a:ext uri="{FF2B5EF4-FFF2-40B4-BE49-F238E27FC236}">
                <a16:creationId xmlns:a16="http://schemas.microsoft.com/office/drawing/2014/main" id="{053228F6-0295-4247-B255-C09FEA11A027}"/>
              </a:ext>
            </a:extLst>
          </p:cNvPr>
          <p:cNvSpPr>
            <a:spLocks noChangeShapeType="1"/>
          </p:cNvSpPr>
          <p:nvPr/>
        </p:nvSpPr>
        <p:spPr bwMode="auto">
          <a:xfrm>
            <a:off x="7021514" y="3810000"/>
            <a:ext cx="31130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2" name="Rectangle 5">
            <a:extLst>
              <a:ext uri="{FF2B5EF4-FFF2-40B4-BE49-F238E27FC236}">
                <a16:creationId xmlns:a16="http://schemas.microsoft.com/office/drawing/2014/main" id="{F2417245-C338-E740-99F5-D284D9529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4189" y="1601788"/>
            <a:ext cx="8912225" cy="1370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800" b="0">
                <a:solidFill>
                  <a:srgbClr val="66FF33"/>
                </a:solidFill>
              </a:rPr>
              <a:t>John is a building contractor with a record of a total of 24 single family homes constructed over a 6 year period.</a:t>
            </a:r>
            <a:r>
              <a:rPr lang="en-US" altLang="en-US" sz="2800" b="0"/>
              <a:t> Provide John with a Moving Average Graph.</a:t>
            </a:r>
          </a:p>
        </p:txBody>
      </p:sp>
      <p:graphicFrame>
        <p:nvGraphicFramePr>
          <p:cNvPr id="22533" name="Object 6">
            <a:hlinkClick r:id="" action="ppaction://ole?verb=0"/>
            <a:extLst>
              <a:ext uri="{FF2B5EF4-FFF2-40B4-BE49-F238E27FC236}">
                <a16:creationId xmlns:a16="http://schemas.microsoft.com/office/drawing/2014/main" id="{FBEF8267-1D74-3741-B42B-BAD744E54778}"/>
              </a:ext>
            </a:extLst>
          </p:cNvPr>
          <p:cNvGraphicFramePr>
            <a:graphicFrameLocks/>
          </p:cNvGraphicFramePr>
          <p:nvPr/>
        </p:nvGraphicFramePr>
        <p:xfrm>
          <a:off x="1524000" y="3352800"/>
          <a:ext cx="4508500" cy="292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Clip" r:id="rId4" imgW="25971500" imgH="16865600" progId="MS_ClipArt_Gallery.2">
                  <p:embed/>
                </p:oleObj>
              </mc:Choice>
              <mc:Fallback>
                <p:oleObj name="Clip" r:id="rId4" imgW="25971500" imgH="16865600" progId="MS_ClipArt_Gallery.2">
                  <p:embed/>
                  <p:pic>
                    <p:nvPicPr>
                      <p:cNvPr id="22533" name="Object 6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FBEF8267-1D74-3741-B42B-BAD744E5477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352800"/>
                        <a:ext cx="4508500" cy="292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Freeform 7">
            <a:extLst>
              <a:ext uri="{FF2B5EF4-FFF2-40B4-BE49-F238E27FC236}">
                <a16:creationId xmlns:a16="http://schemas.microsoft.com/office/drawing/2014/main" id="{912CED26-417E-D244-9A01-7283A054E8C8}"/>
              </a:ext>
            </a:extLst>
          </p:cNvPr>
          <p:cNvSpPr>
            <a:spLocks/>
          </p:cNvSpPr>
          <p:nvPr/>
        </p:nvSpPr>
        <p:spPr bwMode="auto">
          <a:xfrm>
            <a:off x="8916989" y="4113213"/>
            <a:ext cx="534987" cy="919162"/>
          </a:xfrm>
          <a:custGeom>
            <a:avLst/>
            <a:gdLst>
              <a:gd name="T0" fmla="*/ 0 w 337"/>
              <a:gd name="T1" fmla="*/ 0 h 579"/>
              <a:gd name="T2" fmla="*/ 2147483646 w 337"/>
              <a:gd name="T3" fmla="*/ 2147483646 h 579"/>
              <a:gd name="T4" fmla="*/ 2147483646 w 337"/>
              <a:gd name="T5" fmla="*/ 2147483646 h 579"/>
              <a:gd name="T6" fmla="*/ 2147483646 w 337"/>
              <a:gd name="T7" fmla="*/ 2147483646 h 579"/>
              <a:gd name="T8" fmla="*/ 2147483646 w 337"/>
              <a:gd name="T9" fmla="*/ 2147483646 h 579"/>
              <a:gd name="T10" fmla="*/ 2147483646 w 337"/>
              <a:gd name="T11" fmla="*/ 2147483646 h 579"/>
              <a:gd name="T12" fmla="*/ 2147483646 w 337"/>
              <a:gd name="T13" fmla="*/ 2147483646 h 579"/>
              <a:gd name="T14" fmla="*/ 2147483646 w 337"/>
              <a:gd name="T15" fmla="*/ 2147483646 h 579"/>
              <a:gd name="T16" fmla="*/ 2147483646 w 337"/>
              <a:gd name="T17" fmla="*/ 2147483646 h 579"/>
              <a:gd name="T18" fmla="*/ 2147483646 w 337"/>
              <a:gd name="T19" fmla="*/ 2147483646 h 579"/>
              <a:gd name="T20" fmla="*/ 2147483646 w 337"/>
              <a:gd name="T21" fmla="*/ 2147483646 h 579"/>
              <a:gd name="T22" fmla="*/ 2147483646 w 337"/>
              <a:gd name="T23" fmla="*/ 2147483646 h 579"/>
              <a:gd name="T24" fmla="*/ 2147483646 w 337"/>
              <a:gd name="T25" fmla="*/ 2147483646 h 579"/>
              <a:gd name="T26" fmla="*/ 2147483646 w 337"/>
              <a:gd name="T27" fmla="*/ 2147483646 h 579"/>
              <a:gd name="T28" fmla="*/ 2147483646 w 337"/>
              <a:gd name="T29" fmla="*/ 2147483646 h 579"/>
              <a:gd name="T30" fmla="*/ 2147483646 w 337"/>
              <a:gd name="T31" fmla="*/ 2147483646 h 579"/>
              <a:gd name="T32" fmla="*/ 2147483646 w 337"/>
              <a:gd name="T33" fmla="*/ 2147483646 h 579"/>
              <a:gd name="T34" fmla="*/ 2147483646 w 337"/>
              <a:gd name="T35" fmla="*/ 2147483646 h 579"/>
              <a:gd name="T36" fmla="*/ 0 w 337"/>
              <a:gd name="T37" fmla="*/ 2147483646 h 579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337" h="579">
                <a:moveTo>
                  <a:pt x="0" y="0"/>
                </a:moveTo>
                <a:lnTo>
                  <a:pt x="64" y="5"/>
                </a:lnTo>
                <a:lnTo>
                  <a:pt x="120" y="15"/>
                </a:lnTo>
                <a:lnTo>
                  <a:pt x="152" y="30"/>
                </a:lnTo>
                <a:lnTo>
                  <a:pt x="168" y="51"/>
                </a:lnTo>
                <a:lnTo>
                  <a:pt x="168" y="243"/>
                </a:lnTo>
                <a:lnTo>
                  <a:pt x="184" y="264"/>
                </a:lnTo>
                <a:lnTo>
                  <a:pt x="216" y="274"/>
                </a:lnTo>
                <a:lnTo>
                  <a:pt x="272" y="284"/>
                </a:lnTo>
                <a:lnTo>
                  <a:pt x="336" y="289"/>
                </a:lnTo>
                <a:lnTo>
                  <a:pt x="272" y="294"/>
                </a:lnTo>
                <a:lnTo>
                  <a:pt x="216" y="304"/>
                </a:lnTo>
                <a:lnTo>
                  <a:pt x="184" y="319"/>
                </a:lnTo>
                <a:lnTo>
                  <a:pt x="168" y="335"/>
                </a:lnTo>
                <a:lnTo>
                  <a:pt x="168" y="527"/>
                </a:lnTo>
                <a:lnTo>
                  <a:pt x="152" y="548"/>
                </a:lnTo>
                <a:lnTo>
                  <a:pt x="120" y="563"/>
                </a:lnTo>
                <a:lnTo>
                  <a:pt x="64" y="573"/>
                </a:lnTo>
                <a:lnTo>
                  <a:pt x="0" y="578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5" name="Freeform 8">
            <a:extLst>
              <a:ext uri="{FF2B5EF4-FFF2-40B4-BE49-F238E27FC236}">
                <a16:creationId xmlns:a16="http://schemas.microsoft.com/office/drawing/2014/main" id="{759A67DD-D1F5-7F4A-86A2-A15685950530}"/>
              </a:ext>
            </a:extLst>
          </p:cNvPr>
          <p:cNvSpPr>
            <a:spLocks/>
          </p:cNvSpPr>
          <p:nvPr/>
        </p:nvSpPr>
        <p:spPr bwMode="auto">
          <a:xfrm>
            <a:off x="8834439" y="5491163"/>
            <a:ext cx="541337" cy="912812"/>
          </a:xfrm>
          <a:custGeom>
            <a:avLst/>
            <a:gdLst>
              <a:gd name="T0" fmla="*/ 0 w 341"/>
              <a:gd name="T1" fmla="*/ 0 h 575"/>
              <a:gd name="T2" fmla="*/ 2147483646 w 341"/>
              <a:gd name="T3" fmla="*/ 2147483646 h 575"/>
              <a:gd name="T4" fmla="*/ 2147483646 w 341"/>
              <a:gd name="T5" fmla="*/ 2147483646 h 575"/>
              <a:gd name="T6" fmla="*/ 2147483646 w 341"/>
              <a:gd name="T7" fmla="*/ 2147483646 h 575"/>
              <a:gd name="T8" fmla="*/ 2147483646 w 341"/>
              <a:gd name="T9" fmla="*/ 2147483646 h 575"/>
              <a:gd name="T10" fmla="*/ 2147483646 w 341"/>
              <a:gd name="T11" fmla="*/ 2147483646 h 575"/>
              <a:gd name="T12" fmla="*/ 2147483646 w 341"/>
              <a:gd name="T13" fmla="*/ 2147483646 h 575"/>
              <a:gd name="T14" fmla="*/ 2147483646 w 341"/>
              <a:gd name="T15" fmla="*/ 2147483646 h 575"/>
              <a:gd name="T16" fmla="*/ 2147483646 w 341"/>
              <a:gd name="T17" fmla="*/ 2147483646 h 575"/>
              <a:gd name="T18" fmla="*/ 2147483646 w 341"/>
              <a:gd name="T19" fmla="*/ 2147483646 h 575"/>
              <a:gd name="T20" fmla="*/ 2147483646 w 341"/>
              <a:gd name="T21" fmla="*/ 2147483646 h 575"/>
              <a:gd name="T22" fmla="*/ 2147483646 w 341"/>
              <a:gd name="T23" fmla="*/ 2147483646 h 575"/>
              <a:gd name="T24" fmla="*/ 2147483646 w 341"/>
              <a:gd name="T25" fmla="*/ 2147483646 h 575"/>
              <a:gd name="T26" fmla="*/ 2147483646 w 341"/>
              <a:gd name="T27" fmla="*/ 2147483646 h 575"/>
              <a:gd name="T28" fmla="*/ 2147483646 w 341"/>
              <a:gd name="T29" fmla="*/ 2147483646 h 575"/>
              <a:gd name="T30" fmla="*/ 2147483646 w 341"/>
              <a:gd name="T31" fmla="*/ 2147483646 h 575"/>
              <a:gd name="T32" fmla="*/ 2147483646 w 341"/>
              <a:gd name="T33" fmla="*/ 2147483646 h 575"/>
              <a:gd name="T34" fmla="*/ 2147483646 w 341"/>
              <a:gd name="T35" fmla="*/ 2147483646 h 575"/>
              <a:gd name="T36" fmla="*/ 0 w 341"/>
              <a:gd name="T37" fmla="*/ 2147483646 h 57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341" h="575">
                <a:moveTo>
                  <a:pt x="0" y="0"/>
                </a:moveTo>
                <a:lnTo>
                  <a:pt x="71" y="6"/>
                </a:lnTo>
                <a:lnTo>
                  <a:pt x="126" y="13"/>
                </a:lnTo>
                <a:lnTo>
                  <a:pt x="158" y="26"/>
                </a:lnTo>
                <a:lnTo>
                  <a:pt x="174" y="45"/>
                </a:lnTo>
                <a:lnTo>
                  <a:pt x="174" y="238"/>
                </a:lnTo>
                <a:lnTo>
                  <a:pt x="190" y="258"/>
                </a:lnTo>
                <a:lnTo>
                  <a:pt x="221" y="271"/>
                </a:lnTo>
                <a:lnTo>
                  <a:pt x="277" y="284"/>
                </a:lnTo>
                <a:lnTo>
                  <a:pt x="340" y="284"/>
                </a:lnTo>
                <a:lnTo>
                  <a:pt x="277" y="290"/>
                </a:lnTo>
                <a:lnTo>
                  <a:pt x="221" y="297"/>
                </a:lnTo>
                <a:lnTo>
                  <a:pt x="190" y="316"/>
                </a:lnTo>
                <a:lnTo>
                  <a:pt x="174" y="335"/>
                </a:lnTo>
                <a:lnTo>
                  <a:pt x="174" y="522"/>
                </a:lnTo>
                <a:lnTo>
                  <a:pt x="158" y="542"/>
                </a:lnTo>
                <a:lnTo>
                  <a:pt x="126" y="561"/>
                </a:lnTo>
                <a:lnTo>
                  <a:pt x="71" y="568"/>
                </a:lnTo>
                <a:lnTo>
                  <a:pt x="0" y="574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333541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Line 2">
            <a:extLst>
              <a:ext uri="{FF2B5EF4-FFF2-40B4-BE49-F238E27FC236}">
                <a16:creationId xmlns:a16="http://schemas.microsoft.com/office/drawing/2014/main" id="{CC1C305A-E7EB-8449-9EB4-A1F2FBD0963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16914" y="4876800"/>
            <a:ext cx="522287" cy="0"/>
          </a:xfrm>
          <a:prstGeom prst="line">
            <a:avLst/>
          </a:prstGeom>
          <a:noFill/>
          <a:ln w="25400">
            <a:solidFill>
              <a:srgbClr val="A7FFA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F9878AF3-46DA-D34F-A59B-CE392A97B0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Moving Average Example Solution</a:t>
            </a:r>
          </a:p>
        </p:txBody>
      </p:sp>
      <p:sp>
        <p:nvSpPr>
          <p:cNvPr id="24579" name="Rectangle 4">
            <a:extLst>
              <a:ext uri="{FF2B5EF4-FFF2-40B4-BE49-F238E27FC236}">
                <a16:creationId xmlns:a16="http://schemas.microsoft.com/office/drawing/2014/main" id="{BCC61997-5703-0C48-A7DA-DF6F6F40E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9" y="1677989"/>
            <a:ext cx="6169025" cy="4275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b="0">
                <a:latin typeface="Arial" panose="020B0604020202020204" pitchFamily="34" charset="0"/>
              </a:rPr>
              <a:t>Year</a:t>
            </a:r>
            <a:r>
              <a:rPr lang="en-US" altLang="en-US" sz="2800" b="0">
                <a:solidFill>
                  <a:srgbClr val="A7FFA7"/>
                </a:solidFill>
                <a:latin typeface="Arial" panose="020B0604020202020204" pitchFamily="34" charset="0"/>
              </a:rPr>
              <a:t>	   Response   </a:t>
            </a:r>
            <a:r>
              <a:rPr lang="en-US" altLang="en-US" sz="2800" b="0">
                <a:solidFill>
                  <a:schemeClr val="hlink"/>
                </a:solidFill>
                <a:latin typeface="Arial" panose="020B0604020202020204" pitchFamily="34" charset="0"/>
              </a:rPr>
              <a:t>Moving					    Ave</a:t>
            </a:r>
            <a:endParaRPr lang="en-US" altLang="en-US" sz="2800" b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2400" b="0">
                <a:latin typeface="Arial" panose="020B0604020202020204" pitchFamily="34" charset="0"/>
              </a:rPr>
              <a:t>1994	        </a:t>
            </a:r>
            <a:r>
              <a:rPr lang="en-US" altLang="en-US" sz="2400" b="0">
                <a:solidFill>
                  <a:srgbClr val="A7FFA7"/>
                </a:solidFill>
                <a:latin typeface="Arial" panose="020B0604020202020204" pitchFamily="34" charset="0"/>
              </a:rPr>
              <a:t>2	</a:t>
            </a:r>
            <a:r>
              <a:rPr lang="en-US" altLang="en-US" sz="2400" b="0">
                <a:latin typeface="Arial" panose="020B0604020202020204" pitchFamily="34" charset="0"/>
              </a:rPr>
              <a:t>	        </a:t>
            </a:r>
            <a:r>
              <a:rPr lang="en-US" altLang="en-US" sz="2400" b="0">
                <a:solidFill>
                  <a:schemeClr val="hlink"/>
                </a:solidFill>
                <a:latin typeface="Arial" panose="020B0604020202020204" pitchFamily="34" charset="0"/>
              </a:rPr>
              <a:t>NA</a:t>
            </a:r>
            <a:endParaRPr lang="en-US" altLang="en-US" sz="2400" b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2400" b="0">
                <a:latin typeface="Arial" panose="020B0604020202020204" pitchFamily="34" charset="0"/>
              </a:rPr>
              <a:t>1995	        </a:t>
            </a:r>
            <a:r>
              <a:rPr lang="en-US" altLang="en-US" sz="2400" b="0">
                <a:solidFill>
                  <a:srgbClr val="A7FFA7"/>
                </a:solidFill>
                <a:latin typeface="Arial" panose="020B0604020202020204" pitchFamily="34" charset="0"/>
              </a:rPr>
              <a:t>5</a:t>
            </a:r>
            <a:r>
              <a:rPr lang="en-US" altLang="en-US" sz="2400" b="0">
                <a:latin typeface="Arial" panose="020B0604020202020204" pitchFamily="34" charset="0"/>
              </a:rPr>
              <a:t>		        </a:t>
            </a:r>
            <a:r>
              <a:rPr lang="en-US" altLang="en-US" sz="2400" b="0">
                <a:solidFill>
                  <a:schemeClr val="hlink"/>
                </a:solidFill>
                <a:latin typeface="Arial" panose="020B0604020202020204" pitchFamily="34" charset="0"/>
              </a:rPr>
              <a:t>3 </a:t>
            </a:r>
            <a:r>
              <a:rPr lang="en-US" altLang="en-US" sz="2400" b="0">
                <a:latin typeface="Arial" panose="020B0604020202020204" pitchFamily="34" charset="0"/>
              </a:rPr>
              <a:t>		</a:t>
            </a:r>
          </a:p>
          <a:p>
            <a:pPr>
              <a:spcBef>
                <a:spcPct val="50000"/>
              </a:spcBef>
            </a:pPr>
            <a:r>
              <a:rPr lang="en-US" altLang="en-US" sz="2400" b="0">
                <a:latin typeface="Arial" panose="020B0604020202020204" pitchFamily="34" charset="0"/>
              </a:rPr>
              <a:t>1996	        </a:t>
            </a:r>
            <a:r>
              <a:rPr lang="en-US" altLang="en-US" sz="2400" b="0">
                <a:solidFill>
                  <a:srgbClr val="A7FFA7"/>
                </a:solidFill>
                <a:latin typeface="Arial" panose="020B0604020202020204" pitchFamily="34" charset="0"/>
              </a:rPr>
              <a:t>2</a:t>
            </a:r>
            <a:r>
              <a:rPr lang="en-US" altLang="en-US" sz="2400" b="0">
                <a:latin typeface="Arial" panose="020B0604020202020204" pitchFamily="34" charset="0"/>
              </a:rPr>
              <a:t>	                   </a:t>
            </a:r>
            <a:r>
              <a:rPr lang="en-US" altLang="en-US" sz="2400" b="0">
                <a:solidFill>
                  <a:schemeClr val="hlink"/>
                </a:solidFill>
                <a:latin typeface="Arial" panose="020B0604020202020204" pitchFamily="34" charset="0"/>
              </a:rPr>
              <a:t>3</a:t>
            </a:r>
          </a:p>
          <a:p>
            <a:pPr>
              <a:spcBef>
                <a:spcPct val="50000"/>
              </a:spcBef>
            </a:pPr>
            <a:r>
              <a:rPr lang="en-US" altLang="en-US" sz="2400" b="0">
                <a:latin typeface="Arial" panose="020B0604020202020204" pitchFamily="34" charset="0"/>
              </a:rPr>
              <a:t>1997	      </a:t>
            </a:r>
            <a:r>
              <a:rPr lang="en-US" altLang="en-US" sz="2400" b="0">
                <a:solidFill>
                  <a:srgbClr val="A7FFA7"/>
                </a:solidFill>
                <a:latin typeface="Arial" panose="020B0604020202020204" pitchFamily="34" charset="0"/>
              </a:rPr>
              <a:t>  2</a:t>
            </a:r>
            <a:r>
              <a:rPr lang="en-US" altLang="en-US" sz="2400" b="0">
                <a:latin typeface="Arial" panose="020B0604020202020204" pitchFamily="34" charset="0"/>
              </a:rPr>
              <a:t>		        </a:t>
            </a:r>
            <a:r>
              <a:rPr lang="en-US" altLang="en-US" sz="2400" b="0">
                <a:solidFill>
                  <a:schemeClr val="hlink"/>
                </a:solidFill>
                <a:latin typeface="Arial" panose="020B0604020202020204" pitchFamily="34" charset="0"/>
              </a:rPr>
              <a:t>3.67</a:t>
            </a:r>
            <a:endParaRPr lang="en-US" altLang="en-US" sz="2400" b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2400" b="0">
                <a:latin typeface="Arial" panose="020B0604020202020204" pitchFamily="34" charset="0"/>
              </a:rPr>
              <a:t>1998	        </a:t>
            </a:r>
            <a:r>
              <a:rPr lang="en-US" altLang="en-US" sz="2400" b="0">
                <a:solidFill>
                  <a:srgbClr val="A7FFA7"/>
                </a:solidFill>
                <a:latin typeface="Arial" panose="020B0604020202020204" pitchFamily="34" charset="0"/>
              </a:rPr>
              <a:t>7	</a:t>
            </a:r>
            <a:r>
              <a:rPr lang="en-US" altLang="en-US" sz="2400" b="0">
                <a:latin typeface="Arial" panose="020B0604020202020204" pitchFamily="34" charset="0"/>
              </a:rPr>
              <a:t>	        </a:t>
            </a:r>
            <a:r>
              <a:rPr lang="en-US" altLang="en-US" sz="2400" b="0">
                <a:solidFill>
                  <a:schemeClr val="hlink"/>
                </a:solidFill>
                <a:latin typeface="Arial" panose="020B0604020202020204" pitchFamily="34" charset="0"/>
              </a:rPr>
              <a:t>5</a:t>
            </a:r>
            <a:r>
              <a:rPr lang="en-US" altLang="en-US" sz="2400" b="0">
                <a:latin typeface="Arial" panose="020B0604020202020204" pitchFamily="34" charset="0"/>
              </a:rPr>
              <a:t>		</a:t>
            </a:r>
          </a:p>
          <a:p>
            <a:pPr>
              <a:spcBef>
                <a:spcPct val="50000"/>
              </a:spcBef>
            </a:pPr>
            <a:r>
              <a:rPr lang="en-US" altLang="en-US" sz="2400" b="0">
                <a:latin typeface="Arial" panose="020B0604020202020204" pitchFamily="34" charset="0"/>
              </a:rPr>
              <a:t>1999	        </a:t>
            </a:r>
            <a:r>
              <a:rPr lang="en-US" altLang="en-US" sz="2400" b="0">
                <a:solidFill>
                  <a:srgbClr val="A7FFA7"/>
                </a:solidFill>
                <a:latin typeface="Arial" panose="020B0604020202020204" pitchFamily="34" charset="0"/>
              </a:rPr>
              <a:t>6	</a:t>
            </a:r>
            <a:r>
              <a:rPr lang="en-US" altLang="en-US" sz="2400" b="0">
                <a:latin typeface="Arial" panose="020B0604020202020204" pitchFamily="34" charset="0"/>
              </a:rPr>
              <a:t>	        </a:t>
            </a:r>
            <a:r>
              <a:rPr lang="en-US" altLang="en-US" sz="2400" b="0">
                <a:solidFill>
                  <a:schemeClr val="hlink"/>
                </a:solidFill>
                <a:latin typeface="Arial" panose="020B0604020202020204" pitchFamily="34" charset="0"/>
              </a:rPr>
              <a:t>NA</a:t>
            </a:r>
          </a:p>
        </p:txBody>
      </p:sp>
      <p:sp>
        <p:nvSpPr>
          <p:cNvPr id="24580" name="Line 5">
            <a:extLst>
              <a:ext uri="{FF2B5EF4-FFF2-40B4-BE49-F238E27FC236}">
                <a16:creationId xmlns:a16="http://schemas.microsoft.com/office/drawing/2014/main" id="{E3A2BC9D-17BB-2743-820E-15DAFCCD886B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8514" y="2667000"/>
            <a:ext cx="42560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1" name="Freeform 6">
            <a:extLst>
              <a:ext uri="{FF2B5EF4-FFF2-40B4-BE49-F238E27FC236}">
                <a16:creationId xmlns:a16="http://schemas.microsoft.com/office/drawing/2014/main" id="{C94D9F96-BB32-194A-BA39-CDCFDF453106}"/>
              </a:ext>
            </a:extLst>
          </p:cNvPr>
          <p:cNvSpPr>
            <a:spLocks/>
          </p:cNvSpPr>
          <p:nvPr/>
        </p:nvSpPr>
        <p:spPr bwMode="auto">
          <a:xfrm>
            <a:off x="3963989" y="2746375"/>
            <a:ext cx="534987" cy="1524000"/>
          </a:xfrm>
          <a:custGeom>
            <a:avLst/>
            <a:gdLst>
              <a:gd name="T0" fmla="*/ 0 w 337"/>
              <a:gd name="T1" fmla="*/ 0 h 960"/>
              <a:gd name="T2" fmla="*/ 2147483646 w 337"/>
              <a:gd name="T3" fmla="*/ 0 h 960"/>
              <a:gd name="T4" fmla="*/ 2147483646 w 337"/>
              <a:gd name="T5" fmla="*/ 2147483646 h 960"/>
              <a:gd name="T6" fmla="*/ 2147483646 w 337"/>
              <a:gd name="T7" fmla="*/ 2147483646 h 960"/>
              <a:gd name="T8" fmla="*/ 2147483646 w 337"/>
              <a:gd name="T9" fmla="*/ 2147483646 h 960"/>
              <a:gd name="T10" fmla="*/ 2147483646 w 337"/>
              <a:gd name="T11" fmla="*/ 2147483646 h 960"/>
              <a:gd name="T12" fmla="*/ 2147483646 w 337"/>
              <a:gd name="T13" fmla="*/ 2147483646 h 960"/>
              <a:gd name="T14" fmla="*/ 2147483646 w 337"/>
              <a:gd name="T15" fmla="*/ 2147483646 h 960"/>
              <a:gd name="T16" fmla="*/ 2147483646 w 337"/>
              <a:gd name="T17" fmla="*/ 2147483646 h 960"/>
              <a:gd name="T18" fmla="*/ 2147483646 w 337"/>
              <a:gd name="T19" fmla="*/ 2147483646 h 960"/>
              <a:gd name="T20" fmla="*/ 2147483646 w 337"/>
              <a:gd name="T21" fmla="*/ 2147483646 h 960"/>
              <a:gd name="T22" fmla="*/ 2147483646 w 337"/>
              <a:gd name="T23" fmla="*/ 2147483646 h 960"/>
              <a:gd name="T24" fmla="*/ 2147483646 w 337"/>
              <a:gd name="T25" fmla="*/ 2147483646 h 960"/>
              <a:gd name="T26" fmla="*/ 2147483646 w 337"/>
              <a:gd name="T27" fmla="*/ 2147483646 h 960"/>
              <a:gd name="T28" fmla="*/ 2147483646 w 337"/>
              <a:gd name="T29" fmla="*/ 2147483646 h 960"/>
              <a:gd name="T30" fmla="*/ 2147483646 w 337"/>
              <a:gd name="T31" fmla="*/ 2147483646 h 960"/>
              <a:gd name="T32" fmla="*/ 2147483646 w 337"/>
              <a:gd name="T33" fmla="*/ 2147483646 h 960"/>
              <a:gd name="T34" fmla="*/ 2147483646 w 337"/>
              <a:gd name="T35" fmla="*/ 2147483646 h 960"/>
              <a:gd name="T36" fmla="*/ 2147483646 w 337"/>
              <a:gd name="T37" fmla="*/ 2147483646 h 960"/>
              <a:gd name="T38" fmla="*/ 2147483646 w 337"/>
              <a:gd name="T39" fmla="*/ 2147483646 h 960"/>
              <a:gd name="T40" fmla="*/ 2147483646 w 337"/>
              <a:gd name="T41" fmla="*/ 2147483646 h 960"/>
              <a:gd name="T42" fmla="*/ 2147483646 w 337"/>
              <a:gd name="T43" fmla="*/ 2147483646 h 960"/>
              <a:gd name="T44" fmla="*/ 2147483646 w 337"/>
              <a:gd name="T45" fmla="*/ 2147483646 h 960"/>
              <a:gd name="T46" fmla="*/ 2147483646 w 337"/>
              <a:gd name="T47" fmla="*/ 2147483646 h 960"/>
              <a:gd name="T48" fmla="*/ 2147483646 w 337"/>
              <a:gd name="T49" fmla="*/ 2147483646 h 960"/>
              <a:gd name="T50" fmla="*/ 2147483646 w 337"/>
              <a:gd name="T51" fmla="*/ 2147483646 h 960"/>
              <a:gd name="T52" fmla="*/ 2147483646 w 337"/>
              <a:gd name="T53" fmla="*/ 2147483646 h 960"/>
              <a:gd name="T54" fmla="*/ 2147483646 w 337"/>
              <a:gd name="T55" fmla="*/ 2147483646 h 960"/>
              <a:gd name="T56" fmla="*/ 2147483646 w 337"/>
              <a:gd name="T57" fmla="*/ 2147483646 h 960"/>
              <a:gd name="T58" fmla="*/ 2147483646 w 337"/>
              <a:gd name="T59" fmla="*/ 2147483646 h 960"/>
              <a:gd name="T60" fmla="*/ 2147483646 w 337"/>
              <a:gd name="T61" fmla="*/ 2147483646 h 960"/>
              <a:gd name="T62" fmla="*/ 2147483646 w 337"/>
              <a:gd name="T63" fmla="*/ 2147483646 h 960"/>
              <a:gd name="T64" fmla="*/ 2147483646 w 337"/>
              <a:gd name="T65" fmla="*/ 2147483646 h 960"/>
              <a:gd name="T66" fmla="*/ 2147483646 w 337"/>
              <a:gd name="T67" fmla="*/ 2147483646 h 960"/>
              <a:gd name="T68" fmla="*/ 0 w 337"/>
              <a:gd name="T69" fmla="*/ 2147483646 h 960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337" h="960">
                <a:moveTo>
                  <a:pt x="0" y="0"/>
                </a:moveTo>
                <a:lnTo>
                  <a:pt x="33" y="0"/>
                </a:lnTo>
                <a:lnTo>
                  <a:pt x="66" y="4"/>
                </a:lnTo>
                <a:lnTo>
                  <a:pt x="93" y="12"/>
                </a:lnTo>
                <a:lnTo>
                  <a:pt x="120" y="21"/>
                </a:lnTo>
                <a:lnTo>
                  <a:pt x="138" y="34"/>
                </a:lnTo>
                <a:lnTo>
                  <a:pt x="156" y="47"/>
                </a:lnTo>
                <a:lnTo>
                  <a:pt x="165" y="60"/>
                </a:lnTo>
                <a:lnTo>
                  <a:pt x="168" y="77"/>
                </a:lnTo>
                <a:lnTo>
                  <a:pt x="168" y="400"/>
                </a:lnTo>
                <a:lnTo>
                  <a:pt x="171" y="417"/>
                </a:lnTo>
                <a:lnTo>
                  <a:pt x="180" y="430"/>
                </a:lnTo>
                <a:lnTo>
                  <a:pt x="198" y="443"/>
                </a:lnTo>
                <a:lnTo>
                  <a:pt x="216" y="456"/>
                </a:lnTo>
                <a:lnTo>
                  <a:pt x="243" y="464"/>
                </a:lnTo>
                <a:lnTo>
                  <a:pt x="270" y="473"/>
                </a:lnTo>
                <a:lnTo>
                  <a:pt x="303" y="477"/>
                </a:lnTo>
                <a:lnTo>
                  <a:pt x="336" y="477"/>
                </a:lnTo>
                <a:lnTo>
                  <a:pt x="303" y="477"/>
                </a:lnTo>
                <a:lnTo>
                  <a:pt x="270" y="486"/>
                </a:lnTo>
                <a:lnTo>
                  <a:pt x="243" y="490"/>
                </a:lnTo>
                <a:lnTo>
                  <a:pt x="216" y="503"/>
                </a:lnTo>
                <a:lnTo>
                  <a:pt x="198" y="516"/>
                </a:lnTo>
                <a:lnTo>
                  <a:pt x="180" y="529"/>
                </a:lnTo>
                <a:lnTo>
                  <a:pt x="171" y="542"/>
                </a:lnTo>
                <a:lnTo>
                  <a:pt x="168" y="559"/>
                </a:lnTo>
                <a:lnTo>
                  <a:pt x="168" y="877"/>
                </a:lnTo>
                <a:lnTo>
                  <a:pt x="165" y="894"/>
                </a:lnTo>
                <a:lnTo>
                  <a:pt x="156" y="907"/>
                </a:lnTo>
                <a:lnTo>
                  <a:pt x="138" y="920"/>
                </a:lnTo>
                <a:lnTo>
                  <a:pt x="120" y="933"/>
                </a:lnTo>
                <a:lnTo>
                  <a:pt x="93" y="946"/>
                </a:lnTo>
                <a:lnTo>
                  <a:pt x="66" y="950"/>
                </a:lnTo>
                <a:lnTo>
                  <a:pt x="33" y="959"/>
                </a:lnTo>
                <a:lnTo>
                  <a:pt x="0" y="959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2" name="Freeform 7">
            <a:extLst>
              <a:ext uri="{FF2B5EF4-FFF2-40B4-BE49-F238E27FC236}">
                <a16:creationId xmlns:a16="http://schemas.microsoft.com/office/drawing/2014/main" id="{B49B82A8-6138-C346-BAD8-B5E6B0266247}"/>
              </a:ext>
            </a:extLst>
          </p:cNvPr>
          <p:cNvSpPr>
            <a:spLocks/>
          </p:cNvSpPr>
          <p:nvPr/>
        </p:nvSpPr>
        <p:spPr bwMode="auto">
          <a:xfrm>
            <a:off x="4422775" y="3355975"/>
            <a:ext cx="533400" cy="1524000"/>
          </a:xfrm>
          <a:custGeom>
            <a:avLst/>
            <a:gdLst>
              <a:gd name="T0" fmla="*/ 0 w 336"/>
              <a:gd name="T1" fmla="*/ 0 h 960"/>
              <a:gd name="T2" fmla="*/ 2147483646 w 336"/>
              <a:gd name="T3" fmla="*/ 2147483646 h 960"/>
              <a:gd name="T4" fmla="*/ 2147483646 w 336"/>
              <a:gd name="T5" fmla="*/ 2147483646 h 960"/>
              <a:gd name="T6" fmla="*/ 2147483646 w 336"/>
              <a:gd name="T7" fmla="*/ 2147483646 h 960"/>
              <a:gd name="T8" fmla="*/ 2147483646 w 336"/>
              <a:gd name="T9" fmla="*/ 2147483646 h 960"/>
              <a:gd name="T10" fmla="*/ 2147483646 w 336"/>
              <a:gd name="T11" fmla="*/ 2147483646 h 960"/>
              <a:gd name="T12" fmla="*/ 2147483646 w 336"/>
              <a:gd name="T13" fmla="*/ 2147483646 h 960"/>
              <a:gd name="T14" fmla="*/ 2147483646 w 336"/>
              <a:gd name="T15" fmla="*/ 2147483646 h 960"/>
              <a:gd name="T16" fmla="*/ 2147483646 w 336"/>
              <a:gd name="T17" fmla="*/ 2147483646 h 960"/>
              <a:gd name="T18" fmla="*/ 2147483646 w 336"/>
              <a:gd name="T19" fmla="*/ 2147483646 h 960"/>
              <a:gd name="T20" fmla="*/ 2147483646 w 336"/>
              <a:gd name="T21" fmla="*/ 2147483646 h 960"/>
              <a:gd name="T22" fmla="*/ 2147483646 w 336"/>
              <a:gd name="T23" fmla="*/ 2147483646 h 960"/>
              <a:gd name="T24" fmla="*/ 2147483646 w 336"/>
              <a:gd name="T25" fmla="*/ 2147483646 h 960"/>
              <a:gd name="T26" fmla="*/ 2147483646 w 336"/>
              <a:gd name="T27" fmla="*/ 2147483646 h 960"/>
              <a:gd name="T28" fmla="*/ 2147483646 w 336"/>
              <a:gd name="T29" fmla="*/ 2147483646 h 960"/>
              <a:gd name="T30" fmla="*/ 2147483646 w 336"/>
              <a:gd name="T31" fmla="*/ 2147483646 h 960"/>
              <a:gd name="T32" fmla="*/ 2147483646 w 336"/>
              <a:gd name="T33" fmla="*/ 2147483646 h 960"/>
              <a:gd name="T34" fmla="*/ 2147483646 w 336"/>
              <a:gd name="T35" fmla="*/ 2147483646 h 960"/>
              <a:gd name="T36" fmla="*/ 2147483646 w 336"/>
              <a:gd name="T37" fmla="*/ 2147483646 h 960"/>
              <a:gd name="T38" fmla="*/ 2147483646 w 336"/>
              <a:gd name="T39" fmla="*/ 2147483646 h 960"/>
              <a:gd name="T40" fmla="*/ 2147483646 w 336"/>
              <a:gd name="T41" fmla="*/ 2147483646 h 960"/>
              <a:gd name="T42" fmla="*/ 2147483646 w 336"/>
              <a:gd name="T43" fmla="*/ 2147483646 h 960"/>
              <a:gd name="T44" fmla="*/ 2147483646 w 336"/>
              <a:gd name="T45" fmla="*/ 2147483646 h 960"/>
              <a:gd name="T46" fmla="*/ 2147483646 w 336"/>
              <a:gd name="T47" fmla="*/ 2147483646 h 960"/>
              <a:gd name="T48" fmla="*/ 2147483646 w 336"/>
              <a:gd name="T49" fmla="*/ 2147483646 h 960"/>
              <a:gd name="T50" fmla="*/ 2147483646 w 336"/>
              <a:gd name="T51" fmla="*/ 2147483646 h 960"/>
              <a:gd name="T52" fmla="*/ 2147483646 w 336"/>
              <a:gd name="T53" fmla="*/ 2147483646 h 960"/>
              <a:gd name="T54" fmla="*/ 2147483646 w 336"/>
              <a:gd name="T55" fmla="*/ 2147483646 h 960"/>
              <a:gd name="T56" fmla="*/ 2147483646 w 336"/>
              <a:gd name="T57" fmla="*/ 2147483646 h 960"/>
              <a:gd name="T58" fmla="*/ 2147483646 w 336"/>
              <a:gd name="T59" fmla="*/ 2147483646 h 960"/>
              <a:gd name="T60" fmla="*/ 0 w 336"/>
              <a:gd name="T61" fmla="*/ 2147483646 h 960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336" h="960">
                <a:moveTo>
                  <a:pt x="0" y="0"/>
                </a:moveTo>
                <a:lnTo>
                  <a:pt x="65" y="5"/>
                </a:lnTo>
                <a:lnTo>
                  <a:pt x="93" y="15"/>
                </a:lnTo>
                <a:lnTo>
                  <a:pt x="117" y="25"/>
                </a:lnTo>
                <a:lnTo>
                  <a:pt x="138" y="35"/>
                </a:lnTo>
                <a:lnTo>
                  <a:pt x="152" y="49"/>
                </a:lnTo>
                <a:lnTo>
                  <a:pt x="162" y="64"/>
                </a:lnTo>
                <a:lnTo>
                  <a:pt x="166" y="79"/>
                </a:lnTo>
                <a:lnTo>
                  <a:pt x="166" y="398"/>
                </a:lnTo>
                <a:lnTo>
                  <a:pt x="169" y="413"/>
                </a:lnTo>
                <a:lnTo>
                  <a:pt x="179" y="428"/>
                </a:lnTo>
                <a:lnTo>
                  <a:pt x="193" y="443"/>
                </a:lnTo>
                <a:lnTo>
                  <a:pt x="214" y="453"/>
                </a:lnTo>
                <a:lnTo>
                  <a:pt x="242" y="462"/>
                </a:lnTo>
                <a:lnTo>
                  <a:pt x="269" y="472"/>
                </a:lnTo>
                <a:lnTo>
                  <a:pt x="335" y="477"/>
                </a:lnTo>
                <a:lnTo>
                  <a:pt x="269" y="482"/>
                </a:lnTo>
                <a:lnTo>
                  <a:pt x="242" y="492"/>
                </a:lnTo>
                <a:lnTo>
                  <a:pt x="214" y="502"/>
                </a:lnTo>
                <a:lnTo>
                  <a:pt x="193" y="512"/>
                </a:lnTo>
                <a:lnTo>
                  <a:pt x="179" y="526"/>
                </a:lnTo>
                <a:lnTo>
                  <a:pt x="169" y="541"/>
                </a:lnTo>
                <a:lnTo>
                  <a:pt x="166" y="556"/>
                </a:lnTo>
                <a:lnTo>
                  <a:pt x="166" y="880"/>
                </a:lnTo>
                <a:lnTo>
                  <a:pt x="162" y="895"/>
                </a:lnTo>
                <a:lnTo>
                  <a:pt x="152" y="910"/>
                </a:lnTo>
                <a:lnTo>
                  <a:pt x="138" y="925"/>
                </a:lnTo>
                <a:lnTo>
                  <a:pt x="117" y="934"/>
                </a:lnTo>
                <a:lnTo>
                  <a:pt x="93" y="944"/>
                </a:lnTo>
                <a:lnTo>
                  <a:pt x="65" y="954"/>
                </a:lnTo>
                <a:lnTo>
                  <a:pt x="0" y="959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Freeform 8">
            <a:extLst>
              <a:ext uri="{FF2B5EF4-FFF2-40B4-BE49-F238E27FC236}">
                <a16:creationId xmlns:a16="http://schemas.microsoft.com/office/drawing/2014/main" id="{41274C72-4C6D-A34E-8861-4FFFB93E8876}"/>
              </a:ext>
            </a:extLst>
          </p:cNvPr>
          <p:cNvSpPr>
            <a:spLocks/>
          </p:cNvSpPr>
          <p:nvPr/>
        </p:nvSpPr>
        <p:spPr bwMode="auto">
          <a:xfrm>
            <a:off x="4876801" y="3884613"/>
            <a:ext cx="536575" cy="1452562"/>
          </a:xfrm>
          <a:custGeom>
            <a:avLst/>
            <a:gdLst>
              <a:gd name="T0" fmla="*/ 0 w 338"/>
              <a:gd name="T1" fmla="*/ 0 h 915"/>
              <a:gd name="T2" fmla="*/ 2147483646 w 338"/>
              <a:gd name="T3" fmla="*/ 2147483646 h 915"/>
              <a:gd name="T4" fmla="*/ 2147483646 w 338"/>
              <a:gd name="T5" fmla="*/ 2147483646 h 915"/>
              <a:gd name="T6" fmla="*/ 2147483646 w 338"/>
              <a:gd name="T7" fmla="*/ 2147483646 h 915"/>
              <a:gd name="T8" fmla="*/ 2147483646 w 338"/>
              <a:gd name="T9" fmla="*/ 2147483646 h 915"/>
              <a:gd name="T10" fmla="*/ 2147483646 w 338"/>
              <a:gd name="T11" fmla="*/ 2147483646 h 915"/>
              <a:gd name="T12" fmla="*/ 2147483646 w 338"/>
              <a:gd name="T13" fmla="*/ 2147483646 h 915"/>
              <a:gd name="T14" fmla="*/ 2147483646 w 338"/>
              <a:gd name="T15" fmla="*/ 2147483646 h 915"/>
              <a:gd name="T16" fmla="*/ 2147483646 w 338"/>
              <a:gd name="T17" fmla="*/ 2147483646 h 915"/>
              <a:gd name="T18" fmla="*/ 2147483646 w 338"/>
              <a:gd name="T19" fmla="*/ 2147483646 h 915"/>
              <a:gd name="T20" fmla="*/ 2147483646 w 338"/>
              <a:gd name="T21" fmla="*/ 2147483646 h 915"/>
              <a:gd name="T22" fmla="*/ 2147483646 w 338"/>
              <a:gd name="T23" fmla="*/ 2147483646 h 915"/>
              <a:gd name="T24" fmla="*/ 2147483646 w 338"/>
              <a:gd name="T25" fmla="*/ 2147483646 h 915"/>
              <a:gd name="T26" fmla="*/ 2147483646 w 338"/>
              <a:gd name="T27" fmla="*/ 2147483646 h 915"/>
              <a:gd name="T28" fmla="*/ 2147483646 w 338"/>
              <a:gd name="T29" fmla="*/ 2147483646 h 915"/>
              <a:gd name="T30" fmla="*/ 2147483646 w 338"/>
              <a:gd name="T31" fmla="*/ 2147483646 h 915"/>
              <a:gd name="T32" fmla="*/ 2147483646 w 338"/>
              <a:gd name="T33" fmla="*/ 2147483646 h 915"/>
              <a:gd name="T34" fmla="*/ 2147483646 w 338"/>
              <a:gd name="T35" fmla="*/ 2147483646 h 915"/>
              <a:gd name="T36" fmla="*/ 2147483646 w 338"/>
              <a:gd name="T37" fmla="*/ 2147483646 h 915"/>
              <a:gd name="T38" fmla="*/ 2147483646 w 338"/>
              <a:gd name="T39" fmla="*/ 2147483646 h 915"/>
              <a:gd name="T40" fmla="*/ 2147483646 w 338"/>
              <a:gd name="T41" fmla="*/ 2147483646 h 915"/>
              <a:gd name="T42" fmla="*/ 2147483646 w 338"/>
              <a:gd name="T43" fmla="*/ 2147483646 h 915"/>
              <a:gd name="T44" fmla="*/ 2147483646 w 338"/>
              <a:gd name="T45" fmla="*/ 2147483646 h 915"/>
              <a:gd name="T46" fmla="*/ 2147483646 w 338"/>
              <a:gd name="T47" fmla="*/ 2147483646 h 915"/>
              <a:gd name="T48" fmla="*/ 2147483646 w 338"/>
              <a:gd name="T49" fmla="*/ 2147483646 h 915"/>
              <a:gd name="T50" fmla="*/ 2147483646 w 338"/>
              <a:gd name="T51" fmla="*/ 2147483646 h 915"/>
              <a:gd name="T52" fmla="*/ 2147483646 w 338"/>
              <a:gd name="T53" fmla="*/ 2147483646 h 915"/>
              <a:gd name="T54" fmla="*/ 2147483646 w 338"/>
              <a:gd name="T55" fmla="*/ 2147483646 h 915"/>
              <a:gd name="T56" fmla="*/ 2147483646 w 338"/>
              <a:gd name="T57" fmla="*/ 2147483646 h 915"/>
              <a:gd name="T58" fmla="*/ 2147483646 w 338"/>
              <a:gd name="T59" fmla="*/ 2147483646 h 915"/>
              <a:gd name="T60" fmla="*/ 0 w 338"/>
              <a:gd name="T61" fmla="*/ 2147483646 h 915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338" h="915">
                <a:moveTo>
                  <a:pt x="0" y="0"/>
                </a:moveTo>
                <a:lnTo>
                  <a:pt x="67" y="5"/>
                </a:lnTo>
                <a:lnTo>
                  <a:pt x="94" y="16"/>
                </a:lnTo>
                <a:lnTo>
                  <a:pt x="121" y="21"/>
                </a:lnTo>
                <a:lnTo>
                  <a:pt x="141" y="37"/>
                </a:lnTo>
                <a:lnTo>
                  <a:pt x="157" y="48"/>
                </a:lnTo>
                <a:lnTo>
                  <a:pt x="165" y="59"/>
                </a:lnTo>
                <a:lnTo>
                  <a:pt x="169" y="75"/>
                </a:lnTo>
                <a:lnTo>
                  <a:pt x="169" y="382"/>
                </a:lnTo>
                <a:lnTo>
                  <a:pt x="172" y="398"/>
                </a:lnTo>
                <a:lnTo>
                  <a:pt x="180" y="414"/>
                </a:lnTo>
                <a:lnTo>
                  <a:pt x="196" y="425"/>
                </a:lnTo>
                <a:lnTo>
                  <a:pt x="219" y="435"/>
                </a:lnTo>
                <a:lnTo>
                  <a:pt x="243" y="446"/>
                </a:lnTo>
                <a:lnTo>
                  <a:pt x="270" y="452"/>
                </a:lnTo>
                <a:lnTo>
                  <a:pt x="337" y="457"/>
                </a:lnTo>
                <a:lnTo>
                  <a:pt x="270" y="462"/>
                </a:lnTo>
                <a:lnTo>
                  <a:pt x="243" y="468"/>
                </a:lnTo>
                <a:lnTo>
                  <a:pt x="219" y="478"/>
                </a:lnTo>
                <a:lnTo>
                  <a:pt x="196" y="489"/>
                </a:lnTo>
                <a:lnTo>
                  <a:pt x="180" y="500"/>
                </a:lnTo>
                <a:lnTo>
                  <a:pt x="172" y="516"/>
                </a:lnTo>
                <a:lnTo>
                  <a:pt x="169" y="532"/>
                </a:lnTo>
                <a:lnTo>
                  <a:pt x="169" y="839"/>
                </a:lnTo>
                <a:lnTo>
                  <a:pt x="165" y="855"/>
                </a:lnTo>
                <a:lnTo>
                  <a:pt x="157" y="866"/>
                </a:lnTo>
                <a:lnTo>
                  <a:pt x="141" y="882"/>
                </a:lnTo>
                <a:lnTo>
                  <a:pt x="121" y="892"/>
                </a:lnTo>
                <a:lnTo>
                  <a:pt x="94" y="898"/>
                </a:lnTo>
                <a:lnTo>
                  <a:pt x="67" y="909"/>
                </a:lnTo>
                <a:lnTo>
                  <a:pt x="0" y="914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Line 9">
            <a:extLst>
              <a:ext uri="{FF2B5EF4-FFF2-40B4-BE49-F238E27FC236}">
                <a16:creationId xmlns:a16="http://schemas.microsoft.com/office/drawing/2014/main" id="{53678D47-0A8F-D14D-B2D7-CCC04FBA3EDE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0414" y="3810000"/>
            <a:ext cx="43322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5" name="Line 10">
            <a:extLst>
              <a:ext uri="{FF2B5EF4-FFF2-40B4-BE49-F238E27FC236}">
                <a16:creationId xmlns:a16="http://schemas.microsoft.com/office/drawing/2014/main" id="{C042839B-C0BE-BF41-A820-4AD7176F3D2A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1801814"/>
            <a:ext cx="0" cy="41036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Line 11">
            <a:extLst>
              <a:ext uri="{FF2B5EF4-FFF2-40B4-BE49-F238E27FC236}">
                <a16:creationId xmlns:a16="http://schemas.microsoft.com/office/drawing/2014/main" id="{8BC59A58-3380-374E-B43E-E9F08D3F3AA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1725614"/>
            <a:ext cx="0" cy="41798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7" name="Line 12">
            <a:extLst>
              <a:ext uri="{FF2B5EF4-FFF2-40B4-BE49-F238E27FC236}">
                <a16:creationId xmlns:a16="http://schemas.microsoft.com/office/drawing/2014/main" id="{B34B823F-7BE7-6847-8F8D-2E6221154B01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0414" y="3276600"/>
            <a:ext cx="43322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8" name="Line 13">
            <a:extLst>
              <a:ext uri="{FF2B5EF4-FFF2-40B4-BE49-F238E27FC236}">
                <a16:creationId xmlns:a16="http://schemas.microsoft.com/office/drawing/2014/main" id="{254CFD22-FBE9-D242-B6D1-DAC2A32A5CD3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0414" y="4343400"/>
            <a:ext cx="43322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9" name="Line 14">
            <a:extLst>
              <a:ext uri="{FF2B5EF4-FFF2-40B4-BE49-F238E27FC236}">
                <a16:creationId xmlns:a16="http://schemas.microsoft.com/office/drawing/2014/main" id="{B412AB30-EB33-044B-A1A9-72E44CDF4785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0414" y="4876800"/>
            <a:ext cx="43322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0" name="Line 15">
            <a:extLst>
              <a:ext uri="{FF2B5EF4-FFF2-40B4-BE49-F238E27FC236}">
                <a16:creationId xmlns:a16="http://schemas.microsoft.com/office/drawing/2014/main" id="{16C8262F-A7FD-764B-B7B6-6421F4C92037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0414" y="5410200"/>
            <a:ext cx="43322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1" name="Line 16">
            <a:extLst>
              <a:ext uri="{FF2B5EF4-FFF2-40B4-BE49-F238E27FC236}">
                <a16:creationId xmlns:a16="http://schemas.microsoft.com/office/drawing/2014/main" id="{3DFF77A6-345B-2145-84BC-1DE9D340EFF1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0414" y="5943600"/>
            <a:ext cx="43322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Line 17">
            <a:extLst>
              <a:ext uri="{FF2B5EF4-FFF2-40B4-BE49-F238E27FC236}">
                <a16:creationId xmlns:a16="http://schemas.microsoft.com/office/drawing/2014/main" id="{8BBC1A4D-EC44-324F-ABFB-66A687DFD02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1725614"/>
            <a:ext cx="0" cy="41798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3" name="Line 18">
            <a:extLst>
              <a:ext uri="{FF2B5EF4-FFF2-40B4-BE49-F238E27FC236}">
                <a16:creationId xmlns:a16="http://schemas.microsoft.com/office/drawing/2014/main" id="{45399362-F09A-9B44-B406-177B033FBC0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1725614"/>
            <a:ext cx="0" cy="41798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4" name="Line 19">
            <a:extLst>
              <a:ext uri="{FF2B5EF4-FFF2-40B4-BE49-F238E27FC236}">
                <a16:creationId xmlns:a16="http://schemas.microsoft.com/office/drawing/2014/main" id="{B98CC69B-C86B-1644-93C6-A69C5C18DE00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8514" y="1676400"/>
            <a:ext cx="42560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5" name="Line 20">
            <a:extLst>
              <a:ext uri="{FF2B5EF4-FFF2-40B4-BE49-F238E27FC236}">
                <a16:creationId xmlns:a16="http://schemas.microsoft.com/office/drawing/2014/main" id="{02B510E8-41C3-C54C-B93C-2EBFB6F817F6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3211514"/>
            <a:ext cx="0" cy="21224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6" name="Line 21">
            <a:extLst>
              <a:ext uri="{FF2B5EF4-FFF2-40B4-BE49-F238E27FC236}">
                <a16:creationId xmlns:a16="http://schemas.microsoft.com/office/drawing/2014/main" id="{5ABFFF69-8DE3-3343-BB46-3665AD22D2F3}"/>
              </a:ext>
            </a:extLst>
          </p:cNvPr>
          <p:cNvSpPr>
            <a:spLocks noChangeShapeType="1"/>
          </p:cNvSpPr>
          <p:nvPr/>
        </p:nvSpPr>
        <p:spPr bwMode="auto">
          <a:xfrm>
            <a:off x="7250114" y="5410200"/>
            <a:ext cx="33416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7" name="Rectangle 22">
            <a:extLst>
              <a:ext uri="{FF2B5EF4-FFF2-40B4-BE49-F238E27FC236}">
                <a16:creationId xmlns:a16="http://schemas.microsoft.com/office/drawing/2014/main" id="{2C292421-E2E3-1A4C-B4B7-BF8161EC6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9589" y="5487988"/>
            <a:ext cx="350202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0">
                <a:latin typeface="Arial" panose="020B0604020202020204" pitchFamily="34" charset="0"/>
              </a:rPr>
              <a:t>94   95   96   97   98   99</a:t>
            </a:r>
          </a:p>
        </p:txBody>
      </p:sp>
      <p:sp>
        <p:nvSpPr>
          <p:cNvPr id="24598" name="Rectangle 23">
            <a:extLst>
              <a:ext uri="{FF2B5EF4-FFF2-40B4-BE49-F238E27FC236}">
                <a16:creationId xmlns:a16="http://schemas.microsoft.com/office/drawing/2014/main" id="{D5945E0C-E7CC-714D-A5D2-9B1CF2116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7189" y="2973389"/>
            <a:ext cx="758825" cy="2675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0"/>
              <a:t> 8</a:t>
            </a:r>
          </a:p>
          <a:p>
            <a:pPr>
              <a:spcBef>
                <a:spcPct val="50000"/>
              </a:spcBef>
            </a:pPr>
            <a:r>
              <a:rPr lang="en-US" altLang="en-US" sz="2400" b="0"/>
              <a:t> 6</a:t>
            </a:r>
          </a:p>
          <a:p>
            <a:pPr>
              <a:spcBef>
                <a:spcPct val="50000"/>
              </a:spcBef>
            </a:pPr>
            <a:r>
              <a:rPr lang="en-US" altLang="en-US" sz="2400" b="0"/>
              <a:t> 4</a:t>
            </a:r>
          </a:p>
          <a:p>
            <a:pPr>
              <a:spcBef>
                <a:spcPct val="50000"/>
              </a:spcBef>
            </a:pPr>
            <a:r>
              <a:rPr lang="en-US" altLang="en-US" sz="2400" b="0"/>
              <a:t> 2</a:t>
            </a:r>
          </a:p>
          <a:p>
            <a:pPr>
              <a:spcBef>
                <a:spcPct val="50000"/>
              </a:spcBef>
            </a:pPr>
            <a:r>
              <a:rPr lang="en-US" altLang="en-US" sz="2400" b="0"/>
              <a:t> 0</a:t>
            </a:r>
          </a:p>
        </p:txBody>
      </p:sp>
      <p:sp>
        <p:nvSpPr>
          <p:cNvPr id="24599" name="Line 24">
            <a:extLst>
              <a:ext uri="{FF2B5EF4-FFF2-40B4-BE49-F238E27FC236}">
                <a16:creationId xmlns:a16="http://schemas.microsoft.com/office/drawing/2014/main" id="{961BC9B0-2272-D043-918D-D963BBB1CB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8188" y="3887788"/>
            <a:ext cx="531812" cy="1065212"/>
          </a:xfrm>
          <a:prstGeom prst="line">
            <a:avLst/>
          </a:prstGeom>
          <a:noFill/>
          <a:ln w="25400">
            <a:solidFill>
              <a:srgbClr val="A7FFA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0" name="Line 25">
            <a:extLst>
              <a:ext uri="{FF2B5EF4-FFF2-40B4-BE49-F238E27FC236}">
                <a16:creationId xmlns:a16="http://schemas.microsoft.com/office/drawing/2014/main" id="{9A62F1E6-584F-BE43-8511-33DB5B17D300}"/>
              </a:ext>
            </a:extLst>
          </p:cNvPr>
          <p:cNvSpPr>
            <a:spLocks noChangeShapeType="1"/>
          </p:cNvSpPr>
          <p:nvPr/>
        </p:nvSpPr>
        <p:spPr bwMode="auto">
          <a:xfrm>
            <a:off x="7635876" y="3978276"/>
            <a:ext cx="593725" cy="898525"/>
          </a:xfrm>
          <a:prstGeom prst="line">
            <a:avLst/>
          </a:prstGeom>
          <a:noFill/>
          <a:ln w="25400">
            <a:solidFill>
              <a:srgbClr val="A7FFA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1" name="Line 26">
            <a:extLst>
              <a:ext uri="{FF2B5EF4-FFF2-40B4-BE49-F238E27FC236}">
                <a16:creationId xmlns:a16="http://schemas.microsoft.com/office/drawing/2014/main" id="{163EFEB6-98D2-5C48-999D-75B8A85CEC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40788" y="3430588"/>
            <a:ext cx="684212" cy="1446212"/>
          </a:xfrm>
          <a:prstGeom prst="line">
            <a:avLst/>
          </a:prstGeom>
          <a:noFill/>
          <a:ln w="25400">
            <a:solidFill>
              <a:srgbClr val="A7FFA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2" name="Line 27">
            <a:extLst>
              <a:ext uri="{FF2B5EF4-FFF2-40B4-BE49-F238E27FC236}">
                <a16:creationId xmlns:a16="http://schemas.microsoft.com/office/drawing/2014/main" id="{9B4016C7-1B30-0C4B-8BF2-1489813E7A92}"/>
              </a:ext>
            </a:extLst>
          </p:cNvPr>
          <p:cNvSpPr>
            <a:spLocks noChangeShapeType="1"/>
          </p:cNvSpPr>
          <p:nvPr/>
        </p:nvSpPr>
        <p:spPr bwMode="auto">
          <a:xfrm>
            <a:off x="9569450" y="3549650"/>
            <a:ext cx="412750" cy="184150"/>
          </a:xfrm>
          <a:prstGeom prst="line">
            <a:avLst/>
          </a:prstGeom>
          <a:noFill/>
          <a:ln w="25400">
            <a:solidFill>
              <a:srgbClr val="A7FFA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3" name="Oval 28">
            <a:extLst>
              <a:ext uri="{FF2B5EF4-FFF2-40B4-BE49-F238E27FC236}">
                <a16:creationId xmlns:a16="http://schemas.microsoft.com/office/drawing/2014/main" id="{CE544E51-7D8E-004D-86CD-F350C9A34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4800600"/>
            <a:ext cx="228600" cy="228600"/>
          </a:xfrm>
          <a:prstGeom prst="ellipse">
            <a:avLst/>
          </a:prstGeom>
          <a:solidFill>
            <a:srgbClr val="0098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24604" name="Oval 29">
            <a:extLst>
              <a:ext uri="{FF2B5EF4-FFF2-40B4-BE49-F238E27FC236}">
                <a16:creationId xmlns:a16="http://schemas.microsoft.com/office/drawing/2014/main" id="{47C44965-583C-E543-8CC1-27B5B4704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810000"/>
            <a:ext cx="228600" cy="228600"/>
          </a:xfrm>
          <a:prstGeom prst="ellipse">
            <a:avLst/>
          </a:prstGeom>
          <a:solidFill>
            <a:srgbClr val="0098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24605" name="Oval 30">
            <a:extLst>
              <a:ext uri="{FF2B5EF4-FFF2-40B4-BE49-F238E27FC236}">
                <a16:creationId xmlns:a16="http://schemas.microsoft.com/office/drawing/2014/main" id="{B021F7C2-9D79-2441-B01A-47D106953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4800600"/>
            <a:ext cx="228600" cy="228600"/>
          </a:xfrm>
          <a:prstGeom prst="ellipse">
            <a:avLst/>
          </a:prstGeom>
          <a:solidFill>
            <a:srgbClr val="0098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24606" name="Oval 31">
            <a:extLst>
              <a:ext uri="{FF2B5EF4-FFF2-40B4-BE49-F238E27FC236}">
                <a16:creationId xmlns:a16="http://schemas.microsoft.com/office/drawing/2014/main" id="{D9168FA3-1FD0-DD49-9C95-2DC585A95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4800600"/>
            <a:ext cx="228600" cy="228600"/>
          </a:xfrm>
          <a:prstGeom prst="ellipse">
            <a:avLst/>
          </a:prstGeom>
          <a:solidFill>
            <a:srgbClr val="0098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24607" name="Oval 32">
            <a:extLst>
              <a:ext uri="{FF2B5EF4-FFF2-40B4-BE49-F238E27FC236}">
                <a16:creationId xmlns:a16="http://schemas.microsoft.com/office/drawing/2014/main" id="{D5DA4970-5C51-6148-A925-A211CE860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3352800"/>
            <a:ext cx="228600" cy="228600"/>
          </a:xfrm>
          <a:prstGeom prst="ellipse">
            <a:avLst/>
          </a:prstGeom>
          <a:solidFill>
            <a:srgbClr val="0098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24608" name="Oval 33">
            <a:extLst>
              <a:ext uri="{FF2B5EF4-FFF2-40B4-BE49-F238E27FC236}">
                <a16:creationId xmlns:a16="http://schemas.microsoft.com/office/drawing/2014/main" id="{F020A243-8B47-404F-89ED-9860542A1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0" y="3657600"/>
            <a:ext cx="228600" cy="228600"/>
          </a:xfrm>
          <a:prstGeom prst="ellipse">
            <a:avLst/>
          </a:prstGeom>
          <a:solidFill>
            <a:srgbClr val="0098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24609" name="Line 34">
            <a:extLst>
              <a:ext uri="{FF2B5EF4-FFF2-40B4-BE49-F238E27FC236}">
                <a16:creationId xmlns:a16="http://schemas.microsoft.com/office/drawing/2014/main" id="{CC3732D4-7A73-7447-9B7C-7633B751BE76}"/>
              </a:ext>
            </a:extLst>
          </p:cNvPr>
          <p:cNvSpPr>
            <a:spLocks noChangeShapeType="1"/>
          </p:cNvSpPr>
          <p:nvPr/>
        </p:nvSpPr>
        <p:spPr bwMode="auto">
          <a:xfrm>
            <a:off x="7788275" y="4648200"/>
            <a:ext cx="446088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10" name="Line 35">
            <a:extLst>
              <a:ext uri="{FF2B5EF4-FFF2-40B4-BE49-F238E27FC236}">
                <a16:creationId xmlns:a16="http://schemas.microsoft.com/office/drawing/2014/main" id="{50261E61-891B-7F4D-BA5E-AEC689BE2A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43889" y="4408489"/>
            <a:ext cx="657225" cy="250825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11" name="Line 36">
            <a:extLst>
              <a:ext uri="{FF2B5EF4-FFF2-40B4-BE49-F238E27FC236}">
                <a16:creationId xmlns:a16="http://schemas.microsoft.com/office/drawing/2014/main" id="{C4027CF7-3652-D34C-B95F-AB76271E65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29688" y="3968751"/>
            <a:ext cx="590550" cy="461963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12" name="Rectangle 37">
            <a:extLst>
              <a:ext uri="{FF2B5EF4-FFF2-40B4-BE49-F238E27FC236}">
                <a16:creationId xmlns:a16="http://schemas.microsoft.com/office/drawing/2014/main" id="{5580503D-FDBA-FE49-AB1E-05DCC6F82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0989" y="2516188"/>
            <a:ext cx="136842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Arial" panose="020B0604020202020204" pitchFamily="34" charset="0"/>
              </a:rPr>
              <a:t>Sales</a:t>
            </a:r>
          </a:p>
        </p:txBody>
      </p:sp>
      <p:sp>
        <p:nvSpPr>
          <p:cNvPr id="24613" name="Rectangle 38">
            <a:extLst>
              <a:ext uri="{FF2B5EF4-FFF2-40B4-BE49-F238E27FC236}">
                <a16:creationId xmlns:a16="http://schemas.microsoft.com/office/drawing/2014/main" id="{EF4660B6-947F-A546-BD64-D511548F1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495800"/>
            <a:ext cx="228600" cy="2286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24614" name="Rectangle 39">
            <a:extLst>
              <a:ext uri="{FF2B5EF4-FFF2-40B4-BE49-F238E27FC236}">
                <a16:creationId xmlns:a16="http://schemas.microsoft.com/office/drawing/2014/main" id="{3D17F2AD-D32C-E344-AE44-0E1896D06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4495800"/>
            <a:ext cx="228600" cy="2286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24615" name="Rectangle 40">
            <a:extLst>
              <a:ext uri="{FF2B5EF4-FFF2-40B4-BE49-F238E27FC236}">
                <a16:creationId xmlns:a16="http://schemas.microsoft.com/office/drawing/2014/main" id="{C27EAA53-A235-C744-AE46-09DB56EF1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0" y="4267200"/>
            <a:ext cx="228600" cy="2286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24616" name="Rectangle 41">
            <a:extLst>
              <a:ext uri="{FF2B5EF4-FFF2-40B4-BE49-F238E27FC236}">
                <a16:creationId xmlns:a16="http://schemas.microsoft.com/office/drawing/2014/main" id="{EE0B6BE9-F650-F14A-8F90-B16450320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8800" y="3886200"/>
            <a:ext cx="228600" cy="2286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24617" name="Rectangle 42">
            <a:extLst>
              <a:ext uri="{FF2B5EF4-FFF2-40B4-BE49-F238E27FC236}">
                <a16:creationId xmlns:a16="http://schemas.microsoft.com/office/drawing/2014/main" id="{D0A8CE42-5785-0740-862B-EE2EC09D0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286000"/>
            <a:ext cx="228600" cy="2286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24618" name="Oval 43">
            <a:extLst>
              <a:ext uri="{FF2B5EF4-FFF2-40B4-BE49-F238E27FC236}">
                <a16:creationId xmlns:a16="http://schemas.microsoft.com/office/drawing/2014/main" id="{9F67A89D-C247-C64A-A35F-F44E2AD20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209800"/>
            <a:ext cx="228600" cy="228600"/>
          </a:xfrm>
          <a:prstGeom prst="ellipse">
            <a:avLst/>
          </a:prstGeom>
          <a:solidFill>
            <a:srgbClr val="0098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</p:spTree>
    <p:extLst>
      <p:ext uri="{BB962C8B-B14F-4D97-AF65-F5344CB8AC3E}">
        <p14:creationId xmlns:p14="http://schemas.microsoft.com/office/powerpoint/2010/main" val="68364272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D4CC33DE-F628-6641-B54B-1AA355A196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Exponential Smoothing</a:t>
            </a:r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F1359CAD-C96B-2444-AD99-60556FCFFD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0" y="1752600"/>
            <a:ext cx="7848600" cy="4800600"/>
          </a:xfrm>
          <a:noFill/>
        </p:spPr>
        <p:txBody>
          <a:bodyPr/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/>
              <a:t>Weighted Moving Average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solidFill>
                  <a:srgbClr val="66FF33"/>
                </a:solidFill>
              </a:rPr>
              <a:t>Weights Decline Exponentially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solidFill>
                  <a:srgbClr val="66FF33"/>
                </a:solidFill>
              </a:rPr>
              <a:t>Most Recent Observation Weighted Most</a:t>
            </a:r>
            <a:endParaRPr lang="en-US" altLang="en-US"/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/>
              <a:t>Used for Smoothing and Short Term Forecasting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/>
              <a:t>Weights Are: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solidFill>
                  <a:srgbClr val="66FF33"/>
                </a:solidFill>
              </a:rPr>
              <a:t>Subjectively Chosen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solidFill>
                  <a:srgbClr val="66FF33"/>
                </a:solidFill>
              </a:rPr>
              <a:t>Ranges from 0 to 1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Close to 0 for Smoothing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Close to 1 for Forecasting</a:t>
            </a:r>
          </a:p>
          <a:p>
            <a:pPr>
              <a:lnSpc>
                <a:spcPct val="90000"/>
              </a:lnSpc>
              <a:buClr>
                <a:srgbClr val="009688"/>
              </a:buClr>
              <a:buSzPct val="62000"/>
              <a:buFont typeface="Wingdings" pitchFamily="2" charset="2"/>
              <a:buChar char="l"/>
            </a:pPr>
            <a:endParaRPr lang="en-US" altLang="en-US" sz="2400">
              <a:solidFill>
                <a:srgbClr val="99C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029417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DA91571D-21B9-C547-AB7C-5AA5AC1B79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Exponential Weight: Example</a:t>
            </a:r>
          </a:p>
        </p:txBody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583956F1-0017-AE4D-9F6C-5F7592FA2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6589" y="2363789"/>
            <a:ext cx="8988425" cy="421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en-US" sz="2800" b="0">
                <a:latin typeface="Arial" panose="020B0604020202020204" pitchFamily="34" charset="0"/>
              </a:rPr>
              <a:t>Year</a:t>
            </a:r>
            <a:r>
              <a:rPr lang="en-US" altLang="en-US" sz="2800" b="0">
                <a:solidFill>
                  <a:srgbClr val="A7FFA7"/>
                </a:solidFill>
                <a:latin typeface="Arial" panose="020B0604020202020204" pitchFamily="34" charset="0"/>
              </a:rPr>
              <a:t>	   Response       </a:t>
            </a:r>
            <a:r>
              <a:rPr lang="en-US" altLang="en-US" sz="2800" b="0">
                <a:solidFill>
                  <a:schemeClr val="hlink"/>
                </a:solidFill>
                <a:latin typeface="Arial" panose="020B0604020202020204" pitchFamily="34" charset="0"/>
              </a:rPr>
              <a:t>Smoothing Value</a:t>
            </a:r>
            <a:r>
              <a:rPr lang="en-US" altLang="en-US" sz="2800" b="0">
                <a:solidFill>
                  <a:srgbClr val="A7FFA7"/>
                </a:solidFill>
                <a:latin typeface="Arial" panose="020B0604020202020204" pitchFamily="34" charset="0"/>
              </a:rPr>
              <a:t>	      </a:t>
            </a:r>
            <a:r>
              <a:rPr lang="en-US" altLang="en-US" sz="2800" b="0">
                <a:solidFill>
                  <a:srgbClr val="FFCC99"/>
                </a:solidFill>
                <a:latin typeface="Arial" panose="020B0604020202020204" pitchFamily="34" charset="0"/>
              </a:rPr>
              <a:t>Forecast</a:t>
            </a:r>
            <a:r>
              <a:rPr lang="en-US" altLang="en-US" sz="2800" b="0">
                <a:solidFill>
                  <a:schemeClr val="hlink"/>
                </a:solidFill>
                <a:latin typeface="Arial" panose="020B0604020202020204" pitchFamily="34" charset="0"/>
              </a:rPr>
              <a:t>			      </a:t>
            </a:r>
            <a:r>
              <a:rPr lang="en-US" altLang="en-US" sz="2000">
                <a:solidFill>
                  <a:schemeClr val="hlink"/>
                </a:solidFill>
                <a:latin typeface="Arial" panose="020B0604020202020204" pitchFamily="34" charset="0"/>
              </a:rPr>
              <a:t>(W = .2 sometimes alpha)</a:t>
            </a:r>
            <a:r>
              <a:rPr lang="en-US" altLang="en-US" sz="2400" b="0">
                <a:solidFill>
                  <a:schemeClr val="hlink"/>
                </a:solidFill>
                <a:latin typeface="Arial" panose="020B0604020202020204" pitchFamily="34" charset="0"/>
              </a:rPr>
              <a:t>			</a:t>
            </a:r>
            <a:br>
              <a:rPr lang="en-US" altLang="en-US" sz="2400" b="0">
                <a:solidFill>
                  <a:schemeClr val="hlink"/>
                </a:solidFill>
                <a:latin typeface="Arial" panose="020B0604020202020204" pitchFamily="34" charset="0"/>
              </a:rPr>
            </a:br>
            <a:r>
              <a:rPr lang="en-US" altLang="en-US" sz="2400" b="0">
                <a:latin typeface="Arial" panose="020B0604020202020204" pitchFamily="34" charset="0"/>
              </a:rPr>
              <a:t>1994	        </a:t>
            </a:r>
            <a:r>
              <a:rPr lang="en-US" altLang="en-US" sz="2400" b="0">
                <a:solidFill>
                  <a:srgbClr val="A7FFA7"/>
                </a:solidFill>
                <a:latin typeface="Arial" panose="020B0604020202020204" pitchFamily="34" charset="0"/>
              </a:rPr>
              <a:t>2	</a:t>
            </a:r>
            <a:r>
              <a:rPr lang="en-US" altLang="en-US" sz="2400" b="0">
                <a:latin typeface="Arial" panose="020B0604020202020204" pitchFamily="34" charset="0"/>
              </a:rPr>
              <a:t>	       			 </a:t>
            </a:r>
            <a:r>
              <a:rPr lang="en-US" altLang="en-US" sz="2400" b="0">
                <a:solidFill>
                  <a:schemeClr val="hlink"/>
                </a:solidFill>
                <a:latin typeface="Arial" panose="020B0604020202020204" pitchFamily="34" charset="0"/>
              </a:rPr>
              <a:t>2</a:t>
            </a:r>
            <a:r>
              <a:rPr lang="en-US" altLang="en-US" sz="2400" b="0">
                <a:latin typeface="Arial" panose="020B0604020202020204" pitchFamily="34" charset="0"/>
              </a:rPr>
              <a:t>	           </a:t>
            </a:r>
            <a:r>
              <a:rPr lang="en-US" altLang="en-US" sz="2400" b="0">
                <a:solidFill>
                  <a:srgbClr val="FFCC99"/>
                </a:solidFill>
                <a:latin typeface="Arial" panose="020B0604020202020204" pitchFamily="34" charset="0"/>
              </a:rPr>
              <a:t>NA</a:t>
            </a:r>
            <a:endParaRPr lang="en-US" altLang="en-US" sz="2400" b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2400" b="0">
                <a:latin typeface="Arial" panose="020B0604020202020204" pitchFamily="34" charset="0"/>
              </a:rPr>
              <a:t>1995	        </a:t>
            </a:r>
            <a:r>
              <a:rPr lang="en-US" altLang="en-US" sz="2400" b="0">
                <a:solidFill>
                  <a:srgbClr val="A7FFA7"/>
                </a:solidFill>
                <a:latin typeface="Arial" panose="020B0604020202020204" pitchFamily="34" charset="0"/>
              </a:rPr>
              <a:t>5</a:t>
            </a:r>
            <a:r>
              <a:rPr lang="en-US" altLang="en-US" sz="2400" b="0">
                <a:latin typeface="Arial" panose="020B0604020202020204" pitchFamily="34" charset="0"/>
              </a:rPr>
              <a:t>		     </a:t>
            </a:r>
            <a:r>
              <a:rPr lang="en-US" altLang="en-US" sz="2400" b="0">
                <a:solidFill>
                  <a:schemeClr val="hlink"/>
                </a:solidFill>
                <a:latin typeface="Arial" panose="020B0604020202020204" pitchFamily="34" charset="0"/>
              </a:rPr>
              <a:t>(.2)(</a:t>
            </a:r>
            <a:r>
              <a:rPr lang="en-US" altLang="en-US" sz="2400" b="0">
                <a:solidFill>
                  <a:srgbClr val="A7FFA7"/>
                </a:solidFill>
                <a:latin typeface="Arial" panose="020B0604020202020204" pitchFamily="34" charset="0"/>
              </a:rPr>
              <a:t>5</a:t>
            </a:r>
            <a:r>
              <a:rPr lang="en-US" altLang="en-US" sz="2400" b="0">
                <a:solidFill>
                  <a:schemeClr val="hlink"/>
                </a:solidFill>
                <a:latin typeface="Arial" panose="020B0604020202020204" pitchFamily="34" charset="0"/>
              </a:rPr>
              <a:t>) + (.8)(2) = 2.6</a:t>
            </a:r>
            <a:r>
              <a:rPr lang="en-US" altLang="en-US" sz="2400" b="0">
                <a:latin typeface="Arial" panose="020B0604020202020204" pitchFamily="34" charset="0"/>
              </a:rPr>
              <a:t>	           </a:t>
            </a:r>
            <a:r>
              <a:rPr lang="en-US" altLang="en-US" sz="2400">
                <a:solidFill>
                  <a:srgbClr val="FFCC99"/>
                </a:solidFill>
                <a:latin typeface="Arial" panose="020B0604020202020204" pitchFamily="34" charset="0"/>
              </a:rPr>
              <a:t> 2</a:t>
            </a:r>
            <a:r>
              <a:rPr lang="en-US" altLang="en-US" sz="2400" b="0">
                <a:latin typeface="Arial" panose="020B0604020202020204" pitchFamily="34" charset="0"/>
              </a:rPr>
              <a:t>	</a:t>
            </a:r>
          </a:p>
          <a:p>
            <a:pPr>
              <a:spcBef>
                <a:spcPct val="50000"/>
              </a:spcBef>
            </a:pPr>
            <a:r>
              <a:rPr lang="en-US" altLang="en-US" sz="2400" b="0">
                <a:latin typeface="Arial" panose="020B0604020202020204" pitchFamily="34" charset="0"/>
              </a:rPr>
              <a:t>1996	        </a:t>
            </a:r>
            <a:r>
              <a:rPr lang="en-US" altLang="en-US" sz="2400" b="0">
                <a:solidFill>
                  <a:srgbClr val="A7FFA7"/>
                </a:solidFill>
                <a:latin typeface="Arial" panose="020B0604020202020204" pitchFamily="34" charset="0"/>
              </a:rPr>
              <a:t>2</a:t>
            </a:r>
            <a:r>
              <a:rPr lang="en-US" altLang="en-US" sz="2400" b="0">
                <a:latin typeface="Arial" panose="020B0604020202020204" pitchFamily="34" charset="0"/>
              </a:rPr>
              <a:t>	                </a:t>
            </a:r>
            <a:r>
              <a:rPr lang="en-US" altLang="en-US" sz="2400" b="0">
                <a:solidFill>
                  <a:schemeClr val="hlink"/>
                </a:solidFill>
                <a:latin typeface="Arial" panose="020B0604020202020204" pitchFamily="34" charset="0"/>
              </a:rPr>
              <a:t>(.2)(</a:t>
            </a:r>
            <a:r>
              <a:rPr lang="en-US" altLang="en-US" sz="2400" b="0">
                <a:solidFill>
                  <a:srgbClr val="A7FFA7"/>
                </a:solidFill>
                <a:latin typeface="Arial" panose="020B0604020202020204" pitchFamily="34" charset="0"/>
              </a:rPr>
              <a:t>2</a:t>
            </a:r>
            <a:r>
              <a:rPr lang="en-US" altLang="en-US" sz="2400" b="0">
                <a:solidFill>
                  <a:schemeClr val="hlink"/>
                </a:solidFill>
                <a:latin typeface="Arial" panose="020B0604020202020204" pitchFamily="34" charset="0"/>
              </a:rPr>
              <a:t>) + (.8)(2.6) = 2.48            </a:t>
            </a:r>
            <a:r>
              <a:rPr lang="en-US" altLang="en-US" sz="2400">
                <a:solidFill>
                  <a:srgbClr val="FFCC99"/>
                </a:solidFill>
                <a:latin typeface="Arial" panose="020B0604020202020204" pitchFamily="34" charset="0"/>
              </a:rPr>
              <a:t>2.6</a:t>
            </a:r>
            <a:endParaRPr lang="en-US" altLang="en-US" sz="2400" b="0">
              <a:solidFill>
                <a:srgbClr val="FFCC99"/>
              </a:solidFill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2400" b="0">
                <a:latin typeface="Arial" panose="020B0604020202020204" pitchFamily="34" charset="0"/>
              </a:rPr>
              <a:t>1997	      </a:t>
            </a:r>
            <a:r>
              <a:rPr lang="en-US" altLang="en-US" sz="2400" b="0">
                <a:solidFill>
                  <a:srgbClr val="A7FFA7"/>
                </a:solidFill>
                <a:latin typeface="Arial" panose="020B0604020202020204" pitchFamily="34" charset="0"/>
              </a:rPr>
              <a:t>  2</a:t>
            </a:r>
            <a:r>
              <a:rPr lang="en-US" altLang="en-US" sz="2400" b="0">
                <a:latin typeface="Arial" panose="020B0604020202020204" pitchFamily="34" charset="0"/>
              </a:rPr>
              <a:t>		     </a:t>
            </a:r>
            <a:r>
              <a:rPr lang="en-US" altLang="en-US" sz="2400" b="0">
                <a:solidFill>
                  <a:schemeClr val="hlink"/>
                </a:solidFill>
                <a:latin typeface="Arial" panose="020B0604020202020204" pitchFamily="34" charset="0"/>
              </a:rPr>
              <a:t>(.2)(</a:t>
            </a:r>
            <a:r>
              <a:rPr lang="en-US" altLang="en-US" sz="2400" b="0">
                <a:solidFill>
                  <a:srgbClr val="A7FFA7"/>
                </a:solidFill>
                <a:latin typeface="Arial" panose="020B0604020202020204" pitchFamily="34" charset="0"/>
              </a:rPr>
              <a:t>2</a:t>
            </a:r>
            <a:r>
              <a:rPr lang="en-US" altLang="en-US" sz="2400" b="0">
                <a:solidFill>
                  <a:schemeClr val="hlink"/>
                </a:solidFill>
                <a:latin typeface="Arial" panose="020B0604020202020204" pitchFamily="34" charset="0"/>
              </a:rPr>
              <a:t>) + (.8)(2.48) = 2.384        </a:t>
            </a:r>
            <a:r>
              <a:rPr lang="en-US" altLang="en-US" sz="2400">
                <a:solidFill>
                  <a:srgbClr val="FFCC99"/>
                </a:solidFill>
                <a:latin typeface="Arial" panose="020B0604020202020204" pitchFamily="34" charset="0"/>
              </a:rPr>
              <a:t>2.48</a:t>
            </a:r>
            <a:endParaRPr lang="en-US" altLang="en-US" sz="2400" b="0">
              <a:solidFill>
                <a:schemeClr val="hlink"/>
              </a:solidFill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2400" b="0">
                <a:latin typeface="Arial" panose="020B0604020202020204" pitchFamily="34" charset="0"/>
              </a:rPr>
              <a:t>1998	        </a:t>
            </a:r>
            <a:r>
              <a:rPr lang="en-US" altLang="en-US" sz="2400" b="0">
                <a:solidFill>
                  <a:srgbClr val="A7FFA7"/>
                </a:solidFill>
                <a:latin typeface="Arial" panose="020B0604020202020204" pitchFamily="34" charset="0"/>
              </a:rPr>
              <a:t>7	</a:t>
            </a:r>
            <a:r>
              <a:rPr lang="en-US" altLang="en-US" sz="2400" b="0">
                <a:latin typeface="Arial" panose="020B0604020202020204" pitchFamily="34" charset="0"/>
              </a:rPr>
              <a:t>	     </a:t>
            </a:r>
            <a:r>
              <a:rPr lang="en-US" altLang="en-US" sz="2400" b="0">
                <a:solidFill>
                  <a:schemeClr val="hlink"/>
                </a:solidFill>
                <a:latin typeface="Arial" panose="020B0604020202020204" pitchFamily="34" charset="0"/>
              </a:rPr>
              <a:t>(.2)(</a:t>
            </a:r>
            <a:r>
              <a:rPr lang="en-US" altLang="en-US" sz="2400" b="0">
                <a:solidFill>
                  <a:srgbClr val="A7FFA7"/>
                </a:solidFill>
                <a:latin typeface="Arial" panose="020B0604020202020204" pitchFamily="34" charset="0"/>
              </a:rPr>
              <a:t>7</a:t>
            </a:r>
            <a:r>
              <a:rPr lang="en-US" altLang="en-US" sz="2400" b="0">
                <a:solidFill>
                  <a:schemeClr val="hlink"/>
                </a:solidFill>
                <a:latin typeface="Arial" panose="020B0604020202020204" pitchFamily="34" charset="0"/>
              </a:rPr>
              <a:t>) + (.8)(2.384) = 3.307      </a:t>
            </a:r>
            <a:r>
              <a:rPr lang="en-US" altLang="en-US" sz="2400">
                <a:solidFill>
                  <a:srgbClr val="FFCC99"/>
                </a:solidFill>
                <a:latin typeface="Arial" panose="020B0604020202020204" pitchFamily="34" charset="0"/>
              </a:rPr>
              <a:t>2.384	</a:t>
            </a:r>
            <a:endParaRPr lang="en-US" altLang="en-US" sz="2400" b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2400" b="0">
                <a:latin typeface="Arial" panose="020B0604020202020204" pitchFamily="34" charset="0"/>
              </a:rPr>
              <a:t>1999	        </a:t>
            </a:r>
            <a:r>
              <a:rPr lang="en-US" altLang="en-US" sz="2400" b="0">
                <a:solidFill>
                  <a:srgbClr val="A7FFA7"/>
                </a:solidFill>
                <a:latin typeface="Arial" panose="020B0604020202020204" pitchFamily="34" charset="0"/>
              </a:rPr>
              <a:t>6</a:t>
            </a:r>
            <a:r>
              <a:rPr lang="en-US" altLang="en-US" sz="2400" b="0">
                <a:latin typeface="Arial" panose="020B0604020202020204" pitchFamily="34" charset="0"/>
              </a:rPr>
              <a:t>	               </a:t>
            </a:r>
            <a:r>
              <a:rPr lang="en-US" altLang="en-US" sz="2400" b="0">
                <a:solidFill>
                  <a:schemeClr val="hlink"/>
                </a:solidFill>
                <a:latin typeface="Arial" panose="020B0604020202020204" pitchFamily="34" charset="0"/>
              </a:rPr>
              <a:t> (.2)(6) + (.8)(3.307) = 3.846</a:t>
            </a:r>
            <a:r>
              <a:rPr lang="en-US" altLang="en-US" sz="2400" b="0">
                <a:solidFill>
                  <a:srgbClr val="FFCC99"/>
                </a:solidFill>
                <a:latin typeface="Arial" panose="020B0604020202020204" pitchFamily="34" charset="0"/>
              </a:rPr>
              <a:t>      </a:t>
            </a:r>
            <a:r>
              <a:rPr lang="en-US" altLang="en-US" sz="2400">
                <a:solidFill>
                  <a:srgbClr val="FFCC99"/>
                </a:solidFill>
                <a:latin typeface="Arial" panose="020B0604020202020204" pitchFamily="34" charset="0"/>
              </a:rPr>
              <a:t>3.307</a:t>
            </a:r>
          </a:p>
        </p:txBody>
      </p:sp>
      <p:sp>
        <p:nvSpPr>
          <p:cNvPr id="28675" name="Line 4">
            <a:extLst>
              <a:ext uri="{FF2B5EF4-FFF2-40B4-BE49-F238E27FC236}">
                <a16:creationId xmlns:a16="http://schemas.microsoft.com/office/drawing/2014/main" id="{D90596A9-51F0-7A41-B766-031AA92C51C2}"/>
              </a:ext>
            </a:extLst>
          </p:cNvPr>
          <p:cNvSpPr>
            <a:spLocks noChangeShapeType="1"/>
          </p:cNvSpPr>
          <p:nvPr/>
        </p:nvSpPr>
        <p:spPr bwMode="auto">
          <a:xfrm>
            <a:off x="1992314" y="3352800"/>
            <a:ext cx="83708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6" name="Line 5">
            <a:extLst>
              <a:ext uri="{FF2B5EF4-FFF2-40B4-BE49-F238E27FC236}">
                <a16:creationId xmlns:a16="http://schemas.microsoft.com/office/drawing/2014/main" id="{9D0A0174-71A9-8D4D-8A29-6C9F232537EF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0414" y="3886200"/>
            <a:ext cx="83708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7" name="Line 6">
            <a:extLst>
              <a:ext uri="{FF2B5EF4-FFF2-40B4-BE49-F238E27FC236}">
                <a16:creationId xmlns:a16="http://schemas.microsoft.com/office/drawing/2014/main" id="{14295671-B51D-5349-823D-78F21BAD5DEC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2563814"/>
            <a:ext cx="0" cy="38750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8" name="Line 7">
            <a:extLst>
              <a:ext uri="{FF2B5EF4-FFF2-40B4-BE49-F238E27FC236}">
                <a16:creationId xmlns:a16="http://schemas.microsoft.com/office/drawing/2014/main" id="{69B7BF74-3D63-4E40-8490-5B592A6201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2487614"/>
            <a:ext cx="0" cy="3951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9" name="Line 8">
            <a:extLst>
              <a:ext uri="{FF2B5EF4-FFF2-40B4-BE49-F238E27FC236}">
                <a16:creationId xmlns:a16="http://schemas.microsoft.com/office/drawing/2014/main" id="{BAA23FFA-F6C7-704D-BFA5-F8A4707719D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4214" y="6477000"/>
            <a:ext cx="84470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0" name="Line 9">
            <a:extLst>
              <a:ext uri="{FF2B5EF4-FFF2-40B4-BE49-F238E27FC236}">
                <a16:creationId xmlns:a16="http://schemas.microsoft.com/office/drawing/2014/main" id="{7D21E807-964E-CA46-9D86-9BEC4AE176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0414" y="4419600"/>
            <a:ext cx="83708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1" name="Line 10">
            <a:extLst>
              <a:ext uri="{FF2B5EF4-FFF2-40B4-BE49-F238E27FC236}">
                <a16:creationId xmlns:a16="http://schemas.microsoft.com/office/drawing/2014/main" id="{6693E04F-0C67-7148-8959-2B2F82CF1CB8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0414" y="4953000"/>
            <a:ext cx="83708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2" name="Line 11">
            <a:extLst>
              <a:ext uri="{FF2B5EF4-FFF2-40B4-BE49-F238E27FC236}">
                <a16:creationId xmlns:a16="http://schemas.microsoft.com/office/drawing/2014/main" id="{10B74185-6AF0-774E-933E-D46CB5B9953E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0414" y="5486400"/>
            <a:ext cx="83708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3" name="Line 12">
            <a:extLst>
              <a:ext uri="{FF2B5EF4-FFF2-40B4-BE49-F238E27FC236}">
                <a16:creationId xmlns:a16="http://schemas.microsoft.com/office/drawing/2014/main" id="{7334C5C5-2920-C149-902B-115B320859D6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0414" y="6019800"/>
            <a:ext cx="83708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4" name="Line 13">
            <a:extLst>
              <a:ext uri="{FF2B5EF4-FFF2-40B4-BE49-F238E27FC236}">
                <a16:creationId xmlns:a16="http://schemas.microsoft.com/office/drawing/2014/main" id="{FFAC09CE-CA39-404B-B1D2-327CAB343D8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2487614"/>
            <a:ext cx="0" cy="3951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5" name="Line 14">
            <a:extLst>
              <a:ext uri="{FF2B5EF4-FFF2-40B4-BE49-F238E27FC236}">
                <a16:creationId xmlns:a16="http://schemas.microsoft.com/office/drawing/2014/main" id="{E32051C4-70A0-4745-A5FA-4F461AE5934D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5400" y="2487614"/>
            <a:ext cx="0" cy="3951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6" name="Line 15">
            <a:extLst>
              <a:ext uri="{FF2B5EF4-FFF2-40B4-BE49-F238E27FC236}">
                <a16:creationId xmlns:a16="http://schemas.microsoft.com/office/drawing/2014/main" id="{F1FE0AC7-A471-B14A-86D4-14F9E8A1F6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92314" y="2438400"/>
            <a:ext cx="83708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7" name="Line 16">
            <a:extLst>
              <a:ext uri="{FF2B5EF4-FFF2-40B4-BE49-F238E27FC236}">
                <a16:creationId xmlns:a16="http://schemas.microsoft.com/office/drawing/2014/main" id="{8F79BC3F-56E4-5245-828E-89654035757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39400" y="2487614"/>
            <a:ext cx="0" cy="3951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8" name="Line 17">
            <a:extLst>
              <a:ext uri="{FF2B5EF4-FFF2-40B4-BE49-F238E27FC236}">
                <a16:creationId xmlns:a16="http://schemas.microsoft.com/office/drawing/2014/main" id="{5C698CB1-180C-5747-B053-663EEEAC028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64014" y="3581400"/>
            <a:ext cx="3189287" cy="0"/>
          </a:xfrm>
          <a:prstGeom prst="line">
            <a:avLst/>
          </a:prstGeom>
          <a:noFill/>
          <a:ln w="12700">
            <a:solidFill>
              <a:srgbClr val="FFCC99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8689" name="Object 18">
            <a:hlinkClick r:id="" action="ppaction://ole?verb=0"/>
            <a:extLst>
              <a:ext uri="{FF2B5EF4-FFF2-40B4-BE49-F238E27FC236}">
                <a16:creationId xmlns:a16="http://schemas.microsoft.com/office/drawing/2014/main" id="{1A2F3494-A593-FA49-9EDB-04B92C3D4E72}"/>
              </a:ext>
            </a:extLst>
          </p:cNvPr>
          <p:cNvGraphicFramePr>
            <a:graphicFrameLocks/>
          </p:cNvGraphicFramePr>
          <p:nvPr/>
        </p:nvGraphicFramePr>
        <p:xfrm>
          <a:off x="4206875" y="1676400"/>
          <a:ext cx="3792538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6" name="Equation" r:id="rId4" imgW="21844000" imgH="3848100" progId="Equation.3">
                  <p:embed/>
                </p:oleObj>
              </mc:Choice>
              <mc:Fallback>
                <p:oleObj name="Equation" r:id="rId4" imgW="21844000" imgH="3848100" progId="Equation.3">
                  <p:embed/>
                  <p:pic>
                    <p:nvPicPr>
                      <p:cNvPr id="28689" name="Object 18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1A2F3494-A593-FA49-9EDB-04B92C3D4E7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6875" y="1676400"/>
                        <a:ext cx="3792538" cy="66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0" name="Line 19">
            <a:extLst>
              <a:ext uri="{FF2B5EF4-FFF2-40B4-BE49-F238E27FC236}">
                <a16:creationId xmlns:a16="http://schemas.microsoft.com/office/drawing/2014/main" id="{129C7A52-FD3B-3048-BD33-82D71B1AB882}"/>
              </a:ext>
            </a:extLst>
          </p:cNvPr>
          <p:cNvSpPr>
            <a:spLocks noChangeShapeType="1"/>
          </p:cNvSpPr>
          <p:nvPr/>
        </p:nvSpPr>
        <p:spPr bwMode="auto">
          <a:xfrm>
            <a:off x="8164514" y="3668714"/>
            <a:ext cx="1055687" cy="3698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1" name="Line 20">
            <a:extLst>
              <a:ext uri="{FF2B5EF4-FFF2-40B4-BE49-F238E27FC236}">
                <a16:creationId xmlns:a16="http://schemas.microsoft.com/office/drawing/2014/main" id="{2A5EC658-AC79-3949-9EB5-BB980372754D}"/>
              </a:ext>
            </a:extLst>
          </p:cNvPr>
          <p:cNvSpPr>
            <a:spLocks noChangeShapeType="1"/>
          </p:cNvSpPr>
          <p:nvPr/>
        </p:nvSpPr>
        <p:spPr bwMode="auto">
          <a:xfrm>
            <a:off x="8697914" y="5954714"/>
            <a:ext cx="446087" cy="2174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2" name="Line 21">
            <a:extLst>
              <a:ext uri="{FF2B5EF4-FFF2-40B4-BE49-F238E27FC236}">
                <a16:creationId xmlns:a16="http://schemas.microsoft.com/office/drawing/2014/main" id="{B8B2D48B-4E6A-BA4E-ABF2-CD1A520FD2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73914" y="4887914"/>
            <a:ext cx="979487" cy="650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287567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4F9017F1-58F6-0D43-AF12-F6224A11C6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Exponential Weight: Example Graph</a:t>
            </a:r>
          </a:p>
        </p:txBody>
      </p:sp>
      <p:sp>
        <p:nvSpPr>
          <p:cNvPr id="30722" name="Line 3">
            <a:extLst>
              <a:ext uri="{FF2B5EF4-FFF2-40B4-BE49-F238E27FC236}">
                <a16:creationId xmlns:a16="http://schemas.microsoft.com/office/drawing/2014/main" id="{4F7441FF-2913-B446-9AFC-D8F6FC0E5E0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2525714"/>
            <a:ext cx="0" cy="29606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3" name="Line 4">
            <a:extLst>
              <a:ext uri="{FF2B5EF4-FFF2-40B4-BE49-F238E27FC236}">
                <a16:creationId xmlns:a16="http://schemas.microsoft.com/office/drawing/2014/main" id="{FDDEDCA1-8BF6-0B4E-A5FC-67552799404B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0114" y="5562600"/>
            <a:ext cx="64658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4" name="Rectangle 5">
            <a:extLst>
              <a:ext uri="{FF2B5EF4-FFF2-40B4-BE49-F238E27FC236}">
                <a16:creationId xmlns:a16="http://schemas.microsoft.com/office/drawing/2014/main" id="{FD842D37-8E8B-2141-949E-100A54A55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9589" y="5640388"/>
            <a:ext cx="715962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0">
                <a:latin typeface="Arial" panose="020B0604020202020204" pitchFamily="34" charset="0"/>
              </a:rPr>
              <a:t>94          95          96          97          98          99</a:t>
            </a:r>
          </a:p>
        </p:txBody>
      </p:sp>
      <p:sp>
        <p:nvSpPr>
          <p:cNvPr id="30725" name="Rectangle 6">
            <a:extLst>
              <a:ext uri="{FF2B5EF4-FFF2-40B4-BE49-F238E27FC236}">
                <a16:creationId xmlns:a16="http://schemas.microsoft.com/office/drawing/2014/main" id="{025E1E96-7B58-174E-8F63-9A38314B0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3389" y="2211389"/>
            <a:ext cx="530225" cy="355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en-US" sz="2400" b="0">
                <a:latin typeface="Arial" panose="020B0604020202020204" pitchFamily="34" charset="0"/>
              </a:rPr>
              <a:t>8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en-US" sz="2400" b="0">
                <a:latin typeface="Arial" panose="020B0604020202020204" pitchFamily="34" charset="0"/>
              </a:rPr>
              <a:t>6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en-US" sz="2400" b="0">
                <a:latin typeface="Arial" panose="020B0604020202020204" pitchFamily="34" charset="0"/>
              </a:rPr>
              <a:t>4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en-US" sz="2400" b="0">
                <a:latin typeface="Arial" panose="020B0604020202020204" pitchFamily="34" charset="0"/>
              </a:rPr>
              <a:t>2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en-US" sz="2400" b="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30726" name="Rectangle 7">
            <a:extLst>
              <a:ext uri="{FF2B5EF4-FFF2-40B4-BE49-F238E27FC236}">
                <a16:creationId xmlns:a16="http://schemas.microsoft.com/office/drawing/2014/main" id="{84AD1D3D-A05C-AB4A-8B91-B9E354B85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8589" y="1982788"/>
            <a:ext cx="129222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Arial" panose="020B0604020202020204" pitchFamily="34" charset="0"/>
              </a:rPr>
              <a:t>Sales</a:t>
            </a:r>
          </a:p>
        </p:txBody>
      </p:sp>
      <p:sp>
        <p:nvSpPr>
          <p:cNvPr id="30727" name="Rectangle 8">
            <a:extLst>
              <a:ext uri="{FF2B5EF4-FFF2-40B4-BE49-F238E27FC236}">
                <a16:creationId xmlns:a16="http://schemas.microsoft.com/office/drawing/2014/main" id="{E3422AB7-1E14-E946-AB87-ACD7155FA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2789" y="5640388"/>
            <a:ext cx="129222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Arial" panose="020B0604020202020204" pitchFamily="34" charset="0"/>
              </a:rPr>
              <a:t>Year</a:t>
            </a:r>
          </a:p>
        </p:txBody>
      </p:sp>
      <p:sp>
        <p:nvSpPr>
          <p:cNvPr id="30728" name="Line 9">
            <a:extLst>
              <a:ext uri="{FF2B5EF4-FFF2-40B4-BE49-F238E27FC236}">
                <a16:creationId xmlns:a16="http://schemas.microsoft.com/office/drawing/2014/main" id="{B4BFAD95-22F3-7F4E-BDCA-1E3AA2AC67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8188" y="3506788"/>
            <a:ext cx="1217612" cy="1293812"/>
          </a:xfrm>
          <a:prstGeom prst="line">
            <a:avLst/>
          </a:prstGeom>
          <a:noFill/>
          <a:ln w="25400">
            <a:solidFill>
              <a:srgbClr val="A7FFA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9" name="Line 10">
            <a:extLst>
              <a:ext uri="{FF2B5EF4-FFF2-40B4-BE49-F238E27FC236}">
                <a16:creationId xmlns:a16="http://schemas.microsoft.com/office/drawing/2014/main" id="{0431578C-88B2-D942-BC52-2772A828447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3114" y="3592514"/>
            <a:ext cx="979487" cy="1131887"/>
          </a:xfrm>
          <a:prstGeom prst="line">
            <a:avLst/>
          </a:prstGeom>
          <a:noFill/>
          <a:ln w="25400">
            <a:solidFill>
              <a:srgbClr val="A7FFA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0" name="Line 11">
            <a:extLst>
              <a:ext uri="{FF2B5EF4-FFF2-40B4-BE49-F238E27FC236}">
                <a16:creationId xmlns:a16="http://schemas.microsoft.com/office/drawing/2014/main" id="{8E38AF14-7EAD-334A-82C6-49CA1EF28CC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6114" y="4800600"/>
            <a:ext cx="979487" cy="0"/>
          </a:xfrm>
          <a:prstGeom prst="line">
            <a:avLst/>
          </a:prstGeom>
          <a:noFill/>
          <a:ln w="25400">
            <a:solidFill>
              <a:srgbClr val="A7FFA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1" name="Line 12">
            <a:extLst>
              <a:ext uri="{FF2B5EF4-FFF2-40B4-BE49-F238E27FC236}">
                <a16:creationId xmlns:a16="http://schemas.microsoft.com/office/drawing/2014/main" id="{13CB6D06-6824-354E-8A8E-83544842D1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3388" y="2897188"/>
            <a:ext cx="1141412" cy="1903412"/>
          </a:xfrm>
          <a:prstGeom prst="line">
            <a:avLst/>
          </a:prstGeom>
          <a:noFill/>
          <a:ln w="25400">
            <a:solidFill>
              <a:srgbClr val="A7FFA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2" name="Line 13">
            <a:extLst>
              <a:ext uri="{FF2B5EF4-FFF2-40B4-BE49-F238E27FC236}">
                <a16:creationId xmlns:a16="http://schemas.microsoft.com/office/drawing/2014/main" id="{DA4AFB48-8BA7-E94B-8E85-260CB648FB71}"/>
              </a:ext>
            </a:extLst>
          </p:cNvPr>
          <p:cNvSpPr>
            <a:spLocks noChangeShapeType="1"/>
          </p:cNvSpPr>
          <p:nvPr/>
        </p:nvSpPr>
        <p:spPr bwMode="auto">
          <a:xfrm>
            <a:off x="8088314" y="2906714"/>
            <a:ext cx="1055687" cy="446087"/>
          </a:xfrm>
          <a:prstGeom prst="line">
            <a:avLst/>
          </a:prstGeom>
          <a:noFill/>
          <a:ln w="25400">
            <a:solidFill>
              <a:srgbClr val="A7FFA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3" name="Line 14">
            <a:extLst>
              <a:ext uri="{FF2B5EF4-FFF2-40B4-BE49-F238E27FC236}">
                <a16:creationId xmlns:a16="http://schemas.microsoft.com/office/drawing/2014/main" id="{70A29CA8-BFE6-F548-BC69-B2431E3E67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8351" y="4484688"/>
            <a:ext cx="969963" cy="311150"/>
          </a:xfrm>
          <a:prstGeom prst="line">
            <a:avLst/>
          </a:prstGeom>
          <a:noFill/>
          <a:ln w="25400">
            <a:solidFill>
              <a:srgbClr val="FFCC99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4" name="Line 15">
            <a:extLst>
              <a:ext uri="{FF2B5EF4-FFF2-40B4-BE49-F238E27FC236}">
                <a16:creationId xmlns:a16="http://schemas.microsoft.com/office/drawing/2014/main" id="{2687906A-2B30-CE4E-A67B-59C09187D344}"/>
              </a:ext>
            </a:extLst>
          </p:cNvPr>
          <p:cNvSpPr>
            <a:spLocks noChangeShapeType="1"/>
          </p:cNvSpPr>
          <p:nvPr/>
        </p:nvSpPr>
        <p:spPr bwMode="auto">
          <a:xfrm>
            <a:off x="5578476" y="4511676"/>
            <a:ext cx="1127125" cy="60325"/>
          </a:xfrm>
          <a:prstGeom prst="line">
            <a:avLst/>
          </a:prstGeom>
          <a:noFill/>
          <a:ln w="25400">
            <a:solidFill>
              <a:srgbClr val="FFCC99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5" name="Line 16">
            <a:extLst>
              <a:ext uri="{FF2B5EF4-FFF2-40B4-BE49-F238E27FC236}">
                <a16:creationId xmlns:a16="http://schemas.microsoft.com/office/drawing/2014/main" id="{4B7699F3-523C-7A49-8FDE-3D8C0C96BAA2}"/>
              </a:ext>
            </a:extLst>
          </p:cNvPr>
          <p:cNvSpPr>
            <a:spLocks noChangeShapeType="1"/>
          </p:cNvSpPr>
          <p:nvPr/>
        </p:nvSpPr>
        <p:spPr bwMode="auto">
          <a:xfrm>
            <a:off x="6797676" y="4587876"/>
            <a:ext cx="1190625" cy="123825"/>
          </a:xfrm>
          <a:prstGeom prst="line">
            <a:avLst/>
          </a:prstGeom>
          <a:noFill/>
          <a:ln w="25400">
            <a:solidFill>
              <a:srgbClr val="FFCC99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6" name="Line 17">
            <a:extLst>
              <a:ext uri="{FF2B5EF4-FFF2-40B4-BE49-F238E27FC236}">
                <a16:creationId xmlns:a16="http://schemas.microsoft.com/office/drawing/2014/main" id="{DDE200F2-018F-EA48-8658-C52DDCCF7F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15289" y="4256089"/>
            <a:ext cx="1266825" cy="479425"/>
          </a:xfrm>
          <a:prstGeom prst="line">
            <a:avLst/>
          </a:prstGeom>
          <a:noFill/>
          <a:ln w="25400">
            <a:solidFill>
              <a:srgbClr val="FFCC99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7" name="Oval 18">
            <a:extLst>
              <a:ext uri="{FF2B5EF4-FFF2-40B4-BE49-F238E27FC236}">
                <a16:creationId xmlns:a16="http://schemas.microsoft.com/office/drawing/2014/main" id="{18106F68-A595-314C-A26F-F84D2B2BF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648200"/>
            <a:ext cx="304800" cy="304800"/>
          </a:xfrm>
          <a:prstGeom prst="ellipse">
            <a:avLst/>
          </a:prstGeom>
          <a:solidFill>
            <a:srgbClr val="0098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30738" name="Oval 19">
            <a:extLst>
              <a:ext uri="{FF2B5EF4-FFF2-40B4-BE49-F238E27FC236}">
                <a16:creationId xmlns:a16="http://schemas.microsoft.com/office/drawing/2014/main" id="{E699F718-3CDF-284C-BA00-0474A619F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429000"/>
            <a:ext cx="304800" cy="304800"/>
          </a:xfrm>
          <a:prstGeom prst="ellipse">
            <a:avLst/>
          </a:prstGeom>
          <a:solidFill>
            <a:srgbClr val="0098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30739" name="Oval 20">
            <a:extLst>
              <a:ext uri="{FF2B5EF4-FFF2-40B4-BE49-F238E27FC236}">
                <a16:creationId xmlns:a16="http://schemas.microsoft.com/office/drawing/2014/main" id="{1556EF44-3123-294F-A62B-7DDE61926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648200"/>
            <a:ext cx="304800" cy="304800"/>
          </a:xfrm>
          <a:prstGeom prst="ellipse">
            <a:avLst/>
          </a:prstGeom>
          <a:solidFill>
            <a:srgbClr val="0098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30740" name="Oval 21">
            <a:extLst>
              <a:ext uri="{FF2B5EF4-FFF2-40B4-BE49-F238E27FC236}">
                <a16:creationId xmlns:a16="http://schemas.microsoft.com/office/drawing/2014/main" id="{FDFF8AA9-6576-E44A-B8D1-68B6DB1DB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648200"/>
            <a:ext cx="304800" cy="304800"/>
          </a:xfrm>
          <a:prstGeom prst="ellipse">
            <a:avLst/>
          </a:prstGeom>
          <a:solidFill>
            <a:srgbClr val="0098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30741" name="Oval 22">
            <a:extLst>
              <a:ext uri="{FF2B5EF4-FFF2-40B4-BE49-F238E27FC236}">
                <a16:creationId xmlns:a16="http://schemas.microsoft.com/office/drawing/2014/main" id="{F97C8453-8262-EC44-8D63-0E8A21DE8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2743200"/>
            <a:ext cx="304800" cy="304800"/>
          </a:xfrm>
          <a:prstGeom prst="ellipse">
            <a:avLst/>
          </a:prstGeom>
          <a:solidFill>
            <a:srgbClr val="0098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30742" name="Oval 23">
            <a:extLst>
              <a:ext uri="{FF2B5EF4-FFF2-40B4-BE49-F238E27FC236}">
                <a16:creationId xmlns:a16="http://schemas.microsoft.com/office/drawing/2014/main" id="{094C095C-915E-BA4B-9DB1-C6613E2EB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800" y="3276600"/>
            <a:ext cx="304800" cy="304800"/>
          </a:xfrm>
          <a:prstGeom prst="ellipse">
            <a:avLst/>
          </a:prstGeom>
          <a:solidFill>
            <a:srgbClr val="0098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30743" name="Rectangle 24">
            <a:extLst>
              <a:ext uri="{FF2B5EF4-FFF2-40B4-BE49-F238E27FC236}">
                <a16:creationId xmlns:a16="http://schemas.microsoft.com/office/drawing/2014/main" id="{E758F946-3C57-404D-BF9A-4E8016124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648200"/>
            <a:ext cx="228600" cy="2286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30744" name="Rectangle 25">
            <a:extLst>
              <a:ext uri="{FF2B5EF4-FFF2-40B4-BE49-F238E27FC236}">
                <a16:creationId xmlns:a16="http://schemas.microsoft.com/office/drawing/2014/main" id="{92854205-FAB3-FB46-BD5A-AB555E395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419600"/>
            <a:ext cx="228600" cy="2286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30745" name="Rectangle 26">
            <a:extLst>
              <a:ext uri="{FF2B5EF4-FFF2-40B4-BE49-F238E27FC236}">
                <a16:creationId xmlns:a16="http://schemas.microsoft.com/office/drawing/2014/main" id="{B41590A9-C978-694A-96DA-530016A63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495800"/>
            <a:ext cx="228600" cy="2286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30746" name="Rectangle 27">
            <a:extLst>
              <a:ext uri="{FF2B5EF4-FFF2-40B4-BE49-F238E27FC236}">
                <a16:creationId xmlns:a16="http://schemas.microsoft.com/office/drawing/2014/main" id="{F401E2B6-90B4-9642-9A92-A7A2D9911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0"/>
            <a:ext cx="228600" cy="2286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30747" name="Rectangle 28">
            <a:extLst>
              <a:ext uri="{FF2B5EF4-FFF2-40B4-BE49-F238E27FC236}">
                <a16:creationId xmlns:a16="http://schemas.microsoft.com/office/drawing/2014/main" id="{4DDE0240-53CC-034D-A3FF-769AAC707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0" y="4191000"/>
            <a:ext cx="228600" cy="2286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30748" name="Rectangle 29">
            <a:extLst>
              <a:ext uri="{FF2B5EF4-FFF2-40B4-BE49-F238E27FC236}">
                <a16:creationId xmlns:a16="http://schemas.microsoft.com/office/drawing/2014/main" id="{92D2263C-1D91-A145-9E7A-4E3E9A667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5989" y="2744788"/>
            <a:ext cx="136842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0">
                <a:solidFill>
                  <a:srgbClr val="A7FFA7"/>
                </a:solidFill>
              </a:rPr>
              <a:t>Data</a:t>
            </a:r>
          </a:p>
        </p:txBody>
      </p:sp>
      <p:sp>
        <p:nvSpPr>
          <p:cNvPr id="30749" name="Rectangle 30">
            <a:extLst>
              <a:ext uri="{FF2B5EF4-FFF2-40B4-BE49-F238E27FC236}">
                <a16:creationId xmlns:a16="http://schemas.microsoft.com/office/drawing/2014/main" id="{FDCE80DD-B336-5949-B0C4-1B26CDBF9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5989" y="4421188"/>
            <a:ext cx="174942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0">
                <a:solidFill>
                  <a:srgbClr val="FFCC99"/>
                </a:solidFill>
              </a:rPr>
              <a:t>Smoothed</a:t>
            </a:r>
          </a:p>
        </p:txBody>
      </p:sp>
    </p:spTree>
    <p:extLst>
      <p:ext uri="{BB962C8B-B14F-4D97-AF65-F5344CB8AC3E}">
        <p14:creationId xmlns:p14="http://schemas.microsoft.com/office/powerpoint/2010/main" val="4262786694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id="{A624D9C9-A53D-8743-86C4-4261FC7CCE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The Linear Trend Model</a:t>
            </a:r>
          </a:p>
        </p:txBody>
      </p:sp>
      <p:graphicFrame>
        <p:nvGraphicFramePr>
          <p:cNvPr id="32770" name="Object 3">
            <a:hlinkClick r:id="" action="ppaction://ole?verb=0"/>
            <a:extLst>
              <a:ext uri="{FF2B5EF4-FFF2-40B4-BE49-F238E27FC236}">
                <a16:creationId xmlns:a16="http://schemas.microsoft.com/office/drawing/2014/main" id="{9A250D85-BFB1-0749-A45A-DC16C6656B1B}"/>
              </a:ext>
            </a:extLst>
          </p:cNvPr>
          <p:cNvGraphicFramePr>
            <a:graphicFrameLocks/>
          </p:cNvGraphicFramePr>
          <p:nvPr/>
        </p:nvGraphicFramePr>
        <p:xfrm>
          <a:off x="4648200" y="1752600"/>
          <a:ext cx="61087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4" name="Equation" r:id="rId4" imgW="35179000" imgH="4457700" progId="Equation.3">
                  <p:embed/>
                </p:oleObj>
              </mc:Choice>
              <mc:Fallback>
                <p:oleObj name="Equation" r:id="rId4" imgW="35179000" imgH="4457700" progId="Equation.3">
                  <p:embed/>
                  <p:pic>
                    <p:nvPicPr>
                      <p:cNvPr id="32770" name="Object 3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9A250D85-BFB1-0749-A45A-DC16C6656B1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752600"/>
                        <a:ext cx="61087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1" name="Rectangle 4">
            <a:extLst>
              <a:ext uri="{FF2B5EF4-FFF2-40B4-BE49-F238E27FC236}">
                <a16:creationId xmlns:a16="http://schemas.microsoft.com/office/drawing/2014/main" id="{FE000FB7-C539-154E-8C5E-76AD8CD43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4189" y="1906588"/>
            <a:ext cx="2740025" cy="313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>
                <a:latin typeface="Arial" panose="020B0604020202020204" pitchFamily="34" charset="0"/>
              </a:rPr>
              <a:t>Year  Coded  </a:t>
            </a:r>
            <a:r>
              <a:rPr lang="en-US" altLang="en-US" sz="2000">
                <a:solidFill>
                  <a:srgbClr val="A7FFA7"/>
                </a:solidFill>
                <a:latin typeface="Arial" panose="020B0604020202020204" pitchFamily="34" charset="0"/>
              </a:rPr>
              <a:t>Sales</a:t>
            </a:r>
            <a:endParaRPr lang="en-US" altLang="en-US" sz="200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2000">
                <a:latin typeface="Arial" panose="020B0604020202020204" pitchFamily="34" charset="0"/>
              </a:rPr>
              <a:t>  94	    0         </a:t>
            </a:r>
            <a:r>
              <a:rPr lang="en-US" altLang="en-US" sz="2000">
                <a:solidFill>
                  <a:srgbClr val="A7FFA7"/>
                </a:solidFill>
                <a:latin typeface="Arial" panose="020B0604020202020204" pitchFamily="34" charset="0"/>
              </a:rPr>
              <a:t>2</a:t>
            </a:r>
          </a:p>
          <a:p>
            <a:pPr>
              <a:spcBef>
                <a:spcPct val="50000"/>
              </a:spcBef>
            </a:pPr>
            <a:r>
              <a:rPr lang="en-US" altLang="en-US" sz="2000">
                <a:latin typeface="Arial" panose="020B0604020202020204" pitchFamily="34" charset="0"/>
              </a:rPr>
              <a:t>  95	    1         </a:t>
            </a:r>
            <a:r>
              <a:rPr lang="en-US" altLang="en-US" sz="2000">
                <a:solidFill>
                  <a:srgbClr val="A7FFA7"/>
                </a:solidFill>
                <a:latin typeface="Arial" panose="020B0604020202020204" pitchFamily="34" charset="0"/>
              </a:rPr>
              <a:t>5</a:t>
            </a:r>
          </a:p>
          <a:p>
            <a:pPr>
              <a:spcBef>
                <a:spcPct val="50000"/>
              </a:spcBef>
            </a:pPr>
            <a:r>
              <a:rPr lang="en-US" altLang="en-US" sz="2000">
                <a:latin typeface="Arial" panose="020B0604020202020204" pitchFamily="34" charset="0"/>
              </a:rPr>
              <a:t>  96	    2         </a:t>
            </a:r>
            <a:r>
              <a:rPr lang="en-US" altLang="en-US" sz="2000">
                <a:solidFill>
                  <a:srgbClr val="A7FFA7"/>
                </a:solidFill>
                <a:latin typeface="Arial" panose="020B0604020202020204" pitchFamily="34" charset="0"/>
              </a:rPr>
              <a:t>2</a:t>
            </a:r>
          </a:p>
          <a:p>
            <a:pPr>
              <a:spcBef>
                <a:spcPct val="50000"/>
              </a:spcBef>
            </a:pPr>
            <a:r>
              <a:rPr lang="en-US" altLang="en-US" sz="2000">
                <a:latin typeface="Arial" panose="020B0604020202020204" pitchFamily="34" charset="0"/>
              </a:rPr>
              <a:t>  97	    3  </a:t>
            </a:r>
            <a:r>
              <a:rPr lang="en-US" altLang="en-US" sz="2000">
                <a:solidFill>
                  <a:srgbClr val="A7FFA7"/>
                </a:solidFill>
                <a:latin typeface="Arial" panose="020B0604020202020204" pitchFamily="34" charset="0"/>
              </a:rPr>
              <a:t>       2</a:t>
            </a:r>
            <a:endParaRPr lang="en-US" altLang="en-US" sz="200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2000">
                <a:latin typeface="Arial" panose="020B0604020202020204" pitchFamily="34" charset="0"/>
              </a:rPr>
              <a:t>  98	    4         </a:t>
            </a:r>
            <a:r>
              <a:rPr lang="en-US" altLang="en-US" sz="2000">
                <a:solidFill>
                  <a:srgbClr val="A7FFA7"/>
                </a:solidFill>
                <a:latin typeface="Arial" panose="020B0604020202020204" pitchFamily="34" charset="0"/>
              </a:rPr>
              <a:t>7</a:t>
            </a:r>
          </a:p>
          <a:p>
            <a:pPr>
              <a:spcBef>
                <a:spcPct val="50000"/>
              </a:spcBef>
            </a:pPr>
            <a:r>
              <a:rPr lang="en-US" altLang="en-US" sz="2000">
                <a:latin typeface="Arial" panose="020B0604020202020204" pitchFamily="34" charset="0"/>
              </a:rPr>
              <a:t>  99	    5         </a:t>
            </a:r>
            <a:r>
              <a:rPr lang="en-US" altLang="en-US" sz="2000">
                <a:solidFill>
                  <a:srgbClr val="A7FFA7"/>
                </a:solidFill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32772" name="Line 5">
            <a:extLst>
              <a:ext uri="{FF2B5EF4-FFF2-40B4-BE49-F238E27FC236}">
                <a16:creationId xmlns:a16="http://schemas.microsoft.com/office/drawing/2014/main" id="{1B14D356-0E2A-AB41-AF0D-B189A7BF49B2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9914" y="2362200"/>
            <a:ext cx="21986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2773" name="Object 6">
            <a:hlinkClick r:id="" action="ppaction://ole?verb=0"/>
            <a:extLst>
              <a:ext uri="{FF2B5EF4-FFF2-40B4-BE49-F238E27FC236}">
                <a16:creationId xmlns:a16="http://schemas.microsoft.com/office/drawing/2014/main" id="{8AC9C157-8CD6-8A4A-BCDB-9DC3366D39BA}"/>
              </a:ext>
            </a:extLst>
          </p:cNvPr>
          <p:cNvGraphicFramePr>
            <a:graphicFrameLocks/>
          </p:cNvGraphicFramePr>
          <p:nvPr/>
        </p:nvGraphicFramePr>
        <p:xfrm>
          <a:off x="4724400" y="2514600"/>
          <a:ext cx="6032500" cy="412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5" name="Worksheet" r:id="rId6" imgW="34747200" imgH="23774400" progId="Excel.Sheet.8">
                  <p:embed/>
                </p:oleObj>
              </mc:Choice>
              <mc:Fallback>
                <p:oleObj name="Worksheet" r:id="rId6" imgW="34747200" imgH="23774400" progId="Excel.Sheet.8">
                  <p:embed/>
                  <p:pic>
                    <p:nvPicPr>
                      <p:cNvPr id="32773" name="Object 6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8AC9C157-8CD6-8A4A-BCDB-9DC3366D39B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514600"/>
                        <a:ext cx="6032500" cy="412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4" name="Line 7">
            <a:extLst>
              <a:ext uri="{FF2B5EF4-FFF2-40B4-BE49-F238E27FC236}">
                <a16:creationId xmlns:a16="http://schemas.microsoft.com/office/drawing/2014/main" id="{E90954D4-5AC3-194C-A27D-E69D30FF2C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15488" y="3379788"/>
            <a:ext cx="685800" cy="336550"/>
          </a:xfrm>
          <a:prstGeom prst="line">
            <a:avLst/>
          </a:prstGeom>
          <a:noFill/>
          <a:ln w="25400">
            <a:solidFill>
              <a:schemeClr val="hlink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5" name="Rectangle 8">
            <a:extLst>
              <a:ext uri="{FF2B5EF4-FFF2-40B4-BE49-F238E27FC236}">
                <a16:creationId xmlns:a16="http://schemas.microsoft.com/office/drawing/2014/main" id="{925C7697-3935-734F-802E-A3513B815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2189" y="4192588"/>
            <a:ext cx="2054225" cy="82843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chemeClr val="hlink"/>
                </a:solidFill>
              </a:rPr>
              <a:t>Projected to year 2000</a:t>
            </a:r>
          </a:p>
        </p:txBody>
      </p:sp>
      <p:sp>
        <p:nvSpPr>
          <p:cNvPr id="32776" name="Line 9">
            <a:extLst>
              <a:ext uri="{FF2B5EF4-FFF2-40B4-BE49-F238E27FC236}">
                <a16:creationId xmlns:a16="http://schemas.microsoft.com/office/drawing/2014/main" id="{902A4EC6-EC5C-B34F-A644-A521210BCE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12351" y="3494088"/>
            <a:ext cx="360363" cy="76835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2777" name="Object 10">
            <a:hlinkClick r:id="" action="ppaction://ole?verb=0"/>
            <a:extLst>
              <a:ext uri="{FF2B5EF4-FFF2-40B4-BE49-F238E27FC236}">
                <a16:creationId xmlns:a16="http://schemas.microsoft.com/office/drawing/2014/main" id="{44B786B4-F318-7443-ADB0-3EBA44B11618}"/>
              </a:ext>
            </a:extLst>
          </p:cNvPr>
          <p:cNvGraphicFramePr>
            <a:graphicFrameLocks/>
          </p:cNvGraphicFramePr>
          <p:nvPr/>
        </p:nvGraphicFramePr>
        <p:xfrm>
          <a:off x="1752600" y="5486400"/>
          <a:ext cx="3060700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6" name="Worksheet" r:id="rId8" imgW="17627600" imgH="6324600" progId="Excel.Sheet.8">
                  <p:embed/>
                </p:oleObj>
              </mc:Choice>
              <mc:Fallback>
                <p:oleObj name="Worksheet" r:id="rId8" imgW="17627600" imgH="6324600" progId="Excel.Sheet.8">
                  <p:embed/>
                  <p:pic>
                    <p:nvPicPr>
                      <p:cNvPr id="32777" name="Object 10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44B786B4-F318-7443-ADB0-3EBA44B1161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486400"/>
                        <a:ext cx="3060700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8" name="Rectangle 11">
            <a:extLst>
              <a:ext uri="{FF2B5EF4-FFF2-40B4-BE49-F238E27FC236}">
                <a16:creationId xmlns:a16="http://schemas.microsoft.com/office/drawing/2014/main" id="{28C09D53-17D2-BE47-B1F9-8F353883B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6589" y="5106988"/>
            <a:ext cx="205422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chemeClr val="hlink"/>
                </a:solidFill>
              </a:rPr>
              <a:t>Excel Output</a:t>
            </a:r>
          </a:p>
        </p:txBody>
      </p:sp>
    </p:spTree>
    <p:extLst>
      <p:ext uri="{BB962C8B-B14F-4D97-AF65-F5344CB8AC3E}">
        <p14:creationId xmlns:p14="http://schemas.microsoft.com/office/powerpoint/2010/main" val="3731761559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id="{FBEC4122-A35E-EC4E-BB06-0BE0C4CDCE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The Quadratic Trend Model</a:t>
            </a:r>
          </a:p>
        </p:txBody>
      </p:sp>
      <p:graphicFrame>
        <p:nvGraphicFramePr>
          <p:cNvPr id="34818" name="Object 3">
            <a:hlinkClick r:id="" action="ppaction://ole?verb=0"/>
            <a:extLst>
              <a:ext uri="{FF2B5EF4-FFF2-40B4-BE49-F238E27FC236}">
                <a16:creationId xmlns:a16="http://schemas.microsoft.com/office/drawing/2014/main" id="{D9B34FD3-6BB5-CC40-A392-300D7AFC3383}"/>
              </a:ext>
            </a:extLst>
          </p:cNvPr>
          <p:cNvGraphicFramePr>
            <a:graphicFrameLocks/>
          </p:cNvGraphicFramePr>
          <p:nvPr/>
        </p:nvGraphicFramePr>
        <p:xfrm>
          <a:off x="4953000" y="1981200"/>
          <a:ext cx="5270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2" name="Equation" r:id="rId4" imgW="30353000" imgH="4902200" progId="Equation.3">
                  <p:embed/>
                </p:oleObj>
              </mc:Choice>
              <mc:Fallback>
                <p:oleObj name="Equation" r:id="rId4" imgW="30353000" imgH="4902200" progId="Equation.3">
                  <p:embed/>
                  <p:pic>
                    <p:nvPicPr>
                      <p:cNvPr id="34818" name="Object 3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D9B34FD3-6BB5-CC40-A392-300D7AFC338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981200"/>
                        <a:ext cx="52705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9" name="Object 4">
            <a:hlinkClick r:id="" action="ppaction://ole?verb=0"/>
            <a:extLst>
              <a:ext uri="{FF2B5EF4-FFF2-40B4-BE49-F238E27FC236}">
                <a16:creationId xmlns:a16="http://schemas.microsoft.com/office/drawing/2014/main" id="{149315D4-A722-6A48-9DD2-6A36AA8D6EE4}"/>
              </a:ext>
            </a:extLst>
          </p:cNvPr>
          <p:cNvGraphicFramePr>
            <a:graphicFrameLocks/>
          </p:cNvGraphicFramePr>
          <p:nvPr/>
        </p:nvGraphicFramePr>
        <p:xfrm>
          <a:off x="4572001" y="5334001"/>
          <a:ext cx="5895975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3" name="Equation" r:id="rId6" imgW="33959800" imgH="4406900" progId="Equation.3">
                  <p:embed/>
                </p:oleObj>
              </mc:Choice>
              <mc:Fallback>
                <p:oleObj name="Equation" r:id="rId6" imgW="33959800" imgH="4406900" progId="Equation.3">
                  <p:embed/>
                  <p:pic>
                    <p:nvPicPr>
                      <p:cNvPr id="34819" name="Object 4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149315D4-A722-6A48-9DD2-6A36AA8D6EE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1" y="5334001"/>
                        <a:ext cx="5895975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0" name="Rectangle 5">
            <a:extLst>
              <a:ext uri="{FF2B5EF4-FFF2-40B4-BE49-F238E27FC236}">
                <a16:creationId xmlns:a16="http://schemas.microsoft.com/office/drawing/2014/main" id="{5D20F8E3-27B9-8743-B95E-ED71324EA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1" y="4800600"/>
            <a:ext cx="281622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chemeClr val="hlink"/>
                </a:solidFill>
              </a:rPr>
              <a:t>Excel Output</a:t>
            </a:r>
          </a:p>
        </p:txBody>
      </p:sp>
      <p:sp>
        <p:nvSpPr>
          <p:cNvPr id="34821" name="Line 6">
            <a:extLst>
              <a:ext uri="{FF2B5EF4-FFF2-40B4-BE49-F238E27FC236}">
                <a16:creationId xmlns:a16="http://schemas.microsoft.com/office/drawing/2014/main" id="{E641EDC2-D0D6-9A4D-B5FE-947EC716DF8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16114" y="2667000"/>
            <a:ext cx="26558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2" name="Rectangle 7">
            <a:extLst>
              <a:ext uri="{FF2B5EF4-FFF2-40B4-BE49-F238E27FC236}">
                <a16:creationId xmlns:a16="http://schemas.microsoft.com/office/drawing/2014/main" id="{2EF7C052-6562-5F49-B6A4-0DDA2558E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0389" y="2211389"/>
            <a:ext cx="3197225" cy="378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Arial" panose="020B0604020202020204" pitchFamily="34" charset="0"/>
              </a:rPr>
              <a:t>Year  Coded  </a:t>
            </a:r>
            <a:r>
              <a:rPr lang="en-US" altLang="en-US" sz="2400">
                <a:solidFill>
                  <a:srgbClr val="A7FFA7"/>
                </a:solidFill>
                <a:latin typeface="Arial" panose="020B0604020202020204" pitchFamily="34" charset="0"/>
              </a:rPr>
              <a:t>Sales</a:t>
            </a:r>
            <a:endParaRPr lang="en-US" altLang="en-US" sz="240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2400">
                <a:latin typeface="Arial" panose="020B0604020202020204" pitchFamily="34" charset="0"/>
              </a:rPr>
              <a:t>  94	    0         </a:t>
            </a:r>
            <a:r>
              <a:rPr lang="en-US" altLang="en-US" sz="2400">
                <a:solidFill>
                  <a:srgbClr val="A7FFA7"/>
                </a:solidFill>
                <a:latin typeface="Arial" panose="020B0604020202020204" pitchFamily="34" charset="0"/>
              </a:rPr>
              <a:t>2</a:t>
            </a:r>
          </a:p>
          <a:p>
            <a:pPr>
              <a:spcBef>
                <a:spcPct val="50000"/>
              </a:spcBef>
            </a:pPr>
            <a:r>
              <a:rPr lang="en-US" altLang="en-US" sz="2400">
                <a:latin typeface="Arial" panose="020B0604020202020204" pitchFamily="34" charset="0"/>
              </a:rPr>
              <a:t>  95	    1         </a:t>
            </a:r>
            <a:r>
              <a:rPr lang="en-US" altLang="en-US" sz="2400">
                <a:solidFill>
                  <a:srgbClr val="A7FFA7"/>
                </a:solidFill>
                <a:latin typeface="Arial" panose="020B0604020202020204" pitchFamily="34" charset="0"/>
              </a:rPr>
              <a:t>5</a:t>
            </a:r>
          </a:p>
          <a:p>
            <a:pPr>
              <a:spcBef>
                <a:spcPct val="50000"/>
              </a:spcBef>
            </a:pPr>
            <a:r>
              <a:rPr lang="en-US" altLang="en-US" sz="2400">
                <a:latin typeface="Arial" panose="020B0604020202020204" pitchFamily="34" charset="0"/>
              </a:rPr>
              <a:t>  96	    2         </a:t>
            </a:r>
            <a:r>
              <a:rPr lang="en-US" altLang="en-US" sz="2400">
                <a:solidFill>
                  <a:srgbClr val="A7FFA7"/>
                </a:solidFill>
                <a:latin typeface="Arial" panose="020B0604020202020204" pitchFamily="34" charset="0"/>
              </a:rPr>
              <a:t>2</a:t>
            </a:r>
          </a:p>
          <a:p>
            <a:pPr>
              <a:spcBef>
                <a:spcPct val="50000"/>
              </a:spcBef>
            </a:pPr>
            <a:r>
              <a:rPr lang="en-US" altLang="en-US" sz="2400">
                <a:latin typeface="Arial" panose="020B0604020202020204" pitchFamily="34" charset="0"/>
              </a:rPr>
              <a:t>  97	    3  </a:t>
            </a:r>
            <a:r>
              <a:rPr lang="en-US" altLang="en-US" sz="2400">
                <a:solidFill>
                  <a:srgbClr val="A7FFA7"/>
                </a:solidFill>
                <a:latin typeface="Arial" panose="020B0604020202020204" pitchFamily="34" charset="0"/>
              </a:rPr>
              <a:t>       2</a:t>
            </a:r>
            <a:endParaRPr lang="en-US" altLang="en-US" sz="240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2400">
                <a:latin typeface="Arial" panose="020B0604020202020204" pitchFamily="34" charset="0"/>
              </a:rPr>
              <a:t>  98	    4         </a:t>
            </a:r>
            <a:r>
              <a:rPr lang="en-US" altLang="en-US" sz="2400">
                <a:solidFill>
                  <a:srgbClr val="A7FFA7"/>
                </a:solidFill>
                <a:latin typeface="Arial" panose="020B0604020202020204" pitchFamily="34" charset="0"/>
              </a:rPr>
              <a:t>7</a:t>
            </a:r>
          </a:p>
          <a:p>
            <a:pPr>
              <a:spcBef>
                <a:spcPct val="50000"/>
              </a:spcBef>
            </a:pPr>
            <a:r>
              <a:rPr lang="en-US" altLang="en-US" sz="2400">
                <a:latin typeface="Arial" panose="020B0604020202020204" pitchFamily="34" charset="0"/>
              </a:rPr>
              <a:t>  99	    5         </a:t>
            </a:r>
            <a:r>
              <a:rPr lang="en-US" altLang="en-US" sz="2400">
                <a:solidFill>
                  <a:srgbClr val="A7FFA7"/>
                </a:solidFill>
                <a:latin typeface="Arial" panose="020B0604020202020204" pitchFamily="34" charset="0"/>
              </a:rPr>
              <a:t>6</a:t>
            </a:r>
          </a:p>
        </p:txBody>
      </p:sp>
      <p:graphicFrame>
        <p:nvGraphicFramePr>
          <p:cNvPr id="34823" name="Object 8">
            <a:hlinkClick r:id="" action="ppaction://ole?verb=0"/>
            <a:extLst>
              <a:ext uri="{FF2B5EF4-FFF2-40B4-BE49-F238E27FC236}">
                <a16:creationId xmlns:a16="http://schemas.microsoft.com/office/drawing/2014/main" id="{ED6D17C5-D815-284E-A788-018E933417AF}"/>
              </a:ext>
            </a:extLst>
          </p:cNvPr>
          <p:cNvGraphicFramePr>
            <a:graphicFrameLocks/>
          </p:cNvGraphicFramePr>
          <p:nvPr/>
        </p:nvGraphicFramePr>
        <p:xfrm>
          <a:off x="5638801" y="3124200"/>
          <a:ext cx="3865563" cy="177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4" name="Worksheet" r:id="rId8" imgW="22263100" imgH="10248900" progId="Excel.Sheet.8">
                  <p:embed/>
                </p:oleObj>
              </mc:Choice>
              <mc:Fallback>
                <p:oleObj name="Worksheet" r:id="rId8" imgW="22263100" imgH="10248900" progId="Excel.Sheet.8">
                  <p:embed/>
                  <p:pic>
                    <p:nvPicPr>
                      <p:cNvPr id="34823" name="Object 8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ED6D17C5-D815-284E-A788-018E933417A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1" y="3124200"/>
                        <a:ext cx="3865563" cy="177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4" name="Line 9">
            <a:extLst>
              <a:ext uri="{FF2B5EF4-FFF2-40B4-BE49-F238E27FC236}">
                <a16:creationId xmlns:a16="http://schemas.microsoft.com/office/drawing/2014/main" id="{E1E8AEE2-0D06-BD4D-A57A-4970228B4815}"/>
              </a:ext>
            </a:extLst>
          </p:cNvPr>
          <p:cNvSpPr>
            <a:spLocks noChangeShapeType="1"/>
          </p:cNvSpPr>
          <p:nvPr/>
        </p:nvSpPr>
        <p:spPr bwMode="auto">
          <a:xfrm>
            <a:off x="9236075" y="4664075"/>
            <a:ext cx="141288" cy="750888"/>
          </a:xfrm>
          <a:prstGeom prst="line">
            <a:avLst/>
          </a:prstGeom>
          <a:noFill/>
          <a:ln w="25400">
            <a:solidFill>
              <a:srgbClr val="009800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23021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544B727F-9017-3E4F-918F-77EE77A259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Autogregressive Modeling</a:t>
            </a:r>
          </a:p>
        </p:txBody>
      </p:sp>
      <p:sp>
        <p:nvSpPr>
          <p:cNvPr id="36866" name="Rectangle 3">
            <a:extLst>
              <a:ext uri="{FF2B5EF4-FFF2-40B4-BE49-F238E27FC236}">
                <a16:creationId xmlns:a16="http://schemas.microsoft.com/office/drawing/2014/main" id="{C1AC1AF8-CF1D-454F-B54A-A9A6FAB1C0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676400"/>
            <a:ext cx="7848600" cy="4114800"/>
          </a:xfrm>
          <a:noFill/>
        </p:spPr>
        <p:txBody>
          <a:bodyPr/>
          <a:lstStyle/>
          <a:p>
            <a:pPr>
              <a:buFontTx/>
              <a:buChar char="•"/>
            </a:pPr>
            <a:r>
              <a:rPr lang="en-US" altLang="en-US"/>
              <a:t>Used for Forecasting</a:t>
            </a:r>
          </a:p>
          <a:p>
            <a:pPr>
              <a:buFontTx/>
              <a:buChar char="•"/>
            </a:pPr>
            <a:r>
              <a:rPr lang="en-US" altLang="en-US"/>
              <a:t>Takes Advantage of Autocorrelation</a:t>
            </a:r>
          </a:p>
          <a:p>
            <a:pPr lvl="1"/>
            <a:r>
              <a:rPr lang="en-US" altLang="en-US">
                <a:solidFill>
                  <a:srgbClr val="66FF33"/>
                </a:solidFill>
              </a:rPr>
              <a:t>1st order - correlation between consecutive 	         values</a:t>
            </a:r>
          </a:p>
          <a:p>
            <a:pPr lvl="1"/>
            <a:r>
              <a:rPr lang="en-US" altLang="en-US">
                <a:solidFill>
                  <a:srgbClr val="66FF33"/>
                </a:solidFill>
              </a:rPr>
              <a:t>2nd order - correlation between values 2 		           periods apart</a:t>
            </a:r>
          </a:p>
          <a:p>
            <a:pPr>
              <a:buFontTx/>
              <a:buChar char="•"/>
            </a:pPr>
            <a:r>
              <a:rPr lang="en-US" altLang="en-US"/>
              <a:t>Autoregressive Model for </a:t>
            </a:r>
            <a:r>
              <a:rPr lang="en-US" altLang="en-US" i="1"/>
              <a:t>pth</a:t>
            </a:r>
            <a:r>
              <a:rPr lang="en-US" altLang="en-US"/>
              <a:t> order:</a:t>
            </a:r>
          </a:p>
        </p:txBody>
      </p:sp>
      <p:graphicFrame>
        <p:nvGraphicFramePr>
          <p:cNvPr id="36867" name="Object 4">
            <a:hlinkClick r:id="" action="ppaction://ole?verb=0"/>
            <a:extLst>
              <a:ext uri="{FF2B5EF4-FFF2-40B4-BE49-F238E27FC236}">
                <a16:creationId xmlns:a16="http://schemas.microsoft.com/office/drawing/2014/main" id="{406A1D2E-1ADF-AA43-8662-2B31C8CA5D26}"/>
              </a:ext>
            </a:extLst>
          </p:cNvPr>
          <p:cNvGraphicFramePr>
            <a:graphicFrameLocks/>
          </p:cNvGraphicFramePr>
          <p:nvPr/>
        </p:nvGraphicFramePr>
        <p:xfrm>
          <a:off x="2514600" y="5486400"/>
          <a:ext cx="8013700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8" name="Equation" r:id="rId4" imgW="46151800" imgH="4064000" progId="Equation.3">
                  <p:embed/>
                </p:oleObj>
              </mc:Choice>
              <mc:Fallback>
                <p:oleObj name="Equation" r:id="rId4" imgW="46151800" imgH="4064000" progId="Equation.3">
                  <p:embed/>
                  <p:pic>
                    <p:nvPicPr>
                      <p:cNvPr id="36867" name="Object 4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406A1D2E-1ADF-AA43-8662-2B31C8CA5D2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486400"/>
                        <a:ext cx="8013700" cy="70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8" name="Rectangle 5">
            <a:extLst>
              <a:ext uri="{FF2B5EF4-FFF2-40B4-BE49-F238E27FC236}">
                <a16:creationId xmlns:a16="http://schemas.microsoft.com/office/drawing/2014/main" id="{033EA0C4-3DA4-134F-A0CD-81F203094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4189" y="4421188"/>
            <a:ext cx="1292225" cy="82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b="0">
                <a:solidFill>
                  <a:schemeClr val="hlink"/>
                </a:solidFill>
              </a:rPr>
              <a:t>Random Error</a:t>
            </a:r>
          </a:p>
        </p:txBody>
      </p:sp>
      <p:sp>
        <p:nvSpPr>
          <p:cNvPr id="36869" name="Line 6">
            <a:extLst>
              <a:ext uri="{FF2B5EF4-FFF2-40B4-BE49-F238E27FC236}">
                <a16:creationId xmlns:a16="http://schemas.microsoft.com/office/drawing/2014/main" id="{C255231F-5F24-5243-9B7C-FC7707EF172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145714" y="4964114"/>
            <a:ext cx="293687" cy="446087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94357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171DD310-3808-FB47-B01B-C31852F848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Autoregressive Model: Example</a:t>
            </a:r>
          </a:p>
        </p:txBody>
      </p:sp>
      <p:sp>
        <p:nvSpPr>
          <p:cNvPr id="38914" name="Line 3">
            <a:extLst>
              <a:ext uri="{FF2B5EF4-FFF2-40B4-BE49-F238E27FC236}">
                <a16:creationId xmlns:a16="http://schemas.microsoft.com/office/drawing/2014/main" id="{683CF70E-2425-A24F-B04F-F839E1260AB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0114" y="3581400"/>
            <a:ext cx="13858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8915" name="Object 4">
            <a:hlinkClick r:id="" action="ppaction://ole?verb=0"/>
            <a:extLst>
              <a:ext uri="{FF2B5EF4-FFF2-40B4-BE49-F238E27FC236}">
                <a16:creationId xmlns:a16="http://schemas.microsoft.com/office/drawing/2014/main" id="{7AEB9CB2-746B-194F-A624-1816B65203F5}"/>
              </a:ext>
            </a:extLst>
          </p:cNvPr>
          <p:cNvGraphicFramePr>
            <a:graphicFrameLocks/>
          </p:cNvGraphicFramePr>
          <p:nvPr/>
        </p:nvGraphicFramePr>
        <p:xfrm>
          <a:off x="6477000" y="3352801"/>
          <a:ext cx="2908300" cy="284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6" name="Clip" r:id="rId4" imgW="16751300" imgH="16370300" progId="MS_ClipArt_Gallery.2">
                  <p:embed/>
                </p:oleObj>
              </mc:Choice>
              <mc:Fallback>
                <p:oleObj name="Clip" r:id="rId4" imgW="16751300" imgH="16370300" progId="MS_ClipArt_Gallery.2">
                  <p:embed/>
                  <p:pic>
                    <p:nvPicPr>
                      <p:cNvPr id="38915" name="Object 4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7AEB9CB2-746B-194F-A624-1816B65203F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3352801"/>
                        <a:ext cx="2908300" cy="284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" name="Rectangle 5">
            <a:extLst>
              <a:ext uri="{FF2B5EF4-FFF2-40B4-BE49-F238E27FC236}">
                <a16:creationId xmlns:a16="http://schemas.microsoft.com/office/drawing/2014/main" id="{F30BA3FD-7869-234C-ACC1-0A58F4B29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589" y="1754188"/>
            <a:ext cx="9140825" cy="1370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800" b="0"/>
              <a:t>The Office Concept Corp. has acquired a number of office units (in thousands of square feet) over the last 8 years. Develop the 2nd order Autoregressive models.</a:t>
            </a:r>
          </a:p>
        </p:txBody>
      </p:sp>
      <p:sp>
        <p:nvSpPr>
          <p:cNvPr id="38917" name="Rectangle 6">
            <a:extLst>
              <a:ext uri="{FF2B5EF4-FFF2-40B4-BE49-F238E27FC236}">
                <a16:creationId xmlns:a16="http://schemas.microsoft.com/office/drawing/2014/main" id="{968BCDFD-7E2E-B84E-A74F-8CC9C640E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1" y="3200401"/>
            <a:ext cx="2206625" cy="2971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2000">
                <a:latin typeface="Arial" panose="020B0604020202020204" pitchFamily="34" charset="0"/>
              </a:rPr>
              <a:t>Year   </a:t>
            </a:r>
            <a:r>
              <a:rPr lang="en-US" altLang="en-US" sz="2000">
                <a:solidFill>
                  <a:srgbClr val="A7FFA7"/>
                </a:solidFill>
                <a:latin typeface="Arial" panose="020B0604020202020204" pitchFamily="34" charset="0"/>
              </a:rPr>
              <a:t>Units</a:t>
            </a:r>
            <a:r>
              <a:rPr lang="en-US" altLang="en-US" sz="2000">
                <a:latin typeface="Arial" panose="020B0604020202020204" pitchFamily="34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2000">
                <a:solidFill>
                  <a:srgbClr val="A7FFA7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 92</a:t>
            </a:r>
            <a:r>
              <a:rPr lang="en-US" altLang="en-US" sz="2000">
                <a:solidFill>
                  <a:srgbClr val="A7FFA7"/>
                </a:solidFill>
                <a:latin typeface="Arial" panose="020B0604020202020204" pitchFamily="34" charset="0"/>
              </a:rPr>
              <a:t>         4	</a:t>
            </a:r>
            <a:endParaRPr lang="en-US" altLang="en-US" sz="2000">
              <a:latin typeface="Arial" panose="020B0604020202020204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000">
                <a:latin typeface="Arial" panose="020B0604020202020204" pitchFamily="34" charset="0"/>
              </a:rPr>
              <a:t>  93	  </a:t>
            </a:r>
            <a:r>
              <a:rPr lang="en-US" altLang="en-US" sz="2000">
                <a:solidFill>
                  <a:srgbClr val="A7FFA7"/>
                </a:solidFill>
                <a:latin typeface="Arial" panose="020B0604020202020204" pitchFamily="34" charset="0"/>
              </a:rPr>
              <a:t>3	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000">
                <a:latin typeface="Arial" panose="020B0604020202020204" pitchFamily="34" charset="0"/>
              </a:rPr>
              <a:t>  94        </a:t>
            </a:r>
            <a:r>
              <a:rPr lang="en-US" altLang="en-US" sz="2000">
                <a:solidFill>
                  <a:srgbClr val="A7FFA7"/>
                </a:solidFill>
                <a:latin typeface="Arial" panose="020B0604020202020204" pitchFamily="34" charset="0"/>
              </a:rPr>
              <a:t> 2	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000">
                <a:latin typeface="Arial" panose="020B0604020202020204" pitchFamily="34" charset="0"/>
              </a:rPr>
              <a:t>  95         </a:t>
            </a:r>
            <a:r>
              <a:rPr lang="en-US" altLang="en-US" sz="2000">
                <a:solidFill>
                  <a:srgbClr val="A7FFA7"/>
                </a:solidFill>
                <a:latin typeface="Arial" panose="020B0604020202020204" pitchFamily="34" charset="0"/>
              </a:rPr>
              <a:t>3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000">
                <a:latin typeface="Arial" panose="020B0604020202020204" pitchFamily="34" charset="0"/>
              </a:rPr>
              <a:t>  96	  </a:t>
            </a:r>
            <a:r>
              <a:rPr lang="en-US" altLang="en-US" sz="2000">
                <a:solidFill>
                  <a:srgbClr val="A7FFA7"/>
                </a:solidFill>
                <a:latin typeface="Arial" panose="020B0604020202020204" pitchFamily="34" charset="0"/>
              </a:rPr>
              <a:t>2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000">
                <a:latin typeface="Arial" panose="020B0604020202020204" pitchFamily="34" charset="0"/>
              </a:rPr>
              <a:t>  97	  </a:t>
            </a:r>
            <a:r>
              <a:rPr lang="en-US" altLang="en-US" sz="2000">
                <a:solidFill>
                  <a:srgbClr val="A7FFA7"/>
                </a:solidFill>
                <a:latin typeface="Arial" panose="020B0604020202020204" pitchFamily="34" charset="0"/>
              </a:rPr>
              <a:t>2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000">
                <a:latin typeface="Arial" panose="020B0604020202020204" pitchFamily="34" charset="0"/>
              </a:rPr>
              <a:t>  98	  </a:t>
            </a:r>
            <a:r>
              <a:rPr lang="en-US" altLang="en-US" sz="2000">
                <a:solidFill>
                  <a:srgbClr val="A7FFA7"/>
                </a:solidFill>
                <a:latin typeface="Arial" panose="020B0604020202020204" pitchFamily="34" charset="0"/>
              </a:rPr>
              <a:t>4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000">
                <a:solidFill>
                  <a:srgbClr val="A7FFA7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 99</a:t>
            </a:r>
            <a:r>
              <a:rPr lang="en-US" altLang="en-US" sz="2000">
                <a:solidFill>
                  <a:srgbClr val="A7FFA7"/>
                </a:solidFill>
                <a:latin typeface="Arial" panose="020B0604020202020204" pitchFamily="34" charset="0"/>
              </a:rPr>
              <a:t>         6</a:t>
            </a:r>
          </a:p>
        </p:txBody>
      </p:sp>
    </p:spTree>
    <p:extLst>
      <p:ext uri="{BB962C8B-B14F-4D97-AF65-F5344CB8AC3E}">
        <p14:creationId xmlns:p14="http://schemas.microsoft.com/office/powerpoint/2010/main" val="3664478162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>
            <a:extLst>
              <a:ext uri="{FF2B5EF4-FFF2-40B4-BE49-F238E27FC236}">
                <a16:creationId xmlns:a16="http://schemas.microsoft.com/office/drawing/2014/main" id="{D0B929A9-E634-D340-9ABC-E2D8FE880C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Overview </a:t>
            </a:r>
          </a:p>
        </p:txBody>
      </p:sp>
      <p:sp>
        <p:nvSpPr>
          <p:cNvPr id="4098" name="Rectangle 3">
            <a:extLst>
              <a:ext uri="{FF2B5EF4-FFF2-40B4-BE49-F238E27FC236}">
                <a16:creationId xmlns:a16="http://schemas.microsoft.com/office/drawing/2014/main" id="{E4631C3E-6DD4-E842-88FE-077B5D0535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0" y="1600200"/>
            <a:ext cx="9144000" cy="4114800"/>
          </a:xfrm>
          <a:noFill/>
        </p:spPr>
        <p:txBody>
          <a:bodyPr>
            <a:normAutofit lnSpcReduction="10000"/>
          </a:bodyPr>
          <a:lstStyle/>
          <a:p>
            <a:pPr>
              <a:buFontTx/>
              <a:buChar char="•"/>
            </a:pPr>
            <a:r>
              <a:rPr lang="en-US" altLang="en-US"/>
              <a:t>Component Factors of the Time-Series Model</a:t>
            </a:r>
          </a:p>
          <a:p>
            <a:pPr>
              <a:buFontTx/>
              <a:buChar char="•"/>
            </a:pPr>
            <a:r>
              <a:rPr lang="en-US" altLang="en-US"/>
              <a:t>Smoothing of Data Series</a:t>
            </a:r>
          </a:p>
          <a:p>
            <a:pPr lvl="1"/>
            <a:r>
              <a:rPr lang="en-US" altLang="en-US">
                <a:solidFill>
                  <a:srgbClr val="66FF33"/>
                </a:solidFill>
              </a:rPr>
              <a:t>Moving Averages</a:t>
            </a:r>
          </a:p>
          <a:p>
            <a:pPr lvl="1"/>
            <a:r>
              <a:rPr lang="en-US" altLang="en-US">
                <a:solidFill>
                  <a:srgbClr val="66FF33"/>
                </a:solidFill>
              </a:rPr>
              <a:t>Exponential Smoothing</a:t>
            </a:r>
          </a:p>
          <a:p>
            <a:pPr>
              <a:buFontTx/>
              <a:buChar char="•"/>
            </a:pPr>
            <a:r>
              <a:rPr lang="en-US" altLang="en-US"/>
              <a:t>Least Square Trend Fitting and Forecasting</a:t>
            </a:r>
          </a:p>
          <a:p>
            <a:pPr lvl="1"/>
            <a:r>
              <a:rPr lang="en-US" altLang="en-US">
                <a:solidFill>
                  <a:srgbClr val="66FF33"/>
                </a:solidFill>
              </a:rPr>
              <a:t>Linear, Quadratic and Exponential Models</a:t>
            </a:r>
          </a:p>
          <a:p>
            <a:pPr>
              <a:buFontTx/>
              <a:buChar char="•"/>
            </a:pPr>
            <a:r>
              <a:rPr lang="en-US" altLang="en-US"/>
              <a:t>Autoregressive Models</a:t>
            </a:r>
          </a:p>
          <a:p>
            <a:pPr>
              <a:buFontTx/>
              <a:buChar char="•"/>
            </a:pPr>
            <a:r>
              <a:rPr lang="en-US" altLang="en-US"/>
              <a:t>Choosing Appropriate Models</a:t>
            </a:r>
          </a:p>
          <a:p>
            <a:pPr>
              <a:buFontTx/>
              <a:buChar char="•"/>
            </a:pPr>
            <a:r>
              <a:rPr lang="en-US" altLang="en-US"/>
              <a:t>Monthly or Quarterly Data</a:t>
            </a:r>
          </a:p>
        </p:txBody>
      </p:sp>
    </p:spTree>
    <p:extLst>
      <p:ext uri="{BB962C8B-B14F-4D97-AF65-F5344CB8AC3E}">
        <p14:creationId xmlns:p14="http://schemas.microsoft.com/office/powerpoint/2010/main" val="560554806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3AF7153F-AAE7-2440-A83A-4F78C32D6B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Autoregressive Model: Example Solution</a:t>
            </a:r>
          </a:p>
        </p:txBody>
      </p:sp>
      <p:sp>
        <p:nvSpPr>
          <p:cNvPr id="40962" name="Rectangle 3">
            <a:extLst>
              <a:ext uri="{FF2B5EF4-FFF2-40B4-BE49-F238E27FC236}">
                <a16:creationId xmlns:a16="http://schemas.microsoft.com/office/drawing/2014/main" id="{E738FC50-8DBD-2D43-873A-F6BAAD08D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0989" y="1677989"/>
            <a:ext cx="4035425" cy="3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2400">
                <a:latin typeface="Arial" panose="020B0604020202020204" pitchFamily="34" charset="0"/>
              </a:rPr>
              <a:t>Year	    </a:t>
            </a:r>
            <a:r>
              <a:rPr lang="en-US" altLang="en-US" sz="2400">
                <a:solidFill>
                  <a:srgbClr val="A7FFA7"/>
                </a:solidFill>
                <a:latin typeface="Arial" panose="020B0604020202020204" pitchFamily="34" charset="0"/>
              </a:rPr>
              <a:t>Y</a:t>
            </a:r>
            <a:r>
              <a:rPr lang="en-US" altLang="en-US" sz="2400" baseline="-25000">
                <a:solidFill>
                  <a:srgbClr val="A7FFA7"/>
                </a:solidFill>
                <a:latin typeface="Arial" panose="020B0604020202020204" pitchFamily="34" charset="0"/>
              </a:rPr>
              <a:t>i</a:t>
            </a:r>
            <a:r>
              <a:rPr lang="en-US" altLang="en-US" sz="2400">
                <a:solidFill>
                  <a:srgbClr val="A7FFA7"/>
                </a:solidFill>
                <a:latin typeface="Arial" panose="020B0604020202020204" pitchFamily="34" charset="0"/>
              </a:rPr>
              <a:t>	</a:t>
            </a:r>
            <a:r>
              <a:rPr lang="en-US" altLang="en-US" sz="2400">
                <a:latin typeface="Arial" panose="020B0604020202020204" pitchFamily="34" charset="0"/>
              </a:rPr>
              <a:t>    </a:t>
            </a:r>
            <a:r>
              <a:rPr lang="en-US" altLang="en-US" sz="2400">
                <a:solidFill>
                  <a:schemeClr val="accent2"/>
                </a:solidFill>
                <a:latin typeface="Arial" panose="020B0604020202020204" pitchFamily="34" charset="0"/>
              </a:rPr>
              <a:t>Y</a:t>
            </a:r>
            <a:r>
              <a:rPr lang="en-US" altLang="en-US" sz="2400" baseline="-25000">
                <a:solidFill>
                  <a:schemeClr val="accent2"/>
                </a:solidFill>
                <a:latin typeface="Arial" panose="020B0604020202020204" pitchFamily="34" charset="0"/>
              </a:rPr>
              <a:t>i-1</a:t>
            </a:r>
            <a:r>
              <a:rPr lang="en-US" altLang="en-US" sz="2400">
                <a:latin typeface="Arial" panose="020B0604020202020204" pitchFamily="34" charset="0"/>
              </a:rPr>
              <a:t>     </a:t>
            </a:r>
            <a:r>
              <a:rPr lang="en-US" altLang="en-US" sz="2400">
                <a:solidFill>
                  <a:schemeClr val="hlink"/>
                </a:solidFill>
                <a:latin typeface="Arial" panose="020B0604020202020204" pitchFamily="34" charset="0"/>
              </a:rPr>
              <a:t>Y</a:t>
            </a:r>
            <a:r>
              <a:rPr lang="en-US" altLang="en-US" sz="2400" baseline="-25000">
                <a:solidFill>
                  <a:schemeClr val="hlink"/>
                </a:solidFill>
                <a:latin typeface="Arial" panose="020B0604020202020204" pitchFamily="34" charset="0"/>
              </a:rPr>
              <a:t>i-2</a:t>
            </a:r>
            <a:endParaRPr lang="en-US" altLang="en-US" sz="2400">
              <a:solidFill>
                <a:schemeClr val="hlink"/>
              </a:solidFill>
              <a:latin typeface="Arial" panose="020B0604020202020204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>
                <a:solidFill>
                  <a:srgbClr val="A7FFA7"/>
                </a:solidFill>
                <a:latin typeface="Arial" panose="020B0604020202020204" pitchFamily="34" charset="0"/>
              </a:rPr>
              <a:t>  </a:t>
            </a:r>
            <a:r>
              <a:rPr lang="en-US" altLang="en-US" sz="2400">
                <a:latin typeface="Arial" panose="020B0604020202020204" pitchFamily="34" charset="0"/>
              </a:rPr>
              <a:t>92</a:t>
            </a:r>
            <a:r>
              <a:rPr lang="en-US" altLang="en-US" sz="2400">
                <a:solidFill>
                  <a:srgbClr val="A7FFA7"/>
                </a:solidFill>
                <a:latin typeface="Arial" panose="020B0604020202020204" pitchFamily="34" charset="0"/>
              </a:rPr>
              <a:t>	    4	    </a:t>
            </a:r>
            <a:r>
              <a:rPr lang="en-US" altLang="en-US" sz="2400">
                <a:solidFill>
                  <a:schemeClr val="accent2"/>
                </a:solidFill>
                <a:latin typeface="Arial" panose="020B0604020202020204" pitchFamily="34" charset="0"/>
              </a:rPr>
              <a:t>--- </a:t>
            </a:r>
            <a:r>
              <a:rPr lang="en-US" altLang="en-US" sz="2400">
                <a:solidFill>
                  <a:srgbClr val="A7FFA7"/>
                </a:solidFill>
                <a:latin typeface="Arial" panose="020B0604020202020204" pitchFamily="34" charset="0"/>
              </a:rPr>
              <a:t>      </a:t>
            </a:r>
            <a:r>
              <a:rPr lang="en-US" altLang="en-US" sz="2400">
                <a:solidFill>
                  <a:schemeClr val="hlink"/>
                </a:solidFill>
                <a:latin typeface="Arial" panose="020B0604020202020204" pitchFamily="34" charset="0"/>
              </a:rPr>
              <a:t>---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>
                <a:solidFill>
                  <a:srgbClr val="A7FFA7"/>
                </a:solidFill>
                <a:latin typeface="Arial" panose="020B0604020202020204" pitchFamily="34" charset="0"/>
              </a:rPr>
              <a:t>  </a:t>
            </a:r>
            <a:r>
              <a:rPr lang="en-US" altLang="en-US" sz="2400">
                <a:latin typeface="Arial" panose="020B0604020202020204" pitchFamily="34" charset="0"/>
              </a:rPr>
              <a:t>93</a:t>
            </a:r>
            <a:r>
              <a:rPr lang="en-US" altLang="en-US" sz="2400">
                <a:solidFill>
                  <a:srgbClr val="A7FFA7"/>
                </a:solidFill>
                <a:latin typeface="Arial" panose="020B0604020202020204" pitchFamily="34" charset="0"/>
              </a:rPr>
              <a:t>	    3	     </a:t>
            </a:r>
            <a:r>
              <a:rPr lang="en-US" altLang="en-US" sz="2400">
                <a:solidFill>
                  <a:schemeClr val="accent2"/>
                </a:solidFill>
                <a:latin typeface="Arial" panose="020B0604020202020204" pitchFamily="34" charset="0"/>
              </a:rPr>
              <a:t>4 </a:t>
            </a:r>
            <a:r>
              <a:rPr lang="en-US" altLang="en-US" sz="2400">
                <a:solidFill>
                  <a:srgbClr val="A7FFA7"/>
                </a:solidFill>
                <a:latin typeface="Arial" panose="020B0604020202020204" pitchFamily="34" charset="0"/>
              </a:rPr>
              <a:t>       </a:t>
            </a:r>
            <a:r>
              <a:rPr lang="en-US" altLang="en-US" sz="2400">
                <a:solidFill>
                  <a:schemeClr val="hlink"/>
                </a:solidFill>
                <a:latin typeface="Arial" panose="020B0604020202020204" pitchFamily="34" charset="0"/>
              </a:rPr>
              <a:t>---</a:t>
            </a:r>
            <a:endParaRPr lang="en-US" altLang="en-US" sz="2400">
              <a:latin typeface="Arial" panose="020B0604020202020204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>
                <a:latin typeface="Arial" panose="020B0604020202020204" pitchFamily="34" charset="0"/>
              </a:rPr>
              <a:t>  94         </a:t>
            </a:r>
            <a:r>
              <a:rPr lang="en-US" altLang="en-US" sz="2400">
                <a:solidFill>
                  <a:srgbClr val="A7FFA7"/>
                </a:solidFill>
                <a:latin typeface="Arial" panose="020B0604020202020204" pitchFamily="34" charset="0"/>
              </a:rPr>
              <a:t>2	     </a:t>
            </a:r>
            <a:r>
              <a:rPr lang="en-US" altLang="en-US" sz="2400">
                <a:solidFill>
                  <a:schemeClr val="accent2"/>
                </a:solidFill>
                <a:latin typeface="Arial" panose="020B0604020202020204" pitchFamily="34" charset="0"/>
              </a:rPr>
              <a:t>3   </a:t>
            </a:r>
            <a:r>
              <a:rPr lang="en-US" altLang="en-US" sz="2400">
                <a:solidFill>
                  <a:srgbClr val="A7FFA7"/>
                </a:solidFill>
                <a:latin typeface="Arial" panose="020B0604020202020204" pitchFamily="34" charset="0"/>
              </a:rPr>
              <a:t>      </a:t>
            </a:r>
            <a:r>
              <a:rPr lang="en-US" altLang="en-US" sz="2400">
                <a:solidFill>
                  <a:schemeClr val="hlink"/>
                </a:solidFill>
                <a:latin typeface="Arial" panose="020B0604020202020204" pitchFamily="34" charset="0"/>
              </a:rPr>
              <a:t>4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>
                <a:latin typeface="Arial" panose="020B0604020202020204" pitchFamily="34" charset="0"/>
              </a:rPr>
              <a:t>  95         </a:t>
            </a:r>
            <a:r>
              <a:rPr lang="en-US" altLang="en-US" sz="2400">
                <a:solidFill>
                  <a:srgbClr val="A7FFA7"/>
                </a:solidFill>
                <a:latin typeface="Arial" panose="020B0604020202020204" pitchFamily="34" charset="0"/>
              </a:rPr>
              <a:t>3	     </a:t>
            </a:r>
            <a:r>
              <a:rPr lang="en-US" altLang="en-US" sz="2400">
                <a:solidFill>
                  <a:schemeClr val="accent2"/>
                </a:solidFill>
                <a:latin typeface="Arial" panose="020B0604020202020204" pitchFamily="34" charset="0"/>
              </a:rPr>
              <a:t>2   </a:t>
            </a:r>
            <a:r>
              <a:rPr lang="en-US" altLang="en-US" sz="2400">
                <a:solidFill>
                  <a:srgbClr val="A7FFA7"/>
                </a:solidFill>
                <a:latin typeface="Arial" panose="020B0604020202020204" pitchFamily="34" charset="0"/>
              </a:rPr>
              <a:t>      </a:t>
            </a:r>
            <a:r>
              <a:rPr lang="en-US" altLang="en-US" sz="2400">
                <a:solidFill>
                  <a:schemeClr val="hlink"/>
                </a:solidFill>
                <a:latin typeface="Arial" panose="020B0604020202020204" pitchFamily="34" charset="0"/>
              </a:rPr>
              <a:t>3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>
                <a:latin typeface="Arial" panose="020B0604020202020204" pitchFamily="34" charset="0"/>
              </a:rPr>
              <a:t>  96         </a:t>
            </a:r>
            <a:r>
              <a:rPr lang="en-US" altLang="en-US" sz="2400">
                <a:solidFill>
                  <a:srgbClr val="A7FFA7"/>
                </a:solidFill>
                <a:latin typeface="Arial" panose="020B0604020202020204" pitchFamily="34" charset="0"/>
              </a:rPr>
              <a:t>2          </a:t>
            </a:r>
            <a:r>
              <a:rPr lang="en-US" altLang="en-US" sz="2400">
                <a:solidFill>
                  <a:schemeClr val="accent2"/>
                </a:solidFill>
                <a:latin typeface="Arial" panose="020B0604020202020204" pitchFamily="34" charset="0"/>
              </a:rPr>
              <a:t>3</a:t>
            </a:r>
            <a:r>
              <a:rPr lang="en-US" altLang="en-US" sz="2400">
                <a:solidFill>
                  <a:srgbClr val="A7FFA7"/>
                </a:solidFill>
                <a:latin typeface="Arial" panose="020B0604020202020204" pitchFamily="34" charset="0"/>
              </a:rPr>
              <a:t>         </a:t>
            </a:r>
            <a:r>
              <a:rPr lang="en-US" altLang="en-US" sz="2400">
                <a:solidFill>
                  <a:schemeClr val="hlink"/>
                </a:solidFill>
                <a:latin typeface="Arial" panose="020B0604020202020204" pitchFamily="34" charset="0"/>
              </a:rPr>
              <a:t>2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>
                <a:latin typeface="Arial" panose="020B0604020202020204" pitchFamily="34" charset="0"/>
              </a:rPr>
              <a:t>  97	   </a:t>
            </a:r>
            <a:r>
              <a:rPr lang="en-US" altLang="en-US" sz="2400">
                <a:solidFill>
                  <a:srgbClr val="A7FFA7"/>
                </a:solidFill>
                <a:latin typeface="Arial" panose="020B0604020202020204" pitchFamily="34" charset="0"/>
              </a:rPr>
              <a:t> 2          </a:t>
            </a:r>
            <a:r>
              <a:rPr lang="en-US" altLang="en-US" sz="2400">
                <a:solidFill>
                  <a:schemeClr val="accent2"/>
                </a:solidFill>
                <a:latin typeface="Arial" panose="020B0604020202020204" pitchFamily="34" charset="0"/>
              </a:rPr>
              <a:t>2    </a:t>
            </a:r>
            <a:r>
              <a:rPr lang="en-US" altLang="en-US" sz="2400">
                <a:solidFill>
                  <a:srgbClr val="A7FFA7"/>
                </a:solidFill>
                <a:latin typeface="Arial" panose="020B0604020202020204" pitchFamily="34" charset="0"/>
              </a:rPr>
              <a:t>     </a:t>
            </a:r>
            <a:r>
              <a:rPr lang="en-US" altLang="en-US" sz="2400">
                <a:solidFill>
                  <a:schemeClr val="hlink"/>
                </a:solidFill>
                <a:latin typeface="Arial" panose="020B0604020202020204" pitchFamily="34" charset="0"/>
              </a:rPr>
              <a:t>3</a:t>
            </a:r>
            <a:endParaRPr lang="en-US" altLang="en-US" sz="2400">
              <a:latin typeface="Arial" panose="020B0604020202020204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>
                <a:latin typeface="Arial" panose="020B0604020202020204" pitchFamily="34" charset="0"/>
              </a:rPr>
              <a:t>  98	    </a:t>
            </a:r>
            <a:r>
              <a:rPr lang="en-US" altLang="en-US" sz="2400">
                <a:solidFill>
                  <a:srgbClr val="A7FFA7"/>
                </a:solidFill>
                <a:latin typeface="Arial" panose="020B0604020202020204" pitchFamily="34" charset="0"/>
              </a:rPr>
              <a:t>4          </a:t>
            </a:r>
            <a:r>
              <a:rPr lang="en-US" altLang="en-US" sz="2400">
                <a:solidFill>
                  <a:schemeClr val="accent2"/>
                </a:solidFill>
                <a:latin typeface="Arial" panose="020B0604020202020204" pitchFamily="34" charset="0"/>
              </a:rPr>
              <a:t>2 </a:t>
            </a:r>
            <a:r>
              <a:rPr lang="en-US" altLang="en-US" sz="2400">
                <a:solidFill>
                  <a:srgbClr val="A7FFA7"/>
                </a:solidFill>
                <a:latin typeface="Arial" panose="020B0604020202020204" pitchFamily="34" charset="0"/>
              </a:rPr>
              <a:t>        </a:t>
            </a:r>
            <a:r>
              <a:rPr lang="en-US" altLang="en-US" sz="2400">
                <a:solidFill>
                  <a:schemeClr val="hlink"/>
                </a:solidFill>
                <a:latin typeface="Arial" panose="020B0604020202020204" pitchFamily="34" charset="0"/>
              </a:rPr>
              <a:t>2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>
                <a:latin typeface="Arial" panose="020B0604020202020204" pitchFamily="34" charset="0"/>
              </a:rPr>
              <a:t>  99	    </a:t>
            </a:r>
            <a:r>
              <a:rPr lang="en-US" altLang="en-US" sz="2400">
                <a:solidFill>
                  <a:srgbClr val="A7FFA7"/>
                </a:solidFill>
                <a:latin typeface="Arial" panose="020B0604020202020204" pitchFamily="34" charset="0"/>
              </a:rPr>
              <a:t>6          </a:t>
            </a:r>
            <a:r>
              <a:rPr lang="en-US" altLang="en-US" sz="2400">
                <a:solidFill>
                  <a:schemeClr val="accent2"/>
                </a:solidFill>
                <a:latin typeface="Arial" panose="020B0604020202020204" pitchFamily="34" charset="0"/>
              </a:rPr>
              <a:t>4 </a:t>
            </a:r>
            <a:r>
              <a:rPr lang="en-US" altLang="en-US" sz="2400">
                <a:solidFill>
                  <a:srgbClr val="A7FFA7"/>
                </a:solidFill>
                <a:latin typeface="Arial" panose="020B0604020202020204" pitchFamily="34" charset="0"/>
              </a:rPr>
              <a:t>        </a:t>
            </a:r>
            <a:r>
              <a:rPr lang="en-US" altLang="en-US" sz="2400">
                <a:solidFill>
                  <a:schemeClr val="hlink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40963" name="Line 4">
            <a:extLst>
              <a:ext uri="{FF2B5EF4-FFF2-40B4-BE49-F238E27FC236}">
                <a16:creationId xmlns:a16="http://schemas.microsoft.com/office/drawing/2014/main" id="{6A28FAFA-998C-2A46-A07F-03C934635621}"/>
              </a:ext>
            </a:extLst>
          </p:cNvPr>
          <p:cNvSpPr>
            <a:spLocks noChangeShapeType="1"/>
          </p:cNvSpPr>
          <p:nvPr/>
        </p:nvSpPr>
        <p:spPr bwMode="auto">
          <a:xfrm>
            <a:off x="6716714" y="2057400"/>
            <a:ext cx="36464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0964" name="Object 5">
            <a:hlinkClick r:id="" action="ppaction://ole?verb=0"/>
            <a:extLst>
              <a:ext uri="{FF2B5EF4-FFF2-40B4-BE49-F238E27FC236}">
                <a16:creationId xmlns:a16="http://schemas.microsoft.com/office/drawing/2014/main" id="{8EF1B4D2-9088-644D-8EF0-20B95B761B42}"/>
              </a:ext>
            </a:extLst>
          </p:cNvPr>
          <p:cNvGraphicFramePr>
            <a:graphicFrameLocks/>
          </p:cNvGraphicFramePr>
          <p:nvPr/>
        </p:nvGraphicFramePr>
        <p:xfrm>
          <a:off x="2057400" y="4038601"/>
          <a:ext cx="3670300" cy="160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5" name="Worksheet" r:id="rId4" imgW="21132800" imgH="9232900" progId="Excel.Sheet.8">
                  <p:embed/>
                </p:oleObj>
              </mc:Choice>
              <mc:Fallback>
                <p:oleObj name="Worksheet" r:id="rId4" imgW="21132800" imgH="9232900" progId="Excel.Sheet.8">
                  <p:embed/>
                  <p:pic>
                    <p:nvPicPr>
                      <p:cNvPr id="40964" name="Object 5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8EF1B4D2-9088-644D-8EF0-20B95B761B4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038601"/>
                        <a:ext cx="3670300" cy="160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5" name="Rectangle 6">
            <a:extLst>
              <a:ext uri="{FF2B5EF4-FFF2-40B4-BE49-F238E27FC236}">
                <a16:creationId xmlns:a16="http://schemas.microsoft.com/office/drawing/2014/main" id="{9D681BCA-E0F6-9342-82BC-271054A15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3789" y="3582988"/>
            <a:ext cx="327342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chemeClr val="hlink"/>
                </a:solidFill>
              </a:rPr>
              <a:t>Excel Output</a:t>
            </a:r>
          </a:p>
        </p:txBody>
      </p:sp>
      <p:graphicFrame>
        <p:nvGraphicFramePr>
          <p:cNvPr id="40966" name="Object 7">
            <a:hlinkClick r:id="" action="ppaction://ole?verb=0"/>
            <a:extLst>
              <a:ext uri="{FF2B5EF4-FFF2-40B4-BE49-F238E27FC236}">
                <a16:creationId xmlns:a16="http://schemas.microsoft.com/office/drawing/2014/main" id="{6DA41067-6107-9B46-ACBD-D7A7E544C6E1}"/>
              </a:ext>
            </a:extLst>
          </p:cNvPr>
          <p:cNvGraphicFramePr>
            <a:graphicFrameLocks/>
          </p:cNvGraphicFramePr>
          <p:nvPr/>
        </p:nvGraphicFramePr>
        <p:xfrm>
          <a:off x="3733800" y="5562600"/>
          <a:ext cx="5803900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6" name="Equation" r:id="rId6" imgW="33426400" imgH="3771900" progId="Equation.3">
                  <p:embed/>
                </p:oleObj>
              </mc:Choice>
              <mc:Fallback>
                <p:oleObj name="Equation" r:id="rId6" imgW="33426400" imgH="3771900" progId="Equation.3">
                  <p:embed/>
                  <p:pic>
                    <p:nvPicPr>
                      <p:cNvPr id="40966" name="Object 7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6DA41067-6107-9B46-ACBD-D7A7E544C6E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5562600"/>
                        <a:ext cx="5803900" cy="65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7" name="Rectangle 8">
            <a:extLst>
              <a:ext uri="{FF2B5EF4-FFF2-40B4-BE49-F238E27FC236}">
                <a16:creationId xmlns:a16="http://schemas.microsoft.com/office/drawing/2014/main" id="{663721DC-D1EB-3944-A39F-ACC7F4FCC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9" y="1601788"/>
            <a:ext cx="4187825" cy="1878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2400">
                <a:latin typeface="Arial" panose="020B0604020202020204" pitchFamily="34" charset="0"/>
              </a:rPr>
              <a:t>Develop the 2nd order 		table</a:t>
            </a:r>
          </a:p>
          <a:p>
            <a:pPr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2400">
                <a:latin typeface="Arial" panose="020B0604020202020204" pitchFamily="34" charset="0"/>
              </a:rPr>
              <a:t>Use Excel to run a 		regression model</a:t>
            </a:r>
          </a:p>
        </p:txBody>
      </p:sp>
      <p:sp>
        <p:nvSpPr>
          <p:cNvPr id="40968" name="Line 9">
            <a:extLst>
              <a:ext uri="{FF2B5EF4-FFF2-40B4-BE49-F238E27FC236}">
                <a16:creationId xmlns:a16="http://schemas.microsoft.com/office/drawing/2014/main" id="{A7885CF9-8870-964A-835A-A44262C938E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6114" y="5040314"/>
            <a:ext cx="522287" cy="522287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36432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324C2440-A2E3-1348-A20E-5F4FE0FF6A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Autoregressive Model Example: Forecasting</a:t>
            </a:r>
          </a:p>
        </p:txBody>
      </p:sp>
      <p:graphicFrame>
        <p:nvGraphicFramePr>
          <p:cNvPr id="43010" name="Object 3">
            <a:hlinkClick r:id="" action="ppaction://ole?verb=0"/>
            <a:extLst>
              <a:ext uri="{FF2B5EF4-FFF2-40B4-BE49-F238E27FC236}">
                <a16:creationId xmlns:a16="http://schemas.microsoft.com/office/drawing/2014/main" id="{A212B76F-1CC3-ED4C-9CE5-63283C67513A}"/>
              </a:ext>
            </a:extLst>
          </p:cNvPr>
          <p:cNvGraphicFramePr>
            <a:graphicFrameLocks/>
          </p:cNvGraphicFramePr>
          <p:nvPr/>
        </p:nvGraphicFramePr>
        <p:xfrm>
          <a:off x="3200400" y="3048000"/>
          <a:ext cx="5803900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3" name="Equation" r:id="rId4" imgW="33426400" imgH="3771900" progId="Equation.3">
                  <p:embed/>
                </p:oleObj>
              </mc:Choice>
              <mc:Fallback>
                <p:oleObj name="Equation" r:id="rId4" imgW="33426400" imgH="3771900" progId="Equation.3">
                  <p:embed/>
                  <p:pic>
                    <p:nvPicPr>
                      <p:cNvPr id="43010" name="Object 3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A212B76F-1CC3-ED4C-9CE5-63283C67513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048000"/>
                        <a:ext cx="5803900" cy="65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1" name="Rectangle 4">
            <a:extLst>
              <a:ext uri="{FF2B5EF4-FFF2-40B4-BE49-F238E27FC236}">
                <a16:creationId xmlns:a16="http://schemas.microsoft.com/office/drawing/2014/main" id="{628B22EE-037A-924A-B966-11908378F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6" y="1905001"/>
            <a:ext cx="875982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rgbClr val="66FF33"/>
                </a:solidFill>
                <a:latin typeface="Arial" panose="020B0604020202020204" pitchFamily="34" charset="0"/>
              </a:rPr>
              <a:t>Use the 2nd order model to forecast number of units for 2000:</a:t>
            </a:r>
          </a:p>
        </p:txBody>
      </p:sp>
      <p:graphicFrame>
        <p:nvGraphicFramePr>
          <p:cNvPr id="43012" name="Object 5">
            <a:hlinkClick r:id="" action="ppaction://ole?verb=0"/>
            <a:extLst>
              <a:ext uri="{FF2B5EF4-FFF2-40B4-BE49-F238E27FC236}">
                <a16:creationId xmlns:a16="http://schemas.microsoft.com/office/drawing/2014/main" id="{E858DAEC-E090-4649-82D6-1542014651E0}"/>
              </a:ext>
            </a:extLst>
          </p:cNvPr>
          <p:cNvGraphicFramePr>
            <a:graphicFrameLocks/>
          </p:cNvGraphicFramePr>
          <p:nvPr/>
        </p:nvGraphicFramePr>
        <p:xfrm>
          <a:off x="2895601" y="3962400"/>
          <a:ext cx="6480175" cy="195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4" name="Equation" r:id="rId6" imgW="37325300" imgH="11239500" progId="Equation.3">
                  <p:embed/>
                </p:oleObj>
              </mc:Choice>
              <mc:Fallback>
                <p:oleObj name="Equation" r:id="rId6" imgW="37325300" imgH="11239500" progId="Equation.3">
                  <p:embed/>
                  <p:pic>
                    <p:nvPicPr>
                      <p:cNvPr id="43012" name="Object 5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E858DAEC-E090-4649-82D6-1542014651E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1" y="3962400"/>
                        <a:ext cx="6480175" cy="195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8404861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8E4B30FF-39BF-6D4A-8102-EBA9CBE2F5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Autoregressive Modeling Steps</a:t>
            </a:r>
          </a:p>
        </p:txBody>
      </p:sp>
      <p:sp>
        <p:nvSpPr>
          <p:cNvPr id="45058" name="Rectangle 3">
            <a:extLst>
              <a:ext uri="{FF2B5EF4-FFF2-40B4-BE49-F238E27FC236}">
                <a16:creationId xmlns:a16="http://schemas.microsoft.com/office/drawing/2014/main" id="{9F5CB772-778E-6242-BDD7-0907BCEA66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0" y="1676400"/>
            <a:ext cx="8305800" cy="48768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1. Choose </a:t>
            </a:r>
            <a:r>
              <a:rPr lang="en-US" altLang="en-US" i="1"/>
              <a:t>p</a:t>
            </a:r>
            <a:r>
              <a:rPr lang="en-US" altLang="en-US"/>
              <a:t>:     Note that df = n - </a:t>
            </a:r>
            <a:r>
              <a:rPr lang="en-US" altLang="en-US" i="1"/>
              <a:t>2p</a:t>
            </a:r>
            <a:r>
              <a:rPr lang="en-US" altLang="en-US"/>
              <a:t> - 1</a:t>
            </a:r>
          </a:p>
          <a:p>
            <a:pPr>
              <a:lnSpc>
                <a:spcPct val="90000"/>
              </a:lnSpc>
            </a:pPr>
            <a:r>
              <a:rPr lang="en-US" altLang="en-US"/>
              <a:t>2. Form  a series of “lag predictor” variables</a:t>
            </a:r>
          </a:p>
          <a:p>
            <a:pPr>
              <a:lnSpc>
                <a:spcPct val="90000"/>
              </a:lnSpc>
            </a:pPr>
            <a:r>
              <a:rPr lang="en-US" altLang="en-US"/>
              <a:t>	</a:t>
            </a:r>
            <a:r>
              <a:rPr lang="en-US" altLang="en-US" i="1"/>
              <a:t>Y</a:t>
            </a:r>
            <a:r>
              <a:rPr lang="en-US" altLang="en-US" i="1" baseline="-25000"/>
              <a:t>i-1</a:t>
            </a:r>
            <a:r>
              <a:rPr lang="en-US" altLang="en-US"/>
              <a:t> , </a:t>
            </a:r>
            <a:r>
              <a:rPr lang="en-US" altLang="en-US" i="1"/>
              <a:t>Y</a:t>
            </a:r>
            <a:r>
              <a:rPr lang="en-US" altLang="en-US" i="1" baseline="-25000"/>
              <a:t>i-2</a:t>
            </a:r>
            <a:r>
              <a:rPr lang="en-US" altLang="en-US" b="0" baseline="-25000"/>
              <a:t> </a:t>
            </a:r>
            <a:r>
              <a:rPr lang="en-US" altLang="en-US" b="0"/>
              <a:t>, … </a:t>
            </a:r>
            <a:r>
              <a:rPr lang="en-US" altLang="en-US" i="1"/>
              <a:t>Y</a:t>
            </a:r>
            <a:r>
              <a:rPr lang="en-US" altLang="en-US" i="1" baseline="-25000"/>
              <a:t>i-p</a:t>
            </a:r>
          </a:p>
          <a:p>
            <a:pPr>
              <a:lnSpc>
                <a:spcPct val="90000"/>
              </a:lnSpc>
            </a:pPr>
            <a:r>
              <a:rPr lang="en-US" altLang="en-US"/>
              <a:t>3. Use Excel to run regression model using all </a:t>
            </a:r>
            <a:r>
              <a:rPr lang="en-US" altLang="en-US" i="1"/>
              <a:t>p</a:t>
            </a:r>
            <a:r>
              <a:rPr lang="en-US" altLang="en-US"/>
              <a:t> variables </a:t>
            </a:r>
          </a:p>
          <a:p>
            <a:pPr>
              <a:lnSpc>
                <a:spcPct val="90000"/>
              </a:lnSpc>
            </a:pPr>
            <a:r>
              <a:rPr lang="en-US" altLang="en-US"/>
              <a:t>4. Test significance of </a:t>
            </a:r>
            <a:r>
              <a:rPr lang="en-US" altLang="en-US" i="1"/>
              <a:t>A</a:t>
            </a:r>
            <a:r>
              <a:rPr lang="en-US" altLang="en-US" i="1" baseline="-25000"/>
              <a:t>p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solidFill>
                  <a:srgbClr val="66FF33"/>
                </a:solidFill>
              </a:rPr>
              <a:t>If null hypothesis rejected, this model is selected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solidFill>
                  <a:srgbClr val="66FF33"/>
                </a:solidFill>
              </a:rPr>
              <a:t>If null hypothesis not rejected, decrease </a:t>
            </a:r>
            <a:r>
              <a:rPr lang="en-US" altLang="en-US" i="1">
                <a:solidFill>
                  <a:srgbClr val="66FF33"/>
                </a:solidFill>
              </a:rPr>
              <a:t>p</a:t>
            </a:r>
            <a:r>
              <a:rPr lang="en-US" altLang="en-US">
                <a:solidFill>
                  <a:srgbClr val="66FF33"/>
                </a:solidFill>
              </a:rPr>
              <a:t> by 1 and repeat</a:t>
            </a:r>
          </a:p>
          <a:p>
            <a:pPr>
              <a:lnSpc>
                <a:spcPct val="90000"/>
              </a:lnSpc>
              <a:buClr>
                <a:schemeClr val="folHlink"/>
              </a:buClr>
              <a:buSzPct val="62000"/>
              <a:buFont typeface="Wingdings" pitchFamily="2" charset="2"/>
              <a:buChar char="o"/>
            </a:pPr>
            <a:endParaRPr lang="en-US" altLang="en-US">
              <a:solidFill>
                <a:srgbClr val="66FF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777353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>
            <a:extLst>
              <a:ext uri="{FF2B5EF4-FFF2-40B4-BE49-F238E27FC236}">
                <a16:creationId xmlns:a16="http://schemas.microsoft.com/office/drawing/2014/main" id="{09C30AC1-AC38-5243-B82D-A73E97BCB8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Selecting A Forecasting Model</a:t>
            </a:r>
          </a:p>
        </p:txBody>
      </p:sp>
      <p:sp>
        <p:nvSpPr>
          <p:cNvPr id="47106" name="Rectangle 3">
            <a:extLst>
              <a:ext uri="{FF2B5EF4-FFF2-40B4-BE49-F238E27FC236}">
                <a16:creationId xmlns:a16="http://schemas.microsoft.com/office/drawing/2014/main" id="{8EC17CE2-B20A-D84F-A4B2-E6886CB137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Tx/>
              <a:buChar char="•"/>
            </a:pPr>
            <a:r>
              <a:rPr lang="en-US" altLang="en-US"/>
              <a:t>Perform A Residual Analysis</a:t>
            </a:r>
          </a:p>
          <a:p>
            <a:pPr lvl="1"/>
            <a:r>
              <a:rPr lang="en-US" altLang="en-US">
                <a:solidFill>
                  <a:srgbClr val="66FF33"/>
                </a:solidFill>
              </a:rPr>
              <a:t>Look for pattern or direction </a:t>
            </a:r>
          </a:p>
          <a:p>
            <a:pPr>
              <a:buFontTx/>
              <a:buChar char="•"/>
            </a:pPr>
            <a:r>
              <a:rPr lang="en-US" altLang="en-US"/>
              <a:t>Measure Sum Square Errors - SSE (residual errors)</a:t>
            </a:r>
          </a:p>
          <a:p>
            <a:pPr>
              <a:buFontTx/>
              <a:buChar char="•"/>
            </a:pPr>
            <a:r>
              <a:rPr lang="en-US" altLang="en-US"/>
              <a:t>Measure Residual Errors Using MAD</a:t>
            </a:r>
          </a:p>
          <a:p>
            <a:pPr>
              <a:buFontTx/>
              <a:buChar char="•"/>
            </a:pPr>
            <a:r>
              <a:rPr lang="en-US" altLang="en-US"/>
              <a:t>Use Simplest Model</a:t>
            </a:r>
          </a:p>
          <a:p>
            <a:pPr lvl="1"/>
            <a:r>
              <a:rPr lang="en-US" altLang="en-US">
                <a:solidFill>
                  <a:srgbClr val="66FF33"/>
                </a:solidFill>
              </a:rPr>
              <a:t>Principle of Parsimony</a:t>
            </a:r>
          </a:p>
        </p:txBody>
      </p:sp>
    </p:spTree>
    <p:extLst>
      <p:ext uri="{BB962C8B-B14F-4D97-AF65-F5344CB8AC3E}">
        <p14:creationId xmlns:p14="http://schemas.microsoft.com/office/powerpoint/2010/main" val="1787010920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>
            <a:extLst>
              <a:ext uri="{FF2B5EF4-FFF2-40B4-BE49-F238E27FC236}">
                <a16:creationId xmlns:a16="http://schemas.microsoft.com/office/drawing/2014/main" id="{12CA6136-C18D-F348-A1E1-314AC7F91B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Residual Analysis </a:t>
            </a:r>
          </a:p>
        </p:txBody>
      </p:sp>
      <p:sp>
        <p:nvSpPr>
          <p:cNvPr id="49154" name="Line 3">
            <a:extLst>
              <a:ext uri="{FF2B5EF4-FFF2-40B4-BE49-F238E27FC236}">
                <a16:creationId xmlns:a16="http://schemas.microsoft.com/office/drawing/2014/main" id="{F5CEDC58-33B9-7548-B3A0-82CCA7228779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1763714"/>
            <a:ext cx="0" cy="17414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55" name="Line 4">
            <a:extLst>
              <a:ext uri="{FF2B5EF4-FFF2-40B4-BE49-F238E27FC236}">
                <a16:creationId xmlns:a16="http://schemas.microsoft.com/office/drawing/2014/main" id="{2DD22D28-701F-C44A-A6E0-29A2D08B6BF9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0914" y="3581400"/>
            <a:ext cx="29606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56" name="Line 5">
            <a:extLst>
              <a:ext uri="{FF2B5EF4-FFF2-40B4-BE49-F238E27FC236}">
                <a16:creationId xmlns:a16="http://schemas.microsoft.com/office/drawing/2014/main" id="{A1A136CE-61C1-A94E-8551-BFEFCC830B74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1763714"/>
            <a:ext cx="0" cy="17414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57" name="Line 6">
            <a:extLst>
              <a:ext uri="{FF2B5EF4-FFF2-40B4-BE49-F238E27FC236}">
                <a16:creationId xmlns:a16="http://schemas.microsoft.com/office/drawing/2014/main" id="{FA452C8C-B10C-C149-94AE-00290C81AF38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1914" y="3581400"/>
            <a:ext cx="37226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58" name="Line 7">
            <a:extLst>
              <a:ext uri="{FF2B5EF4-FFF2-40B4-BE49-F238E27FC236}">
                <a16:creationId xmlns:a16="http://schemas.microsoft.com/office/drawing/2014/main" id="{844DC9A8-25B9-4645-B1EE-532FD9A9F7B1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4354514"/>
            <a:ext cx="0" cy="17414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59" name="Line 8">
            <a:extLst>
              <a:ext uri="{FF2B5EF4-FFF2-40B4-BE49-F238E27FC236}">
                <a16:creationId xmlns:a16="http://schemas.microsoft.com/office/drawing/2014/main" id="{B318AB1D-1E73-5249-874D-09D4F4923B0F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4278314"/>
            <a:ext cx="0" cy="17414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0" name="Line 9">
            <a:extLst>
              <a:ext uri="{FF2B5EF4-FFF2-40B4-BE49-F238E27FC236}">
                <a16:creationId xmlns:a16="http://schemas.microsoft.com/office/drawing/2014/main" id="{33B97DA3-8E4B-B142-B47E-1AE9A0BB6A5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0914" y="6172200"/>
            <a:ext cx="30368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1" name="Line 10">
            <a:extLst>
              <a:ext uri="{FF2B5EF4-FFF2-40B4-BE49-F238E27FC236}">
                <a16:creationId xmlns:a16="http://schemas.microsoft.com/office/drawing/2014/main" id="{95BD75E0-C461-7F4D-85DB-513C2845BE0B}"/>
              </a:ext>
            </a:extLst>
          </p:cNvPr>
          <p:cNvSpPr>
            <a:spLocks noChangeShapeType="1"/>
          </p:cNvSpPr>
          <p:nvPr/>
        </p:nvSpPr>
        <p:spPr bwMode="auto">
          <a:xfrm>
            <a:off x="6488114" y="6096000"/>
            <a:ext cx="37226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2" name="Rectangle 11">
            <a:extLst>
              <a:ext uri="{FF2B5EF4-FFF2-40B4-BE49-F238E27FC236}">
                <a16:creationId xmlns:a16="http://schemas.microsoft.com/office/drawing/2014/main" id="{BD4FD0BB-B831-CB4D-BA9F-FE0E2A8CB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2389" y="3582988"/>
            <a:ext cx="251142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FFCC99"/>
                </a:solidFill>
              </a:rPr>
              <a:t>Random errors</a:t>
            </a:r>
          </a:p>
        </p:txBody>
      </p:sp>
      <p:sp>
        <p:nvSpPr>
          <p:cNvPr id="49163" name="Rectangle 12">
            <a:extLst>
              <a:ext uri="{FF2B5EF4-FFF2-40B4-BE49-F238E27FC236}">
                <a16:creationId xmlns:a16="http://schemas.microsoft.com/office/drawing/2014/main" id="{616B4634-42F5-3C4E-BDF7-78ED17AC2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9" y="6173788"/>
            <a:ext cx="350202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FFCC99"/>
                </a:solidFill>
              </a:rPr>
              <a:t>Trend not accounted for</a:t>
            </a:r>
          </a:p>
        </p:txBody>
      </p:sp>
      <p:sp>
        <p:nvSpPr>
          <p:cNvPr id="49164" name="Rectangle 13">
            <a:extLst>
              <a:ext uri="{FF2B5EF4-FFF2-40B4-BE49-F238E27FC236}">
                <a16:creationId xmlns:a16="http://schemas.microsoft.com/office/drawing/2014/main" id="{42878109-4818-5247-B1B3-F26C957BA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8989" y="3582988"/>
            <a:ext cx="479742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>
                <a:solidFill>
                  <a:srgbClr val="FFCC99"/>
                </a:solidFill>
              </a:rPr>
              <a:t>Cyclical effects not accounted for</a:t>
            </a:r>
          </a:p>
        </p:txBody>
      </p:sp>
      <p:sp>
        <p:nvSpPr>
          <p:cNvPr id="49165" name="Rectangle 14">
            <a:extLst>
              <a:ext uri="{FF2B5EF4-FFF2-40B4-BE49-F238E27FC236}">
                <a16:creationId xmlns:a16="http://schemas.microsoft.com/office/drawing/2014/main" id="{EE0B320E-3E0A-1C4E-A9A4-E208693F2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1389" y="6173788"/>
            <a:ext cx="464502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FFCC99"/>
                </a:solidFill>
              </a:rPr>
              <a:t>Seasonal effects not accounted for</a:t>
            </a:r>
          </a:p>
        </p:txBody>
      </p:sp>
      <p:sp>
        <p:nvSpPr>
          <p:cNvPr id="49166" name="Rectangle 15">
            <a:extLst>
              <a:ext uri="{FF2B5EF4-FFF2-40B4-BE49-F238E27FC236}">
                <a16:creationId xmlns:a16="http://schemas.microsoft.com/office/drawing/2014/main" id="{1E2FDED0-CDFA-D44C-A921-FEE7A754D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9389" y="3354388"/>
            <a:ext cx="45402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/>
              <a:t>T</a:t>
            </a:r>
          </a:p>
        </p:txBody>
      </p:sp>
      <p:sp>
        <p:nvSpPr>
          <p:cNvPr id="49167" name="Rectangle 16">
            <a:extLst>
              <a:ext uri="{FF2B5EF4-FFF2-40B4-BE49-F238E27FC236}">
                <a16:creationId xmlns:a16="http://schemas.microsoft.com/office/drawing/2014/main" id="{253E584B-E802-274A-818A-E1F9F94EB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2389" y="3278188"/>
            <a:ext cx="45402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/>
              <a:t>T</a:t>
            </a:r>
          </a:p>
        </p:txBody>
      </p:sp>
      <p:sp>
        <p:nvSpPr>
          <p:cNvPr id="49168" name="Rectangle 17">
            <a:extLst>
              <a:ext uri="{FF2B5EF4-FFF2-40B4-BE49-F238E27FC236}">
                <a16:creationId xmlns:a16="http://schemas.microsoft.com/office/drawing/2014/main" id="{FEAD9029-6FB7-8148-87D2-E3A2381A9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5589" y="5868988"/>
            <a:ext cx="45402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/>
              <a:t>T</a:t>
            </a:r>
          </a:p>
        </p:txBody>
      </p:sp>
      <p:sp>
        <p:nvSpPr>
          <p:cNvPr id="49169" name="Rectangle 18">
            <a:extLst>
              <a:ext uri="{FF2B5EF4-FFF2-40B4-BE49-F238E27FC236}">
                <a16:creationId xmlns:a16="http://schemas.microsoft.com/office/drawing/2014/main" id="{D5C112CC-7497-1D44-B0CB-95D11B701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2389" y="5792788"/>
            <a:ext cx="45402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/>
              <a:t>T</a:t>
            </a:r>
          </a:p>
        </p:txBody>
      </p:sp>
      <p:sp>
        <p:nvSpPr>
          <p:cNvPr id="49170" name="Rectangle 19">
            <a:extLst>
              <a:ext uri="{FF2B5EF4-FFF2-40B4-BE49-F238E27FC236}">
                <a16:creationId xmlns:a16="http://schemas.microsoft.com/office/drawing/2014/main" id="{BD320E81-FE43-8447-9D5A-7AA42D50D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0389" y="1525589"/>
            <a:ext cx="530225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/>
              <a:t>e</a:t>
            </a:r>
          </a:p>
        </p:txBody>
      </p:sp>
      <p:sp>
        <p:nvSpPr>
          <p:cNvPr id="49171" name="Rectangle 20">
            <a:extLst>
              <a:ext uri="{FF2B5EF4-FFF2-40B4-BE49-F238E27FC236}">
                <a16:creationId xmlns:a16="http://schemas.microsoft.com/office/drawing/2014/main" id="{3943DA88-EFED-0146-B885-ECAACE26E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1389" y="1525589"/>
            <a:ext cx="530225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/>
              <a:t>e</a:t>
            </a:r>
          </a:p>
        </p:txBody>
      </p:sp>
      <p:sp>
        <p:nvSpPr>
          <p:cNvPr id="49172" name="Rectangle 21">
            <a:extLst>
              <a:ext uri="{FF2B5EF4-FFF2-40B4-BE49-F238E27FC236}">
                <a16:creationId xmlns:a16="http://schemas.microsoft.com/office/drawing/2014/main" id="{FEA9E8B3-2C33-A649-A6AE-C494D5719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0389" y="4040189"/>
            <a:ext cx="530225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/>
              <a:t>e</a:t>
            </a:r>
          </a:p>
        </p:txBody>
      </p:sp>
      <p:sp>
        <p:nvSpPr>
          <p:cNvPr id="49173" name="Rectangle 22">
            <a:extLst>
              <a:ext uri="{FF2B5EF4-FFF2-40B4-BE49-F238E27FC236}">
                <a16:creationId xmlns:a16="http://schemas.microsoft.com/office/drawing/2014/main" id="{A82628FF-D487-E945-8CD6-0F07C9965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7589" y="3963989"/>
            <a:ext cx="530225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/>
              <a:t>e</a:t>
            </a:r>
          </a:p>
        </p:txBody>
      </p:sp>
      <p:sp>
        <p:nvSpPr>
          <p:cNvPr id="49174" name="Line 23">
            <a:extLst>
              <a:ext uri="{FF2B5EF4-FFF2-40B4-BE49-F238E27FC236}">
                <a16:creationId xmlns:a16="http://schemas.microsoft.com/office/drawing/2014/main" id="{F0946F1F-F9F2-9B4C-9D8A-82BAD4914EE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0914" y="2590800"/>
            <a:ext cx="2960687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5" name="Rectangle 24">
            <a:extLst>
              <a:ext uri="{FF2B5EF4-FFF2-40B4-BE49-F238E27FC236}">
                <a16:creationId xmlns:a16="http://schemas.microsoft.com/office/drawing/2014/main" id="{250D920B-63AC-A94D-89CE-19DD8E1EB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0389" y="2287589"/>
            <a:ext cx="530225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49176" name="Rectangle 25">
            <a:extLst>
              <a:ext uri="{FF2B5EF4-FFF2-40B4-BE49-F238E27FC236}">
                <a16:creationId xmlns:a16="http://schemas.microsoft.com/office/drawing/2014/main" id="{077178D6-8E82-4845-980E-EC9B7CB81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1389" y="2287589"/>
            <a:ext cx="530225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49177" name="Line 26">
            <a:extLst>
              <a:ext uri="{FF2B5EF4-FFF2-40B4-BE49-F238E27FC236}">
                <a16:creationId xmlns:a16="http://schemas.microsoft.com/office/drawing/2014/main" id="{2EB44620-E8B6-C445-9795-0C58E91138AE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1914" y="2590800"/>
            <a:ext cx="3722687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8" name="Line 27">
            <a:extLst>
              <a:ext uri="{FF2B5EF4-FFF2-40B4-BE49-F238E27FC236}">
                <a16:creationId xmlns:a16="http://schemas.microsoft.com/office/drawing/2014/main" id="{7DD66AEC-B095-B943-BD83-F632B145800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0914" y="5105400"/>
            <a:ext cx="2808287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9" name="Line 28">
            <a:extLst>
              <a:ext uri="{FF2B5EF4-FFF2-40B4-BE49-F238E27FC236}">
                <a16:creationId xmlns:a16="http://schemas.microsoft.com/office/drawing/2014/main" id="{02CE6A60-3CF1-4244-9F27-FED70AC46667}"/>
              </a:ext>
            </a:extLst>
          </p:cNvPr>
          <p:cNvSpPr>
            <a:spLocks noChangeShapeType="1"/>
          </p:cNvSpPr>
          <p:nvPr/>
        </p:nvSpPr>
        <p:spPr bwMode="auto">
          <a:xfrm>
            <a:off x="6488114" y="5105400"/>
            <a:ext cx="3646487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80" name="Rectangle 29">
            <a:extLst>
              <a:ext uri="{FF2B5EF4-FFF2-40B4-BE49-F238E27FC236}">
                <a16:creationId xmlns:a16="http://schemas.microsoft.com/office/drawing/2014/main" id="{EFB89747-DADF-794D-87D7-069125F6A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0389" y="4802189"/>
            <a:ext cx="530225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49181" name="Rectangle 30">
            <a:extLst>
              <a:ext uri="{FF2B5EF4-FFF2-40B4-BE49-F238E27FC236}">
                <a16:creationId xmlns:a16="http://schemas.microsoft.com/office/drawing/2014/main" id="{6EF87D4B-12A8-434C-8AC7-C583702E1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7589" y="4802189"/>
            <a:ext cx="530225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49182" name="Oval 31">
            <a:extLst>
              <a:ext uri="{FF2B5EF4-FFF2-40B4-BE49-F238E27FC236}">
                <a16:creationId xmlns:a16="http://schemas.microsoft.com/office/drawing/2014/main" id="{62519F7F-2ECD-7F46-9C57-E09812977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209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49183" name="Oval 32">
            <a:extLst>
              <a:ext uri="{FF2B5EF4-FFF2-40B4-BE49-F238E27FC236}">
                <a16:creationId xmlns:a16="http://schemas.microsoft.com/office/drawing/2014/main" id="{F4CCE047-F1A2-FF48-B88F-D99105256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362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49184" name="Oval 33">
            <a:extLst>
              <a:ext uri="{FF2B5EF4-FFF2-40B4-BE49-F238E27FC236}">
                <a16:creationId xmlns:a16="http://schemas.microsoft.com/office/drawing/2014/main" id="{B35FEEA4-3137-7549-9927-ED0CD5FE3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895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49185" name="Oval 34">
            <a:extLst>
              <a:ext uri="{FF2B5EF4-FFF2-40B4-BE49-F238E27FC236}">
                <a16:creationId xmlns:a16="http://schemas.microsoft.com/office/drawing/2014/main" id="{6DB305A8-4272-D645-AD1C-5DC5E9530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209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49186" name="Oval 35">
            <a:extLst>
              <a:ext uri="{FF2B5EF4-FFF2-40B4-BE49-F238E27FC236}">
                <a16:creationId xmlns:a16="http://schemas.microsoft.com/office/drawing/2014/main" id="{CDDED9E0-FEE0-2B4D-B0ED-4BC219EEE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667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49187" name="Oval 36">
            <a:extLst>
              <a:ext uri="{FF2B5EF4-FFF2-40B4-BE49-F238E27FC236}">
                <a16:creationId xmlns:a16="http://schemas.microsoft.com/office/drawing/2014/main" id="{CE927859-98D9-EF49-9969-B8F93BC12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057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49188" name="Oval 37">
            <a:extLst>
              <a:ext uri="{FF2B5EF4-FFF2-40B4-BE49-F238E27FC236}">
                <a16:creationId xmlns:a16="http://schemas.microsoft.com/office/drawing/2014/main" id="{D68497D3-15C0-9048-85E8-D9627F773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124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49189" name="Oval 38">
            <a:extLst>
              <a:ext uri="{FF2B5EF4-FFF2-40B4-BE49-F238E27FC236}">
                <a16:creationId xmlns:a16="http://schemas.microsoft.com/office/drawing/2014/main" id="{78EF3183-0EE0-CA45-B9AF-CB6BDAEE1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286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49190" name="Oval 39">
            <a:extLst>
              <a:ext uri="{FF2B5EF4-FFF2-40B4-BE49-F238E27FC236}">
                <a16:creationId xmlns:a16="http://schemas.microsoft.com/office/drawing/2014/main" id="{C103052D-789F-704B-A544-15E61FC2F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1981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49191" name="Oval 40">
            <a:extLst>
              <a:ext uri="{FF2B5EF4-FFF2-40B4-BE49-F238E27FC236}">
                <a16:creationId xmlns:a16="http://schemas.microsoft.com/office/drawing/2014/main" id="{70FC6912-D66C-6444-AB29-8EF83EF7C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2362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49192" name="Oval 41">
            <a:extLst>
              <a:ext uri="{FF2B5EF4-FFF2-40B4-BE49-F238E27FC236}">
                <a16:creationId xmlns:a16="http://schemas.microsoft.com/office/drawing/2014/main" id="{A35DF497-3716-0142-8292-10F4BAA2B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2133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49193" name="Oval 42">
            <a:extLst>
              <a:ext uri="{FF2B5EF4-FFF2-40B4-BE49-F238E27FC236}">
                <a16:creationId xmlns:a16="http://schemas.microsoft.com/office/drawing/2014/main" id="{E687F6A3-AF23-7A42-BC17-4D3F69A30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667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49194" name="Oval 43">
            <a:extLst>
              <a:ext uri="{FF2B5EF4-FFF2-40B4-BE49-F238E27FC236}">
                <a16:creationId xmlns:a16="http://schemas.microsoft.com/office/drawing/2014/main" id="{905BC5F4-2801-E34B-8B6D-0072C5613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2209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49195" name="Oval 44">
            <a:extLst>
              <a:ext uri="{FF2B5EF4-FFF2-40B4-BE49-F238E27FC236}">
                <a16:creationId xmlns:a16="http://schemas.microsoft.com/office/drawing/2014/main" id="{3A8F888F-AC47-5548-934F-602294FAD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2438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49196" name="Oval 45">
            <a:extLst>
              <a:ext uri="{FF2B5EF4-FFF2-40B4-BE49-F238E27FC236}">
                <a16:creationId xmlns:a16="http://schemas.microsoft.com/office/drawing/2014/main" id="{EC36EA43-2427-0D4C-8F43-A5D6B2C08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800" y="2819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49197" name="Oval 46">
            <a:extLst>
              <a:ext uri="{FF2B5EF4-FFF2-40B4-BE49-F238E27FC236}">
                <a16:creationId xmlns:a16="http://schemas.microsoft.com/office/drawing/2014/main" id="{01A67DEB-B9CB-9944-8783-C20797D69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895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49198" name="Oval 47">
            <a:extLst>
              <a:ext uri="{FF2B5EF4-FFF2-40B4-BE49-F238E27FC236}">
                <a16:creationId xmlns:a16="http://schemas.microsoft.com/office/drawing/2014/main" id="{BE6EBC34-165B-3346-B48F-B2B688070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267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49199" name="Oval 48">
            <a:extLst>
              <a:ext uri="{FF2B5EF4-FFF2-40B4-BE49-F238E27FC236}">
                <a16:creationId xmlns:a16="http://schemas.microsoft.com/office/drawing/2014/main" id="{DDF5CF2C-5791-364B-B613-1EFF4C1AD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572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49200" name="Oval 49">
            <a:extLst>
              <a:ext uri="{FF2B5EF4-FFF2-40B4-BE49-F238E27FC236}">
                <a16:creationId xmlns:a16="http://schemas.microsoft.com/office/drawing/2014/main" id="{3FFDBD0D-C382-0A42-BB22-9C3477655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343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49201" name="Oval 50">
            <a:extLst>
              <a:ext uri="{FF2B5EF4-FFF2-40B4-BE49-F238E27FC236}">
                <a16:creationId xmlns:a16="http://schemas.microsoft.com/office/drawing/2014/main" id="{D73F138F-17AD-774B-B86B-9A267B311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800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49202" name="Oval 51">
            <a:extLst>
              <a:ext uri="{FF2B5EF4-FFF2-40B4-BE49-F238E27FC236}">
                <a16:creationId xmlns:a16="http://schemas.microsoft.com/office/drawing/2014/main" id="{0B39B04C-7B33-0243-9A81-0F604C49E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5105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49203" name="Oval 52">
            <a:extLst>
              <a:ext uri="{FF2B5EF4-FFF2-40B4-BE49-F238E27FC236}">
                <a16:creationId xmlns:a16="http://schemas.microsoft.com/office/drawing/2014/main" id="{9BEE435D-E917-BA49-81DD-D615BA9ED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562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49204" name="Oval 53">
            <a:extLst>
              <a:ext uri="{FF2B5EF4-FFF2-40B4-BE49-F238E27FC236}">
                <a16:creationId xmlns:a16="http://schemas.microsoft.com/office/drawing/2014/main" id="{6AEF5234-6901-3140-BA27-BBFBADBC0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334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49205" name="Oval 54">
            <a:extLst>
              <a:ext uri="{FF2B5EF4-FFF2-40B4-BE49-F238E27FC236}">
                <a16:creationId xmlns:a16="http://schemas.microsoft.com/office/drawing/2014/main" id="{C5199ACE-8E3B-1B48-ADC8-B6DDFC4F5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715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49206" name="Oval 55">
            <a:extLst>
              <a:ext uri="{FF2B5EF4-FFF2-40B4-BE49-F238E27FC236}">
                <a16:creationId xmlns:a16="http://schemas.microsoft.com/office/drawing/2014/main" id="{F78EAF6C-E16A-3D48-8D51-BF83D3D1F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562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49207" name="Oval 56">
            <a:extLst>
              <a:ext uri="{FF2B5EF4-FFF2-40B4-BE49-F238E27FC236}">
                <a16:creationId xmlns:a16="http://schemas.microsoft.com/office/drawing/2014/main" id="{6A3B2C30-9CF7-F74E-8440-C195544DD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648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49208" name="Oval 57">
            <a:extLst>
              <a:ext uri="{FF2B5EF4-FFF2-40B4-BE49-F238E27FC236}">
                <a16:creationId xmlns:a16="http://schemas.microsoft.com/office/drawing/2014/main" id="{43C1FB20-2F15-4948-BCF2-5055D45AB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953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49209" name="Oval 58">
            <a:extLst>
              <a:ext uri="{FF2B5EF4-FFF2-40B4-BE49-F238E27FC236}">
                <a16:creationId xmlns:a16="http://schemas.microsoft.com/office/drawing/2014/main" id="{938AE72B-8F99-AA48-BDE9-6FAADB86D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5334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49210" name="Oval 59">
            <a:extLst>
              <a:ext uri="{FF2B5EF4-FFF2-40B4-BE49-F238E27FC236}">
                <a16:creationId xmlns:a16="http://schemas.microsoft.com/office/drawing/2014/main" id="{F21CD5F6-33F0-784F-AD13-BB3CFCF06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029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49211" name="Oval 60">
            <a:extLst>
              <a:ext uri="{FF2B5EF4-FFF2-40B4-BE49-F238E27FC236}">
                <a16:creationId xmlns:a16="http://schemas.microsoft.com/office/drawing/2014/main" id="{1BE73C81-FA9B-2F47-ABE1-50F6A3F3E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5029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49212" name="Oval 61">
            <a:extLst>
              <a:ext uri="{FF2B5EF4-FFF2-40B4-BE49-F238E27FC236}">
                <a16:creationId xmlns:a16="http://schemas.microsoft.com/office/drawing/2014/main" id="{6501B92C-F2B3-8B45-B930-B433DAF0B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4495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49213" name="Oval 62">
            <a:extLst>
              <a:ext uri="{FF2B5EF4-FFF2-40B4-BE49-F238E27FC236}">
                <a16:creationId xmlns:a16="http://schemas.microsoft.com/office/drawing/2014/main" id="{843A1CC8-45AC-FD48-936A-39E24004F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5029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49214" name="Oval 63">
            <a:extLst>
              <a:ext uri="{FF2B5EF4-FFF2-40B4-BE49-F238E27FC236}">
                <a16:creationId xmlns:a16="http://schemas.microsoft.com/office/drawing/2014/main" id="{7FC3EF9F-9113-8A48-9065-553F74A09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5486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49215" name="Oval 64">
            <a:extLst>
              <a:ext uri="{FF2B5EF4-FFF2-40B4-BE49-F238E27FC236}">
                <a16:creationId xmlns:a16="http://schemas.microsoft.com/office/drawing/2014/main" id="{63BC7244-8EE3-7D4B-9C17-E2EFF944D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5400" y="5029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49216" name="Oval 65">
            <a:extLst>
              <a:ext uri="{FF2B5EF4-FFF2-40B4-BE49-F238E27FC236}">
                <a16:creationId xmlns:a16="http://schemas.microsoft.com/office/drawing/2014/main" id="{A04EE109-DE3E-A644-93EC-7F28A1131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0" y="4648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49217" name="Oval 66">
            <a:extLst>
              <a:ext uri="{FF2B5EF4-FFF2-40B4-BE49-F238E27FC236}">
                <a16:creationId xmlns:a16="http://schemas.microsoft.com/office/drawing/2014/main" id="{FD36B146-5172-DC40-A27C-7A9FCD9D8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0" y="4953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49218" name="Oval 67">
            <a:extLst>
              <a:ext uri="{FF2B5EF4-FFF2-40B4-BE49-F238E27FC236}">
                <a16:creationId xmlns:a16="http://schemas.microsoft.com/office/drawing/2014/main" id="{E32C6DD5-3C9E-034A-AA49-C02BA402A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2438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49219" name="Oval 68">
            <a:extLst>
              <a:ext uri="{FF2B5EF4-FFF2-40B4-BE49-F238E27FC236}">
                <a16:creationId xmlns:a16="http://schemas.microsoft.com/office/drawing/2014/main" id="{B8D27E70-07EC-DF4B-8E71-8819BC525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3600" y="1981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49220" name="Oval 69">
            <a:extLst>
              <a:ext uri="{FF2B5EF4-FFF2-40B4-BE49-F238E27FC236}">
                <a16:creationId xmlns:a16="http://schemas.microsoft.com/office/drawing/2014/main" id="{0D33AD54-3681-3448-B929-18184D281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9800" y="5410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</p:spTree>
    <p:extLst>
      <p:ext uri="{BB962C8B-B14F-4D97-AF65-F5344CB8AC3E}">
        <p14:creationId xmlns:p14="http://schemas.microsoft.com/office/powerpoint/2010/main" val="1829042757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>
            <a:extLst>
              <a:ext uri="{FF2B5EF4-FFF2-40B4-BE49-F238E27FC236}">
                <a16:creationId xmlns:a16="http://schemas.microsoft.com/office/drawing/2014/main" id="{BAA92E44-69FC-5744-8F85-61746020AC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Measuring Errors</a:t>
            </a:r>
          </a:p>
        </p:txBody>
      </p:sp>
      <p:sp>
        <p:nvSpPr>
          <p:cNvPr id="51202" name="Rectangle 3">
            <a:extLst>
              <a:ext uri="{FF2B5EF4-FFF2-40B4-BE49-F238E27FC236}">
                <a16:creationId xmlns:a16="http://schemas.microsoft.com/office/drawing/2014/main" id="{BDDC884D-945E-744F-960C-EC1A6CBE4D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Tx/>
              <a:buChar char="•"/>
            </a:pPr>
            <a:r>
              <a:rPr lang="en-US" altLang="en-US"/>
              <a:t>Sum Square Error (</a:t>
            </a:r>
            <a:r>
              <a:rPr lang="en-US" altLang="en-US">
                <a:solidFill>
                  <a:schemeClr val="accent2"/>
                </a:solidFill>
              </a:rPr>
              <a:t>SSE</a:t>
            </a:r>
            <a:r>
              <a:rPr lang="en-US" altLang="en-US"/>
              <a:t>)</a:t>
            </a:r>
          </a:p>
          <a:p>
            <a:pPr>
              <a:buFontTx/>
              <a:buChar char="•"/>
            </a:pPr>
            <a:endParaRPr lang="en-US" altLang="en-US"/>
          </a:p>
          <a:p>
            <a:pPr>
              <a:buFontTx/>
              <a:buChar char="•"/>
            </a:pPr>
            <a:endParaRPr lang="en-US" altLang="en-US"/>
          </a:p>
          <a:p>
            <a:pPr>
              <a:buFontTx/>
              <a:buChar char="•"/>
            </a:pPr>
            <a:r>
              <a:rPr lang="en-US" altLang="en-US"/>
              <a:t>Mean Absolute Deviation (</a:t>
            </a:r>
            <a:r>
              <a:rPr lang="en-US" altLang="en-US">
                <a:solidFill>
                  <a:srgbClr val="A7FFA7"/>
                </a:solidFill>
              </a:rPr>
              <a:t>MAD</a:t>
            </a:r>
            <a:r>
              <a:rPr lang="en-US" altLang="en-US"/>
              <a:t>)</a:t>
            </a:r>
          </a:p>
          <a:p>
            <a:pPr>
              <a:buFontTx/>
              <a:buChar char="•"/>
            </a:pPr>
            <a:endParaRPr lang="en-US" altLang="en-US"/>
          </a:p>
        </p:txBody>
      </p:sp>
      <p:graphicFrame>
        <p:nvGraphicFramePr>
          <p:cNvPr id="51203" name="Object 4">
            <a:hlinkClick r:id="" action="ppaction://ole?verb=0"/>
            <a:extLst>
              <a:ext uri="{FF2B5EF4-FFF2-40B4-BE49-F238E27FC236}">
                <a16:creationId xmlns:a16="http://schemas.microsoft.com/office/drawing/2014/main" id="{7B8278A7-8203-B34B-AD84-ED875021D15D}"/>
              </a:ext>
            </a:extLst>
          </p:cNvPr>
          <p:cNvGraphicFramePr>
            <a:graphicFrameLocks/>
          </p:cNvGraphicFramePr>
          <p:nvPr/>
        </p:nvGraphicFramePr>
        <p:xfrm>
          <a:off x="4191000" y="2667000"/>
          <a:ext cx="3517900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5" name="Equation" r:id="rId4" imgW="20256500" imgH="6299200" progId="Equation.3">
                  <p:embed/>
                </p:oleObj>
              </mc:Choice>
              <mc:Fallback>
                <p:oleObj name="Equation" r:id="rId4" imgW="20256500" imgH="6299200" progId="Equation.3">
                  <p:embed/>
                  <p:pic>
                    <p:nvPicPr>
                      <p:cNvPr id="51203" name="Object 4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7B8278A7-8203-B34B-AD84-ED875021D15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667000"/>
                        <a:ext cx="3517900" cy="1093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4" name="Object 5">
            <a:hlinkClick r:id="" action="ppaction://ole?verb=0"/>
            <a:extLst>
              <a:ext uri="{FF2B5EF4-FFF2-40B4-BE49-F238E27FC236}">
                <a16:creationId xmlns:a16="http://schemas.microsoft.com/office/drawing/2014/main" id="{3FD6DBEC-4B20-7646-9250-FBA25F33A311}"/>
              </a:ext>
            </a:extLst>
          </p:cNvPr>
          <p:cNvGraphicFramePr>
            <a:graphicFrameLocks/>
          </p:cNvGraphicFramePr>
          <p:nvPr/>
        </p:nvGraphicFramePr>
        <p:xfrm>
          <a:off x="4038600" y="4625976"/>
          <a:ext cx="3746500" cy="160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6" name="Equation" r:id="rId6" imgW="21577300" imgH="9271000" progId="Equation.3">
                  <p:embed/>
                </p:oleObj>
              </mc:Choice>
              <mc:Fallback>
                <p:oleObj name="Equation" r:id="rId6" imgW="21577300" imgH="9271000" progId="Equation.3">
                  <p:embed/>
                  <p:pic>
                    <p:nvPicPr>
                      <p:cNvPr id="51204" name="Object 5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3FD6DBEC-4B20-7646-9250-FBA25F33A31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625976"/>
                        <a:ext cx="3746500" cy="160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2159413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>
            <a:extLst>
              <a:ext uri="{FF2B5EF4-FFF2-40B4-BE49-F238E27FC236}">
                <a16:creationId xmlns:a16="http://schemas.microsoft.com/office/drawing/2014/main" id="{1D605A42-29D0-7E44-97EF-20B3A9224D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What Is Time-Series </a:t>
            </a:r>
          </a:p>
        </p:txBody>
      </p:sp>
      <p:sp>
        <p:nvSpPr>
          <p:cNvPr id="6146" name="Rectangle 3">
            <a:extLst>
              <a:ext uri="{FF2B5EF4-FFF2-40B4-BE49-F238E27FC236}">
                <a16:creationId xmlns:a16="http://schemas.microsoft.com/office/drawing/2014/main" id="{955A8DEE-1E0B-0640-BE71-C7A1F42054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600200"/>
            <a:ext cx="7848600" cy="4800600"/>
          </a:xfrm>
          <a:noFill/>
        </p:spPr>
        <p:txBody>
          <a:bodyPr/>
          <a:lstStyle/>
          <a:p>
            <a:pPr>
              <a:buFontTx/>
              <a:buChar char="•"/>
            </a:pPr>
            <a:r>
              <a:rPr lang="en-US" altLang="en-US"/>
              <a:t>A Quantitative Forecasting Method to Predict Future Values </a:t>
            </a:r>
          </a:p>
          <a:p>
            <a:pPr>
              <a:buFontTx/>
              <a:buChar char="•"/>
            </a:pPr>
            <a:r>
              <a:rPr lang="en-US" altLang="en-US"/>
              <a:t>Numerical Data Obtained at Regular Time Intervals</a:t>
            </a:r>
          </a:p>
          <a:p>
            <a:pPr>
              <a:buFontTx/>
              <a:buChar char="•"/>
            </a:pPr>
            <a:r>
              <a:rPr lang="en-US" altLang="en-US"/>
              <a:t>Projections Based on Past and Present Observations</a:t>
            </a:r>
          </a:p>
          <a:p>
            <a:pPr>
              <a:buFontTx/>
              <a:buChar char="•"/>
            </a:pPr>
            <a:r>
              <a:rPr lang="en-US" altLang="en-US"/>
              <a:t>Example:</a:t>
            </a:r>
          </a:p>
          <a:p>
            <a:pPr lvl="1">
              <a:buFont typeface="Wingdings" pitchFamily="2" charset="2"/>
              <a:buNone/>
            </a:pPr>
            <a:r>
              <a:rPr lang="en-US" altLang="en-US"/>
              <a:t>	</a:t>
            </a:r>
            <a:r>
              <a:rPr lang="en-US" altLang="en-US">
                <a:solidFill>
                  <a:schemeClr val="hlink"/>
                </a:solidFill>
              </a:rPr>
              <a:t>Year:	1994	1995	1996	1997	1998</a:t>
            </a:r>
          </a:p>
          <a:p>
            <a:pPr lvl="1">
              <a:buFont typeface="Wingdings" pitchFamily="2" charset="2"/>
              <a:buNone/>
            </a:pPr>
            <a:r>
              <a:rPr lang="en-US" altLang="en-US">
                <a:solidFill>
                  <a:schemeClr val="hlink"/>
                </a:solidFill>
              </a:rPr>
              <a:t>   Sales:	 75.3	 74.2	 78.5	 79.7	 80.2 </a:t>
            </a:r>
          </a:p>
          <a:p>
            <a:pPr>
              <a:buFontTx/>
              <a:buChar char="•"/>
            </a:pPr>
            <a:endParaRPr lang="en-US" altLang="en-US"/>
          </a:p>
          <a:p>
            <a:pPr>
              <a:buFontTx/>
              <a:buChar char="•"/>
            </a:pPr>
            <a:endParaRPr lang="en-US" altLang="en-US"/>
          </a:p>
          <a:p>
            <a:pPr>
              <a:buFontTx/>
              <a:buChar char="•"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885762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2">
            <a:extLst>
              <a:ext uri="{FF2B5EF4-FFF2-40B4-BE49-F238E27FC236}">
                <a16:creationId xmlns:a16="http://schemas.microsoft.com/office/drawing/2014/main" id="{FFD4433F-517E-6A4A-9624-543DD4996D71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250" y="2279650"/>
            <a:ext cx="2349500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194" name="Group 5">
            <a:extLst>
              <a:ext uri="{FF2B5EF4-FFF2-40B4-BE49-F238E27FC236}">
                <a16:creationId xmlns:a16="http://schemas.microsoft.com/office/drawing/2014/main" id="{E7D7AE4D-664C-F84D-AEDB-A1E8D7826196}"/>
              </a:ext>
            </a:extLst>
          </p:cNvPr>
          <p:cNvGrpSpPr>
            <a:grpSpLocks/>
          </p:cNvGrpSpPr>
          <p:nvPr/>
        </p:nvGrpSpPr>
        <p:grpSpPr bwMode="auto">
          <a:xfrm>
            <a:off x="4414838" y="2774951"/>
            <a:ext cx="3865562" cy="1939925"/>
            <a:chOff x="1821" y="1748"/>
            <a:chExt cx="2435" cy="1222"/>
          </a:xfrm>
        </p:grpSpPr>
        <p:sp>
          <p:nvSpPr>
            <p:cNvPr id="8204" name="Freeform 3">
              <a:extLst>
                <a:ext uri="{FF2B5EF4-FFF2-40B4-BE49-F238E27FC236}">
                  <a16:creationId xmlns:a16="http://schemas.microsoft.com/office/drawing/2014/main" id="{C1C1C459-CFBA-3D4F-83D5-AB4CFE57C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1" y="1748"/>
              <a:ext cx="2435" cy="1222"/>
            </a:xfrm>
            <a:custGeom>
              <a:avLst/>
              <a:gdLst>
                <a:gd name="T0" fmla="*/ 1368 w 2435"/>
                <a:gd name="T1" fmla="*/ 214 h 1222"/>
                <a:gd name="T2" fmla="*/ 1215 w 2435"/>
                <a:gd name="T3" fmla="*/ 8 h 1222"/>
                <a:gd name="T4" fmla="*/ 1022 w 2435"/>
                <a:gd name="T5" fmla="*/ 283 h 1222"/>
                <a:gd name="T6" fmla="*/ 624 w 2435"/>
                <a:gd name="T7" fmla="*/ 2 h 1222"/>
                <a:gd name="T8" fmla="*/ 657 w 2435"/>
                <a:gd name="T9" fmla="*/ 304 h 1222"/>
                <a:gd name="T10" fmla="*/ 194 w 2435"/>
                <a:gd name="T11" fmla="*/ 236 h 1222"/>
                <a:gd name="T12" fmla="*/ 446 w 2435"/>
                <a:gd name="T13" fmla="*/ 525 h 1222"/>
                <a:gd name="T14" fmla="*/ 0 w 2435"/>
                <a:gd name="T15" fmla="*/ 518 h 1222"/>
                <a:gd name="T16" fmla="*/ 325 w 2435"/>
                <a:gd name="T17" fmla="*/ 765 h 1222"/>
                <a:gd name="T18" fmla="*/ 67 w 2435"/>
                <a:gd name="T19" fmla="*/ 882 h 1222"/>
                <a:gd name="T20" fmla="*/ 443 w 2435"/>
                <a:gd name="T21" fmla="*/ 993 h 1222"/>
                <a:gd name="T22" fmla="*/ 406 w 2435"/>
                <a:gd name="T23" fmla="*/ 1221 h 1222"/>
                <a:gd name="T24" fmla="*/ 740 w 2435"/>
                <a:gd name="T25" fmla="*/ 1049 h 1222"/>
                <a:gd name="T26" fmla="*/ 844 w 2435"/>
                <a:gd name="T27" fmla="*/ 1183 h 1222"/>
                <a:gd name="T28" fmla="*/ 1005 w 2435"/>
                <a:gd name="T29" fmla="*/ 1053 h 1222"/>
                <a:gd name="T30" fmla="*/ 1173 w 2435"/>
                <a:gd name="T31" fmla="*/ 1194 h 1222"/>
                <a:gd name="T32" fmla="*/ 1277 w 2435"/>
                <a:gd name="T33" fmla="*/ 1011 h 1222"/>
                <a:gd name="T34" fmla="*/ 1555 w 2435"/>
                <a:gd name="T35" fmla="*/ 1173 h 1222"/>
                <a:gd name="T36" fmla="*/ 1567 w 2435"/>
                <a:gd name="T37" fmla="*/ 962 h 1222"/>
                <a:gd name="T38" fmla="*/ 2008 w 2435"/>
                <a:gd name="T39" fmla="*/ 1149 h 1222"/>
                <a:gd name="T40" fmla="*/ 1785 w 2435"/>
                <a:gd name="T41" fmla="*/ 866 h 1222"/>
                <a:gd name="T42" fmla="*/ 2005 w 2435"/>
                <a:gd name="T43" fmla="*/ 842 h 1222"/>
                <a:gd name="T44" fmla="*/ 1893 w 2435"/>
                <a:gd name="T45" fmla="*/ 685 h 1222"/>
                <a:gd name="T46" fmla="*/ 2434 w 2435"/>
                <a:gd name="T47" fmla="*/ 608 h 1222"/>
                <a:gd name="T48" fmla="*/ 1870 w 2435"/>
                <a:gd name="T49" fmla="*/ 477 h 1222"/>
                <a:gd name="T50" fmla="*/ 2095 w 2435"/>
                <a:gd name="T51" fmla="*/ 289 h 1222"/>
                <a:gd name="T52" fmla="*/ 1680 w 2435"/>
                <a:gd name="T53" fmla="*/ 383 h 1222"/>
                <a:gd name="T54" fmla="*/ 1793 w 2435"/>
                <a:gd name="T55" fmla="*/ 0 h 1222"/>
                <a:gd name="T56" fmla="*/ 1368 w 2435"/>
                <a:gd name="T57" fmla="*/ 214 h 122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2435" h="1222">
                  <a:moveTo>
                    <a:pt x="1368" y="214"/>
                  </a:moveTo>
                  <a:lnTo>
                    <a:pt x="1215" y="8"/>
                  </a:lnTo>
                  <a:lnTo>
                    <a:pt x="1022" y="283"/>
                  </a:lnTo>
                  <a:lnTo>
                    <a:pt x="624" y="2"/>
                  </a:lnTo>
                  <a:lnTo>
                    <a:pt x="657" y="304"/>
                  </a:lnTo>
                  <a:lnTo>
                    <a:pt x="194" y="236"/>
                  </a:lnTo>
                  <a:lnTo>
                    <a:pt x="446" y="525"/>
                  </a:lnTo>
                  <a:lnTo>
                    <a:pt x="0" y="518"/>
                  </a:lnTo>
                  <a:lnTo>
                    <a:pt x="325" y="765"/>
                  </a:lnTo>
                  <a:lnTo>
                    <a:pt x="67" y="882"/>
                  </a:lnTo>
                  <a:lnTo>
                    <a:pt x="443" y="993"/>
                  </a:lnTo>
                  <a:lnTo>
                    <a:pt x="406" y="1221"/>
                  </a:lnTo>
                  <a:lnTo>
                    <a:pt x="740" y="1049"/>
                  </a:lnTo>
                  <a:lnTo>
                    <a:pt x="844" y="1183"/>
                  </a:lnTo>
                  <a:lnTo>
                    <a:pt x="1005" y="1053"/>
                  </a:lnTo>
                  <a:lnTo>
                    <a:pt x="1173" y="1194"/>
                  </a:lnTo>
                  <a:lnTo>
                    <a:pt x="1277" y="1011"/>
                  </a:lnTo>
                  <a:lnTo>
                    <a:pt x="1555" y="1173"/>
                  </a:lnTo>
                  <a:lnTo>
                    <a:pt x="1567" y="962"/>
                  </a:lnTo>
                  <a:lnTo>
                    <a:pt x="2008" y="1149"/>
                  </a:lnTo>
                  <a:lnTo>
                    <a:pt x="1785" y="866"/>
                  </a:lnTo>
                  <a:lnTo>
                    <a:pt x="2005" y="842"/>
                  </a:lnTo>
                  <a:lnTo>
                    <a:pt x="1893" y="685"/>
                  </a:lnTo>
                  <a:lnTo>
                    <a:pt x="2434" y="608"/>
                  </a:lnTo>
                  <a:lnTo>
                    <a:pt x="1870" y="477"/>
                  </a:lnTo>
                  <a:lnTo>
                    <a:pt x="2095" y="289"/>
                  </a:lnTo>
                  <a:lnTo>
                    <a:pt x="1680" y="383"/>
                  </a:lnTo>
                  <a:lnTo>
                    <a:pt x="1793" y="0"/>
                  </a:lnTo>
                  <a:lnTo>
                    <a:pt x="1368" y="214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5" name="Rectangle 4">
              <a:extLst>
                <a:ext uri="{FF2B5EF4-FFF2-40B4-BE49-F238E27FC236}">
                  <a16:creationId xmlns:a16="http://schemas.microsoft.com/office/drawing/2014/main" id="{2DD939CF-704D-0547-A553-85C3111AB60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720000">
              <a:off x="2452" y="2091"/>
              <a:ext cx="975" cy="6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2000"/>
                <a:buFont typeface="Wingdings" pitchFamily="2" charset="2"/>
                <a:buChar char="o"/>
                <a:defRPr sz="2800" b="1">
                  <a:solidFill>
                    <a:srgbClr val="FF5757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9688"/>
                </a:buClr>
                <a:buSzPct val="62000"/>
                <a:buFont typeface="Wingdings" pitchFamily="2" charset="2"/>
                <a:buChar char="l"/>
                <a:defRPr sz="2400" b="1">
                  <a:solidFill>
                    <a:srgbClr val="99CCFF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B50069"/>
                </a:buClr>
                <a:buSzPct val="62000"/>
                <a:buFont typeface="Monotype Sorts" pitchFamily="2" charset="2"/>
                <a:buChar char="l"/>
                <a:defRPr sz="2400" b="1">
                  <a:solidFill>
                    <a:srgbClr val="E8B6D4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Char char="»"/>
                <a:defRPr sz="2400" b="1">
                  <a:solidFill>
                    <a:srgbClr val="00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»"/>
                <a:defRPr sz="2400" b="1">
                  <a:solidFill>
                    <a:srgbClr val="00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»"/>
                <a:defRPr sz="2400" b="1">
                  <a:solidFill>
                    <a:srgbClr val="00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»"/>
                <a:defRPr sz="2400" b="1">
                  <a:solidFill>
                    <a:srgbClr val="00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»"/>
                <a:defRPr sz="2400" b="1">
                  <a:solidFill>
                    <a:srgbClr val="00FF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 b="0"/>
            </a:p>
          </p:txBody>
        </p:sp>
      </p:grpSp>
      <p:sp>
        <p:nvSpPr>
          <p:cNvPr id="8195" name="Rectangle 6">
            <a:extLst>
              <a:ext uri="{FF2B5EF4-FFF2-40B4-BE49-F238E27FC236}">
                <a16:creationId xmlns:a16="http://schemas.microsoft.com/office/drawing/2014/main" id="{B1866760-DE4E-E24D-84AB-6CEFBD3EE1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Time-Series Components</a:t>
            </a:r>
          </a:p>
        </p:txBody>
      </p:sp>
      <p:sp>
        <p:nvSpPr>
          <p:cNvPr id="8196" name="Rectangle 7">
            <a:extLst>
              <a:ext uri="{FF2B5EF4-FFF2-40B4-BE49-F238E27FC236}">
                <a16:creationId xmlns:a16="http://schemas.microsoft.com/office/drawing/2014/main" id="{34444EDE-DC95-C54D-9AC0-EC9CBCEAC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4589" y="3430589"/>
            <a:ext cx="274002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600">
                <a:solidFill>
                  <a:srgbClr val="000000"/>
                </a:solidFill>
              </a:rPr>
              <a:t>Time-Series</a:t>
            </a:r>
          </a:p>
        </p:txBody>
      </p:sp>
      <p:sp>
        <p:nvSpPr>
          <p:cNvPr id="8197" name="Rectangle 8">
            <a:extLst>
              <a:ext uri="{FF2B5EF4-FFF2-40B4-BE49-F238E27FC236}">
                <a16:creationId xmlns:a16="http://schemas.microsoft.com/office/drawing/2014/main" id="{B257604B-3CC0-6C4A-B2DD-47DF01C28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1" y="2438401"/>
            <a:ext cx="1901825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chemeClr val="accent1"/>
                </a:solidFill>
              </a:rPr>
              <a:t>Cyclical</a:t>
            </a:r>
          </a:p>
        </p:txBody>
      </p:sp>
      <p:pic>
        <p:nvPicPr>
          <p:cNvPr id="8198" name="Picture 9">
            <a:extLst>
              <a:ext uri="{FF2B5EF4-FFF2-40B4-BE49-F238E27FC236}">
                <a16:creationId xmlns:a16="http://schemas.microsoft.com/office/drawing/2014/main" id="{E55DB0BB-4267-BA45-9B48-0466F83592E8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4565650"/>
            <a:ext cx="2349500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9" name="Rectangle 10">
            <a:extLst>
              <a:ext uri="{FF2B5EF4-FFF2-40B4-BE49-F238E27FC236}">
                <a16:creationId xmlns:a16="http://schemas.microsoft.com/office/drawing/2014/main" id="{D73981DC-570B-8C45-AE33-5A432BD14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1" y="4800601"/>
            <a:ext cx="1673225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009800"/>
                </a:solidFill>
              </a:rPr>
              <a:t>Random</a:t>
            </a:r>
          </a:p>
        </p:txBody>
      </p:sp>
      <p:pic>
        <p:nvPicPr>
          <p:cNvPr id="8200" name="Picture 11">
            <a:extLst>
              <a:ext uri="{FF2B5EF4-FFF2-40B4-BE49-F238E27FC236}">
                <a16:creationId xmlns:a16="http://schemas.microsoft.com/office/drawing/2014/main" id="{0C0A8EC5-59BC-5842-BDC9-2A8FFA042C5A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450" y="2279650"/>
            <a:ext cx="2349500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01" name="Rectangle 12">
            <a:extLst>
              <a:ext uri="{FF2B5EF4-FFF2-40B4-BE49-F238E27FC236}">
                <a16:creationId xmlns:a16="http://schemas.microsoft.com/office/drawing/2014/main" id="{191E800E-CA35-0E48-A9BB-14673A609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1" y="2438401"/>
            <a:ext cx="2054225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23D42"/>
                </a:solidFill>
              </a:rPr>
              <a:t>Trend</a:t>
            </a:r>
          </a:p>
        </p:txBody>
      </p:sp>
      <p:pic>
        <p:nvPicPr>
          <p:cNvPr id="8202" name="Picture 13">
            <a:extLst>
              <a:ext uri="{FF2B5EF4-FFF2-40B4-BE49-F238E27FC236}">
                <a16:creationId xmlns:a16="http://schemas.microsoft.com/office/drawing/2014/main" id="{ADFF24AE-5926-7240-921B-A6BB680A5AFE}"/>
              </a:ext>
            </a:extLst>
          </p:cNvPr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450" y="4565650"/>
            <a:ext cx="2349500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03" name="Rectangle 14">
            <a:extLst>
              <a:ext uri="{FF2B5EF4-FFF2-40B4-BE49-F238E27FC236}">
                <a16:creationId xmlns:a16="http://schemas.microsoft.com/office/drawing/2014/main" id="{721BE34C-3AD3-7A41-AFE1-614C51D2F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1" y="4800601"/>
            <a:ext cx="2054225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FF5757"/>
                </a:solidFill>
              </a:rPr>
              <a:t>Seasonal</a:t>
            </a:r>
          </a:p>
        </p:txBody>
      </p:sp>
    </p:spTree>
    <p:extLst>
      <p:ext uri="{BB962C8B-B14F-4D97-AF65-F5344CB8AC3E}">
        <p14:creationId xmlns:p14="http://schemas.microsoft.com/office/powerpoint/2010/main" val="2001580822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:a16="http://schemas.microsoft.com/office/drawing/2014/main" id="{1A554531-7009-264E-A844-6172657EA4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Trend Component</a:t>
            </a:r>
          </a:p>
        </p:txBody>
      </p:sp>
      <p:sp>
        <p:nvSpPr>
          <p:cNvPr id="10242" name="Rectangle 3">
            <a:extLst>
              <a:ext uri="{FF2B5EF4-FFF2-40B4-BE49-F238E27FC236}">
                <a16:creationId xmlns:a16="http://schemas.microsoft.com/office/drawing/2014/main" id="{FDD476C1-E9B5-CA4E-ABC6-3B05FE22C1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0" y="1981200"/>
            <a:ext cx="8763000" cy="4114800"/>
          </a:xfrm>
          <a:noFill/>
        </p:spPr>
        <p:txBody>
          <a:bodyPr/>
          <a:lstStyle/>
          <a:p>
            <a:pPr>
              <a:buFontTx/>
              <a:buChar char="•"/>
            </a:pPr>
            <a:r>
              <a:rPr lang="en-US" altLang="en-US"/>
              <a:t>Overall Upward or Downward Movement</a:t>
            </a:r>
          </a:p>
          <a:p>
            <a:pPr>
              <a:buFontTx/>
              <a:buChar char="•"/>
            </a:pPr>
            <a:r>
              <a:rPr lang="en-US" altLang="en-US"/>
              <a:t>Data Taken Over a Period of Years</a:t>
            </a:r>
          </a:p>
          <a:p>
            <a:pPr>
              <a:buFontTx/>
              <a:buChar char="•"/>
            </a:pPr>
            <a:endParaRPr lang="en-US" altLang="en-US"/>
          </a:p>
        </p:txBody>
      </p:sp>
      <p:sp>
        <p:nvSpPr>
          <p:cNvPr id="10243" name="Line 4">
            <a:extLst>
              <a:ext uri="{FF2B5EF4-FFF2-40B4-BE49-F238E27FC236}">
                <a16:creationId xmlns:a16="http://schemas.microsoft.com/office/drawing/2014/main" id="{58E4F1A4-4570-F24B-A216-313A633A7317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3516314"/>
            <a:ext cx="0" cy="23510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4" name="Line 5">
            <a:extLst>
              <a:ext uri="{FF2B5EF4-FFF2-40B4-BE49-F238E27FC236}">
                <a16:creationId xmlns:a16="http://schemas.microsoft.com/office/drawing/2014/main" id="{21923865-95B2-D142-8D47-8545E9A69ABE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6314" y="5943600"/>
            <a:ext cx="54752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5" name="Rectangle 6">
            <a:extLst>
              <a:ext uri="{FF2B5EF4-FFF2-40B4-BE49-F238E27FC236}">
                <a16:creationId xmlns:a16="http://schemas.microsoft.com/office/drawing/2014/main" id="{526207B8-D0CC-9648-B6B4-E2FB5B615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9989" y="3354388"/>
            <a:ext cx="144462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Arial" panose="020B0604020202020204" pitchFamily="34" charset="0"/>
              </a:rPr>
              <a:t>Sales</a:t>
            </a:r>
          </a:p>
        </p:txBody>
      </p:sp>
      <p:sp>
        <p:nvSpPr>
          <p:cNvPr id="10246" name="Rectangle 7">
            <a:extLst>
              <a:ext uri="{FF2B5EF4-FFF2-40B4-BE49-F238E27FC236}">
                <a16:creationId xmlns:a16="http://schemas.microsoft.com/office/drawing/2014/main" id="{09C58C5A-6A59-614F-BF78-E581B0566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8389" y="5945188"/>
            <a:ext cx="144462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Arial" panose="020B0604020202020204" pitchFamily="34" charset="0"/>
              </a:rPr>
              <a:t>Time </a:t>
            </a:r>
          </a:p>
        </p:txBody>
      </p:sp>
      <p:sp>
        <p:nvSpPr>
          <p:cNvPr id="10247" name="Line 8">
            <a:extLst>
              <a:ext uri="{FF2B5EF4-FFF2-40B4-BE49-F238E27FC236}">
                <a16:creationId xmlns:a16="http://schemas.microsoft.com/office/drawing/2014/main" id="{48DBADC5-F9E4-8948-8663-4408DD7A73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05250" y="3803650"/>
            <a:ext cx="5526088" cy="1309688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8" name="Line 9">
            <a:extLst>
              <a:ext uri="{FF2B5EF4-FFF2-40B4-BE49-F238E27FC236}">
                <a16:creationId xmlns:a16="http://schemas.microsoft.com/office/drawing/2014/main" id="{53150B97-79B6-B447-9D6A-488FAAFA159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4388" y="4192588"/>
            <a:ext cx="1141412" cy="1446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9" name="Line 10">
            <a:extLst>
              <a:ext uri="{FF2B5EF4-FFF2-40B4-BE49-F238E27FC236}">
                <a16:creationId xmlns:a16="http://schemas.microsoft.com/office/drawing/2014/main" id="{8B0619D9-8116-CC4D-BDDC-BA66CCDA451B}"/>
              </a:ext>
            </a:extLst>
          </p:cNvPr>
          <p:cNvSpPr>
            <a:spLocks noChangeShapeType="1"/>
          </p:cNvSpPr>
          <p:nvPr/>
        </p:nvSpPr>
        <p:spPr bwMode="auto">
          <a:xfrm>
            <a:off x="4659314" y="4278314"/>
            <a:ext cx="979487" cy="6746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0" name="Line 11">
            <a:extLst>
              <a:ext uri="{FF2B5EF4-FFF2-40B4-BE49-F238E27FC236}">
                <a16:creationId xmlns:a16="http://schemas.microsoft.com/office/drawing/2014/main" id="{9FB4C9D9-1A1A-194B-BDC8-EA17D1DE67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6588" y="3887788"/>
            <a:ext cx="1141412" cy="12176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1" name="Line 12">
            <a:extLst>
              <a:ext uri="{FF2B5EF4-FFF2-40B4-BE49-F238E27FC236}">
                <a16:creationId xmlns:a16="http://schemas.microsoft.com/office/drawing/2014/main" id="{D883A661-C7D7-4B44-9E7E-A9262F156530}"/>
              </a:ext>
            </a:extLst>
          </p:cNvPr>
          <p:cNvSpPr>
            <a:spLocks noChangeShapeType="1"/>
          </p:cNvSpPr>
          <p:nvPr/>
        </p:nvSpPr>
        <p:spPr bwMode="auto">
          <a:xfrm>
            <a:off x="6945314" y="3973514"/>
            <a:ext cx="979487" cy="9794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2" name="Line 13">
            <a:extLst>
              <a:ext uri="{FF2B5EF4-FFF2-40B4-BE49-F238E27FC236}">
                <a16:creationId xmlns:a16="http://schemas.microsoft.com/office/drawing/2014/main" id="{1EE1F864-238F-F749-9781-F20B60D86A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26388" y="2820988"/>
            <a:ext cx="1141412" cy="2208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3" name="Oval 14">
            <a:extLst>
              <a:ext uri="{FF2B5EF4-FFF2-40B4-BE49-F238E27FC236}">
                <a16:creationId xmlns:a16="http://schemas.microsoft.com/office/drawing/2014/main" id="{E5777904-77ED-1048-B394-5C286E4A1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4864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10254" name="Oval 15">
            <a:extLst>
              <a:ext uri="{FF2B5EF4-FFF2-40B4-BE49-F238E27FC236}">
                <a16:creationId xmlns:a16="http://schemas.microsoft.com/office/drawing/2014/main" id="{AF760D29-DD60-FF45-9681-5FADC1D4E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0386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10255" name="Oval 16">
            <a:extLst>
              <a:ext uri="{FF2B5EF4-FFF2-40B4-BE49-F238E27FC236}">
                <a16:creationId xmlns:a16="http://schemas.microsoft.com/office/drawing/2014/main" id="{C2FC2945-1B40-0449-9D99-9189A7868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9530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10256" name="Oval 17">
            <a:extLst>
              <a:ext uri="{FF2B5EF4-FFF2-40B4-BE49-F238E27FC236}">
                <a16:creationId xmlns:a16="http://schemas.microsoft.com/office/drawing/2014/main" id="{024041D5-C002-BC49-BC4E-D32D30337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7338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10257" name="Oval 18">
            <a:extLst>
              <a:ext uri="{FF2B5EF4-FFF2-40B4-BE49-F238E27FC236}">
                <a16:creationId xmlns:a16="http://schemas.microsoft.com/office/drawing/2014/main" id="{9BDBD487-76EB-6447-98A9-702A0B152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48768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10258" name="Oval 19">
            <a:extLst>
              <a:ext uri="{FF2B5EF4-FFF2-40B4-BE49-F238E27FC236}">
                <a16:creationId xmlns:a16="http://schemas.microsoft.com/office/drawing/2014/main" id="{F7989CAF-B455-5E4F-9868-C0CA8BAE1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5400" y="26670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10259" name="Rectangle 20">
            <a:extLst>
              <a:ext uri="{FF2B5EF4-FFF2-40B4-BE49-F238E27FC236}">
                <a16:creationId xmlns:a16="http://schemas.microsoft.com/office/drawing/2014/main" id="{6EBB98A1-9239-4644-BD86-BDAD75A2F723}"/>
              </a:ext>
            </a:extLst>
          </p:cNvPr>
          <p:cNvSpPr>
            <a:spLocks noChangeArrowheads="1"/>
          </p:cNvSpPr>
          <p:nvPr/>
        </p:nvSpPr>
        <p:spPr bwMode="auto">
          <a:xfrm rot="20940000">
            <a:off x="8689976" y="3350263"/>
            <a:ext cx="197802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0">
                <a:solidFill>
                  <a:schemeClr val="hlink"/>
                </a:solidFill>
              </a:rPr>
              <a:t>Upward trend</a:t>
            </a:r>
          </a:p>
        </p:txBody>
      </p:sp>
    </p:spTree>
    <p:extLst>
      <p:ext uri="{BB962C8B-B14F-4D97-AF65-F5344CB8AC3E}">
        <p14:creationId xmlns:p14="http://schemas.microsoft.com/office/powerpoint/2010/main" val="16771595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>
            <a:extLst>
              <a:ext uri="{FF2B5EF4-FFF2-40B4-BE49-F238E27FC236}">
                <a16:creationId xmlns:a16="http://schemas.microsoft.com/office/drawing/2014/main" id="{27D750CD-F812-8F4D-8B2D-A25837CB4D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Cyclical Component</a:t>
            </a:r>
          </a:p>
        </p:txBody>
      </p:sp>
      <p:sp>
        <p:nvSpPr>
          <p:cNvPr id="12290" name="Rectangle 3">
            <a:extLst>
              <a:ext uri="{FF2B5EF4-FFF2-40B4-BE49-F238E27FC236}">
                <a16:creationId xmlns:a16="http://schemas.microsoft.com/office/drawing/2014/main" id="{F436C9EE-A5D9-7D4F-A139-FA9CF84492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828800"/>
            <a:ext cx="8763000" cy="4114800"/>
          </a:xfrm>
          <a:noFill/>
        </p:spPr>
        <p:txBody>
          <a:bodyPr/>
          <a:lstStyle/>
          <a:p>
            <a:pPr>
              <a:buFontTx/>
              <a:buChar char="•"/>
            </a:pPr>
            <a:r>
              <a:rPr lang="en-US" altLang="en-US"/>
              <a:t>Upward or Downward Swings</a:t>
            </a:r>
          </a:p>
          <a:p>
            <a:pPr>
              <a:buFontTx/>
              <a:buChar char="•"/>
            </a:pPr>
            <a:r>
              <a:rPr lang="en-US" altLang="en-US"/>
              <a:t>May Vary in Length</a:t>
            </a:r>
          </a:p>
          <a:p>
            <a:pPr>
              <a:buFontTx/>
              <a:buChar char="•"/>
            </a:pPr>
            <a:r>
              <a:rPr lang="en-US" altLang="en-US"/>
              <a:t>Usually Lasts 2 - 10 Years</a:t>
            </a:r>
          </a:p>
          <a:p>
            <a:pPr>
              <a:buFontTx/>
              <a:buChar char="•"/>
            </a:pPr>
            <a:endParaRPr lang="en-US" altLang="en-US"/>
          </a:p>
        </p:txBody>
      </p:sp>
      <p:sp>
        <p:nvSpPr>
          <p:cNvPr id="12291" name="Line 4">
            <a:extLst>
              <a:ext uri="{FF2B5EF4-FFF2-40B4-BE49-F238E27FC236}">
                <a16:creationId xmlns:a16="http://schemas.microsoft.com/office/drawing/2014/main" id="{424F425A-31EF-B444-BE28-855324F4F53D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3821114"/>
            <a:ext cx="0" cy="24907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2" name="Line 5">
            <a:extLst>
              <a:ext uri="{FF2B5EF4-FFF2-40B4-BE49-F238E27FC236}">
                <a16:creationId xmlns:a16="http://schemas.microsoft.com/office/drawing/2014/main" id="{565DF2DE-4F11-9A45-91BB-05957C4C155D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6314" y="6248400"/>
            <a:ext cx="54752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3" name="Rectangle 6">
            <a:extLst>
              <a:ext uri="{FF2B5EF4-FFF2-40B4-BE49-F238E27FC236}">
                <a16:creationId xmlns:a16="http://schemas.microsoft.com/office/drawing/2014/main" id="{2B0074C7-E4E5-FF4A-8AAA-007E3101E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9989" y="3659188"/>
            <a:ext cx="144462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Arial" panose="020B0604020202020204" pitchFamily="34" charset="0"/>
              </a:rPr>
              <a:t>Sales</a:t>
            </a:r>
          </a:p>
        </p:txBody>
      </p:sp>
      <p:sp>
        <p:nvSpPr>
          <p:cNvPr id="12294" name="Rectangle 7">
            <a:extLst>
              <a:ext uri="{FF2B5EF4-FFF2-40B4-BE49-F238E27FC236}">
                <a16:creationId xmlns:a16="http://schemas.microsoft.com/office/drawing/2014/main" id="{2134EF2F-1A5C-3C47-B8FE-C55EA83003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789" y="6097588"/>
            <a:ext cx="144462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Arial" panose="020B0604020202020204" pitchFamily="34" charset="0"/>
              </a:rPr>
              <a:t>Time </a:t>
            </a:r>
          </a:p>
        </p:txBody>
      </p:sp>
      <p:sp>
        <p:nvSpPr>
          <p:cNvPr id="12295" name="Line 8">
            <a:extLst>
              <a:ext uri="{FF2B5EF4-FFF2-40B4-BE49-F238E27FC236}">
                <a16:creationId xmlns:a16="http://schemas.microsoft.com/office/drawing/2014/main" id="{34F2291B-056C-F84F-AF51-06D899A1C0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4388" y="4421188"/>
            <a:ext cx="1293812" cy="1522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6" name="Line 9">
            <a:extLst>
              <a:ext uri="{FF2B5EF4-FFF2-40B4-BE49-F238E27FC236}">
                <a16:creationId xmlns:a16="http://schemas.microsoft.com/office/drawing/2014/main" id="{23A30E1A-4684-2842-93B5-A284F505AA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5988" y="4497388"/>
            <a:ext cx="912812" cy="760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7" name="Line 10">
            <a:extLst>
              <a:ext uri="{FF2B5EF4-FFF2-40B4-BE49-F238E27FC236}">
                <a16:creationId xmlns:a16="http://schemas.microsoft.com/office/drawing/2014/main" id="{A6EE9DEE-7543-8245-BCD6-B722F2CC48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7550" y="4121150"/>
            <a:ext cx="979488" cy="1284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8" name="Line 11">
            <a:extLst>
              <a:ext uri="{FF2B5EF4-FFF2-40B4-BE49-F238E27FC236}">
                <a16:creationId xmlns:a16="http://schemas.microsoft.com/office/drawing/2014/main" id="{5A85348C-88E4-5849-8EBE-8D66B50FAA6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45314" y="4278314"/>
            <a:ext cx="979487" cy="9794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9" name="Line 12">
            <a:extLst>
              <a:ext uri="{FF2B5EF4-FFF2-40B4-BE49-F238E27FC236}">
                <a16:creationId xmlns:a16="http://schemas.microsoft.com/office/drawing/2014/main" id="{43CFFE57-2F1B-F04B-A2E6-7CA8B5E44F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81963" y="3276600"/>
            <a:ext cx="984250" cy="2051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0" name="Oval 13">
            <a:extLst>
              <a:ext uri="{FF2B5EF4-FFF2-40B4-BE49-F238E27FC236}">
                <a16:creationId xmlns:a16="http://schemas.microsoft.com/office/drawing/2014/main" id="{85E7814D-5ED9-E544-9FA2-41CA4F1C5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7912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12301" name="Oval 14">
            <a:extLst>
              <a:ext uri="{FF2B5EF4-FFF2-40B4-BE49-F238E27FC236}">
                <a16:creationId xmlns:a16="http://schemas.microsoft.com/office/drawing/2014/main" id="{0BE15F52-754E-F849-A564-94E90B61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3434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12302" name="Oval 15">
            <a:extLst>
              <a:ext uri="{FF2B5EF4-FFF2-40B4-BE49-F238E27FC236}">
                <a16:creationId xmlns:a16="http://schemas.microsoft.com/office/drawing/2014/main" id="{6FC61C93-C015-CA44-A2DC-15A34848E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1816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12303" name="Oval 16">
            <a:extLst>
              <a:ext uri="{FF2B5EF4-FFF2-40B4-BE49-F238E27FC236}">
                <a16:creationId xmlns:a16="http://schemas.microsoft.com/office/drawing/2014/main" id="{D85446C7-6F87-D740-84A2-23CAD7CA9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0386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12304" name="Oval 17">
            <a:extLst>
              <a:ext uri="{FF2B5EF4-FFF2-40B4-BE49-F238E27FC236}">
                <a16:creationId xmlns:a16="http://schemas.microsoft.com/office/drawing/2014/main" id="{B2E42B4F-544D-194A-9110-7DCD9AF76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1054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12305" name="Oval 18">
            <a:extLst>
              <a:ext uri="{FF2B5EF4-FFF2-40B4-BE49-F238E27FC236}">
                <a16:creationId xmlns:a16="http://schemas.microsoft.com/office/drawing/2014/main" id="{024D5F82-EB5C-874C-A439-F4DAEDF78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5400" y="31242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12306" name="Freeform 19">
            <a:extLst>
              <a:ext uri="{FF2B5EF4-FFF2-40B4-BE49-F238E27FC236}">
                <a16:creationId xmlns:a16="http://schemas.microsoft.com/office/drawing/2014/main" id="{277645C6-4115-5240-9504-20468F88BD43}"/>
              </a:ext>
            </a:extLst>
          </p:cNvPr>
          <p:cNvSpPr>
            <a:spLocks/>
          </p:cNvSpPr>
          <p:nvPr/>
        </p:nvSpPr>
        <p:spPr bwMode="auto">
          <a:xfrm>
            <a:off x="4751389" y="4029076"/>
            <a:ext cx="2039937" cy="390525"/>
          </a:xfrm>
          <a:custGeom>
            <a:avLst/>
            <a:gdLst>
              <a:gd name="T0" fmla="*/ 2147483646 w 1285"/>
              <a:gd name="T1" fmla="*/ 2147483646 h 246"/>
              <a:gd name="T2" fmla="*/ 2147483646 w 1285"/>
              <a:gd name="T3" fmla="*/ 2147483646 h 246"/>
              <a:gd name="T4" fmla="*/ 2147483646 w 1285"/>
              <a:gd name="T5" fmla="*/ 2147483646 h 246"/>
              <a:gd name="T6" fmla="*/ 2147483646 w 1285"/>
              <a:gd name="T7" fmla="*/ 0 h 246"/>
              <a:gd name="T8" fmla="*/ 2147483646 w 1285"/>
              <a:gd name="T9" fmla="*/ 0 h 246"/>
              <a:gd name="T10" fmla="*/ 2147483646 w 1285"/>
              <a:gd name="T11" fmla="*/ 2147483646 h 246"/>
              <a:gd name="T12" fmla="*/ 2147483646 w 1285"/>
              <a:gd name="T13" fmla="*/ 2147483646 h 246"/>
              <a:gd name="T14" fmla="*/ 2147483646 w 1285"/>
              <a:gd name="T15" fmla="*/ 2147483646 h 246"/>
              <a:gd name="T16" fmla="*/ 2147483646 w 1285"/>
              <a:gd name="T17" fmla="*/ 2147483646 h 246"/>
              <a:gd name="T18" fmla="*/ 2147483646 w 1285"/>
              <a:gd name="T19" fmla="*/ 2147483646 h 246"/>
              <a:gd name="T20" fmla="*/ 2147483646 w 1285"/>
              <a:gd name="T21" fmla="*/ 2147483646 h 246"/>
              <a:gd name="T22" fmla="*/ 2147483646 w 1285"/>
              <a:gd name="T23" fmla="*/ 2147483646 h 246"/>
              <a:gd name="T24" fmla="*/ 2147483646 w 1285"/>
              <a:gd name="T25" fmla="*/ 2147483646 h 246"/>
              <a:gd name="T26" fmla="*/ 2147483646 w 1285"/>
              <a:gd name="T27" fmla="*/ 2147483646 h 246"/>
              <a:gd name="T28" fmla="*/ 2147483646 w 1285"/>
              <a:gd name="T29" fmla="*/ 2147483646 h 246"/>
              <a:gd name="T30" fmla="*/ 2147483646 w 1285"/>
              <a:gd name="T31" fmla="*/ 2147483646 h 246"/>
              <a:gd name="T32" fmla="*/ 2147483646 w 1285"/>
              <a:gd name="T33" fmla="*/ 2147483646 h 246"/>
              <a:gd name="T34" fmla="*/ 2147483646 w 1285"/>
              <a:gd name="T35" fmla="*/ 2147483646 h 246"/>
              <a:gd name="T36" fmla="*/ 0 w 1285"/>
              <a:gd name="T37" fmla="*/ 2147483646 h 24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285" h="246">
                <a:moveTo>
                  <a:pt x="1284" y="54"/>
                </a:moveTo>
                <a:lnTo>
                  <a:pt x="1273" y="27"/>
                </a:lnTo>
                <a:lnTo>
                  <a:pt x="1247" y="9"/>
                </a:lnTo>
                <a:lnTo>
                  <a:pt x="1210" y="0"/>
                </a:lnTo>
                <a:lnTo>
                  <a:pt x="1167" y="0"/>
                </a:lnTo>
                <a:lnTo>
                  <a:pt x="727" y="62"/>
                </a:lnTo>
                <a:lnTo>
                  <a:pt x="684" y="62"/>
                </a:lnTo>
                <a:lnTo>
                  <a:pt x="647" y="54"/>
                </a:lnTo>
                <a:lnTo>
                  <a:pt x="621" y="36"/>
                </a:lnTo>
                <a:lnTo>
                  <a:pt x="610" y="9"/>
                </a:lnTo>
                <a:lnTo>
                  <a:pt x="605" y="40"/>
                </a:lnTo>
                <a:lnTo>
                  <a:pt x="589" y="67"/>
                </a:lnTo>
                <a:lnTo>
                  <a:pt x="557" y="85"/>
                </a:lnTo>
                <a:lnTo>
                  <a:pt x="514" y="98"/>
                </a:lnTo>
                <a:lnTo>
                  <a:pt x="95" y="156"/>
                </a:lnTo>
                <a:lnTo>
                  <a:pt x="53" y="169"/>
                </a:lnTo>
                <a:lnTo>
                  <a:pt x="26" y="187"/>
                </a:lnTo>
                <a:lnTo>
                  <a:pt x="5" y="214"/>
                </a:lnTo>
                <a:lnTo>
                  <a:pt x="0" y="245"/>
                </a:lnTo>
              </a:path>
            </a:pathLst>
          </a:custGeom>
          <a:noFill/>
          <a:ln w="12700" cap="rnd" cmpd="sng">
            <a:solidFill>
              <a:srgbClr val="A7FFA7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7" name="Rectangle 20">
            <a:extLst>
              <a:ext uri="{FF2B5EF4-FFF2-40B4-BE49-F238E27FC236}">
                <a16:creationId xmlns:a16="http://schemas.microsoft.com/office/drawing/2014/main" id="{635CF6A7-199E-4141-A54C-2F09911A53C9}"/>
              </a:ext>
            </a:extLst>
          </p:cNvPr>
          <p:cNvSpPr>
            <a:spLocks noChangeArrowheads="1"/>
          </p:cNvSpPr>
          <p:nvPr/>
        </p:nvSpPr>
        <p:spPr bwMode="auto">
          <a:xfrm rot="21000000">
            <a:off x="5183189" y="3656651"/>
            <a:ext cx="113982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0">
                <a:solidFill>
                  <a:srgbClr val="A7FFA7"/>
                </a:solidFill>
              </a:rPr>
              <a:t>Cycle</a:t>
            </a:r>
          </a:p>
        </p:txBody>
      </p:sp>
    </p:spTree>
    <p:extLst>
      <p:ext uri="{BB962C8B-B14F-4D97-AF65-F5344CB8AC3E}">
        <p14:creationId xmlns:p14="http://schemas.microsoft.com/office/powerpoint/2010/main" val="3986543944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>
            <a:extLst>
              <a:ext uri="{FF2B5EF4-FFF2-40B4-BE49-F238E27FC236}">
                <a16:creationId xmlns:a16="http://schemas.microsoft.com/office/drawing/2014/main" id="{76FB1006-F579-1945-BA93-135E8256D7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Seasonal Component</a:t>
            </a:r>
          </a:p>
        </p:txBody>
      </p:sp>
      <p:sp>
        <p:nvSpPr>
          <p:cNvPr id="14338" name="Rectangle 3">
            <a:extLst>
              <a:ext uri="{FF2B5EF4-FFF2-40B4-BE49-F238E27FC236}">
                <a16:creationId xmlns:a16="http://schemas.microsoft.com/office/drawing/2014/main" id="{9CBEBAF8-1E98-4D4C-B76B-11A7505CC1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828800"/>
            <a:ext cx="8763000" cy="4114800"/>
          </a:xfrm>
          <a:noFill/>
        </p:spPr>
        <p:txBody>
          <a:bodyPr/>
          <a:lstStyle/>
          <a:p>
            <a:pPr>
              <a:buFontTx/>
              <a:buChar char="•"/>
            </a:pPr>
            <a:r>
              <a:rPr lang="en-US" altLang="en-US"/>
              <a:t>Upward or Downward Swings</a:t>
            </a:r>
          </a:p>
          <a:p>
            <a:pPr>
              <a:buFontTx/>
              <a:buChar char="•"/>
            </a:pPr>
            <a:r>
              <a:rPr lang="en-US" altLang="en-US"/>
              <a:t>Regular Patterns</a:t>
            </a:r>
          </a:p>
          <a:p>
            <a:pPr>
              <a:buFontTx/>
              <a:buChar char="•"/>
            </a:pPr>
            <a:r>
              <a:rPr lang="en-US" altLang="en-US"/>
              <a:t>Observed Within 1 Year</a:t>
            </a:r>
          </a:p>
          <a:p>
            <a:pPr>
              <a:buFontTx/>
              <a:buChar char="•"/>
            </a:pPr>
            <a:endParaRPr lang="en-US" altLang="en-US"/>
          </a:p>
        </p:txBody>
      </p:sp>
      <p:sp>
        <p:nvSpPr>
          <p:cNvPr id="14339" name="Line 4">
            <a:extLst>
              <a:ext uri="{FF2B5EF4-FFF2-40B4-BE49-F238E27FC236}">
                <a16:creationId xmlns:a16="http://schemas.microsoft.com/office/drawing/2014/main" id="{CEFEE81A-62B2-5C40-A1B9-B952533D1809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3821114"/>
            <a:ext cx="0" cy="23510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0" name="Line 5">
            <a:extLst>
              <a:ext uri="{FF2B5EF4-FFF2-40B4-BE49-F238E27FC236}">
                <a16:creationId xmlns:a16="http://schemas.microsoft.com/office/drawing/2014/main" id="{B74C1751-C1C9-9845-BA6F-E640AABB934F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6314" y="6248400"/>
            <a:ext cx="54752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1" name="Rectangle 6">
            <a:extLst>
              <a:ext uri="{FF2B5EF4-FFF2-40B4-BE49-F238E27FC236}">
                <a16:creationId xmlns:a16="http://schemas.microsoft.com/office/drawing/2014/main" id="{6A661F8D-FC39-6040-95AC-95F0D4372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9989" y="3659188"/>
            <a:ext cx="144462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Arial" panose="020B0604020202020204" pitchFamily="34" charset="0"/>
              </a:rPr>
              <a:t>Sales</a:t>
            </a:r>
          </a:p>
        </p:txBody>
      </p:sp>
      <p:sp>
        <p:nvSpPr>
          <p:cNvPr id="14342" name="Rectangle 7">
            <a:extLst>
              <a:ext uri="{FF2B5EF4-FFF2-40B4-BE49-F238E27FC236}">
                <a16:creationId xmlns:a16="http://schemas.microsoft.com/office/drawing/2014/main" id="{D06351AF-52FA-7D4F-9026-6E1363A90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3589" y="6173788"/>
            <a:ext cx="449262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Arial" panose="020B0604020202020204" pitchFamily="34" charset="0"/>
              </a:rPr>
              <a:t>Time (Monthly or Quarterly) </a:t>
            </a:r>
          </a:p>
        </p:txBody>
      </p:sp>
      <p:sp>
        <p:nvSpPr>
          <p:cNvPr id="14343" name="Line 8">
            <a:extLst>
              <a:ext uri="{FF2B5EF4-FFF2-40B4-BE49-F238E27FC236}">
                <a16:creationId xmlns:a16="http://schemas.microsoft.com/office/drawing/2014/main" id="{3E659E6C-2244-5541-85D9-A9ADB84E91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30588" y="4497388"/>
            <a:ext cx="1217612" cy="13700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4" name="Line 9">
            <a:extLst>
              <a:ext uri="{FF2B5EF4-FFF2-40B4-BE49-F238E27FC236}">
                <a16:creationId xmlns:a16="http://schemas.microsoft.com/office/drawing/2014/main" id="{3EFCE533-7135-304D-9CAF-0BFBAA29853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5988" y="4497388"/>
            <a:ext cx="1065212" cy="9128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5" name="Line 10">
            <a:extLst>
              <a:ext uri="{FF2B5EF4-FFF2-40B4-BE49-F238E27FC236}">
                <a16:creationId xmlns:a16="http://schemas.microsoft.com/office/drawing/2014/main" id="{BBF93BD6-B202-A24E-9351-F44A3A3889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5963" y="4191000"/>
            <a:ext cx="1060450" cy="1212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6" name="Line 11">
            <a:extLst>
              <a:ext uri="{FF2B5EF4-FFF2-40B4-BE49-F238E27FC236}">
                <a16:creationId xmlns:a16="http://schemas.microsoft.com/office/drawing/2014/main" id="{FD1E81DC-FDE9-3240-8737-3B0B6CFD28AA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9588" y="4116388"/>
            <a:ext cx="1065212" cy="1141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7" name="Line 12">
            <a:extLst>
              <a:ext uri="{FF2B5EF4-FFF2-40B4-BE49-F238E27FC236}">
                <a16:creationId xmlns:a16="http://schemas.microsoft.com/office/drawing/2014/main" id="{BEA46251-F2BC-B54F-A872-7155E16612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02588" y="3201988"/>
            <a:ext cx="1065212" cy="20558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8" name="Oval 13">
            <a:extLst>
              <a:ext uri="{FF2B5EF4-FFF2-40B4-BE49-F238E27FC236}">
                <a16:creationId xmlns:a16="http://schemas.microsoft.com/office/drawing/2014/main" id="{CE3B8E3D-DE52-2940-9820-C51BBC59C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7912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14349" name="Oval 14">
            <a:extLst>
              <a:ext uri="{FF2B5EF4-FFF2-40B4-BE49-F238E27FC236}">
                <a16:creationId xmlns:a16="http://schemas.microsoft.com/office/drawing/2014/main" id="{F45B36E7-2BBD-1243-AD4E-FC9C16E6C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3434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14350" name="Oval 15">
            <a:extLst>
              <a:ext uri="{FF2B5EF4-FFF2-40B4-BE49-F238E27FC236}">
                <a16:creationId xmlns:a16="http://schemas.microsoft.com/office/drawing/2014/main" id="{0B9F4F3B-BA0F-7E44-8DB4-F86324B74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1816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14351" name="Oval 16">
            <a:extLst>
              <a:ext uri="{FF2B5EF4-FFF2-40B4-BE49-F238E27FC236}">
                <a16:creationId xmlns:a16="http://schemas.microsoft.com/office/drawing/2014/main" id="{048E867D-6660-FC46-BB52-DD7448CDC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0386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14352" name="Oval 17">
            <a:extLst>
              <a:ext uri="{FF2B5EF4-FFF2-40B4-BE49-F238E27FC236}">
                <a16:creationId xmlns:a16="http://schemas.microsoft.com/office/drawing/2014/main" id="{EF13246B-2C16-C54E-925C-C1FAE8B07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1054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14353" name="Oval 18">
            <a:extLst>
              <a:ext uri="{FF2B5EF4-FFF2-40B4-BE49-F238E27FC236}">
                <a16:creationId xmlns:a16="http://schemas.microsoft.com/office/drawing/2014/main" id="{5D12D29C-7D52-B34D-9489-EBDF74E89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5400" y="31242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14354" name="Rectangle 19">
            <a:extLst>
              <a:ext uri="{FF2B5EF4-FFF2-40B4-BE49-F238E27FC236}">
                <a16:creationId xmlns:a16="http://schemas.microsoft.com/office/drawing/2014/main" id="{BA002A97-F473-F043-AA7A-B94A64711D03}"/>
              </a:ext>
            </a:extLst>
          </p:cNvPr>
          <p:cNvSpPr>
            <a:spLocks noChangeArrowheads="1"/>
          </p:cNvSpPr>
          <p:nvPr/>
        </p:nvSpPr>
        <p:spPr bwMode="auto">
          <a:xfrm rot="21000000">
            <a:off x="4878389" y="3504251"/>
            <a:ext cx="156527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b="0">
                <a:solidFill>
                  <a:srgbClr val="A7FFA7"/>
                </a:solidFill>
              </a:rPr>
              <a:t>Winter</a:t>
            </a:r>
          </a:p>
        </p:txBody>
      </p:sp>
      <p:sp>
        <p:nvSpPr>
          <p:cNvPr id="14355" name="Line 20">
            <a:extLst>
              <a:ext uri="{FF2B5EF4-FFF2-40B4-BE49-F238E27FC236}">
                <a16:creationId xmlns:a16="http://schemas.microsoft.com/office/drawing/2014/main" id="{86D23EFF-E8B6-B24B-8F9E-1E5955F3D79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35514" y="4049714"/>
            <a:ext cx="750887" cy="293687"/>
          </a:xfrm>
          <a:prstGeom prst="line">
            <a:avLst/>
          </a:prstGeom>
          <a:noFill/>
          <a:ln w="25400">
            <a:solidFill>
              <a:srgbClr val="A7FFA7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6" name="Line 21">
            <a:extLst>
              <a:ext uri="{FF2B5EF4-FFF2-40B4-BE49-F238E27FC236}">
                <a16:creationId xmlns:a16="http://schemas.microsoft.com/office/drawing/2014/main" id="{82C92C64-C7E4-B34C-B87C-5866A88984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02350" y="3282950"/>
            <a:ext cx="2503488" cy="674688"/>
          </a:xfrm>
          <a:prstGeom prst="line">
            <a:avLst/>
          </a:prstGeom>
          <a:noFill/>
          <a:ln w="25400">
            <a:solidFill>
              <a:srgbClr val="A7FFA7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46465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A15DF29A-60EB-5743-85AC-99ED3DCD52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Random or Irregular Component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8E3DA1C7-ECDE-0342-8A68-05C47C01BE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lnSpc>
                <a:spcPct val="130000"/>
              </a:lnSpc>
              <a:buFontTx/>
              <a:buChar char="•"/>
            </a:pPr>
            <a:r>
              <a:rPr lang="en-US" altLang="en-US"/>
              <a:t>Erratic, Nonsystematic, Random, ‘Residual’ Fluctuations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en-US" altLang="en-US"/>
              <a:t>Due to Random Variations of </a:t>
            </a:r>
          </a:p>
          <a:p>
            <a:pPr lvl="1">
              <a:lnSpc>
                <a:spcPct val="130000"/>
              </a:lnSpc>
            </a:pPr>
            <a:r>
              <a:rPr lang="en-US" altLang="en-US"/>
              <a:t>Nature</a:t>
            </a:r>
          </a:p>
          <a:p>
            <a:pPr lvl="1">
              <a:lnSpc>
                <a:spcPct val="130000"/>
              </a:lnSpc>
            </a:pPr>
            <a:r>
              <a:rPr lang="en-US" altLang="en-US"/>
              <a:t>Accidents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en-US" altLang="en-US"/>
              <a:t>Short Duration and Non-repeating</a:t>
            </a:r>
          </a:p>
        </p:txBody>
      </p:sp>
      <p:graphicFrame>
        <p:nvGraphicFramePr>
          <p:cNvPr id="16387" name="Object 4">
            <a:hlinkClick r:id="" action="ppaction://ole?verb=0"/>
            <a:extLst>
              <a:ext uri="{FF2B5EF4-FFF2-40B4-BE49-F238E27FC236}">
                <a16:creationId xmlns:a16="http://schemas.microsoft.com/office/drawing/2014/main" id="{A48C874D-A73D-8B43-B806-FF80C8495D7E}"/>
              </a:ext>
            </a:extLst>
          </p:cNvPr>
          <p:cNvGraphicFramePr>
            <a:graphicFrameLocks/>
          </p:cNvGraphicFramePr>
          <p:nvPr/>
        </p:nvGraphicFramePr>
        <p:xfrm>
          <a:off x="7315200" y="4267200"/>
          <a:ext cx="2527300" cy="123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Clip" r:id="rId4" imgW="14554200" imgH="7099300" progId="MS_ClipArt_Gallery.2">
                  <p:embed/>
                </p:oleObj>
              </mc:Choice>
              <mc:Fallback>
                <p:oleObj name="Clip" r:id="rId4" imgW="14554200" imgH="7099300" progId="MS_ClipArt_Gallery.2">
                  <p:embed/>
                  <p:pic>
                    <p:nvPicPr>
                      <p:cNvPr id="16387" name="Object 4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A48C874D-A73D-8B43-B806-FF80C8495D7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4267200"/>
                        <a:ext cx="2527300" cy="1233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3479463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B395FEBC-A644-4343-A8E5-2707D607C4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	Multiplicative 	Time-Series Model</a:t>
            </a:r>
          </a:p>
        </p:txBody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id="{1C45B2B1-428B-DD40-BFCA-71B14E07A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1389" y="1677988"/>
            <a:ext cx="7921625" cy="3795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b="0">
                <a:solidFill>
                  <a:srgbClr val="66FF33"/>
                </a:solidFill>
              </a:rPr>
              <a:t>Used Primarily for Forecasting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b="0">
                <a:solidFill>
                  <a:srgbClr val="1FFFEA"/>
                </a:solidFill>
              </a:rPr>
              <a:t>Observed Value in Time Series is the product 	of Components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b="0"/>
              <a:t>For Annual Data:</a:t>
            </a:r>
          </a:p>
          <a:p>
            <a:pPr>
              <a:lnSpc>
                <a:spcPct val="210000"/>
              </a:lnSpc>
              <a:spcBef>
                <a:spcPct val="50000"/>
              </a:spcBef>
              <a:buFontTx/>
              <a:buChar char="•"/>
            </a:pPr>
            <a:r>
              <a:rPr lang="en-US" altLang="en-US" b="0"/>
              <a:t>For Quarterly or Monthly Data:</a:t>
            </a:r>
          </a:p>
        </p:txBody>
      </p:sp>
      <p:graphicFrame>
        <p:nvGraphicFramePr>
          <p:cNvPr id="18435" name="Object 4">
            <a:hlinkClick r:id="" action="ppaction://ole?verb=0"/>
            <a:extLst>
              <a:ext uri="{FF2B5EF4-FFF2-40B4-BE49-F238E27FC236}">
                <a16:creationId xmlns:a16="http://schemas.microsoft.com/office/drawing/2014/main" id="{D7BF1230-FBB1-654E-97BB-3C3A35B6D870}"/>
              </a:ext>
            </a:extLst>
          </p:cNvPr>
          <p:cNvGraphicFramePr>
            <a:graphicFrameLocks/>
          </p:cNvGraphicFramePr>
          <p:nvPr/>
        </p:nvGraphicFramePr>
        <p:xfrm>
          <a:off x="3429000" y="4267201"/>
          <a:ext cx="3213100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Equation" r:id="rId4" imgW="18503900" imgH="4051300" progId="Equation.3">
                  <p:embed/>
                </p:oleObj>
              </mc:Choice>
              <mc:Fallback>
                <p:oleObj name="Equation" r:id="rId4" imgW="18503900" imgH="4051300" progId="Equation.3">
                  <p:embed/>
                  <p:pic>
                    <p:nvPicPr>
                      <p:cNvPr id="18435" name="Object 4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D7BF1230-FBB1-654E-97BB-3C3A35B6D87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267201"/>
                        <a:ext cx="3213100" cy="70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5">
            <a:hlinkClick r:id="" action="ppaction://ole?verb=0"/>
            <a:extLst>
              <a:ext uri="{FF2B5EF4-FFF2-40B4-BE49-F238E27FC236}">
                <a16:creationId xmlns:a16="http://schemas.microsoft.com/office/drawing/2014/main" id="{7280C00F-8877-E442-B176-4E2DC52AA8FE}"/>
              </a:ext>
            </a:extLst>
          </p:cNvPr>
          <p:cNvGraphicFramePr>
            <a:graphicFrameLocks/>
          </p:cNvGraphicFramePr>
          <p:nvPr/>
        </p:nvGraphicFramePr>
        <p:xfrm>
          <a:off x="3276600" y="5410200"/>
          <a:ext cx="4508500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Equation" r:id="rId6" imgW="25971500" imgH="4686300" progId="Equation.3">
                  <p:embed/>
                </p:oleObj>
              </mc:Choice>
              <mc:Fallback>
                <p:oleObj name="Equation" r:id="rId6" imgW="25971500" imgH="4686300" progId="Equation.3">
                  <p:embed/>
                  <p:pic>
                    <p:nvPicPr>
                      <p:cNvPr id="18436" name="Object 5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7280C00F-8877-E442-B176-4E2DC52AA8F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410200"/>
                        <a:ext cx="4508500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Rectangle 6">
            <a:extLst>
              <a:ext uri="{FF2B5EF4-FFF2-40B4-BE49-F238E27FC236}">
                <a16:creationId xmlns:a16="http://schemas.microsoft.com/office/drawing/2014/main" id="{E0847593-FDFB-6B46-A105-A4F8D31FA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3589" y="3811589"/>
            <a:ext cx="2282825" cy="2121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i="1">
                <a:solidFill>
                  <a:srgbClr val="FFCC99"/>
                </a:solidFill>
                <a:latin typeface="Arial" panose="020B0604020202020204" pitchFamily="34" charset="0"/>
              </a:rPr>
              <a:t>T</a:t>
            </a:r>
            <a:r>
              <a:rPr lang="en-US" altLang="en-US" sz="2400" i="1" baseline="-25000">
                <a:solidFill>
                  <a:srgbClr val="FFCC99"/>
                </a:solidFill>
                <a:latin typeface="Arial" panose="020B0604020202020204" pitchFamily="34" charset="0"/>
              </a:rPr>
              <a:t>i</a:t>
            </a:r>
            <a:r>
              <a:rPr lang="en-US" altLang="en-US" sz="2400" i="1">
                <a:solidFill>
                  <a:srgbClr val="FFCC99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b="0" i="1">
                <a:solidFill>
                  <a:srgbClr val="FFCC99"/>
                </a:solidFill>
                <a:latin typeface="Arial" panose="020B0604020202020204" pitchFamily="34" charset="0"/>
              </a:rPr>
              <a:t>= Trend</a:t>
            </a:r>
          </a:p>
          <a:p>
            <a:pPr>
              <a:spcBef>
                <a:spcPct val="50000"/>
              </a:spcBef>
            </a:pPr>
            <a:r>
              <a:rPr lang="en-US" altLang="en-US" sz="2400" i="1">
                <a:solidFill>
                  <a:srgbClr val="FFCC99"/>
                </a:solidFill>
                <a:latin typeface="Arial" panose="020B0604020202020204" pitchFamily="34" charset="0"/>
              </a:rPr>
              <a:t>C</a:t>
            </a:r>
            <a:r>
              <a:rPr lang="en-US" altLang="en-US" sz="2400" i="1" baseline="-25000">
                <a:solidFill>
                  <a:srgbClr val="FFCC99"/>
                </a:solidFill>
                <a:latin typeface="Arial" panose="020B0604020202020204" pitchFamily="34" charset="0"/>
              </a:rPr>
              <a:t>i</a:t>
            </a:r>
            <a:r>
              <a:rPr lang="en-US" altLang="en-US" sz="2400" i="1">
                <a:solidFill>
                  <a:srgbClr val="FFCC99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b="0" i="1">
                <a:solidFill>
                  <a:srgbClr val="FFCC99"/>
                </a:solidFill>
                <a:latin typeface="Arial" panose="020B0604020202020204" pitchFamily="34" charset="0"/>
              </a:rPr>
              <a:t>= Cyclical</a:t>
            </a:r>
          </a:p>
          <a:p>
            <a:pPr>
              <a:spcBef>
                <a:spcPct val="50000"/>
              </a:spcBef>
            </a:pPr>
            <a:r>
              <a:rPr lang="en-US" altLang="en-US" sz="2400" i="1">
                <a:solidFill>
                  <a:srgbClr val="FFCC99"/>
                </a:solidFill>
                <a:latin typeface="Arial" panose="020B0604020202020204" pitchFamily="34" charset="0"/>
              </a:rPr>
              <a:t>I</a:t>
            </a:r>
            <a:r>
              <a:rPr lang="en-US" altLang="en-US" sz="2400" i="1" baseline="-25000">
                <a:solidFill>
                  <a:srgbClr val="FFCC99"/>
                </a:solidFill>
                <a:latin typeface="Arial" panose="020B0604020202020204" pitchFamily="34" charset="0"/>
              </a:rPr>
              <a:t>i</a:t>
            </a:r>
            <a:r>
              <a:rPr lang="en-US" altLang="en-US" sz="2400" i="1">
                <a:solidFill>
                  <a:srgbClr val="FFCC99"/>
                </a:solidFill>
                <a:latin typeface="Arial" panose="020B0604020202020204" pitchFamily="34" charset="0"/>
              </a:rPr>
              <a:t>  </a:t>
            </a:r>
            <a:r>
              <a:rPr lang="en-US" altLang="en-US" sz="2400" b="0" i="1">
                <a:solidFill>
                  <a:srgbClr val="FFCC99"/>
                </a:solidFill>
                <a:latin typeface="Arial" panose="020B0604020202020204" pitchFamily="34" charset="0"/>
              </a:rPr>
              <a:t>= Irregular</a:t>
            </a:r>
          </a:p>
          <a:p>
            <a:pPr>
              <a:spcBef>
                <a:spcPct val="50000"/>
              </a:spcBef>
            </a:pPr>
            <a:r>
              <a:rPr lang="en-US" altLang="en-US" sz="2400" i="1">
                <a:solidFill>
                  <a:srgbClr val="FFCC99"/>
                </a:solidFill>
                <a:latin typeface="Arial" panose="020B0604020202020204" pitchFamily="34" charset="0"/>
              </a:rPr>
              <a:t>S</a:t>
            </a:r>
            <a:r>
              <a:rPr lang="en-US" altLang="en-US" sz="2400" i="1" baseline="-25000">
                <a:solidFill>
                  <a:srgbClr val="FFCC99"/>
                </a:solidFill>
                <a:latin typeface="Arial" panose="020B0604020202020204" pitchFamily="34" charset="0"/>
              </a:rPr>
              <a:t>i</a:t>
            </a:r>
            <a:r>
              <a:rPr lang="en-US" altLang="en-US" sz="2400" i="1">
                <a:solidFill>
                  <a:srgbClr val="FFCC99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b="0" i="1">
                <a:solidFill>
                  <a:srgbClr val="FFCC99"/>
                </a:solidFill>
                <a:latin typeface="Arial" panose="020B0604020202020204" pitchFamily="34" charset="0"/>
              </a:rPr>
              <a:t>= Seasonal</a:t>
            </a:r>
          </a:p>
        </p:txBody>
      </p:sp>
    </p:spTree>
    <p:extLst>
      <p:ext uri="{BB962C8B-B14F-4D97-AF65-F5344CB8AC3E}">
        <p14:creationId xmlns:p14="http://schemas.microsoft.com/office/powerpoint/2010/main" val="3654353971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1160</Words>
  <Application>Microsoft Macintosh PowerPoint</Application>
  <PresentationFormat>Widescreen</PresentationFormat>
  <Paragraphs>212</Paragraphs>
  <Slides>25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Clip</vt:lpstr>
      <vt:lpstr>Equation</vt:lpstr>
      <vt:lpstr>Worksheet</vt:lpstr>
      <vt:lpstr>Time series analysis</vt:lpstr>
      <vt:lpstr>Overview </vt:lpstr>
      <vt:lpstr>What Is Time-Series </vt:lpstr>
      <vt:lpstr>Time-Series Components</vt:lpstr>
      <vt:lpstr>Trend Component</vt:lpstr>
      <vt:lpstr>Cyclical Component</vt:lpstr>
      <vt:lpstr>Seasonal Component</vt:lpstr>
      <vt:lpstr>Random or Irregular Component</vt:lpstr>
      <vt:lpstr> Multiplicative  Time-Series Model</vt:lpstr>
      <vt:lpstr>Moving Averages</vt:lpstr>
      <vt:lpstr>Moving Average Example</vt:lpstr>
      <vt:lpstr>Moving Average Example Solution</vt:lpstr>
      <vt:lpstr>Exponential Smoothing</vt:lpstr>
      <vt:lpstr>Exponential Weight: Example</vt:lpstr>
      <vt:lpstr>Exponential Weight: Example Graph</vt:lpstr>
      <vt:lpstr>The Linear Trend Model</vt:lpstr>
      <vt:lpstr>The Quadratic Trend Model</vt:lpstr>
      <vt:lpstr>Autogregressive Modeling</vt:lpstr>
      <vt:lpstr>Autoregressive Model: Example</vt:lpstr>
      <vt:lpstr>Autoregressive Model: Example Solution</vt:lpstr>
      <vt:lpstr>Autoregressive Model Example: Forecasting</vt:lpstr>
      <vt:lpstr>Autoregressive Modeling Steps</vt:lpstr>
      <vt:lpstr>Selecting A Forecasting Model</vt:lpstr>
      <vt:lpstr>Residual Analysis </vt:lpstr>
      <vt:lpstr>Measuring Errors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analysis</dc:title>
  <dc:creator>Gururajan Narasimhan</dc:creator>
  <cp:lastModifiedBy>Gururajan Narasimhan</cp:lastModifiedBy>
  <cp:revision>1</cp:revision>
  <dcterms:created xsi:type="dcterms:W3CDTF">2021-03-01T01:49:57Z</dcterms:created>
  <dcterms:modified xsi:type="dcterms:W3CDTF">2021-03-01T01:54:44Z</dcterms:modified>
</cp:coreProperties>
</file>