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2" r:id="rId4"/>
    <p:sldId id="258" r:id="rId5"/>
    <p:sldId id="259" r:id="rId6"/>
    <p:sldId id="264" r:id="rId7"/>
    <p:sldId id="260" r:id="rId8"/>
    <p:sldId id="261" r:id="rId9"/>
    <p:sldId id="262" r:id="rId10"/>
    <p:sldId id="263" r:id="rId11"/>
    <p:sldId id="273" r:id="rId12"/>
    <p:sldId id="274" r:id="rId13"/>
    <p:sldId id="277" r:id="rId14"/>
    <p:sldId id="276" r:id="rId15"/>
    <p:sldId id="281" r:id="rId16"/>
    <p:sldId id="275" r:id="rId17"/>
    <p:sldId id="278" r:id="rId18"/>
    <p:sldId id="279" r:id="rId19"/>
    <p:sldId id="280" r:id="rId20"/>
    <p:sldId id="265" r:id="rId21"/>
    <p:sldId id="266" r:id="rId22"/>
    <p:sldId id="267" r:id="rId23"/>
    <p:sldId id="268" r:id="rId24"/>
    <p:sldId id="269" r:id="rId25"/>
    <p:sldId id="270" r:id="rId26"/>
    <p:sldId id="271" r:id="rId27"/>
    <p:sldId id="27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p:cViewPr varScale="1">
        <p:scale>
          <a:sx n="155" d="100"/>
          <a:sy n="155" d="100"/>
        </p:scale>
        <p:origin x="2256" y="1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2CF1EA8D-7305-431D-B82C-F3F8DE0BABB4}" type="datetimeFigureOut">
              <a:rPr lang="en-IN" smtClean="0"/>
              <a:pPr/>
              <a:t>22/03/19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E3F3E0-00E8-46D9-8712-31DF41B8DF0A}"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CF1EA8D-7305-431D-B82C-F3F8DE0BABB4}" type="datetimeFigureOut">
              <a:rPr lang="en-IN" smtClean="0"/>
              <a:pPr/>
              <a:t>22/03/19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E3F3E0-00E8-46D9-8712-31DF41B8DF0A}"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CF1EA8D-7305-431D-B82C-F3F8DE0BABB4}" type="datetimeFigureOut">
              <a:rPr lang="en-IN" smtClean="0"/>
              <a:pPr/>
              <a:t>22/03/19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E3F3E0-00E8-46D9-8712-31DF41B8DF0A}"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CF1EA8D-7305-431D-B82C-F3F8DE0BABB4}" type="datetimeFigureOut">
              <a:rPr lang="en-IN" smtClean="0"/>
              <a:pPr/>
              <a:t>22/03/19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E3F3E0-00E8-46D9-8712-31DF41B8DF0A}"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F1EA8D-7305-431D-B82C-F3F8DE0BABB4}" type="datetimeFigureOut">
              <a:rPr lang="en-IN" smtClean="0"/>
              <a:pPr/>
              <a:t>22/03/19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E3F3E0-00E8-46D9-8712-31DF41B8DF0A}"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2CF1EA8D-7305-431D-B82C-F3F8DE0BABB4}" type="datetimeFigureOut">
              <a:rPr lang="en-IN" smtClean="0"/>
              <a:pPr/>
              <a:t>22/03/19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E3F3E0-00E8-46D9-8712-31DF41B8DF0A}"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CF1EA8D-7305-431D-B82C-F3F8DE0BABB4}" type="datetimeFigureOut">
              <a:rPr lang="en-IN" smtClean="0"/>
              <a:pPr/>
              <a:t>22/03/19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FE3F3E0-00E8-46D9-8712-31DF41B8DF0A}"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2CF1EA8D-7305-431D-B82C-F3F8DE0BABB4}" type="datetimeFigureOut">
              <a:rPr lang="en-IN" smtClean="0"/>
              <a:pPr/>
              <a:t>22/03/19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FE3F3E0-00E8-46D9-8712-31DF41B8DF0A}"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F1EA8D-7305-431D-B82C-F3F8DE0BABB4}" type="datetimeFigureOut">
              <a:rPr lang="en-IN" smtClean="0"/>
              <a:pPr/>
              <a:t>22/03/19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FE3F3E0-00E8-46D9-8712-31DF41B8DF0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F1EA8D-7305-431D-B82C-F3F8DE0BABB4}" type="datetimeFigureOut">
              <a:rPr lang="en-IN" smtClean="0"/>
              <a:pPr/>
              <a:t>22/03/19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E3F3E0-00E8-46D9-8712-31DF41B8DF0A}"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F1EA8D-7305-431D-B82C-F3F8DE0BABB4}" type="datetimeFigureOut">
              <a:rPr lang="en-IN" smtClean="0"/>
              <a:pPr/>
              <a:t>22/03/19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E3F3E0-00E8-46D9-8712-31DF41B8DF0A}"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F1EA8D-7305-431D-B82C-F3F8DE0BABB4}" type="datetimeFigureOut">
              <a:rPr lang="en-IN" smtClean="0"/>
              <a:pPr/>
              <a:t>22/03/19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E3F3E0-00E8-46D9-8712-31DF41B8DF0A}"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Decision Trees </a:t>
            </a:r>
            <a:br>
              <a:rPr lang="en-IN" dirty="0"/>
            </a:br>
            <a:r>
              <a:rPr lang="en-IN" dirty="0"/>
              <a:t>CART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does </a:t>
            </a:r>
            <a:r>
              <a:rPr lang="en-IN" dirty="0" err="1"/>
              <a:t>Gini</a:t>
            </a:r>
            <a:r>
              <a:rPr lang="en-IN" dirty="0"/>
              <a:t> stand for?</a:t>
            </a:r>
          </a:p>
        </p:txBody>
      </p:sp>
      <p:sp>
        <p:nvSpPr>
          <p:cNvPr id="3" name="Content Placeholder 2"/>
          <p:cNvSpPr>
            <a:spLocks noGrp="1"/>
          </p:cNvSpPr>
          <p:nvPr>
            <p:ph idx="1"/>
          </p:nvPr>
        </p:nvSpPr>
        <p:spPr/>
        <p:txBody>
          <a:bodyPr>
            <a:noAutofit/>
          </a:bodyPr>
          <a:lstStyle/>
          <a:p>
            <a:r>
              <a:rPr lang="en-IN" sz="2800" dirty="0"/>
              <a:t>It was developed by an Italian statistician and sociologist </a:t>
            </a:r>
            <a:r>
              <a:rPr lang="en-IN" sz="2800" dirty="0" err="1"/>
              <a:t>Corrado</a:t>
            </a:r>
            <a:r>
              <a:rPr lang="en-IN" sz="2800" dirty="0"/>
              <a:t> </a:t>
            </a:r>
            <a:r>
              <a:rPr lang="en-IN" sz="2800" dirty="0" err="1"/>
              <a:t>Gini</a:t>
            </a:r>
            <a:r>
              <a:rPr lang="en-IN" sz="2800" dirty="0"/>
              <a:t>  and published in his 1912 paper </a:t>
            </a:r>
            <a:r>
              <a:rPr lang="en-IN" sz="2800" i="1" dirty="0"/>
              <a:t>Variability and Mutability</a:t>
            </a:r>
            <a:r>
              <a:rPr lang="en-IN" sz="2800" dirty="0"/>
              <a:t> </a:t>
            </a:r>
          </a:p>
          <a:p>
            <a:r>
              <a:rPr lang="en-IN" sz="2800" dirty="0"/>
              <a:t>Italian name of the publication </a:t>
            </a:r>
            <a:r>
              <a:rPr lang="en-IN" sz="2800" i="1" dirty="0" err="1"/>
              <a:t>Variabilità</a:t>
            </a:r>
            <a:r>
              <a:rPr lang="en-IN" sz="2800" i="1" dirty="0"/>
              <a:t> e </a:t>
            </a:r>
            <a:r>
              <a:rPr lang="en-IN" sz="2800" i="1" dirty="0" err="1"/>
              <a:t>mutabilità</a:t>
            </a:r>
            <a:endParaRPr lang="en-IN"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Gini</a:t>
            </a:r>
            <a:r>
              <a:rPr lang="en-IN" dirty="0"/>
              <a:t> dataset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7584" y="476672"/>
            <a:ext cx="7128792" cy="4154984"/>
          </a:xfrm>
          <a:prstGeom prst="rect">
            <a:avLst/>
          </a:prstGeom>
        </p:spPr>
        <p:txBody>
          <a:bodyPr wrap="square">
            <a:spAutoFit/>
          </a:bodyPr>
          <a:lstStyle/>
          <a:p>
            <a:r>
              <a:rPr lang="en-IN" sz="2400" dirty="0"/>
              <a:t>X1			 X2 			Y</a:t>
            </a:r>
          </a:p>
          <a:p>
            <a:r>
              <a:rPr lang="en-IN" sz="2400" dirty="0"/>
              <a:t>2.771244718 		1.784783929 		0</a:t>
            </a:r>
          </a:p>
          <a:p>
            <a:r>
              <a:rPr lang="en-IN" sz="2400" dirty="0"/>
              <a:t>1.728571309 		1.169761413		0</a:t>
            </a:r>
          </a:p>
          <a:p>
            <a:r>
              <a:rPr lang="en-IN" sz="2400" dirty="0"/>
              <a:t>3.678319846 		2.81281357		0</a:t>
            </a:r>
          </a:p>
          <a:p>
            <a:r>
              <a:rPr lang="en-IN" sz="2400" dirty="0"/>
              <a:t>3.961043357 		2.61995032		0</a:t>
            </a:r>
          </a:p>
          <a:p>
            <a:r>
              <a:rPr lang="en-IN" sz="2400" dirty="0"/>
              <a:t>2.999208922 		2.209014212 		0</a:t>
            </a:r>
          </a:p>
          <a:p>
            <a:r>
              <a:rPr lang="en-IN" sz="2400" dirty="0"/>
              <a:t>7.497545867 		3.162953546		1</a:t>
            </a:r>
          </a:p>
          <a:p>
            <a:r>
              <a:rPr lang="en-IN" sz="2400" dirty="0"/>
              <a:t>9.00220326 		3.339047188 		1</a:t>
            </a:r>
          </a:p>
          <a:p>
            <a:r>
              <a:rPr lang="en-IN" sz="2400" dirty="0"/>
              <a:t>7.444542326 		0.476683375 		1</a:t>
            </a:r>
          </a:p>
          <a:p>
            <a:r>
              <a:rPr lang="en-IN" sz="2400" dirty="0"/>
              <a:t>10.12493903 		3.234550982 		1</a:t>
            </a:r>
          </a:p>
          <a:p>
            <a:r>
              <a:rPr lang="en-IN" sz="2400" dirty="0"/>
              <a:t>6.642287351 		3.319983761 		1</a:t>
            </a:r>
          </a:p>
        </p:txBody>
      </p:sp>
      <p:pic>
        <p:nvPicPr>
          <p:cNvPr id="3" name="Picture 2"/>
          <p:cNvPicPr>
            <a:picLocks noChangeAspect="1" noChangeArrowheads="1"/>
          </p:cNvPicPr>
          <p:nvPr/>
        </p:nvPicPr>
        <p:blipFill>
          <a:blip r:embed="rId2" cstate="print"/>
          <a:srcRect/>
          <a:stretch>
            <a:fillRect/>
          </a:stretch>
        </p:blipFill>
        <p:spPr bwMode="auto">
          <a:xfrm>
            <a:off x="755576" y="4797152"/>
            <a:ext cx="6160360" cy="1259384"/>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Algorithm for doing the </a:t>
            </a:r>
            <a:r>
              <a:rPr lang="en-IN" dirty="0" err="1"/>
              <a:t>gini</a:t>
            </a:r>
            <a:r>
              <a:rPr lang="en-IN" dirty="0"/>
              <a:t> split</a:t>
            </a:r>
          </a:p>
        </p:txBody>
      </p:sp>
      <p:sp>
        <p:nvSpPr>
          <p:cNvPr id="3" name="Content Placeholder 2"/>
          <p:cNvSpPr>
            <a:spLocks noGrp="1"/>
          </p:cNvSpPr>
          <p:nvPr>
            <p:ph idx="1"/>
          </p:nvPr>
        </p:nvSpPr>
        <p:spPr/>
        <p:txBody>
          <a:bodyPr>
            <a:normAutofit fontScale="92500" lnSpcReduction="20000"/>
          </a:bodyPr>
          <a:lstStyle/>
          <a:p>
            <a:r>
              <a:rPr lang="en-IN" dirty="0"/>
              <a:t>1 </a:t>
            </a:r>
            <a:r>
              <a:rPr lang="en-IN" dirty="0" err="1"/>
              <a:t>st</a:t>
            </a:r>
            <a:r>
              <a:rPr lang="en-IN" dirty="0"/>
              <a:t> step is to choose a split that will become the stump or root node of our decision tree.</a:t>
            </a:r>
          </a:p>
          <a:p>
            <a:r>
              <a:rPr lang="en-IN" dirty="0"/>
              <a:t>start with the </a:t>
            </a:r>
            <a:r>
              <a:rPr lang="en-IN" dirty="0" err="1"/>
              <a:t>rst</a:t>
            </a:r>
            <a:r>
              <a:rPr lang="en-IN" dirty="0"/>
              <a:t> candidate split point which is the X1 attribute and the value of X1</a:t>
            </a:r>
          </a:p>
          <a:p>
            <a:r>
              <a:rPr lang="en-IN" dirty="0"/>
              <a:t>in the 1st instance: X1 = 2:771244718.</a:t>
            </a:r>
          </a:p>
          <a:p>
            <a:r>
              <a:rPr lang="en-IN" dirty="0"/>
              <a:t>IF X1 &lt; 2:771244718 THEN LEFT</a:t>
            </a:r>
          </a:p>
          <a:p>
            <a:r>
              <a:rPr lang="en-IN" dirty="0"/>
              <a:t>IF X1  &gt;= 2:771244718 THEN RIGHT</a:t>
            </a:r>
          </a:p>
          <a:p>
            <a:r>
              <a:rPr lang="en-IN" dirty="0"/>
              <a:t>Apply this rule to each X1 value in our training dataset. Below is the answer we get for each numbered instance in the dataset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259632" y="0"/>
            <a:ext cx="6160360" cy="1259384"/>
          </a:xfrm>
          <a:prstGeom prst="rect">
            <a:avLst/>
          </a:prstGeom>
          <a:noFill/>
          <a:ln w="9525">
            <a:noFill/>
            <a:miter lim="800000"/>
            <a:headEnd/>
            <a:tailEnd/>
          </a:ln>
        </p:spPr>
      </p:pic>
      <p:sp>
        <p:nvSpPr>
          <p:cNvPr id="4" name="Rectangle 3"/>
          <p:cNvSpPr/>
          <p:nvPr/>
        </p:nvSpPr>
        <p:spPr>
          <a:xfrm>
            <a:off x="251520" y="1196752"/>
            <a:ext cx="8892480" cy="7848302"/>
          </a:xfrm>
          <a:prstGeom prst="rect">
            <a:avLst/>
          </a:prstGeom>
        </p:spPr>
        <p:txBody>
          <a:bodyPr wrap="square">
            <a:spAutoFit/>
          </a:bodyPr>
          <a:lstStyle/>
          <a:p>
            <a:r>
              <a:rPr lang="en-IN" sz="2400" dirty="0" err="1"/>
              <a:t>Gini</a:t>
            </a:r>
            <a:r>
              <a:rPr lang="en-IN" sz="2400" dirty="0"/>
              <a:t> index of any split point in our dataset as the sum of:</a:t>
            </a:r>
          </a:p>
          <a:p>
            <a:r>
              <a:rPr lang="en-IN" sz="2400" dirty="0" err="1"/>
              <a:t>Gini</a:t>
            </a:r>
            <a:r>
              <a:rPr lang="en-IN" sz="2400" dirty="0"/>
              <a:t>(split) = (left(0)  (1 - left(0))) + (right(0)  (1 - right(0)) +</a:t>
            </a:r>
          </a:p>
          <a:p>
            <a:r>
              <a:rPr lang="en-IN" sz="2400" dirty="0"/>
              <a:t>(left(1)  (1 - left(1))) + (right(1)  (1 - right(1))</a:t>
            </a:r>
          </a:p>
          <a:p>
            <a:endParaRPr lang="en-IN" sz="2400" dirty="0"/>
          </a:p>
          <a:p>
            <a:r>
              <a:rPr lang="en-IN" sz="2400" dirty="0"/>
              <a:t>Where left(0) is the proportion of data instances in the left group with class 0, right(0) is the proportion of data instances in the right group with class 0, and so on.</a:t>
            </a:r>
          </a:p>
          <a:p>
            <a:r>
              <a:rPr lang="en-IN" sz="2400" dirty="0"/>
              <a:t> </a:t>
            </a:r>
            <a:br>
              <a:rPr lang="en-IN" sz="2400" dirty="0"/>
            </a:br>
            <a:r>
              <a:rPr lang="en-IN" sz="2400" dirty="0"/>
              <a:t>The proportion of data instances of a class is easy to calculate. If a LEFT group has 3 instances with class 0 and 4 instances with class 1, then the proportion of data instances with class 0 would be 3 / 7 or 0.428571429. </a:t>
            </a:r>
          </a:p>
          <a:p>
            <a:endParaRPr lang="en-IN" sz="2400" dirty="0"/>
          </a:p>
          <a:p>
            <a:r>
              <a:rPr lang="en-IN" sz="2400" dirty="0"/>
              <a:t>Here are 7 different scenarios for mixes of 0 and 1 classes in a single group</a:t>
            </a:r>
          </a:p>
          <a:p>
            <a:endParaRPr lang="en-IN" sz="2400" dirty="0"/>
          </a:p>
          <a:p>
            <a:endParaRPr lang="en-IN" sz="2400" dirty="0"/>
          </a:p>
          <a:p>
            <a:endParaRPr lang="en-IN" sz="2400" dirty="0"/>
          </a:p>
          <a:p>
            <a:endParaRPr lang="en-IN" sz="2400" dirty="0"/>
          </a:p>
          <a:p>
            <a:endParaRPr lang="en-IN" sz="2400" dirty="0"/>
          </a:p>
          <a:p>
            <a:endParaRPr lang="en-IN"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260649"/>
            <a:ext cx="8712968" cy="5262979"/>
          </a:xfrm>
          <a:prstGeom prst="rect">
            <a:avLst/>
          </a:prstGeom>
        </p:spPr>
        <p:txBody>
          <a:bodyPr wrap="square">
            <a:spAutoFit/>
          </a:bodyPr>
          <a:lstStyle/>
          <a:p>
            <a:r>
              <a:rPr lang="en-IN" sz="2800" dirty="0"/>
              <a:t>Class 0 Class 1 Count Class 0/Count Class 1/Count  </a:t>
            </a:r>
            <a:r>
              <a:rPr lang="en-IN" sz="2800" dirty="0" err="1"/>
              <a:t>Gini</a:t>
            </a:r>
            <a:endParaRPr lang="en-IN" sz="2800" dirty="0"/>
          </a:p>
          <a:p>
            <a:r>
              <a:rPr lang="en-IN" sz="2800" dirty="0"/>
              <a:t>10 	  10 	     20 	            0.5 		0.5 		0.5</a:t>
            </a:r>
          </a:p>
          <a:p>
            <a:r>
              <a:rPr lang="en-IN" sz="2800" dirty="0"/>
              <a:t>19 	   1 	     20 		0.95 		0.05 		0.095</a:t>
            </a:r>
          </a:p>
          <a:p>
            <a:r>
              <a:rPr lang="en-IN" sz="2800" dirty="0"/>
              <a:t>1 	   19 	     20		 0.05 		0.95 		0.095</a:t>
            </a:r>
          </a:p>
          <a:p>
            <a:r>
              <a:rPr lang="en-IN" sz="2800" dirty="0"/>
              <a:t>15	   5           20 		0.75 		0.25 		0.375</a:t>
            </a:r>
          </a:p>
          <a:p>
            <a:r>
              <a:rPr lang="en-IN" sz="2800" dirty="0"/>
              <a:t>5 	   15         20 		0.25 		0.75 		0.375</a:t>
            </a:r>
          </a:p>
          <a:p>
            <a:r>
              <a:rPr lang="en-IN" sz="2800" dirty="0"/>
              <a:t>11 	   9           20 		0.55	 	0.45 		0.495</a:t>
            </a:r>
          </a:p>
          <a:p>
            <a:r>
              <a:rPr lang="en-IN" sz="2800" dirty="0"/>
              <a:t>20	   0           20 		1 		0 		0</a:t>
            </a:r>
          </a:p>
          <a:p>
            <a:endParaRPr lang="en-IN" sz="2800" dirty="0"/>
          </a:p>
          <a:p>
            <a:endParaRPr lang="en-IN" sz="2800" dirty="0"/>
          </a:p>
          <a:p>
            <a:endParaRPr lang="en-IN" sz="2800" dirty="0"/>
          </a:p>
          <a:p>
            <a:endParaRPr lang="en-IN"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lstStyle/>
          <a:p>
            <a:r>
              <a:rPr lang="en-IN" dirty="0" err="1"/>
              <a:t>Gini</a:t>
            </a:r>
            <a:r>
              <a:rPr lang="en-IN" dirty="0"/>
              <a:t> Calculations</a:t>
            </a:r>
          </a:p>
        </p:txBody>
      </p:sp>
      <p:sp>
        <p:nvSpPr>
          <p:cNvPr id="3" name="Content Placeholder 2"/>
          <p:cNvSpPr>
            <a:spLocks noGrp="1"/>
          </p:cNvSpPr>
          <p:nvPr>
            <p:ph idx="1"/>
          </p:nvPr>
        </p:nvSpPr>
        <p:spPr/>
        <p:txBody>
          <a:bodyPr>
            <a:normAutofit fontScale="77500" lnSpcReduction="20000"/>
          </a:bodyPr>
          <a:lstStyle/>
          <a:p>
            <a:r>
              <a:rPr lang="en-IN" dirty="0"/>
              <a:t>X1 				Y 	Group</a:t>
            </a:r>
          </a:p>
          <a:p>
            <a:r>
              <a:rPr lang="en-IN" dirty="0"/>
              <a:t>2.771244718 		0 	RIGHT</a:t>
            </a:r>
          </a:p>
          <a:p>
            <a:r>
              <a:rPr lang="en-IN" dirty="0"/>
              <a:t>1.728571309 		0 	LEFT</a:t>
            </a:r>
          </a:p>
          <a:p>
            <a:r>
              <a:rPr lang="en-IN" dirty="0"/>
              <a:t>3.678319846 		0 	RIGHT</a:t>
            </a:r>
          </a:p>
          <a:p>
            <a:r>
              <a:rPr lang="en-IN" dirty="0"/>
              <a:t>3.961043357 		0 	RIGHT</a:t>
            </a:r>
          </a:p>
          <a:p>
            <a:r>
              <a:rPr lang="en-IN" dirty="0"/>
              <a:t>2.999208922 		0 	RIGHT</a:t>
            </a:r>
          </a:p>
          <a:p>
            <a:r>
              <a:rPr lang="en-IN" dirty="0"/>
              <a:t>7.497545867 		1 	RIGHT</a:t>
            </a:r>
          </a:p>
          <a:p>
            <a:r>
              <a:rPr lang="en-IN" dirty="0"/>
              <a:t>9.00220326 		1 	RIGHT</a:t>
            </a:r>
          </a:p>
          <a:p>
            <a:r>
              <a:rPr lang="en-IN" dirty="0"/>
              <a:t>7.444542326 		1 	RIGHT</a:t>
            </a:r>
          </a:p>
          <a:p>
            <a:r>
              <a:rPr lang="en-IN" dirty="0"/>
              <a:t>10.12493903 		1 	RIGHT</a:t>
            </a:r>
          </a:p>
          <a:p>
            <a:r>
              <a:rPr lang="en-IN" dirty="0"/>
              <a:t>6.642287351 		1 	RIGHT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260648"/>
            <a:ext cx="8712968" cy="6264696"/>
          </a:xfrm>
        </p:spPr>
        <p:txBody>
          <a:bodyPr>
            <a:noAutofit/>
          </a:bodyPr>
          <a:lstStyle/>
          <a:p>
            <a:r>
              <a:rPr lang="en-IN" sz="2800" dirty="0"/>
              <a:t>How good was this split? We can evaluate the mixture of the classes in each of the LEFT and RIGHT nodes as a single cost of choosing this split point for our root node. The LEFT group only has one member, where as the RIGHT group has 9 members. Starting with the LEFT group, we can calculate the proportion of training instances that have each class:</a:t>
            </a:r>
          </a:p>
          <a:p>
            <a:r>
              <a:rPr lang="en-IN" sz="2800" dirty="0"/>
              <a:t>Y = 0:   1 / 1     1.0</a:t>
            </a:r>
          </a:p>
          <a:p>
            <a:r>
              <a:rPr lang="en-IN" sz="2800" dirty="0"/>
              <a:t>Y = 1:   0 / 1      0.0</a:t>
            </a:r>
          </a:p>
          <a:p>
            <a:r>
              <a:rPr lang="en-IN" sz="2800" dirty="0"/>
              <a:t>The RIGHT group is more interesting as it is comprised of a mix of classes (we are probably going to get a high </a:t>
            </a:r>
            <a:r>
              <a:rPr lang="en-IN" sz="2800" dirty="0" err="1"/>
              <a:t>Gini</a:t>
            </a:r>
            <a:r>
              <a:rPr lang="en-IN" sz="2800" dirty="0"/>
              <a:t> index).</a:t>
            </a:r>
          </a:p>
          <a:p>
            <a:r>
              <a:rPr lang="en-IN" sz="2800" dirty="0"/>
              <a:t>Y = 0: 4 / 9 or 0.444444444</a:t>
            </a:r>
          </a:p>
          <a:p>
            <a:r>
              <a:rPr lang="en-IN" sz="2800" dirty="0"/>
              <a:t>Y = 1: 5 /9 or 0.555555556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476672"/>
            <a:ext cx="8784976" cy="5649491"/>
          </a:xfrm>
        </p:spPr>
        <p:txBody>
          <a:bodyPr>
            <a:normAutofit/>
          </a:bodyPr>
          <a:lstStyle/>
          <a:p>
            <a:r>
              <a:rPr lang="en-IN" dirty="0" err="1"/>
              <a:t>Gini</a:t>
            </a:r>
            <a:r>
              <a:rPr lang="en-IN" dirty="0"/>
              <a:t> index for this split is</a:t>
            </a:r>
          </a:p>
          <a:p>
            <a:r>
              <a:rPr lang="it-IT" dirty="0"/>
              <a:t>Gini(X1 = 2:7712) = (1.0  (1 -1.0)) + (0.0  (1 – 0.0)) + </a:t>
            </a:r>
            <a:r>
              <a:rPr lang="en-IN" dirty="0"/>
              <a:t>(0.444444444  (1 – 0.444444444) +</a:t>
            </a:r>
          </a:p>
          <a:p>
            <a:pPr>
              <a:buNone/>
            </a:pPr>
            <a:r>
              <a:rPr lang="en-IN" dirty="0"/>
              <a:t>       (0.555555556  (1 – 0.555555556))</a:t>
            </a:r>
          </a:p>
          <a:p>
            <a:pPr>
              <a:buNone/>
            </a:pPr>
            <a:r>
              <a:rPr lang="en-IN" dirty="0"/>
              <a:t>     or</a:t>
            </a:r>
          </a:p>
          <a:p>
            <a:r>
              <a:rPr lang="en-IN" dirty="0" err="1"/>
              <a:t>Gini</a:t>
            </a:r>
            <a:r>
              <a:rPr lang="en-IN" dirty="0"/>
              <a:t>(X1 </a:t>
            </a:r>
            <a:r>
              <a:rPr lang="en-IN"/>
              <a:t>= 2.771244718</a:t>
            </a:r>
            <a:r>
              <a:rPr lang="en-IN" dirty="0"/>
              <a:t>) </a:t>
            </a:r>
            <a:r>
              <a:rPr lang="en-IN"/>
              <a:t>= 0.49382716</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lstStyle/>
          <a:p>
            <a:r>
              <a:rPr lang="en-IN" dirty="0"/>
              <a:t>That is why this table is like this</a:t>
            </a:r>
          </a:p>
        </p:txBody>
      </p:sp>
      <p:sp>
        <p:nvSpPr>
          <p:cNvPr id="3" name="Content Placeholder 2"/>
          <p:cNvSpPr>
            <a:spLocks noGrp="1"/>
          </p:cNvSpPr>
          <p:nvPr>
            <p:ph idx="1"/>
          </p:nvPr>
        </p:nvSpPr>
        <p:spPr/>
        <p:txBody>
          <a:bodyPr>
            <a:normAutofit fontScale="77500" lnSpcReduction="20000"/>
          </a:bodyPr>
          <a:lstStyle/>
          <a:p>
            <a:r>
              <a:rPr lang="en-IN" dirty="0"/>
              <a:t>X1 				Y 	Group</a:t>
            </a:r>
          </a:p>
          <a:p>
            <a:r>
              <a:rPr lang="en-IN" dirty="0"/>
              <a:t>2.771244718 		0 	RIGHT</a:t>
            </a:r>
          </a:p>
          <a:p>
            <a:r>
              <a:rPr lang="en-IN" dirty="0"/>
              <a:t>1.728571309 		0 	LEFT</a:t>
            </a:r>
          </a:p>
          <a:p>
            <a:r>
              <a:rPr lang="en-IN" dirty="0"/>
              <a:t>3.678319846 		0 	RIGHT</a:t>
            </a:r>
          </a:p>
          <a:p>
            <a:r>
              <a:rPr lang="en-IN" dirty="0"/>
              <a:t>3.961043357 		0 	RIGHT</a:t>
            </a:r>
          </a:p>
          <a:p>
            <a:r>
              <a:rPr lang="en-IN" dirty="0"/>
              <a:t>2.999208922 		0 	RIGHT</a:t>
            </a:r>
          </a:p>
          <a:p>
            <a:r>
              <a:rPr lang="en-IN" dirty="0"/>
              <a:t>7.497545867 		1 	RIGHT</a:t>
            </a:r>
          </a:p>
          <a:p>
            <a:r>
              <a:rPr lang="en-IN" dirty="0"/>
              <a:t>9.00220326 		1 	RIGHT</a:t>
            </a:r>
          </a:p>
          <a:p>
            <a:r>
              <a:rPr lang="en-IN" dirty="0"/>
              <a:t>7.444542326 		1 	RIGHT</a:t>
            </a:r>
          </a:p>
          <a:p>
            <a:r>
              <a:rPr lang="en-IN" dirty="0"/>
              <a:t>10.12493903 		1 	RIGHT</a:t>
            </a:r>
          </a:p>
          <a:p>
            <a:r>
              <a:rPr lang="en-IN" dirty="0"/>
              <a:t>6.642287351 		1 	RIGHT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Decision Trees</a:t>
            </a:r>
          </a:p>
        </p:txBody>
      </p:sp>
      <p:sp>
        <p:nvSpPr>
          <p:cNvPr id="3" name="Content Placeholder 2"/>
          <p:cNvSpPr>
            <a:spLocks noGrp="1"/>
          </p:cNvSpPr>
          <p:nvPr>
            <p:ph idx="1"/>
          </p:nvPr>
        </p:nvSpPr>
        <p:spPr/>
        <p:txBody>
          <a:bodyPr>
            <a:normAutofit fontScale="92500" lnSpcReduction="20000"/>
          </a:bodyPr>
          <a:lstStyle/>
          <a:p>
            <a:r>
              <a:rPr lang="en-IN" dirty="0"/>
              <a:t>Classification and Regression Trees or CART for short is a term introduced by Leo </a:t>
            </a:r>
            <a:r>
              <a:rPr lang="en-IN" dirty="0" err="1"/>
              <a:t>Breiman</a:t>
            </a:r>
            <a:r>
              <a:rPr lang="en-IN" dirty="0"/>
              <a:t> to refer to Decision Tree algorithms that can be used for classification or regression predictive modelling problems. </a:t>
            </a:r>
          </a:p>
          <a:p>
            <a:r>
              <a:rPr lang="en-IN" dirty="0"/>
              <a:t>This algorithm is referred to as decision trees, but on some platforms like R they are referred to by the more modern term CART. </a:t>
            </a:r>
          </a:p>
          <a:p>
            <a:r>
              <a:rPr lang="en-IN" dirty="0"/>
              <a:t>CART algorithm provides a foundation for important algorithms like bagged decision trees, random forest and boosted decision trees.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saedsayad.com/images/Decision_tree_r1.png"/>
          <p:cNvPicPr>
            <a:picLocks noChangeAspect="1" noChangeArrowheads="1"/>
          </p:cNvPicPr>
          <p:nvPr/>
        </p:nvPicPr>
        <p:blipFill>
          <a:blip r:embed="rId2" cstate="print"/>
          <a:srcRect/>
          <a:stretch>
            <a:fillRect/>
          </a:stretch>
        </p:blipFill>
        <p:spPr bwMode="auto">
          <a:xfrm>
            <a:off x="-972616" y="0"/>
            <a:ext cx="10585176" cy="685800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http://www.saedsayad.com/images/Decision_tree_r2.png"/>
          <p:cNvPicPr>
            <a:picLocks noChangeAspect="1" noChangeArrowheads="1"/>
          </p:cNvPicPr>
          <p:nvPr/>
        </p:nvPicPr>
        <p:blipFill>
          <a:blip r:embed="rId2" cstate="print"/>
          <a:srcRect/>
          <a:stretch>
            <a:fillRect/>
          </a:stretch>
        </p:blipFill>
        <p:spPr bwMode="auto">
          <a:xfrm>
            <a:off x="755576" y="764704"/>
            <a:ext cx="7128792" cy="546901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http://www.saedsayad.com/images/Decision_tree_r3.png"/>
          <p:cNvPicPr>
            <a:picLocks noChangeAspect="1" noChangeArrowheads="1"/>
          </p:cNvPicPr>
          <p:nvPr/>
        </p:nvPicPr>
        <p:blipFill>
          <a:blip r:embed="rId2" cstate="print"/>
          <a:srcRect/>
          <a:stretch>
            <a:fillRect/>
          </a:stretch>
        </p:blipFill>
        <p:spPr bwMode="auto">
          <a:xfrm>
            <a:off x="467544" y="548680"/>
            <a:ext cx="7992888" cy="5912549"/>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http://www.saedsayad.com/images/Decision_tree_r4.png"/>
          <p:cNvPicPr>
            <a:picLocks noChangeAspect="1" noChangeArrowheads="1"/>
          </p:cNvPicPr>
          <p:nvPr/>
        </p:nvPicPr>
        <p:blipFill>
          <a:blip r:embed="rId2" cstate="print"/>
          <a:srcRect/>
          <a:stretch>
            <a:fillRect/>
          </a:stretch>
        </p:blipFill>
        <p:spPr bwMode="auto">
          <a:xfrm>
            <a:off x="251520" y="836712"/>
            <a:ext cx="8689493" cy="5112568"/>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http://www.saedsayad.com/images/Decision_tree_r5.png"/>
          <p:cNvPicPr>
            <a:picLocks noChangeAspect="1" noChangeArrowheads="1"/>
          </p:cNvPicPr>
          <p:nvPr/>
        </p:nvPicPr>
        <p:blipFill>
          <a:blip r:embed="rId2" cstate="print"/>
          <a:srcRect/>
          <a:stretch>
            <a:fillRect/>
          </a:stretch>
        </p:blipFill>
        <p:spPr bwMode="auto">
          <a:xfrm>
            <a:off x="395536" y="1412776"/>
            <a:ext cx="8617974" cy="3600400"/>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http://www.saedsayad.com/images/Decision_tree_r6.png"/>
          <p:cNvPicPr>
            <a:picLocks noChangeAspect="1" noChangeArrowheads="1"/>
          </p:cNvPicPr>
          <p:nvPr/>
        </p:nvPicPr>
        <p:blipFill>
          <a:blip r:embed="rId2" cstate="print"/>
          <a:srcRect/>
          <a:stretch>
            <a:fillRect/>
          </a:stretch>
        </p:blipFill>
        <p:spPr bwMode="auto">
          <a:xfrm>
            <a:off x="1403648" y="1556792"/>
            <a:ext cx="5436814" cy="4176464"/>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http://www.saedsayad.com/images/Decision_tree_r7.png"/>
          <p:cNvPicPr>
            <a:picLocks noChangeAspect="1" noChangeArrowheads="1"/>
          </p:cNvPicPr>
          <p:nvPr/>
        </p:nvPicPr>
        <p:blipFill>
          <a:blip r:embed="rId2" cstate="print"/>
          <a:srcRect/>
          <a:stretch>
            <a:fillRect/>
          </a:stretch>
        </p:blipFill>
        <p:spPr bwMode="auto">
          <a:xfrm>
            <a:off x="179512" y="548680"/>
            <a:ext cx="8712968" cy="5472608"/>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http://www.saedsayad.com/images/Decision_tree_r8.png"/>
          <p:cNvPicPr>
            <a:picLocks noChangeAspect="1" noChangeArrowheads="1"/>
          </p:cNvPicPr>
          <p:nvPr/>
        </p:nvPicPr>
        <p:blipFill>
          <a:blip r:embed="rId2" cstate="print"/>
          <a:srcRect/>
          <a:stretch>
            <a:fillRect/>
          </a:stretch>
        </p:blipFill>
        <p:spPr bwMode="auto">
          <a:xfrm>
            <a:off x="395536" y="692696"/>
            <a:ext cx="8280920" cy="5616624"/>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a:bodyPr>
          <a:lstStyle/>
          <a:p>
            <a:r>
              <a:rPr lang="en-IN" dirty="0"/>
              <a:t>Decision Trees</a:t>
            </a:r>
          </a:p>
        </p:txBody>
      </p:sp>
      <p:sp>
        <p:nvSpPr>
          <p:cNvPr id="3" name="Content Placeholder 2"/>
          <p:cNvSpPr>
            <a:spLocks noGrp="1"/>
          </p:cNvSpPr>
          <p:nvPr>
            <p:ph idx="1"/>
          </p:nvPr>
        </p:nvSpPr>
        <p:spPr>
          <a:xfrm>
            <a:off x="457200" y="1412776"/>
            <a:ext cx="8229600" cy="4713387"/>
          </a:xfrm>
        </p:spPr>
        <p:txBody>
          <a:bodyPr>
            <a:normAutofit/>
          </a:bodyPr>
          <a:lstStyle/>
          <a:p>
            <a:r>
              <a:rPr lang="en-IN" dirty="0"/>
              <a:t>You can have decision trees for both numerical and categorical values of the predictor variable</a:t>
            </a:r>
          </a:p>
          <a:p>
            <a:r>
              <a:rPr lang="en-IN" dirty="0"/>
              <a:t>At the same time the output variable or the response variable can be real valued number in which case it is called Decision Tree Regression and a categorical value in which case it is called Classification Decision Trees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help.prognoz.com/en/mergedProjects/Lib/img/decisiontree.gif"/>
          <p:cNvPicPr>
            <a:picLocks noChangeAspect="1" noChangeArrowheads="1"/>
          </p:cNvPicPr>
          <p:nvPr/>
        </p:nvPicPr>
        <p:blipFill>
          <a:blip r:embed="rId2" cstate="print"/>
          <a:srcRect/>
          <a:stretch>
            <a:fillRect/>
          </a:stretch>
        </p:blipFill>
        <p:spPr bwMode="auto">
          <a:xfrm>
            <a:off x="899592" y="836712"/>
            <a:ext cx="7447588" cy="4464496"/>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http://www.sfs.uni-tuebingen.de/%7Evhenrich/ss12/java/homework/hw7/tvTree.jpg"/>
          <p:cNvPicPr>
            <a:picLocks noChangeAspect="1" noChangeArrowheads="1"/>
          </p:cNvPicPr>
          <p:nvPr/>
        </p:nvPicPr>
        <p:blipFill>
          <a:blip r:embed="rId2" cstate="print"/>
          <a:srcRect/>
          <a:stretch>
            <a:fillRect/>
          </a:stretch>
        </p:blipFill>
        <p:spPr bwMode="auto">
          <a:xfrm>
            <a:off x="179512" y="404664"/>
            <a:ext cx="8712968" cy="6048672"/>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ich decision tree to use"/>
          <p:cNvPicPr>
            <a:picLocks noChangeAspect="1" noChangeArrowheads="1"/>
          </p:cNvPicPr>
          <p:nvPr/>
        </p:nvPicPr>
        <p:blipFill>
          <a:blip r:embed="rId2" cstate="print"/>
          <a:srcRect/>
          <a:stretch>
            <a:fillRect/>
          </a:stretch>
        </p:blipFill>
        <p:spPr bwMode="auto">
          <a:xfrm>
            <a:off x="251520" y="332655"/>
            <a:ext cx="8280920" cy="6053825"/>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How to store a decision tree</a:t>
            </a:r>
          </a:p>
        </p:txBody>
      </p:sp>
      <p:sp>
        <p:nvSpPr>
          <p:cNvPr id="3" name="Content Placeholder 2"/>
          <p:cNvSpPr>
            <a:spLocks noGrp="1"/>
          </p:cNvSpPr>
          <p:nvPr>
            <p:ph idx="1"/>
          </p:nvPr>
        </p:nvSpPr>
        <p:spPr>
          <a:xfrm>
            <a:off x="457200" y="1600200"/>
            <a:ext cx="8435280" cy="4925144"/>
          </a:xfrm>
        </p:spPr>
        <p:txBody>
          <a:bodyPr>
            <a:normAutofit fontScale="92500"/>
          </a:bodyPr>
          <a:lstStyle/>
          <a:p>
            <a:r>
              <a:rPr lang="en-IN" dirty="0"/>
              <a:t>The tree can be stored as a </a:t>
            </a:r>
          </a:p>
          <a:p>
            <a:r>
              <a:rPr lang="en-IN" dirty="0"/>
              <a:t>File or</a:t>
            </a:r>
          </a:p>
          <a:p>
            <a:r>
              <a:rPr lang="en-IN" dirty="0"/>
              <a:t>graph or </a:t>
            </a:r>
          </a:p>
          <a:p>
            <a:r>
              <a:rPr lang="en-IN" dirty="0"/>
              <a:t>a set of rules</a:t>
            </a:r>
          </a:p>
          <a:p>
            <a:r>
              <a:rPr lang="en-IN" dirty="0"/>
              <a:t>For example, this is a decision tree as a set of rules</a:t>
            </a:r>
          </a:p>
          <a:p>
            <a:r>
              <a:rPr lang="en-IN" dirty="0"/>
              <a:t>If Height &gt; 180 cm Then Male</a:t>
            </a:r>
          </a:p>
          <a:p>
            <a:r>
              <a:rPr lang="en-IN" dirty="0"/>
              <a:t>If Height &lt;= 180 cm AND Weight &gt; 80 kg Then Male</a:t>
            </a:r>
          </a:p>
          <a:p>
            <a:r>
              <a:rPr lang="en-IN" dirty="0"/>
              <a:t>If Height &lt;= 180 cm AND Weight &lt;= 80 kg Then Female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How to create a decision tree</a:t>
            </a:r>
          </a:p>
        </p:txBody>
      </p:sp>
      <p:sp>
        <p:nvSpPr>
          <p:cNvPr id="3" name="Content Placeholder 2"/>
          <p:cNvSpPr>
            <a:spLocks noGrp="1"/>
          </p:cNvSpPr>
          <p:nvPr>
            <p:ph idx="1"/>
          </p:nvPr>
        </p:nvSpPr>
        <p:spPr>
          <a:xfrm>
            <a:off x="539552" y="1340768"/>
            <a:ext cx="8229600" cy="4525963"/>
          </a:xfrm>
        </p:spPr>
        <p:txBody>
          <a:bodyPr>
            <a:noAutofit/>
          </a:bodyPr>
          <a:lstStyle/>
          <a:p>
            <a:r>
              <a:rPr lang="en-IN" sz="2800" dirty="0"/>
              <a:t>Creating a binary decision tree is actually a process of dividing up the input space. A greedy approach is used called recursive binary splitting. </a:t>
            </a:r>
          </a:p>
          <a:p>
            <a:r>
              <a:rPr lang="en-IN" sz="2800" dirty="0"/>
              <a:t>This is a numerical procedure where all the values are lined up and different split points are tried and tested using a cost function. </a:t>
            </a:r>
          </a:p>
          <a:p>
            <a:r>
              <a:rPr lang="en-IN" sz="2800" dirty="0"/>
              <a:t>The split with the best cost (lowest cost because we minimize cost) is selected. </a:t>
            </a:r>
          </a:p>
          <a:p>
            <a:r>
              <a:rPr lang="en-IN" sz="2800" dirty="0"/>
              <a:t>All input variables and all possible split points are evaluated and chosen in a greedy manner based on the cost function.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Regression or Classification?</a:t>
            </a:r>
          </a:p>
        </p:txBody>
      </p:sp>
      <p:sp>
        <p:nvSpPr>
          <p:cNvPr id="3" name="Content Placeholder 2"/>
          <p:cNvSpPr>
            <a:spLocks noGrp="1"/>
          </p:cNvSpPr>
          <p:nvPr>
            <p:ph idx="1"/>
          </p:nvPr>
        </p:nvSpPr>
        <p:spPr/>
        <p:txBody>
          <a:bodyPr>
            <a:noAutofit/>
          </a:bodyPr>
          <a:lstStyle/>
          <a:p>
            <a:r>
              <a:rPr lang="en-IN" sz="2800" dirty="0"/>
              <a:t>Regression: The cost function that is minimized to choose split points is the sum squared error across all training samples that fall within the rectangle.</a:t>
            </a:r>
          </a:p>
          <a:p>
            <a:r>
              <a:rPr lang="en-IN" sz="2800" dirty="0"/>
              <a:t>Classification: The </a:t>
            </a:r>
            <a:r>
              <a:rPr lang="en-IN" sz="2800" dirty="0" err="1"/>
              <a:t>Gini</a:t>
            </a:r>
            <a:r>
              <a:rPr lang="en-IN" sz="2800" dirty="0"/>
              <a:t> cost function is used which provides an indication of how pure the nodes are, where node purity refers to how mixed the training data assigned to each node is.</a:t>
            </a:r>
          </a:p>
          <a:p>
            <a:r>
              <a:rPr lang="en-IN" sz="2800" dirty="0"/>
              <a:t>Splitting continues until nodes contain a minimum number of training examples or a maximum tree depth is reached.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416</TotalTime>
  <Words>838</Words>
  <Application>Microsoft Macintosh PowerPoint</Application>
  <PresentationFormat>On-screen Show (4:3)</PresentationFormat>
  <Paragraphs>105</Paragraphs>
  <Slides>27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Calibri</vt:lpstr>
      <vt:lpstr>Office Theme</vt:lpstr>
      <vt:lpstr>Decision Trees  CART</vt:lpstr>
      <vt:lpstr>Decision Trees</vt:lpstr>
      <vt:lpstr>Decision Trees</vt:lpstr>
      <vt:lpstr>PowerPoint Presentation</vt:lpstr>
      <vt:lpstr>PowerPoint Presentation</vt:lpstr>
      <vt:lpstr>PowerPoint Presentation</vt:lpstr>
      <vt:lpstr>How to store a decision tree</vt:lpstr>
      <vt:lpstr>How to create a decision tree</vt:lpstr>
      <vt:lpstr>Regression or Classification?</vt:lpstr>
      <vt:lpstr>What does Gini stand for?</vt:lpstr>
      <vt:lpstr>Gini dataset</vt:lpstr>
      <vt:lpstr>PowerPoint Presentation</vt:lpstr>
      <vt:lpstr>Algorithm for doing the gini split</vt:lpstr>
      <vt:lpstr>PowerPoint Presentation</vt:lpstr>
      <vt:lpstr>PowerPoint Presentation</vt:lpstr>
      <vt:lpstr>Gini Calculations</vt:lpstr>
      <vt:lpstr>PowerPoint Presentation</vt:lpstr>
      <vt:lpstr>PowerPoint Presentation</vt:lpstr>
      <vt:lpstr>That is why this table is like this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Trees  CART</dc:title>
  <dc:creator>Gururaju</dc:creator>
  <cp:lastModifiedBy>Gururajan Narasimhan</cp:lastModifiedBy>
  <cp:revision>23</cp:revision>
  <dcterms:created xsi:type="dcterms:W3CDTF">2017-05-30T03:16:40Z</dcterms:created>
  <dcterms:modified xsi:type="dcterms:W3CDTF">2019-03-22T17:19:37Z</dcterms:modified>
</cp:coreProperties>
</file>