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66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08DF7-7FEF-4BE5-ABDF-ED126073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86F01-6334-48DE-ABB3-78EB8BE12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8B2A8-A0A3-42F6-A3FD-E7EB91331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3D7B1-9826-4DD2-9614-2E81D934D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1E249-8805-4D5C-9524-CCFACCACF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09054-EF48-409A-8D3C-3F6E571D9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D0F3C-0EB3-4A8C-8653-D2BC1B61B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93774-63CD-4651-94EB-F861EEDEC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47EC1-649F-4009-92FC-08CF951EB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9612-6E4D-4FE8-BD2C-51E5240E9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9985A-0837-4DF5-87FF-25E01F96A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E8CB6-234A-4F8E-9886-424CABBBA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7C4FD5E2-7F0D-4B69-ABA4-570DB6025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.sjsu.edu/~lee/cs157b/cs157b.html" TargetMode="External"/><Relationship Id="rId2" Type="http://schemas.openxmlformats.org/officeDocument/2006/relationships/hyperlink" Target="http://www2.cs.uregina.ca/~dbd/cs831/notes/ml/dtrees/dt_prob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Iterative Dichotomiser 3 (ID3) Algorithm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Medha</a:t>
            </a:r>
            <a:r>
              <a:rPr lang="en-US" dirty="0"/>
              <a:t> </a:t>
            </a:r>
            <a:r>
              <a:rPr lang="en-US" dirty="0" err="1"/>
              <a:t>Pradhan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CS 157B, Spring 2007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685800"/>
            <a:ext cx="8229600" cy="6172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For attribute ‘Fur’: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Values(Fur) : [</a:t>
            </a:r>
            <a:r>
              <a:rPr lang="en-US" altLang="en-US" sz="2400" dirty="0" err="1">
                <a:effectLst/>
                <a:latin typeface="Times New Roman"/>
              </a:rPr>
              <a:t>Yes,No</a:t>
            </a:r>
            <a:r>
              <a:rPr lang="en-US" altLang="en-US" sz="2400" dirty="0">
                <a:effectLst/>
                <a:latin typeface="Times New Roman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S = [4Y,2N]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 = [0Y,1N]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)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 = [4Y,1N]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) = 0.7219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Gain(</a:t>
            </a:r>
            <a:r>
              <a:rPr lang="en-US" altLang="en-US" sz="2400" dirty="0" err="1">
                <a:effectLst/>
                <a:latin typeface="Times New Roman"/>
              </a:rPr>
              <a:t>S,Fur</a:t>
            </a:r>
            <a:r>
              <a:rPr lang="en-US" altLang="en-US" sz="2400" dirty="0">
                <a:effectLst/>
                <a:latin typeface="Times New Roman"/>
              </a:rPr>
              <a:t>) = 0.91829 – [(1/6)*0 + (5/6)*0.7219]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				= 0.3167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For attribute ‘Swims’: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Values(Swims) : [</a:t>
            </a:r>
            <a:r>
              <a:rPr lang="en-US" altLang="en-US" sz="2400" dirty="0" err="1">
                <a:effectLst/>
                <a:latin typeface="Times New Roman"/>
              </a:rPr>
              <a:t>Yes,No</a:t>
            </a:r>
            <a:r>
              <a:rPr lang="en-US" altLang="en-US" sz="2400" dirty="0">
                <a:effectLst/>
                <a:latin typeface="Times New Roman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S = [4Y,2N]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 = [1Y,1N]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) = 1 (equal members in both classes)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 = [3Y,1N]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) = 0.81127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Gain(</a:t>
            </a:r>
            <a:r>
              <a:rPr lang="en-US" altLang="en-US" sz="2400" dirty="0" err="1">
                <a:effectLst/>
                <a:latin typeface="Times New Roman"/>
              </a:rPr>
              <a:t>S,Swims</a:t>
            </a:r>
            <a:r>
              <a:rPr lang="en-US" altLang="en-US" sz="2400" dirty="0">
                <a:effectLst/>
                <a:latin typeface="Times New Roman"/>
              </a:rPr>
              <a:t>) = 0.91829 – [(2/6)*1 + (4/6)*0.81127]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				= 0.04411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295400" y="0"/>
          <a:ext cx="609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Photo Editor Photo" r:id="rId3" imgW="3982006" imgH="514422" progId="">
                  <p:embed/>
                </p:oleObj>
              </mc:Choice>
              <mc:Fallback>
                <p:oleObj name="Photo Editor Photo" r:id="rId3" imgW="3982006" imgH="51442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0"/>
                        <a:ext cx="609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Gain(S,Warm-blooded) = 0.10916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Gain(S,Feathers) = 0.45914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Gain(S,Fur) = 0.31670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Gain(S,Swims) = 0.04411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Gain(S,Feathers) is maximum, so it is considered as the root 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effectLst/>
                <a:latin typeface="Times New Roman"/>
              </a:rPr>
              <a:t>					</a:t>
            </a:r>
          </a:p>
        </p:txBody>
      </p:sp>
      <p:grpSp>
        <p:nvGrpSpPr>
          <p:cNvPr id="12291" name="Group 85"/>
          <p:cNvGrpSpPr>
            <a:grpSpLocks/>
          </p:cNvGrpSpPr>
          <p:nvPr/>
        </p:nvGrpSpPr>
        <p:grpSpPr bwMode="auto">
          <a:xfrm>
            <a:off x="5029200" y="3886200"/>
            <a:ext cx="4114800" cy="2819400"/>
            <a:chOff x="3168" y="2448"/>
            <a:chExt cx="2592" cy="1776"/>
          </a:xfrm>
        </p:grpSpPr>
        <p:sp>
          <p:nvSpPr>
            <p:cNvPr id="12351" name="AutoShape 6"/>
            <p:cNvSpPr>
              <a:spLocks noChangeArrowheads="1"/>
            </p:cNvSpPr>
            <p:nvPr/>
          </p:nvSpPr>
          <p:spPr bwMode="auto">
            <a:xfrm>
              <a:off x="3696" y="2448"/>
              <a:ext cx="1152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Feathers</a:t>
              </a:r>
            </a:p>
          </p:txBody>
        </p:sp>
        <p:sp>
          <p:nvSpPr>
            <p:cNvPr id="12352" name="Line 11"/>
            <p:cNvSpPr>
              <a:spLocks noChangeShapeType="1"/>
            </p:cNvSpPr>
            <p:nvPr/>
          </p:nvSpPr>
          <p:spPr bwMode="auto">
            <a:xfrm flipH="1">
              <a:off x="3600" y="2688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Line 12"/>
            <p:cNvSpPr>
              <a:spLocks noChangeShapeType="1"/>
            </p:cNvSpPr>
            <p:nvPr/>
          </p:nvSpPr>
          <p:spPr bwMode="auto">
            <a:xfrm>
              <a:off x="4272" y="2688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Text Box 13"/>
            <p:cNvSpPr txBox="1">
              <a:spLocks noChangeArrowheads="1"/>
            </p:cNvSpPr>
            <p:nvPr/>
          </p:nvSpPr>
          <p:spPr bwMode="auto">
            <a:xfrm>
              <a:off x="3744" y="283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2355" name="Text Box 14"/>
            <p:cNvSpPr txBox="1">
              <a:spLocks noChangeArrowheads="1"/>
            </p:cNvSpPr>
            <p:nvPr/>
          </p:nvSpPr>
          <p:spPr bwMode="auto">
            <a:xfrm>
              <a:off x="4656" y="283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  <p:sp>
          <p:nvSpPr>
            <p:cNvPr id="12356" name="Text Box 15"/>
            <p:cNvSpPr txBox="1">
              <a:spLocks noChangeArrowheads="1"/>
            </p:cNvSpPr>
            <p:nvPr/>
          </p:nvSpPr>
          <p:spPr bwMode="auto">
            <a:xfrm>
              <a:off x="3168" y="3264"/>
              <a:ext cx="115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[Ostrich, Raven,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Albatross]</a:t>
              </a:r>
            </a:p>
          </p:txBody>
        </p:sp>
        <p:sp>
          <p:nvSpPr>
            <p:cNvPr id="12357" name="Text Box 16"/>
            <p:cNvSpPr txBox="1">
              <a:spLocks noChangeArrowheads="1"/>
            </p:cNvSpPr>
            <p:nvPr/>
          </p:nvSpPr>
          <p:spPr bwMode="auto">
            <a:xfrm>
              <a:off x="4368" y="3312"/>
              <a:ext cx="139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[Crocodile, Dolphin,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 Koala]</a:t>
              </a:r>
            </a:p>
          </p:txBody>
        </p:sp>
        <p:sp>
          <p:nvSpPr>
            <p:cNvPr id="12358" name="AutoShape 17"/>
            <p:cNvSpPr>
              <a:spLocks noChangeArrowheads="1"/>
            </p:cNvSpPr>
            <p:nvPr/>
          </p:nvSpPr>
          <p:spPr bwMode="auto">
            <a:xfrm>
              <a:off x="3264" y="3792"/>
              <a:ext cx="1056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Lays Eggs</a:t>
              </a:r>
            </a:p>
          </p:txBody>
        </p:sp>
        <p:sp>
          <p:nvSpPr>
            <p:cNvPr id="12359" name="AutoShape 18"/>
            <p:cNvSpPr>
              <a:spLocks noChangeArrowheads="1"/>
            </p:cNvSpPr>
            <p:nvPr/>
          </p:nvSpPr>
          <p:spPr bwMode="auto">
            <a:xfrm>
              <a:off x="4848" y="3888"/>
              <a:ext cx="768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?</a:t>
              </a:r>
            </a:p>
          </p:txBody>
        </p:sp>
      </p:grpSp>
      <p:graphicFrame>
        <p:nvGraphicFramePr>
          <p:cNvPr id="123987" name="Group 83"/>
          <p:cNvGraphicFramePr>
            <a:graphicFrameLocks noGrp="1"/>
          </p:cNvGraphicFramePr>
          <p:nvPr/>
        </p:nvGraphicFramePr>
        <p:xfrm>
          <a:off x="228600" y="2667000"/>
          <a:ext cx="4572000" cy="40562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6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Animal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Warm-blooded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Feathers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Swims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Lays Eggs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Ostrich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Crocodile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Raven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Albatross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Dolphin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Koala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50" name="Text Box 84"/>
          <p:cNvSpPr txBox="1">
            <a:spLocks noChangeArrowheads="1"/>
          </p:cNvSpPr>
          <p:nvPr/>
        </p:nvSpPr>
        <p:spPr bwMode="auto">
          <a:xfrm>
            <a:off x="4953000" y="2667000"/>
            <a:ext cx="3810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‘Y’ descendant has only positive examples and becomes the leaf node with classification ‘Lays Eggs’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514600"/>
            <a:ext cx="8229600" cy="3581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We now repeat the procedure,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S: [Crocodile, Dolphin, Koala]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S: [1+,2-]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Entropy(S) = -(1/3)log</a:t>
            </a:r>
            <a:r>
              <a:rPr lang="en-US" altLang="en-US" sz="2800" baseline="-25000">
                <a:effectLst/>
                <a:latin typeface="Times New Roman"/>
              </a:rPr>
              <a:t>2</a:t>
            </a:r>
            <a:r>
              <a:rPr lang="en-US" altLang="en-US" sz="2800">
                <a:effectLst/>
                <a:latin typeface="Times New Roman"/>
              </a:rPr>
              <a:t>(1/3) – (2/3)log</a:t>
            </a:r>
            <a:r>
              <a:rPr lang="en-US" altLang="en-US" sz="2800" baseline="-25000">
                <a:effectLst/>
                <a:latin typeface="Times New Roman"/>
              </a:rPr>
              <a:t>2</a:t>
            </a:r>
            <a:r>
              <a:rPr lang="en-US" altLang="en-US" sz="2800">
                <a:effectLst/>
                <a:latin typeface="Times New Roman"/>
              </a:rPr>
              <a:t>(2/3)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			= 0.91829</a:t>
            </a:r>
          </a:p>
        </p:txBody>
      </p:sp>
      <p:graphicFrame>
        <p:nvGraphicFramePr>
          <p:cNvPr id="124999" name="Group 71"/>
          <p:cNvGraphicFramePr>
            <a:graphicFrameLocks noGrp="1"/>
          </p:cNvGraphicFramePr>
          <p:nvPr>
            <p:ph idx="4294967295"/>
          </p:nvPr>
        </p:nvGraphicFramePr>
        <p:xfrm>
          <a:off x="0" y="304800"/>
          <a:ext cx="8229600" cy="204469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Animal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Warm-blooded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Feathers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Swims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Lays Eggs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Crocodile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Dolphin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Koala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52" name="Object 79"/>
          <p:cNvGraphicFramePr>
            <a:graphicFrameLocks noChangeAspect="1"/>
          </p:cNvGraphicFramePr>
          <p:nvPr/>
        </p:nvGraphicFramePr>
        <p:xfrm>
          <a:off x="1219200" y="3810000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Photo Editor Photo" r:id="rId3" imgW="2209524" imgH="485586" progId="">
                  <p:embed/>
                </p:oleObj>
              </mc:Choice>
              <mc:Fallback>
                <p:oleObj name="Photo Editor Photo" r:id="rId3" imgW="2209524" imgH="485586" progId="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419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0"/>
            <a:ext cx="88392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ffectLst/>
                <a:latin typeface="Times New Roman" pitchFamily="18" charset="0"/>
              </a:rPr>
              <a:t>For attribute ‘Warm-blooded’: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Values(Warm-blooded) : [</a:t>
            </a:r>
            <a:r>
              <a:rPr lang="en-US" sz="2000" dirty="0" err="1">
                <a:effectLst/>
                <a:latin typeface="Times New Roman" pitchFamily="18" charset="0"/>
              </a:rPr>
              <a:t>Yes,No</a:t>
            </a:r>
            <a:r>
              <a:rPr lang="en-US" sz="2000" dirty="0">
                <a:effectLst/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S = [1Y,2N]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Yes</a:t>
            </a:r>
            <a:r>
              <a:rPr lang="en-US" sz="2000" dirty="0">
                <a:effectLst/>
                <a:latin typeface="Times New Roman" pitchFamily="18" charset="0"/>
              </a:rPr>
              <a:t> = [0Y,2N] 	E(</a:t>
            </a: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Yes</a:t>
            </a:r>
            <a:r>
              <a:rPr lang="en-US" sz="2000" dirty="0">
                <a:effectLst/>
                <a:latin typeface="Times New Roman" pitchFamily="18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No</a:t>
            </a:r>
            <a:r>
              <a:rPr lang="en-US" sz="2000" dirty="0">
                <a:effectLst/>
                <a:latin typeface="Times New Roman" pitchFamily="18" charset="0"/>
              </a:rPr>
              <a:t> = [1Y,0N] 	E(</a:t>
            </a: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No</a:t>
            </a:r>
            <a:r>
              <a:rPr lang="en-US" sz="2000" dirty="0">
                <a:effectLst/>
                <a:latin typeface="Times New Roman" pitchFamily="18" charset="0"/>
              </a:rPr>
              <a:t>)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Gain(</a:t>
            </a:r>
            <a:r>
              <a:rPr lang="en-US" sz="2000" dirty="0" err="1">
                <a:effectLst/>
                <a:latin typeface="Times New Roman" pitchFamily="18" charset="0"/>
              </a:rPr>
              <a:t>S,Warm</a:t>
            </a:r>
            <a:r>
              <a:rPr lang="en-US" sz="2000" dirty="0">
                <a:effectLst/>
                <a:latin typeface="Times New Roman" pitchFamily="18" charset="0"/>
              </a:rPr>
              <a:t>-blooded) = 0.91829 – [(2/3)*0 + (1/3)*0] = </a:t>
            </a:r>
            <a:r>
              <a:rPr lang="en-US" sz="2000" b="1" dirty="0">
                <a:effectLst/>
                <a:latin typeface="Times New Roman" pitchFamily="18" charset="0"/>
              </a:rPr>
              <a:t>0.91829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ffectLst/>
                <a:latin typeface="Times New Roman" pitchFamily="18" charset="0"/>
              </a:rPr>
              <a:t>For attribute ‘Fur’: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Values(Fur) : [</a:t>
            </a:r>
            <a:r>
              <a:rPr lang="en-US" sz="2000" dirty="0" err="1">
                <a:effectLst/>
                <a:latin typeface="Times New Roman" pitchFamily="18" charset="0"/>
              </a:rPr>
              <a:t>Yes,No</a:t>
            </a:r>
            <a:r>
              <a:rPr lang="en-US" sz="2000" dirty="0">
                <a:effectLst/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S = [1Y,2N]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Yes</a:t>
            </a:r>
            <a:r>
              <a:rPr lang="en-US" sz="2000" dirty="0">
                <a:effectLst/>
                <a:latin typeface="Times New Roman" pitchFamily="18" charset="0"/>
              </a:rPr>
              <a:t> = [0Y,1N] 	E(</a:t>
            </a: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Yes</a:t>
            </a:r>
            <a:r>
              <a:rPr lang="en-US" sz="2000" dirty="0">
                <a:effectLst/>
                <a:latin typeface="Times New Roman" pitchFamily="18" charset="0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No</a:t>
            </a:r>
            <a:r>
              <a:rPr lang="en-US" sz="2000" dirty="0">
                <a:effectLst/>
                <a:latin typeface="Times New Roman" pitchFamily="18" charset="0"/>
              </a:rPr>
              <a:t> = [1Y,1N] 	E(</a:t>
            </a: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No</a:t>
            </a:r>
            <a:r>
              <a:rPr lang="en-US" sz="2000" dirty="0">
                <a:effectLst/>
                <a:latin typeface="Times New Roman" pitchFamily="18" charset="0"/>
              </a:rPr>
              <a:t>) 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Gain(</a:t>
            </a:r>
            <a:r>
              <a:rPr lang="en-US" sz="2000" dirty="0" err="1">
                <a:effectLst/>
                <a:latin typeface="Times New Roman" pitchFamily="18" charset="0"/>
              </a:rPr>
              <a:t>S,Fur</a:t>
            </a:r>
            <a:r>
              <a:rPr lang="en-US" sz="2000" dirty="0">
                <a:effectLst/>
                <a:latin typeface="Times New Roman" pitchFamily="18" charset="0"/>
              </a:rPr>
              <a:t>) = 0.91829 – [(1/3)*0 + (2/3)*1] = </a:t>
            </a:r>
            <a:r>
              <a:rPr lang="en-US" sz="2000" b="1" dirty="0">
                <a:effectLst/>
                <a:latin typeface="Times New Roman" pitchFamily="18" charset="0"/>
              </a:rPr>
              <a:t>0.25162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ffectLst/>
                <a:latin typeface="Times New Roman" pitchFamily="18" charset="0"/>
              </a:rPr>
              <a:t>For attribute ‘Swims’: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Values(Swims) : [</a:t>
            </a:r>
            <a:r>
              <a:rPr lang="en-US" sz="2000" dirty="0" err="1">
                <a:effectLst/>
                <a:latin typeface="Times New Roman" pitchFamily="18" charset="0"/>
              </a:rPr>
              <a:t>Yes,No</a:t>
            </a:r>
            <a:r>
              <a:rPr lang="en-US" sz="2000" dirty="0">
                <a:effectLst/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S = [1Y,2N]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Yes</a:t>
            </a:r>
            <a:r>
              <a:rPr lang="en-US" sz="2000" dirty="0">
                <a:effectLst/>
                <a:latin typeface="Times New Roman" pitchFamily="18" charset="0"/>
              </a:rPr>
              <a:t> = [1Y,1N] 	E(</a:t>
            </a: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Yes</a:t>
            </a:r>
            <a:r>
              <a:rPr lang="en-US" sz="2000" dirty="0">
                <a:effectLst/>
                <a:latin typeface="Times New Roman" pitchFamily="18" charset="0"/>
              </a:rPr>
              <a:t>) 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No</a:t>
            </a:r>
            <a:r>
              <a:rPr lang="en-US" sz="2000" dirty="0">
                <a:effectLst/>
                <a:latin typeface="Times New Roman" pitchFamily="18" charset="0"/>
              </a:rPr>
              <a:t> = [0Y,1N] 	E(</a:t>
            </a:r>
            <a:r>
              <a:rPr lang="en-US" sz="2000" dirty="0" err="1">
                <a:effectLst/>
                <a:latin typeface="Times New Roman" pitchFamily="18" charset="0"/>
              </a:rPr>
              <a:t>S</a:t>
            </a:r>
            <a:r>
              <a:rPr lang="en-US" sz="2000" baseline="-25000" dirty="0" err="1">
                <a:effectLst/>
                <a:latin typeface="Times New Roman" pitchFamily="18" charset="0"/>
              </a:rPr>
              <a:t>No</a:t>
            </a:r>
            <a:r>
              <a:rPr lang="en-US" sz="2000" dirty="0">
                <a:effectLst/>
                <a:latin typeface="Times New Roman" pitchFamily="18" charset="0"/>
              </a:rPr>
              <a:t>)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>
                <a:effectLst/>
                <a:latin typeface="Times New Roman" pitchFamily="18" charset="0"/>
              </a:rPr>
              <a:t>Gain(</a:t>
            </a:r>
            <a:r>
              <a:rPr lang="en-US" sz="2000" dirty="0" err="1">
                <a:effectLst/>
                <a:latin typeface="Times New Roman" pitchFamily="18" charset="0"/>
              </a:rPr>
              <a:t>S,Swims</a:t>
            </a:r>
            <a:r>
              <a:rPr lang="en-US" sz="2000" dirty="0">
                <a:effectLst/>
                <a:latin typeface="Times New Roman" pitchFamily="18" charset="0"/>
              </a:rPr>
              <a:t>) = 0.91829 – [(2/3)*1 + (1/3)*0] = </a:t>
            </a:r>
            <a:r>
              <a:rPr lang="en-US" sz="2000" b="1" dirty="0">
                <a:effectLst/>
                <a:latin typeface="Times New Roman" pitchFamily="18" charset="0"/>
              </a:rPr>
              <a:t>0.25162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effectLst/>
                <a:latin typeface="Times New Roman" pitchFamily="18" charset="0"/>
              </a:rPr>
              <a:t>Gain(</a:t>
            </a:r>
            <a:r>
              <a:rPr lang="en-US" sz="2000" b="1" dirty="0" err="1">
                <a:effectLst/>
                <a:latin typeface="Times New Roman" pitchFamily="18" charset="0"/>
              </a:rPr>
              <a:t>S,Warm</a:t>
            </a:r>
            <a:r>
              <a:rPr lang="en-US" sz="2000" b="1" dirty="0">
                <a:effectLst/>
                <a:latin typeface="Times New Roman" pitchFamily="18" charset="0"/>
              </a:rPr>
              <a:t>-blooded) is maximum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6294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effectLst/>
                <a:latin typeface="Times New Roman"/>
              </a:rPr>
              <a:t>The final decision tree will be: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effectLst/>
              <a:latin typeface="Times New Roman"/>
            </a:endParaRPr>
          </a:p>
        </p:txBody>
      </p:sp>
      <p:grpSp>
        <p:nvGrpSpPr>
          <p:cNvPr id="15363" name="Group 19"/>
          <p:cNvGrpSpPr>
            <a:grpSpLocks/>
          </p:cNvGrpSpPr>
          <p:nvPr/>
        </p:nvGrpSpPr>
        <p:grpSpPr bwMode="auto">
          <a:xfrm>
            <a:off x="1447800" y="1371600"/>
            <a:ext cx="6172200" cy="4038600"/>
            <a:chOff x="1392" y="720"/>
            <a:chExt cx="3888" cy="2544"/>
          </a:xfrm>
        </p:grpSpPr>
        <p:sp>
          <p:nvSpPr>
            <p:cNvPr id="15364" name="AutoShape 4"/>
            <p:cNvSpPr>
              <a:spLocks noChangeArrowheads="1"/>
            </p:cNvSpPr>
            <p:nvPr/>
          </p:nvSpPr>
          <p:spPr bwMode="auto">
            <a:xfrm>
              <a:off x="2256" y="720"/>
              <a:ext cx="1440" cy="336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Feathers</a:t>
              </a: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H="1">
              <a:off x="2016" y="1056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2976" y="105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2160" y="12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3600" y="129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392" y="1824"/>
              <a:ext cx="1296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Lays eggs</a:t>
              </a: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3360" y="1824"/>
              <a:ext cx="1488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Warm-blooded</a:t>
              </a: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>
              <a:off x="3360" y="2112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4080" y="211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3456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4416" y="23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  <p:sp>
          <p:nvSpPr>
            <p:cNvPr id="15375" name="AutoShape 17"/>
            <p:cNvSpPr>
              <a:spLocks noChangeArrowheads="1"/>
            </p:cNvSpPr>
            <p:nvPr/>
          </p:nvSpPr>
          <p:spPr bwMode="auto">
            <a:xfrm>
              <a:off x="4128" y="2784"/>
              <a:ext cx="1152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Lays Eggs</a:t>
              </a:r>
            </a:p>
          </p:txBody>
        </p:sp>
        <p:sp>
          <p:nvSpPr>
            <p:cNvPr id="15376" name="AutoShape 18"/>
            <p:cNvSpPr>
              <a:spLocks noChangeArrowheads="1"/>
            </p:cNvSpPr>
            <p:nvPr/>
          </p:nvSpPr>
          <p:spPr bwMode="auto">
            <a:xfrm>
              <a:off x="2688" y="2736"/>
              <a:ext cx="1296" cy="5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Does not lay eggs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Example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ffectLst/>
                <a:latin typeface="Times New Roman"/>
              </a:rPr>
              <a:t>Factors affecting sunburn</a:t>
            </a:r>
          </a:p>
        </p:txBody>
      </p:sp>
      <p:graphicFrame>
        <p:nvGraphicFramePr>
          <p:cNvPr id="133199" name="Group 79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382000" cy="41148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Sunburned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Dana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Annie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Heavy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Heavy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Heavy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Katie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"/>
            <a:ext cx="9144000" cy="6705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ffectLst/>
                <a:latin typeface="Times New Roman"/>
              </a:rPr>
              <a:t>S = [3+, 5-]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Entropy(S) = -(3/8)log</a:t>
            </a:r>
            <a:r>
              <a:rPr lang="en-US" altLang="en-US" sz="2800" baseline="-25000">
                <a:effectLst/>
                <a:latin typeface="Times New Roman"/>
              </a:rPr>
              <a:t>2</a:t>
            </a:r>
            <a:r>
              <a:rPr lang="en-US" altLang="en-US" sz="2800">
                <a:effectLst/>
                <a:latin typeface="Times New Roman"/>
              </a:rPr>
              <a:t>(3/8) – (5/8)log</a:t>
            </a:r>
            <a:r>
              <a:rPr lang="en-US" altLang="en-US" sz="2800" baseline="-25000">
                <a:effectLst/>
                <a:latin typeface="Times New Roman"/>
              </a:rPr>
              <a:t>2</a:t>
            </a:r>
            <a:r>
              <a:rPr lang="en-US" altLang="en-US" sz="2800">
                <a:effectLst/>
                <a:latin typeface="Times New Roman"/>
              </a:rPr>
              <a:t>(5/8)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			= 0.95443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Find IG for all 4 attributes: Hair, Height, Weight, Lotion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ffectLst/>
                <a:latin typeface="Times New Roman"/>
              </a:rPr>
              <a:t>For attribute ‘Hair’: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Values(Hair) : [Blonde, Brown, Red]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S = [3+,5-]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S</a:t>
            </a:r>
            <a:r>
              <a:rPr lang="en-US" altLang="en-US" sz="2800" baseline="-25000">
                <a:effectLst/>
                <a:latin typeface="Times New Roman"/>
              </a:rPr>
              <a:t>Blonde</a:t>
            </a:r>
            <a:r>
              <a:rPr lang="en-US" altLang="en-US" sz="2800">
                <a:effectLst/>
                <a:latin typeface="Times New Roman"/>
              </a:rPr>
              <a:t> = [2+,2-] 	E(S</a:t>
            </a:r>
            <a:r>
              <a:rPr lang="en-US" altLang="en-US" sz="2800" baseline="-25000">
                <a:effectLst/>
                <a:latin typeface="Times New Roman"/>
              </a:rPr>
              <a:t>Blonde</a:t>
            </a:r>
            <a:r>
              <a:rPr lang="en-US" altLang="en-US" sz="2800">
                <a:effectLst/>
                <a:latin typeface="Times New Roman"/>
              </a:rPr>
              <a:t>) =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S</a:t>
            </a:r>
            <a:r>
              <a:rPr lang="en-US" altLang="en-US" sz="2800" baseline="-25000">
                <a:effectLst/>
                <a:latin typeface="Times New Roman"/>
              </a:rPr>
              <a:t>Brown</a:t>
            </a:r>
            <a:r>
              <a:rPr lang="en-US" altLang="en-US" sz="2800">
                <a:effectLst/>
                <a:latin typeface="Times New Roman"/>
              </a:rPr>
              <a:t> = [0+,3-]	E(S</a:t>
            </a:r>
            <a:r>
              <a:rPr lang="en-US" altLang="en-US" sz="2800" baseline="-25000">
                <a:effectLst/>
                <a:latin typeface="Times New Roman"/>
              </a:rPr>
              <a:t>Brown</a:t>
            </a:r>
            <a:r>
              <a:rPr lang="en-US" altLang="en-US" sz="2800">
                <a:effectLst/>
                <a:latin typeface="Times New Roman"/>
              </a:rPr>
              <a:t>) = 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S</a:t>
            </a:r>
            <a:r>
              <a:rPr lang="en-US" altLang="en-US" sz="2800" baseline="-25000">
                <a:effectLst/>
                <a:latin typeface="Times New Roman"/>
              </a:rPr>
              <a:t>Red</a:t>
            </a:r>
            <a:r>
              <a:rPr lang="en-US" altLang="en-US" sz="2800">
                <a:effectLst/>
                <a:latin typeface="Times New Roman"/>
              </a:rPr>
              <a:t> = [1+,0-]	E(S</a:t>
            </a:r>
            <a:r>
              <a:rPr lang="en-US" altLang="en-US" sz="2800" baseline="-25000">
                <a:effectLst/>
                <a:latin typeface="Times New Roman"/>
              </a:rPr>
              <a:t>Red</a:t>
            </a:r>
            <a:r>
              <a:rPr lang="en-US" altLang="en-US" sz="2800">
                <a:effectLst/>
                <a:latin typeface="Times New Roman"/>
              </a:rPr>
              <a:t>) 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Gain(S,Hair) = 0.95443 – [(4/8)*1 + (3/8)*0 + (1/8)*0]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effectLst/>
                <a:latin typeface="Times New Roman"/>
              </a:rPr>
              <a:t>					= 0.45443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effectLst/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effectLst/>
                <a:latin typeface="Times New Roman" pitchFamily="18" charset="0"/>
              </a:rPr>
              <a:t>For attribute ‘Height’: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Values(Height) : [Average, Tall, Short]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</a:t>
            </a:r>
            <a:r>
              <a:rPr lang="en-US" sz="2000" baseline="-25000">
                <a:effectLst/>
                <a:latin typeface="Times New Roman" pitchFamily="18" charset="0"/>
              </a:rPr>
              <a:t>Average</a:t>
            </a:r>
            <a:r>
              <a:rPr lang="en-US" sz="2000">
                <a:effectLst/>
                <a:latin typeface="Times New Roman" pitchFamily="18" charset="0"/>
              </a:rPr>
              <a:t> = [2+,1-] 	E(S</a:t>
            </a:r>
            <a:r>
              <a:rPr lang="en-US" sz="2000" baseline="-25000">
                <a:effectLst/>
                <a:latin typeface="Times New Roman" pitchFamily="18" charset="0"/>
              </a:rPr>
              <a:t>Average</a:t>
            </a:r>
            <a:r>
              <a:rPr lang="en-US" sz="2000">
                <a:effectLst/>
                <a:latin typeface="Times New Roman" pitchFamily="18" charset="0"/>
              </a:rPr>
              <a:t>) = 0.91829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</a:t>
            </a:r>
            <a:r>
              <a:rPr lang="en-US" sz="2000" baseline="-25000">
                <a:effectLst/>
                <a:latin typeface="Times New Roman" pitchFamily="18" charset="0"/>
              </a:rPr>
              <a:t>Tall</a:t>
            </a:r>
            <a:r>
              <a:rPr lang="en-US" sz="2000">
                <a:effectLst/>
                <a:latin typeface="Times New Roman" pitchFamily="18" charset="0"/>
              </a:rPr>
              <a:t> = [0+,2-]	E(S</a:t>
            </a:r>
            <a:r>
              <a:rPr lang="en-US" sz="2000" baseline="-25000">
                <a:effectLst/>
                <a:latin typeface="Times New Roman" pitchFamily="18" charset="0"/>
              </a:rPr>
              <a:t>Tall</a:t>
            </a:r>
            <a:r>
              <a:rPr lang="en-US" sz="2000">
                <a:effectLst/>
                <a:latin typeface="Times New Roman" pitchFamily="18" charset="0"/>
              </a:rPr>
              <a:t>) = 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</a:t>
            </a:r>
            <a:r>
              <a:rPr lang="en-US" sz="2000" baseline="-25000">
                <a:effectLst/>
                <a:latin typeface="Times New Roman" pitchFamily="18" charset="0"/>
              </a:rPr>
              <a:t>Short</a:t>
            </a:r>
            <a:r>
              <a:rPr lang="en-US" sz="2000">
                <a:effectLst/>
                <a:latin typeface="Times New Roman" pitchFamily="18" charset="0"/>
              </a:rPr>
              <a:t> = [1+,2-]	E(S</a:t>
            </a:r>
            <a:r>
              <a:rPr lang="en-US" sz="2000" baseline="-25000">
                <a:effectLst/>
                <a:latin typeface="Times New Roman" pitchFamily="18" charset="0"/>
              </a:rPr>
              <a:t>Short</a:t>
            </a:r>
            <a:r>
              <a:rPr lang="en-US" sz="2000">
                <a:effectLst/>
                <a:latin typeface="Times New Roman" pitchFamily="18" charset="0"/>
              </a:rPr>
              <a:t>) = 0.91829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Gain(S,Height) = 0.95443 – [(3/8)*0.91829 + (2/8)*0 + (3/8)*0.91829]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					= 0.26571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effectLst/>
                <a:latin typeface="Times New Roman" pitchFamily="18" charset="0"/>
              </a:rPr>
              <a:t>For attribute ‘Weight’: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Values(Weight) : [Light, Average, Heavy]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</a:t>
            </a:r>
            <a:r>
              <a:rPr lang="en-US" sz="2000" baseline="-25000">
                <a:effectLst/>
                <a:latin typeface="Times New Roman" pitchFamily="18" charset="0"/>
              </a:rPr>
              <a:t>Light</a:t>
            </a:r>
            <a:r>
              <a:rPr lang="en-US" sz="2000">
                <a:effectLst/>
                <a:latin typeface="Times New Roman" pitchFamily="18" charset="0"/>
              </a:rPr>
              <a:t> = [1+,1-] 	E(S</a:t>
            </a:r>
            <a:r>
              <a:rPr lang="en-US" sz="2000" baseline="-25000">
                <a:effectLst/>
                <a:latin typeface="Times New Roman" pitchFamily="18" charset="0"/>
              </a:rPr>
              <a:t>Light</a:t>
            </a:r>
            <a:r>
              <a:rPr lang="en-US" sz="2000">
                <a:effectLst/>
                <a:latin typeface="Times New Roman" pitchFamily="18" charset="0"/>
              </a:rPr>
              <a:t>) =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</a:t>
            </a:r>
            <a:r>
              <a:rPr lang="en-US" sz="2000" baseline="-25000">
                <a:effectLst/>
                <a:latin typeface="Times New Roman" pitchFamily="18" charset="0"/>
              </a:rPr>
              <a:t>Average</a:t>
            </a:r>
            <a:r>
              <a:rPr lang="en-US" sz="2000">
                <a:effectLst/>
                <a:latin typeface="Times New Roman" pitchFamily="18" charset="0"/>
              </a:rPr>
              <a:t> = [1+,2-]	E(S</a:t>
            </a:r>
            <a:r>
              <a:rPr lang="en-US" sz="2000" baseline="-25000">
                <a:effectLst/>
                <a:latin typeface="Times New Roman" pitchFamily="18" charset="0"/>
              </a:rPr>
              <a:t>Average</a:t>
            </a:r>
            <a:r>
              <a:rPr lang="en-US" sz="2000">
                <a:effectLst/>
                <a:latin typeface="Times New Roman" pitchFamily="18" charset="0"/>
              </a:rPr>
              <a:t>) = 0.91829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</a:t>
            </a:r>
            <a:r>
              <a:rPr lang="en-US" sz="2000" baseline="-25000">
                <a:effectLst/>
                <a:latin typeface="Times New Roman" pitchFamily="18" charset="0"/>
              </a:rPr>
              <a:t>Heavy</a:t>
            </a:r>
            <a:r>
              <a:rPr lang="en-US" sz="2000">
                <a:effectLst/>
                <a:latin typeface="Times New Roman" pitchFamily="18" charset="0"/>
              </a:rPr>
              <a:t> = [1+,2-]	E(S</a:t>
            </a:r>
            <a:r>
              <a:rPr lang="en-US" sz="2000" baseline="-25000">
                <a:effectLst/>
                <a:latin typeface="Times New Roman" pitchFamily="18" charset="0"/>
              </a:rPr>
              <a:t>Heavy</a:t>
            </a:r>
            <a:r>
              <a:rPr lang="en-US" sz="2000">
                <a:effectLst/>
                <a:latin typeface="Times New Roman" pitchFamily="18" charset="0"/>
              </a:rPr>
              <a:t>) = 0.91829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Gain(S,Weight) = 0.95443 – [(2/8)*1 + (3/8)*0.91829 + (3/8)*0.91829]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					= 0.01571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effectLst/>
                <a:latin typeface="Times New Roman" pitchFamily="18" charset="0"/>
              </a:rPr>
              <a:t>For attribute ‘Lotion’: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Values(Lotion) : [Yes, No]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SYes = [0+,3-] 	E(S</a:t>
            </a:r>
            <a:r>
              <a:rPr lang="en-US" sz="2000" baseline="-25000">
                <a:effectLst/>
                <a:latin typeface="Times New Roman" pitchFamily="18" charset="0"/>
              </a:rPr>
              <a:t>Yes</a:t>
            </a:r>
            <a:r>
              <a:rPr lang="en-US" sz="2000">
                <a:effectLst/>
                <a:latin typeface="Times New Roman" pitchFamily="18" charset="0"/>
              </a:rPr>
              <a:t>) 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S</a:t>
            </a:r>
            <a:r>
              <a:rPr lang="en-US" sz="2000" baseline="-25000">
                <a:effectLst/>
                <a:latin typeface="Times New Roman" pitchFamily="18" charset="0"/>
              </a:rPr>
              <a:t>No</a:t>
            </a:r>
            <a:r>
              <a:rPr lang="en-US" sz="2000">
                <a:effectLst/>
                <a:latin typeface="Times New Roman" pitchFamily="18" charset="0"/>
              </a:rPr>
              <a:t> = [3+,2-]	E(S</a:t>
            </a:r>
            <a:r>
              <a:rPr lang="en-US" sz="2000" baseline="-25000">
                <a:effectLst/>
                <a:latin typeface="Times New Roman" pitchFamily="18" charset="0"/>
              </a:rPr>
              <a:t>No</a:t>
            </a:r>
            <a:r>
              <a:rPr lang="en-US" sz="2000">
                <a:effectLst/>
                <a:latin typeface="Times New Roman" pitchFamily="18" charset="0"/>
              </a:rPr>
              <a:t>) = 0.97095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Gain(S,Lotion) = 0.95443 – [(3/8)*0 + (5/8)*0.97095]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>
                <a:effectLst/>
                <a:latin typeface="Times New Roman" pitchFamily="18" charset="0"/>
              </a:rPr>
              <a:t>					= 0.01571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Gain(S,Hair) = 0.45443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Gain(S,Height) = 0.26571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Gain(S,Weight) = 0.01571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Gain(S,Lotion) = 0.3475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>
                <a:effectLst/>
                <a:latin typeface="Times New Roman"/>
              </a:rPr>
              <a:t>Gain(S,Hair) is maximum, so it is considered as the root node</a:t>
            </a:r>
          </a:p>
        </p:txBody>
      </p:sp>
      <p:graphicFrame>
        <p:nvGraphicFramePr>
          <p:cNvPr id="137313" name="Group 97"/>
          <p:cNvGraphicFramePr>
            <a:graphicFrameLocks noGrp="1"/>
          </p:cNvGraphicFramePr>
          <p:nvPr/>
        </p:nvGraphicFramePr>
        <p:xfrm>
          <a:off x="0" y="1905000"/>
          <a:ext cx="4800600" cy="4953003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Sunburned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Dana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Annie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Heavy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Heavy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Heavy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Katie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9531" name="Group 109"/>
          <p:cNvGrpSpPr>
            <a:grpSpLocks/>
          </p:cNvGrpSpPr>
          <p:nvPr/>
        </p:nvGrpSpPr>
        <p:grpSpPr bwMode="auto">
          <a:xfrm>
            <a:off x="4800600" y="3048000"/>
            <a:ext cx="4343400" cy="3657600"/>
            <a:chOff x="3024" y="1680"/>
            <a:chExt cx="2736" cy="2304"/>
          </a:xfrm>
        </p:grpSpPr>
        <p:sp>
          <p:nvSpPr>
            <p:cNvPr id="19532" name="AutoShape 91"/>
            <p:cNvSpPr>
              <a:spLocks noChangeArrowheads="1"/>
            </p:cNvSpPr>
            <p:nvPr/>
          </p:nvSpPr>
          <p:spPr bwMode="auto">
            <a:xfrm>
              <a:off x="3888" y="1680"/>
              <a:ext cx="912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Hair</a:t>
              </a:r>
            </a:p>
          </p:txBody>
        </p:sp>
        <p:grpSp>
          <p:nvGrpSpPr>
            <p:cNvPr id="19533" name="Group 108"/>
            <p:cNvGrpSpPr>
              <a:grpSpLocks/>
            </p:cNvGrpSpPr>
            <p:nvPr/>
          </p:nvGrpSpPr>
          <p:grpSpPr bwMode="auto">
            <a:xfrm>
              <a:off x="3024" y="1920"/>
              <a:ext cx="2736" cy="2064"/>
              <a:chOff x="3024" y="1920"/>
              <a:chExt cx="2736" cy="2064"/>
            </a:xfrm>
          </p:grpSpPr>
          <p:sp>
            <p:nvSpPr>
              <p:cNvPr id="19534" name="Line 92"/>
              <p:cNvSpPr>
                <a:spLocks noChangeShapeType="1"/>
              </p:cNvSpPr>
              <p:nvPr/>
            </p:nvSpPr>
            <p:spPr bwMode="auto">
              <a:xfrm flipH="1">
                <a:off x="3552" y="1920"/>
                <a:ext cx="81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5" name="Line 93"/>
              <p:cNvSpPr>
                <a:spLocks noChangeShapeType="1"/>
              </p:cNvSpPr>
              <p:nvPr/>
            </p:nvSpPr>
            <p:spPr bwMode="auto">
              <a:xfrm>
                <a:off x="4368" y="19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6" name="Text Box 98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Blonde</a:t>
                </a:r>
              </a:p>
            </p:txBody>
          </p:sp>
          <p:sp>
            <p:nvSpPr>
              <p:cNvPr id="19537" name="Text Box 99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Red</a:t>
                </a:r>
              </a:p>
            </p:txBody>
          </p:sp>
          <p:sp>
            <p:nvSpPr>
              <p:cNvPr id="19538" name="Line 100"/>
              <p:cNvSpPr>
                <a:spLocks noChangeShapeType="1"/>
              </p:cNvSpPr>
              <p:nvPr/>
            </p:nvSpPr>
            <p:spPr bwMode="auto">
              <a:xfrm>
                <a:off x="4368" y="1920"/>
                <a:ext cx="86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9" name="Text Box 101"/>
              <p:cNvSpPr txBox="1">
                <a:spLocks noChangeArrowheads="1"/>
              </p:cNvSpPr>
              <p:nvPr/>
            </p:nvSpPr>
            <p:spPr bwMode="auto">
              <a:xfrm>
                <a:off x="4848" y="201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/>
                  <a:t>Brown</a:t>
                </a:r>
              </a:p>
            </p:txBody>
          </p:sp>
          <p:sp>
            <p:nvSpPr>
              <p:cNvPr id="19540" name="Text Box 102"/>
              <p:cNvSpPr txBox="1">
                <a:spLocks noChangeArrowheads="1"/>
              </p:cNvSpPr>
              <p:nvPr/>
            </p:nvSpPr>
            <p:spPr bwMode="auto">
              <a:xfrm>
                <a:off x="3024" y="2352"/>
                <a:ext cx="1152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[Sarah, Dana,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/>
                  <a:t>Annie, Katie]</a:t>
                </a:r>
              </a:p>
            </p:txBody>
          </p:sp>
          <p:sp>
            <p:nvSpPr>
              <p:cNvPr id="19541" name="Text Box 103"/>
              <p:cNvSpPr txBox="1">
                <a:spLocks noChangeArrowheads="1"/>
              </p:cNvSpPr>
              <p:nvPr/>
            </p:nvSpPr>
            <p:spPr bwMode="auto">
              <a:xfrm>
                <a:off x="4080" y="3168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[Emily]</a:t>
                </a:r>
              </a:p>
            </p:txBody>
          </p:sp>
          <p:sp>
            <p:nvSpPr>
              <p:cNvPr id="19542" name="Text Box 104"/>
              <p:cNvSpPr txBox="1">
                <a:spLocks noChangeArrowheads="1"/>
              </p:cNvSpPr>
              <p:nvPr/>
            </p:nvSpPr>
            <p:spPr bwMode="auto">
              <a:xfrm>
                <a:off x="4512" y="2400"/>
                <a:ext cx="12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[Alex, Pete, John]</a:t>
                </a:r>
              </a:p>
            </p:txBody>
          </p:sp>
          <p:sp>
            <p:nvSpPr>
              <p:cNvPr id="19543" name="AutoShape 105"/>
              <p:cNvSpPr>
                <a:spLocks noChangeArrowheads="1"/>
              </p:cNvSpPr>
              <p:nvPr/>
            </p:nvSpPr>
            <p:spPr bwMode="auto">
              <a:xfrm>
                <a:off x="3840" y="3408"/>
                <a:ext cx="1056" cy="576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Sunburned</a:t>
                </a:r>
              </a:p>
            </p:txBody>
          </p:sp>
          <p:sp>
            <p:nvSpPr>
              <p:cNvPr id="19544" name="AutoShape 106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1248" cy="576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Not</a:t>
                </a:r>
              </a:p>
              <a:p>
                <a:pPr algn="ctr"/>
                <a:r>
                  <a:rPr lang="en-US" altLang="en-US"/>
                  <a:t>Sunburned</a:t>
                </a:r>
              </a:p>
            </p:txBody>
          </p:sp>
          <p:sp>
            <p:nvSpPr>
              <p:cNvPr id="19545" name="AutoShape 107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62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?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0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Repeating again: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S = [Sarah, Dana, Annie, Katie]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S: [2+,2-]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Entropy(S) 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effectLst/>
              <a:latin typeface="Times New Roman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Find IG for remaining 3 attributes Height, Weight, Lotion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ffectLst/>
                <a:latin typeface="Times New Roman"/>
              </a:rPr>
              <a:t>For attribute ‘Height’: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Values(Height) : [Average, Tall, Short]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S = [2+,2-]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S</a:t>
            </a:r>
            <a:r>
              <a:rPr lang="en-US" altLang="en-US" sz="2000" baseline="-25000">
                <a:effectLst/>
                <a:latin typeface="Times New Roman"/>
              </a:rPr>
              <a:t>Average</a:t>
            </a:r>
            <a:r>
              <a:rPr lang="en-US" altLang="en-US" sz="2000">
                <a:effectLst/>
                <a:latin typeface="Times New Roman"/>
              </a:rPr>
              <a:t> = [1+,0-] 	E(S</a:t>
            </a:r>
            <a:r>
              <a:rPr lang="en-US" altLang="en-US" sz="2000" baseline="-25000">
                <a:effectLst/>
                <a:latin typeface="Times New Roman"/>
              </a:rPr>
              <a:t>Average</a:t>
            </a:r>
            <a:r>
              <a:rPr lang="en-US" altLang="en-US" sz="2000">
                <a:effectLst/>
                <a:latin typeface="Times New Roman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S</a:t>
            </a:r>
            <a:r>
              <a:rPr lang="en-US" altLang="en-US" sz="2000" baseline="-25000">
                <a:effectLst/>
                <a:latin typeface="Times New Roman"/>
              </a:rPr>
              <a:t>Tall</a:t>
            </a:r>
            <a:r>
              <a:rPr lang="en-US" altLang="en-US" sz="2000">
                <a:effectLst/>
                <a:latin typeface="Times New Roman"/>
              </a:rPr>
              <a:t> = [0+,1-]	E(S</a:t>
            </a:r>
            <a:r>
              <a:rPr lang="en-US" altLang="en-US" sz="2000" baseline="-25000">
                <a:effectLst/>
                <a:latin typeface="Times New Roman"/>
              </a:rPr>
              <a:t>Tall</a:t>
            </a:r>
            <a:r>
              <a:rPr lang="en-US" altLang="en-US" sz="2000">
                <a:effectLst/>
                <a:latin typeface="Times New Roman"/>
              </a:rPr>
              <a:t>) = 0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S</a:t>
            </a:r>
            <a:r>
              <a:rPr lang="en-US" altLang="en-US" sz="2000" baseline="-25000">
                <a:effectLst/>
                <a:latin typeface="Times New Roman"/>
              </a:rPr>
              <a:t>Short</a:t>
            </a:r>
            <a:r>
              <a:rPr lang="en-US" altLang="en-US" sz="2000">
                <a:effectLst/>
                <a:latin typeface="Times New Roman"/>
              </a:rPr>
              <a:t> = [1+,1-]	E(S</a:t>
            </a:r>
            <a:r>
              <a:rPr lang="en-US" altLang="en-US" sz="2000" baseline="-25000">
                <a:effectLst/>
                <a:latin typeface="Times New Roman"/>
              </a:rPr>
              <a:t>Short</a:t>
            </a:r>
            <a:r>
              <a:rPr lang="en-US" altLang="en-US" sz="2000">
                <a:effectLst/>
                <a:latin typeface="Times New Roman"/>
              </a:rPr>
              <a:t>) 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Gain(S,Height) = 1 – [(1/4)*0 + (1/4)*0 + (2/4)*1]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effectLst/>
                <a:latin typeface="Times New Roman"/>
              </a:rPr>
              <a:t>					= 0.5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effectLst/>
              <a:latin typeface="Times New Roman"/>
            </a:endParaRPr>
          </a:p>
        </p:txBody>
      </p:sp>
      <p:graphicFrame>
        <p:nvGraphicFramePr>
          <p:cNvPr id="138396" name="Group 156"/>
          <p:cNvGraphicFramePr>
            <a:graphicFrameLocks noGrp="1"/>
          </p:cNvGraphicFramePr>
          <p:nvPr>
            <p:ph idx="4294967295"/>
          </p:nvPr>
        </p:nvGraphicFramePr>
        <p:xfrm>
          <a:off x="381000" y="0"/>
          <a:ext cx="8229600" cy="22860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Sunburned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Dana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Annie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Katie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Blonde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2819400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  <a:latin typeface="Times New Roman"/>
              </a:rPr>
              <a:t>Basics of Decision Tree</a:t>
            </a:r>
          </a:p>
          <a:p>
            <a:pPr eaLnBrk="1" hangingPunct="1"/>
            <a:r>
              <a:rPr lang="en-US" altLang="en-US">
                <a:effectLst/>
                <a:latin typeface="Times New Roman"/>
              </a:rPr>
              <a:t>Introduction to ID3</a:t>
            </a:r>
          </a:p>
          <a:p>
            <a:pPr eaLnBrk="1" hangingPunct="1"/>
            <a:r>
              <a:rPr lang="en-US" altLang="en-US">
                <a:effectLst/>
                <a:latin typeface="Times New Roman"/>
              </a:rPr>
              <a:t>Entropy and Information Gain</a:t>
            </a:r>
          </a:p>
          <a:p>
            <a:pPr eaLnBrk="1" hangingPunct="1"/>
            <a:r>
              <a:rPr lang="en-US" altLang="en-US">
                <a:effectLst/>
                <a:latin typeface="Times New Roman"/>
              </a:rPr>
              <a:t>Two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effectLst/>
                <a:latin typeface="Times New Roman" pitchFamily="18" charset="0"/>
              </a:rPr>
              <a:t>For attribute ‘Weight’: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Values(Weight) : [Average, Light]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S = [2+,2-]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S</a:t>
            </a:r>
            <a:r>
              <a:rPr lang="en-US" sz="2400" baseline="-25000">
                <a:effectLst/>
                <a:latin typeface="Times New Roman" pitchFamily="18" charset="0"/>
              </a:rPr>
              <a:t>Average</a:t>
            </a:r>
            <a:r>
              <a:rPr lang="en-US" sz="2400">
                <a:effectLst/>
                <a:latin typeface="Times New Roman" pitchFamily="18" charset="0"/>
              </a:rPr>
              <a:t> = [1+,1-] 	E(S</a:t>
            </a:r>
            <a:r>
              <a:rPr lang="en-US" sz="2400" baseline="-25000">
                <a:effectLst/>
                <a:latin typeface="Times New Roman" pitchFamily="18" charset="0"/>
              </a:rPr>
              <a:t>Average</a:t>
            </a:r>
            <a:r>
              <a:rPr lang="en-US" sz="2400">
                <a:effectLst/>
                <a:latin typeface="Times New Roman" pitchFamily="18" charset="0"/>
              </a:rPr>
              <a:t>) =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S</a:t>
            </a:r>
            <a:r>
              <a:rPr lang="en-US" sz="2400" baseline="-25000">
                <a:effectLst/>
                <a:latin typeface="Times New Roman" pitchFamily="18" charset="0"/>
              </a:rPr>
              <a:t>Light</a:t>
            </a:r>
            <a:r>
              <a:rPr lang="en-US" sz="2400">
                <a:effectLst/>
                <a:latin typeface="Times New Roman" pitchFamily="18" charset="0"/>
              </a:rPr>
              <a:t> = [1+,1-]	E(S</a:t>
            </a:r>
            <a:r>
              <a:rPr lang="en-US" sz="2400" baseline="-25000">
                <a:effectLst/>
                <a:latin typeface="Times New Roman" pitchFamily="18" charset="0"/>
              </a:rPr>
              <a:t>Light</a:t>
            </a:r>
            <a:r>
              <a:rPr lang="en-US" sz="2400">
                <a:effectLst/>
                <a:latin typeface="Times New Roman" pitchFamily="18" charset="0"/>
              </a:rPr>
              <a:t>) = 1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Gain(S,Weight) = 1 – [(2/4)*1 + (2/4)*1]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					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>
              <a:effectLst/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effectLst/>
                <a:latin typeface="Times New Roman" pitchFamily="18" charset="0"/>
              </a:rPr>
              <a:t>For attribute ‘Lotion’: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Values(Lotion) : [Yes, No]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S = [2+,2-]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S</a:t>
            </a:r>
            <a:r>
              <a:rPr lang="en-US" sz="2400" baseline="-25000">
                <a:effectLst/>
                <a:latin typeface="Times New Roman" pitchFamily="18" charset="0"/>
              </a:rPr>
              <a:t>Yes</a:t>
            </a:r>
            <a:r>
              <a:rPr lang="en-US" sz="2400">
                <a:effectLst/>
                <a:latin typeface="Times New Roman" pitchFamily="18" charset="0"/>
              </a:rPr>
              <a:t> = [0+,2-] 	E(S</a:t>
            </a:r>
            <a:r>
              <a:rPr lang="en-US" sz="2400" baseline="-25000">
                <a:effectLst/>
                <a:latin typeface="Times New Roman" pitchFamily="18" charset="0"/>
              </a:rPr>
              <a:t>Yes</a:t>
            </a:r>
            <a:r>
              <a:rPr lang="en-US" sz="2400">
                <a:effectLst/>
                <a:latin typeface="Times New Roman" pitchFamily="18" charset="0"/>
              </a:rPr>
              <a:t>) 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S</a:t>
            </a:r>
            <a:r>
              <a:rPr lang="en-US" sz="2400" baseline="-25000">
                <a:effectLst/>
                <a:latin typeface="Times New Roman" pitchFamily="18" charset="0"/>
              </a:rPr>
              <a:t>No</a:t>
            </a:r>
            <a:r>
              <a:rPr lang="en-US" sz="2400">
                <a:effectLst/>
                <a:latin typeface="Times New Roman" pitchFamily="18" charset="0"/>
              </a:rPr>
              <a:t> = [2+,0-]	E(S</a:t>
            </a:r>
            <a:r>
              <a:rPr lang="en-US" sz="2400" baseline="-25000">
                <a:effectLst/>
                <a:latin typeface="Times New Roman" pitchFamily="18" charset="0"/>
              </a:rPr>
              <a:t>No</a:t>
            </a:r>
            <a:r>
              <a:rPr lang="en-US" sz="2400">
                <a:effectLst/>
                <a:latin typeface="Times New Roman" pitchFamily="18" charset="0"/>
              </a:rPr>
              <a:t>) = 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Gain(S,Lotion) = 1 – [(2/4)*0 + (2/4)*0]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effectLst/>
                <a:latin typeface="Times New Roman" pitchFamily="18" charset="0"/>
              </a:rPr>
              <a:t>					=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>
              <a:effectLst/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>
                <a:effectLst/>
                <a:latin typeface="Times New Roman" pitchFamily="18" charset="0"/>
              </a:rPr>
              <a:t>Therefore, Gain(S,Lotion) is maximum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>
              <a:effectLst/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ffectLst/>
                <a:latin typeface="Times New Roman"/>
              </a:rPr>
              <a:t>In this case, the final decision tree will be</a:t>
            </a:r>
          </a:p>
        </p:txBody>
      </p:sp>
      <p:sp>
        <p:nvSpPr>
          <p:cNvPr id="22531" name="AutoShape 19"/>
          <p:cNvSpPr>
            <a:spLocks noChangeArrowheads="1"/>
          </p:cNvSpPr>
          <p:nvPr/>
        </p:nvSpPr>
        <p:spPr bwMode="auto">
          <a:xfrm>
            <a:off x="3352800" y="990600"/>
            <a:ext cx="1752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Hair</a:t>
            </a:r>
          </a:p>
        </p:txBody>
      </p:sp>
      <p:sp>
        <p:nvSpPr>
          <p:cNvPr id="22532" name="Line 21"/>
          <p:cNvSpPr>
            <a:spLocks noChangeShapeType="1"/>
          </p:cNvSpPr>
          <p:nvPr/>
        </p:nvSpPr>
        <p:spPr bwMode="auto">
          <a:xfrm>
            <a:off x="4191000" y="1524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22"/>
          <p:cNvSpPr>
            <a:spLocks noChangeShapeType="1"/>
          </p:cNvSpPr>
          <p:nvPr/>
        </p:nvSpPr>
        <p:spPr bwMode="auto">
          <a:xfrm flipH="1">
            <a:off x="2514600" y="1524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23"/>
          <p:cNvSpPr>
            <a:spLocks noChangeShapeType="1"/>
          </p:cNvSpPr>
          <p:nvPr/>
        </p:nvSpPr>
        <p:spPr bwMode="auto">
          <a:xfrm>
            <a:off x="4191000" y="15240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Text Box 24"/>
          <p:cNvSpPr txBox="1">
            <a:spLocks noChangeArrowheads="1"/>
          </p:cNvSpPr>
          <p:nvPr/>
        </p:nvSpPr>
        <p:spPr bwMode="auto">
          <a:xfrm>
            <a:off x="2667000" y="17526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Blonde</a:t>
            </a:r>
          </a:p>
        </p:txBody>
      </p:sp>
      <p:sp>
        <p:nvSpPr>
          <p:cNvPr id="22536" name="Text Box 25"/>
          <p:cNvSpPr txBox="1">
            <a:spLocks noChangeArrowheads="1"/>
          </p:cNvSpPr>
          <p:nvPr/>
        </p:nvSpPr>
        <p:spPr bwMode="auto">
          <a:xfrm>
            <a:off x="3733800" y="19812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Red</a:t>
            </a:r>
          </a:p>
        </p:txBody>
      </p:sp>
      <p:sp>
        <p:nvSpPr>
          <p:cNvPr id="22537" name="Text Box 26"/>
          <p:cNvSpPr txBox="1">
            <a:spLocks noChangeArrowheads="1"/>
          </p:cNvSpPr>
          <p:nvPr/>
        </p:nvSpPr>
        <p:spPr bwMode="auto">
          <a:xfrm>
            <a:off x="5257800" y="182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Brown</a:t>
            </a:r>
          </a:p>
        </p:txBody>
      </p:sp>
      <p:sp>
        <p:nvSpPr>
          <p:cNvPr id="22538" name="AutoShape 27"/>
          <p:cNvSpPr>
            <a:spLocks noChangeArrowheads="1"/>
          </p:cNvSpPr>
          <p:nvPr/>
        </p:nvSpPr>
        <p:spPr bwMode="auto">
          <a:xfrm>
            <a:off x="3352800" y="2667000"/>
            <a:ext cx="17526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Sunburned</a:t>
            </a:r>
          </a:p>
        </p:txBody>
      </p:sp>
      <p:sp>
        <p:nvSpPr>
          <p:cNvPr id="22539" name="AutoShape 28"/>
          <p:cNvSpPr>
            <a:spLocks noChangeArrowheads="1"/>
          </p:cNvSpPr>
          <p:nvPr/>
        </p:nvSpPr>
        <p:spPr bwMode="auto">
          <a:xfrm>
            <a:off x="5334000" y="2667000"/>
            <a:ext cx="2057400" cy="838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Not</a:t>
            </a:r>
          </a:p>
          <a:p>
            <a:pPr algn="ctr"/>
            <a:r>
              <a:rPr lang="en-US" altLang="en-US"/>
              <a:t>Sunburned</a:t>
            </a:r>
          </a:p>
        </p:txBody>
      </p:sp>
      <p:sp>
        <p:nvSpPr>
          <p:cNvPr id="22540" name="AutoShape 29"/>
          <p:cNvSpPr>
            <a:spLocks noChangeArrowheads="1"/>
          </p:cNvSpPr>
          <p:nvPr/>
        </p:nvSpPr>
        <p:spPr bwMode="auto">
          <a:xfrm>
            <a:off x="1828800" y="2819400"/>
            <a:ext cx="1371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Lotion</a:t>
            </a:r>
          </a:p>
        </p:txBody>
      </p:sp>
      <p:sp>
        <p:nvSpPr>
          <p:cNvPr id="22541" name="Line 30"/>
          <p:cNvSpPr>
            <a:spLocks noChangeShapeType="1"/>
          </p:cNvSpPr>
          <p:nvPr/>
        </p:nvSpPr>
        <p:spPr bwMode="auto">
          <a:xfrm flipH="1">
            <a:off x="1295400" y="3352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31"/>
          <p:cNvSpPr>
            <a:spLocks noChangeShapeType="1"/>
          </p:cNvSpPr>
          <p:nvPr/>
        </p:nvSpPr>
        <p:spPr bwMode="auto">
          <a:xfrm>
            <a:off x="2514600" y="3352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Text Box 32"/>
          <p:cNvSpPr txBox="1">
            <a:spLocks noChangeArrowheads="1"/>
          </p:cNvSpPr>
          <p:nvPr/>
        </p:nvSpPr>
        <p:spPr bwMode="auto">
          <a:xfrm>
            <a:off x="1447800" y="36576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Y</a:t>
            </a:r>
          </a:p>
        </p:txBody>
      </p:sp>
      <p:sp>
        <p:nvSpPr>
          <p:cNvPr id="22544" name="Text Box 33"/>
          <p:cNvSpPr txBox="1">
            <a:spLocks noChangeArrowheads="1"/>
          </p:cNvSpPr>
          <p:nvPr/>
        </p:nvSpPr>
        <p:spPr bwMode="auto">
          <a:xfrm>
            <a:off x="3200400" y="35814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N</a:t>
            </a:r>
          </a:p>
        </p:txBody>
      </p:sp>
      <p:sp>
        <p:nvSpPr>
          <p:cNvPr id="22545" name="AutoShape 49"/>
          <p:cNvSpPr>
            <a:spLocks noChangeArrowheads="1"/>
          </p:cNvSpPr>
          <p:nvPr/>
        </p:nvSpPr>
        <p:spPr bwMode="auto">
          <a:xfrm>
            <a:off x="2743200" y="4267200"/>
            <a:ext cx="17526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Sunburned</a:t>
            </a:r>
          </a:p>
        </p:txBody>
      </p:sp>
      <p:sp>
        <p:nvSpPr>
          <p:cNvPr id="22546" name="AutoShape 50"/>
          <p:cNvSpPr>
            <a:spLocks noChangeArrowheads="1"/>
          </p:cNvSpPr>
          <p:nvPr/>
        </p:nvSpPr>
        <p:spPr bwMode="auto">
          <a:xfrm>
            <a:off x="304800" y="4267200"/>
            <a:ext cx="2057400" cy="838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Not</a:t>
            </a:r>
          </a:p>
          <a:p>
            <a:pPr algn="ctr"/>
            <a:r>
              <a:rPr lang="en-US" altLang="en-US"/>
              <a:t>Sunburned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References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ffectLst/>
                <a:latin typeface="Times New Roman"/>
              </a:rPr>
              <a:t>"Machine Learning", by Tom Mitchell, McGraw-Hill, 1997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ffectLst/>
                <a:latin typeface="Times New Roman"/>
              </a:rPr>
              <a:t>"Building Decision Trees with the ID3 Algorithm", by: Andrew Colin, Dr. Dobbs Journal, June 1996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ffectLst/>
                <a:latin typeface="Times New Roman"/>
                <a:hlinkClick r:id="rId2"/>
              </a:rPr>
              <a:t>http://www2.cs.uregina.ca/~dbd/cs831/notes/ml/dtrees/dt_prob1.html</a:t>
            </a:r>
            <a:endParaRPr lang="en-US" altLang="en-US" sz="24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ffectLst/>
                <a:latin typeface="Times New Roman"/>
              </a:rPr>
              <a:t>Professor Sin-Min Lee, SJSU. </a:t>
            </a:r>
            <a:r>
              <a:rPr lang="en-US" altLang="en-US" sz="2400">
                <a:effectLst/>
                <a:latin typeface="Times New Roman"/>
                <a:hlinkClick r:id="rId3"/>
              </a:rPr>
              <a:t>http://cs.sjsu.edu/~lee/cs157b/cs157b.html</a:t>
            </a:r>
            <a:endParaRPr lang="en-US" altLang="en-US" sz="24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effectLst/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Basics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ffectLst/>
                <a:latin typeface="Times New Roman"/>
              </a:rPr>
              <a:t>What is a decision tree?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	A tree where each branching (decision) node represents a choice between 2 or more alternatives, with every branching node being part of a path to a leaf node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effectLst/>
              <a:latin typeface="Times New Roman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ffectLst/>
                <a:latin typeface="Times New Roman"/>
              </a:rPr>
              <a:t>Decision node: Specifies a test of some attribute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ffectLst/>
                <a:latin typeface="Times New Roman"/>
              </a:rPr>
              <a:t>Leaf node: Indicates classification of an example</a:t>
            </a:r>
          </a:p>
        </p:txBody>
      </p:sp>
      <p:pic>
        <p:nvPicPr>
          <p:cNvPr id="4100" name="Picture 5" descr="dtdia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1524000"/>
            <a:ext cx="4343400" cy="42672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ID3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>
                <a:effectLst/>
                <a:latin typeface="Times New Roman"/>
              </a:rPr>
              <a:t>Invented by J. Ross Quinlan</a:t>
            </a:r>
          </a:p>
          <a:p>
            <a:pPr eaLnBrk="1" hangingPunct="1"/>
            <a:r>
              <a:rPr lang="en-US" altLang="en-US">
                <a:effectLst/>
                <a:latin typeface="Times New Roman"/>
              </a:rPr>
              <a:t>Employs a top-down greedy search through the space of possible decision trees.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effectLst/>
                <a:latin typeface="Times New Roman"/>
              </a:rPr>
              <a:t>	Greedy because there is no backtracking. It picks highest values first.</a:t>
            </a:r>
          </a:p>
          <a:p>
            <a:pPr eaLnBrk="1" hangingPunct="1"/>
            <a:r>
              <a:rPr lang="en-US" altLang="en-US">
                <a:effectLst/>
                <a:latin typeface="Times New Roman"/>
              </a:rPr>
              <a:t>Select attribute that is most useful for classifying examples (attribute that has the highest Information Gain).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Entropy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914400"/>
            <a:ext cx="8534400" cy="5410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effectLst/>
                <a:latin typeface="Times New Roman"/>
              </a:rPr>
              <a:t>Entropy measures the impurity of an arbitrary collection of examples.</a:t>
            </a:r>
          </a:p>
          <a:p>
            <a:pPr eaLnBrk="1" hangingPunct="1"/>
            <a:r>
              <a:rPr lang="en-US" altLang="en-US" sz="2400" dirty="0">
                <a:effectLst/>
                <a:latin typeface="Times New Roman"/>
              </a:rPr>
              <a:t>For a collection S, entropy is given as: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</a:t>
            </a:r>
          </a:p>
          <a:p>
            <a:pPr eaLnBrk="1" hangingPunct="1"/>
            <a:r>
              <a:rPr lang="en-US" altLang="en-US" sz="2400" dirty="0">
                <a:effectLst/>
                <a:latin typeface="Times New Roman"/>
              </a:rPr>
              <a:t>For a collection S having positive and negative examples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    Entropy(S) = -p</a:t>
            </a:r>
            <a:r>
              <a:rPr lang="en-US" altLang="en-US" sz="2400" baseline="-25000" dirty="0">
                <a:effectLst/>
                <a:latin typeface="Times New Roman"/>
              </a:rPr>
              <a:t>+</a:t>
            </a:r>
            <a:r>
              <a:rPr lang="en-US" altLang="en-US" sz="2400" dirty="0">
                <a:effectLst/>
                <a:latin typeface="Times New Roman"/>
              </a:rPr>
              <a:t>log</a:t>
            </a:r>
            <a:r>
              <a:rPr lang="en-US" altLang="en-US" sz="2400" baseline="-25000" dirty="0">
                <a:effectLst/>
                <a:latin typeface="Times New Roman"/>
              </a:rPr>
              <a:t>2</a:t>
            </a:r>
            <a:r>
              <a:rPr lang="en-US" altLang="en-US" sz="2400" dirty="0">
                <a:effectLst/>
                <a:latin typeface="Times New Roman"/>
              </a:rPr>
              <a:t>p</a:t>
            </a:r>
            <a:r>
              <a:rPr lang="en-US" altLang="en-US" sz="2400" baseline="-25000" dirty="0">
                <a:effectLst/>
                <a:latin typeface="Times New Roman"/>
              </a:rPr>
              <a:t>+</a:t>
            </a:r>
            <a:r>
              <a:rPr lang="en-US" altLang="en-US" sz="2400" dirty="0">
                <a:effectLst/>
                <a:latin typeface="Times New Roman"/>
              </a:rPr>
              <a:t> - p</a:t>
            </a:r>
            <a:r>
              <a:rPr lang="en-US" altLang="en-US" sz="2400" baseline="-25000" dirty="0">
                <a:effectLst/>
                <a:latin typeface="Times New Roman"/>
              </a:rPr>
              <a:t>-</a:t>
            </a:r>
            <a:r>
              <a:rPr lang="en-US" altLang="en-US" sz="2400" dirty="0">
                <a:effectLst/>
                <a:latin typeface="Times New Roman"/>
              </a:rPr>
              <a:t>log</a:t>
            </a:r>
            <a:r>
              <a:rPr lang="en-US" altLang="en-US" sz="2400" baseline="-25000" dirty="0">
                <a:effectLst/>
                <a:latin typeface="Times New Roman"/>
              </a:rPr>
              <a:t>2</a:t>
            </a:r>
            <a:r>
              <a:rPr lang="en-US" altLang="en-US" sz="2400" dirty="0">
                <a:effectLst/>
                <a:latin typeface="Times New Roman"/>
              </a:rPr>
              <a:t>p</a:t>
            </a:r>
            <a:r>
              <a:rPr lang="en-US" altLang="en-US" sz="2400" baseline="-25000" dirty="0">
                <a:effectLst/>
                <a:latin typeface="Times New Roman"/>
              </a:rPr>
              <a:t>-</a:t>
            </a:r>
            <a:endParaRPr lang="en-US" altLang="en-US" sz="2400" dirty="0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    where p</a:t>
            </a:r>
            <a:r>
              <a:rPr lang="en-US" altLang="en-US" sz="2400" baseline="-25000" dirty="0">
                <a:effectLst/>
                <a:latin typeface="Times New Roman"/>
              </a:rPr>
              <a:t>+</a:t>
            </a:r>
            <a:r>
              <a:rPr lang="en-US" altLang="en-US" sz="2400" dirty="0">
                <a:effectLst/>
                <a:latin typeface="Times New Roman"/>
              </a:rPr>
              <a:t> is the proportion of positive examples and p</a:t>
            </a:r>
            <a:r>
              <a:rPr lang="en-US" altLang="en-US" sz="2400" baseline="-25000" dirty="0">
                <a:effectLst/>
                <a:latin typeface="Times New Roman"/>
              </a:rPr>
              <a:t>-</a:t>
            </a:r>
            <a:r>
              <a:rPr lang="en-US" altLang="en-US" sz="2400" dirty="0">
                <a:effectLst/>
                <a:latin typeface="Times New Roman"/>
              </a:rPr>
              <a:t> is the proportion of negative examples. In general, Entropy(S) = 0 if all members of S belong to the same class.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Entropy(S) = 1 (maximum) when all members are split equally.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aseline="-25000" dirty="0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baseline="-25000" dirty="0">
              <a:effectLst/>
              <a:latin typeface="Times New Roman"/>
            </a:endParaRPr>
          </a:p>
        </p:txBody>
      </p:sp>
      <p:graphicFrame>
        <p:nvGraphicFramePr>
          <p:cNvPr id="6148" name="Object 17"/>
          <p:cNvGraphicFramePr>
            <a:graphicFrameLocks noChangeAspect="1"/>
          </p:cNvGraphicFramePr>
          <p:nvPr/>
        </p:nvGraphicFramePr>
        <p:xfrm>
          <a:off x="2057400" y="22098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Photo Editor Photo" r:id="rId3" imgW="2238687" imgH="447856" progId="">
                  <p:embed/>
                </p:oleObj>
              </mc:Choice>
              <mc:Fallback>
                <p:oleObj name="Photo Editor Photo" r:id="rId3" imgW="2238687" imgH="447856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396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Information Gain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839200" cy="54102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ffectLst/>
                <a:latin typeface="Times New Roman"/>
              </a:rPr>
              <a:t>Measures the expected reduction in entropy. The higher the IG, more is the expected reduction in entropy.</a:t>
            </a:r>
          </a:p>
          <a:p>
            <a:pPr eaLnBrk="1" hangingPunct="1"/>
            <a:endParaRPr lang="en-US" altLang="en-US">
              <a:effectLst/>
              <a:latin typeface="Times New Roman"/>
            </a:endParaRPr>
          </a:p>
          <a:p>
            <a:pPr eaLnBrk="1" hangingPunct="1"/>
            <a:endParaRPr lang="en-US" altLang="en-US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effectLst/>
                <a:latin typeface="Times New Roman"/>
              </a:rPr>
              <a:t>	where Values(A) is the set of all possible values for attribute A,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effectLst/>
                <a:latin typeface="Times New Roman"/>
              </a:rPr>
              <a:t>	S</a:t>
            </a:r>
            <a:r>
              <a:rPr lang="en-US" altLang="en-US" baseline="-25000">
                <a:effectLst/>
                <a:latin typeface="Times New Roman"/>
              </a:rPr>
              <a:t>v</a:t>
            </a:r>
            <a:r>
              <a:rPr lang="en-US" altLang="en-US">
                <a:effectLst/>
                <a:latin typeface="Times New Roman"/>
              </a:rPr>
              <a:t> is the subset of S for which attribute A has value v.</a:t>
            </a:r>
          </a:p>
        </p:txBody>
      </p:sp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1371600" y="2514600"/>
          <a:ext cx="655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Photo Editor Photo" r:id="rId3" imgW="4001058" imgH="485586" progId="">
                  <p:embed/>
                </p:oleObj>
              </mc:Choice>
              <mc:Fallback>
                <p:oleObj name="Photo Editor Photo" r:id="rId3" imgW="4001058" imgH="48558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655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Example 1</a:t>
            </a:r>
          </a:p>
        </p:txBody>
      </p:sp>
      <p:sp>
        <p:nvSpPr>
          <p:cNvPr id="8195" name="Rectangle 70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effectLst/>
                <a:latin typeface="Times New Roman"/>
              </a:rPr>
              <a:t>	Sample training data to determine whether an animal lays eggs.</a:t>
            </a:r>
          </a:p>
        </p:txBody>
      </p:sp>
      <p:graphicFrame>
        <p:nvGraphicFramePr>
          <p:cNvPr id="114779" name="Group 9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5599434"/>
              </p:ext>
            </p:extLst>
          </p:nvPr>
        </p:nvGraphicFramePr>
        <p:xfrm>
          <a:off x="533400" y="1752600"/>
          <a:ext cx="8229600" cy="491499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7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Independent/Condition attributes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Dependent/Decision attributes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Animal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Warm-blooded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Feathers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Swims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Lays Eggs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Ostrich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Crocodile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Raven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Albatross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Dolphin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Koala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229600" cy="64770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effectLst/>
                <a:latin typeface="Times New Roman"/>
              </a:rPr>
              <a:t>Entropy(4Y,2N):  -(4/6)log</a:t>
            </a:r>
            <a:r>
              <a:rPr lang="en-US" altLang="en-US" sz="2800" baseline="-25000" dirty="0">
                <a:effectLst/>
                <a:latin typeface="Times New Roman"/>
              </a:rPr>
              <a:t>2</a:t>
            </a:r>
            <a:r>
              <a:rPr lang="en-US" altLang="en-US" sz="2800" dirty="0">
                <a:effectLst/>
                <a:latin typeface="Times New Roman"/>
              </a:rPr>
              <a:t>(4/6) – (2/6)log</a:t>
            </a:r>
            <a:r>
              <a:rPr lang="en-US" altLang="en-US" sz="2800" baseline="-25000" dirty="0">
                <a:effectLst/>
                <a:latin typeface="Times New Roman"/>
              </a:rPr>
              <a:t>2</a:t>
            </a:r>
            <a:r>
              <a:rPr lang="en-US" altLang="en-US" sz="2800" dirty="0">
                <a:effectLst/>
                <a:latin typeface="Times New Roman"/>
              </a:rPr>
              <a:t>(2/6)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effectLst/>
                <a:latin typeface="Times New Roman"/>
              </a:rPr>
              <a:t>				= 0.91829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effectLst/>
                <a:latin typeface="Times New Roman"/>
              </a:rPr>
              <a:t>Now, we have to find the IG for all four attributes Warm-blooded, Feathers, Fur, Swims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ffectLst/>
              <a:latin typeface="Times New Roman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ffectLst/>
              <a:latin typeface="Times New Roman"/>
            </a:endParaRP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1905000" y="0"/>
          <a:ext cx="3886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Photo Editor Photo" r:id="rId3" imgW="2238687" imgH="447856" progId="">
                  <p:embed/>
                </p:oleObj>
              </mc:Choice>
              <mc:Fallback>
                <p:oleObj name="Photo Editor Photo" r:id="rId3" imgW="2238687" imgH="44785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38862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1295400" y="3124200"/>
          <a:ext cx="601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Photo Editor Photo" r:id="rId5" imgW="3982006" imgH="514422" progId="">
                  <p:embed/>
                </p:oleObj>
              </mc:Choice>
              <mc:Fallback>
                <p:oleObj name="Photo Editor Photo" r:id="rId5" imgW="3982006" imgH="51442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601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For attribute ‘Warm-blooded’: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Values(Warm-blooded) : [</a:t>
            </a:r>
            <a:r>
              <a:rPr lang="en-US" altLang="en-US" sz="2400" dirty="0" err="1">
                <a:effectLst/>
                <a:latin typeface="Times New Roman"/>
              </a:rPr>
              <a:t>Yes,No</a:t>
            </a:r>
            <a:r>
              <a:rPr lang="en-US" altLang="en-US" sz="2400" dirty="0">
                <a:effectLst/>
                <a:latin typeface="Times New Roman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S = [4Y,2N]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 = [3Y,2N]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) = 0.97095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 = [1Y,0N]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) = 0 (all members belong to same class)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Gain(</a:t>
            </a:r>
            <a:r>
              <a:rPr lang="en-US" altLang="en-US" sz="2400" dirty="0" err="1">
                <a:effectLst/>
                <a:latin typeface="Times New Roman"/>
              </a:rPr>
              <a:t>S,Warm</a:t>
            </a:r>
            <a:r>
              <a:rPr lang="en-US" altLang="en-US" sz="2400" dirty="0">
                <a:effectLst/>
                <a:latin typeface="Times New Roman"/>
              </a:rPr>
              <a:t>-blooded) = 0.91829 – [(5/6)*0.97095 + (1/6)*0]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				= 0.10916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For attribute ‘Feathers’: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Values(Feathers) : [</a:t>
            </a:r>
            <a:r>
              <a:rPr lang="en-US" altLang="en-US" sz="2400" dirty="0" err="1">
                <a:effectLst/>
                <a:latin typeface="Times New Roman"/>
              </a:rPr>
              <a:t>Yes,No</a:t>
            </a:r>
            <a:r>
              <a:rPr lang="en-US" altLang="en-US" sz="2400" dirty="0">
                <a:effectLst/>
                <a:latin typeface="Times New Roman"/>
              </a:rPr>
              <a:t>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S = [4Y,2N]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 = [3Y,0N]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Yes</a:t>
            </a:r>
            <a:r>
              <a:rPr lang="en-US" altLang="en-US" sz="2400" dirty="0">
                <a:effectLst/>
                <a:latin typeface="Times New Roman"/>
              </a:rPr>
              <a:t>) =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 = [1Y,2N] E(</a:t>
            </a:r>
            <a:r>
              <a:rPr lang="en-US" altLang="en-US" sz="2400" dirty="0" err="1">
                <a:effectLst/>
                <a:latin typeface="Times New Roman"/>
              </a:rPr>
              <a:t>S</a:t>
            </a:r>
            <a:r>
              <a:rPr lang="en-US" altLang="en-US" sz="2400" baseline="-25000" dirty="0" err="1">
                <a:effectLst/>
                <a:latin typeface="Times New Roman"/>
              </a:rPr>
              <a:t>No</a:t>
            </a:r>
            <a:r>
              <a:rPr lang="en-US" altLang="en-US" sz="2400" dirty="0">
                <a:effectLst/>
                <a:latin typeface="Times New Roman"/>
              </a:rPr>
              <a:t>) = 0.91829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Gain(</a:t>
            </a:r>
            <a:r>
              <a:rPr lang="en-US" altLang="en-US" sz="2400" dirty="0" err="1">
                <a:effectLst/>
                <a:latin typeface="Times New Roman"/>
              </a:rPr>
              <a:t>S,Feathers</a:t>
            </a:r>
            <a:r>
              <a:rPr lang="en-US" altLang="en-US" sz="2400" dirty="0">
                <a:effectLst/>
                <a:latin typeface="Times New Roman"/>
              </a:rPr>
              <a:t>) = 0.91829 – [(3/6)*0 + (3/6)*0.91829]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ffectLst/>
                <a:latin typeface="Times New Roman"/>
              </a:rPr>
              <a:t>					= 0.45914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effectLst/>
              <a:latin typeface="Times New Roman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>
              <a:effectLst/>
              <a:latin typeface="Times New Roman"/>
            </a:endParaRP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295400" y="0"/>
          <a:ext cx="655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Photo Editor Photo" r:id="rId3" imgW="3982006" imgH="514422" progId="">
                  <p:embed/>
                </p:oleObj>
              </mc:Choice>
              <mc:Fallback>
                <p:oleObj name="Photo Editor Photo" r:id="rId3" imgW="3982006" imgH="51442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0"/>
                        <a:ext cx="655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2836</TotalTime>
  <Words>1009</Words>
  <Application>Microsoft Macintosh PowerPoint</Application>
  <PresentationFormat>On-screen Show (4:3)</PresentationFormat>
  <Paragraphs>480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Tahoma</vt:lpstr>
      <vt:lpstr>Times New Roman</vt:lpstr>
      <vt:lpstr>Wingdings</vt:lpstr>
      <vt:lpstr>Textured</vt:lpstr>
      <vt:lpstr>Photo Editor Photo</vt:lpstr>
      <vt:lpstr>Iterative Dichotomiser 3 (ID3) Algorithm</vt:lpstr>
      <vt:lpstr>Agenda</vt:lpstr>
      <vt:lpstr>Basics</vt:lpstr>
      <vt:lpstr>ID3</vt:lpstr>
      <vt:lpstr>Entropy</vt:lpstr>
      <vt:lpstr>Information Gain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</dc:title>
  <dc:creator>Medha Pradhan</dc:creator>
  <cp:lastModifiedBy>Gururajan Narasimhan</cp:lastModifiedBy>
  <cp:revision>17</cp:revision>
  <dcterms:created xsi:type="dcterms:W3CDTF">2007-04-23T01:19:28Z</dcterms:created>
  <dcterms:modified xsi:type="dcterms:W3CDTF">2019-08-22T09:11:45Z</dcterms:modified>
</cp:coreProperties>
</file>