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790B31-85ED-4443-945D-941733FCB1D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6EA16-A1C9-4450-AD1D-8A679B9A4A4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101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D790B31-85ED-4443-945D-941733FCB1D1}" type="datetimeFigureOut">
              <a:rPr lang="en-IN" smtClean="0"/>
              <a:t>20-09-2020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104088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790B31-85ED-4443-945D-941733FCB1D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3357365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790B31-85ED-4443-945D-941733FCB1D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6EA16-A1C9-4450-AD1D-8A679B9A4A4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04170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790B31-85ED-4443-945D-941733FCB1D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181570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790B31-85ED-4443-945D-941733FCB1D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6EA16-A1C9-4450-AD1D-8A679B9A4A4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5731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790B31-85ED-4443-945D-941733FCB1D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3369167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790B31-85ED-4443-945D-941733FCB1D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1617617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790B31-85ED-4443-945D-941733FCB1D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82148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790B31-85ED-4443-945D-941733FCB1D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293849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790B31-85ED-4443-945D-941733FCB1D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277009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790B31-85ED-4443-945D-941733FCB1D1}"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281577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790B31-85ED-4443-945D-941733FCB1D1}" type="datetimeFigureOut">
              <a:rPr lang="en-IN" smtClean="0"/>
              <a:t>20-09-2020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33334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790B31-85ED-4443-945D-941733FCB1D1}" type="datetimeFigureOut">
              <a:rPr lang="en-IN" smtClean="0"/>
              <a:t>20-09-2020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294708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90B31-85ED-4443-945D-941733FCB1D1}" type="datetimeFigureOut">
              <a:rPr lang="en-IN" smtClean="0"/>
              <a:t>20-09-2020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96776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790B31-85ED-4443-945D-941733FCB1D1}"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272483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790B31-85ED-4443-945D-941733FCB1D1}"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6EA16-A1C9-4450-AD1D-8A679B9A4A44}" type="slidenum">
              <a:rPr lang="en-IN" smtClean="0"/>
              <a:t>‹#›</a:t>
            </a:fld>
            <a:endParaRPr lang="en-IN"/>
          </a:p>
        </p:txBody>
      </p:sp>
    </p:spTree>
    <p:extLst>
      <p:ext uri="{BB962C8B-B14F-4D97-AF65-F5344CB8AC3E}">
        <p14:creationId xmlns:p14="http://schemas.microsoft.com/office/powerpoint/2010/main" val="27561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D790B31-85ED-4443-945D-941733FCB1D1}" type="datetimeFigureOut">
              <a:rPr lang="en-IN" smtClean="0"/>
              <a:t>20-09-2020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0B6EA16-A1C9-4450-AD1D-8A679B9A4A44}" type="slidenum">
              <a:rPr lang="en-IN" smtClean="0"/>
              <a:t>‹#›</a:t>
            </a:fld>
            <a:endParaRPr lang="en-IN"/>
          </a:p>
        </p:txBody>
      </p:sp>
    </p:spTree>
    <p:extLst>
      <p:ext uri="{BB962C8B-B14F-4D97-AF65-F5344CB8AC3E}">
        <p14:creationId xmlns:p14="http://schemas.microsoft.com/office/powerpoint/2010/main" val="1897636092"/>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AD26-2F56-4538-B40C-AA7032800BF4}"/>
              </a:ext>
            </a:extLst>
          </p:cNvPr>
          <p:cNvSpPr>
            <a:spLocks noGrp="1"/>
          </p:cNvSpPr>
          <p:nvPr>
            <p:ph type="ctrTitle"/>
          </p:nvPr>
        </p:nvSpPr>
        <p:spPr>
          <a:xfrm>
            <a:off x="227012" y="387927"/>
            <a:ext cx="7315200" cy="1939637"/>
          </a:xfrm>
        </p:spPr>
        <p:txBody>
          <a:bodyPr>
            <a:noAutofit/>
          </a:bodyPr>
          <a:lstStyle/>
          <a:p>
            <a:r>
              <a:rPr lang="en-IN" sz="6000" b="1" kern="1800" dirty="0">
                <a:solidFill>
                  <a:srgbClr val="000000"/>
                </a:solidFill>
                <a:effectLst/>
                <a:latin typeface="inherit"/>
                <a:ea typeface="Times New Roman" panose="02020603050405020304" pitchFamily="18" charset="0"/>
                <a:cs typeface="Helvetica" panose="020B0604020202020204" pitchFamily="34" charset="0"/>
              </a:rPr>
              <a:t>The Battle of </a:t>
            </a:r>
            <a:r>
              <a:rPr lang="en-IN" sz="6000" b="1" kern="1800" dirty="0" err="1">
                <a:solidFill>
                  <a:srgbClr val="FF0000"/>
                </a:solidFill>
                <a:effectLst/>
                <a:latin typeface="inherit"/>
                <a:ea typeface="Times New Roman" panose="02020603050405020304" pitchFamily="18" charset="0"/>
                <a:cs typeface="Helvetica" panose="020B0604020202020204" pitchFamily="34" charset="0"/>
              </a:rPr>
              <a:t>Neighborhoods</a:t>
            </a:r>
            <a:endParaRPr lang="en-IN" sz="6000" dirty="0">
              <a:solidFill>
                <a:srgbClr val="FF0000"/>
              </a:solidFill>
            </a:endParaRPr>
          </a:p>
        </p:txBody>
      </p:sp>
      <p:sp>
        <p:nvSpPr>
          <p:cNvPr id="3" name="Subtitle 2">
            <a:extLst>
              <a:ext uri="{FF2B5EF4-FFF2-40B4-BE49-F238E27FC236}">
                <a16:creationId xmlns:a16="http://schemas.microsoft.com/office/drawing/2014/main" id="{EBA51516-3717-4F4B-9124-8D25E0D1E470}"/>
              </a:ext>
            </a:extLst>
          </p:cNvPr>
          <p:cNvSpPr>
            <a:spLocks noGrp="1"/>
          </p:cNvSpPr>
          <p:nvPr>
            <p:ph type="subTitle" idx="1"/>
          </p:nvPr>
        </p:nvSpPr>
        <p:spPr>
          <a:xfrm>
            <a:off x="6636326" y="4433455"/>
            <a:ext cx="4752109" cy="1717962"/>
          </a:xfrm>
        </p:spPr>
        <p:txBody>
          <a:bodyPr>
            <a:normAutofit/>
          </a:bodyPr>
          <a:lstStyle/>
          <a:p>
            <a:r>
              <a:rPr lang="en-IN" sz="3200" b="1" kern="1800" dirty="0">
                <a:solidFill>
                  <a:schemeClr val="tx2">
                    <a:lumMod val="20000"/>
                    <a:lumOff val="80000"/>
                  </a:schemeClr>
                </a:solidFill>
                <a:effectLst/>
                <a:latin typeface="inherit"/>
                <a:ea typeface="Times New Roman" panose="02020603050405020304" pitchFamily="18" charset="0"/>
                <a:cs typeface="Helvetica" panose="020B0604020202020204" pitchFamily="34" charset="0"/>
              </a:rPr>
              <a:t>Finding a Better Place in Scarborough, Toronto</a:t>
            </a:r>
            <a:endParaRPr lang="en-IN" sz="3200" dirty="0">
              <a:solidFill>
                <a:schemeClr val="tx2">
                  <a:lumMod val="20000"/>
                  <a:lumOff val="80000"/>
                </a:schemeClr>
              </a:solidFill>
            </a:endParaRPr>
          </a:p>
        </p:txBody>
      </p:sp>
    </p:spTree>
    <p:extLst>
      <p:ext uri="{BB962C8B-B14F-4D97-AF65-F5344CB8AC3E}">
        <p14:creationId xmlns:p14="http://schemas.microsoft.com/office/powerpoint/2010/main" val="2769577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C8C3-02F7-4623-9293-38B61E4B510C}"/>
              </a:ext>
            </a:extLst>
          </p:cNvPr>
          <p:cNvSpPr>
            <a:spLocks noGrp="1"/>
          </p:cNvSpPr>
          <p:nvPr>
            <p:ph type="title"/>
          </p:nvPr>
        </p:nvSpPr>
        <p:spPr>
          <a:xfrm>
            <a:off x="684212" y="685801"/>
            <a:ext cx="8534400" cy="1350818"/>
          </a:xfrm>
        </p:spPr>
        <p:txBody>
          <a:bodyPr>
            <a:normAutofit/>
          </a:bodyPr>
          <a:lstStyle/>
          <a:p>
            <a:r>
              <a:rPr lang="en-IN" sz="5400" b="1" dirty="0">
                <a:solidFill>
                  <a:schemeClr val="tx2">
                    <a:lumMod val="20000"/>
                    <a:lumOff val="80000"/>
                  </a:schemeClr>
                </a:solidFill>
              </a:rPr>
              <a:t>CONCLUSION</a:t>
            </a:r>
          </a:p>
        </p:txBody>
      </p:sp>
      <p:sp>
        <p:nvSpPr>
          <p:cNvPr id="3" name="Content Placeholder 2">
            <a:extLst>
              <a:ext uri="{FF2B5EF4-FFF2-40B4-BE49-F238E27FC236}">
                <a16:creationId xmlns:a16="http://schemas.microsoft.com/office/drawing/2014/main" id="{AC6F5112-6E4D-4498-97CF-B419EBC2F0B6}"/>
              </a:ext>
            </a:extLst>
          </p:cNvPr>
          <p:cNvSpPr>
            <a:spLocks noGrp="1"/>
          </p:cNvSpPr>
          <p:nvPr>
            <p:ph idx="1"/>
          </p:nvPr>
        </p:nvSpPr>
        <p:spPr>
          <a:xfrm>
            <a:off x="684212" y="1184564"/>
            <a:ext cx="8534400" cy="4488872"/>
          </a:xfrm>
        </p:spPr>
        <p:txBody>
          <a:bodyPr/>
          <a:lstStyle/>
          <a:p>
            <a:r>
              <a:rPr lang="en-IN" sz="1800" dirty="0">
                <a:solidFill>
                  <a:srgbClr val="000000"/>
                </a:solidFill>
                <a:effectLst/>
                <a:latin typeface="Helvetica" panose="020B0604020202020204" pitchFamily="34" charset="0"/>
                <a:ea typeface="Times New Roman" panose="02020603050405020304" pitchFamily="18" charset="0"/>
              </a:rPr>
              <a:t>In this project, using k-means cluster algorithm I separated the </a:t>
            </a:r>
            <a:r>
              <a:rPr lang="en-IN" sz="1800" dirty="0" err="1">
                <a:solidFill>
                  <a:srgbClr val="000000"/>
                </a:solidFill>
                <a:effectLst/>
                <a:latin typeface="Helvetica" panose="020B0604020202020204" pitchFamily="34" charset="0"/>
                <a:ea typeface="Times New Roman" panose="02020603050405020304" pitchFamily="18" charset="0"/>
              </a:rPr>
              <a:t>neighborhood</a:t>
            </a:r>
            <a:r>
              <a:rPr lang="en-IN" sz="1800" dirty="0">
                <a:solidFill>
                  <a:srgbClr val="000000"/>
                </a:solidFill>
                <a:effectLst/>
                <a:latin typeface="Helvetica" panose="020B0604020202020204" pitchFamily="34" charset="0"/>
                <a:ea typeface="Times New Roman" panose="02020603050405020304" pitchFamily="18" charset="0"/>
              </a:rPr>
              <a:t> into 10(Ten) different clusters and for 103 different </a:t>
            </a:r>
            <a:r>
              <a:rPr lang="en-IN" sz="1800" dirty="0" err="1">
                <a:solidFill>
                  <a:srgbClr val="000000"/>
                </a:solidFill>
                <a:effectLst/>
                <a:latin typeface="Helvetica" panose="020B0604020202020204" pitchFamily="34" charset="0"/>
                <a:ea typeface="Times New Roman" panose="02020603050405020304" pitchFamily="18" charset="0"/>
              </a:rPr>
              <a:t>lattitude</a:t>
            </a:r>
            <a:r>
              <a:rPr lang="en-IN" sz="1800" dirty="0">
                <a:solidFill>
                  <a:srgbClr val="000000"/>
                </a:solidFill>
                <a:effectLst/>
                <a:latin typeface="Helvetica" panose="020B0604020202020204" pitchFamily="34" charset="0"/>
                <a:ea typeface="Times New Roman" panose="02020603050405020304" pitchFamily="18" charset="0"/>
              </a:rPr>
              <a:t> and </a:t>
            </a:r>
            <a:r>
              <a:rPr lang="en-IN" sz="1800" dirty="0" err="1">
                <a:solidFill>
                  <a:srgbClr val="000000"/>
                </a:solidFill>
                <a:effectLst/>
                <a:latin typeface="Helvetica" panose="020B0604020202020204" pitchFamily="34" charset="0"/>
                <a:ea typeface="Times New Roman" panose="02020603050405020304" pitchFamily="18" charset="0"/>
              </a:rPr>
              <a:t>logitude</a:t>
            </a:r>
            <a:r>
              <a:rPr lang="en-IN" sz="1800" dirty="0">
                <a:solidFill>
                  <a:srgbClr val="000000"/>
                </a:solidFill>
                <a:effectLst/>
                <a:latin typeface="Helvetica" panose="020B0604020202020204" pitchFamily="34" charset="0"/>
                <a:ea typeface="Times New Roman" panose="02020603050405020304" pitchFamily="18" charset="0"/>
              </a:rPr>
              <a:t> from dataset, which have very-similar </a:t>
            </a:r>
            <a:r>
              <a:rPr lang="en-IN" sz="1800" dirty="0" err="1">
                <a:solidFill>
                  <a:srgbClr val="000000"/>
                </a:solidFill>
                <a:effectLst/>
                <a:latin typeface="Helvetica" panose="020B0604020202020204" pitchFamily="34" charset="0"/>
                <a:ea typeface="Times New Roman" panose="02020603050405020304" pitchFamily="18" charset="0"/>
              </a:rPr>
              <a:t>neighborhoods</a:t>
            </a:r>
            <a:r>
              <a:rPr lang="en-IN" sz="1800" dirty="0">
                <a:solidFill>
                  <a:srgbClr val="000000"/>
                </a:solidFill>
                <a:effectLst/>
                <a:latin typeface="Helvetica" panose="020B0604020202020204" pitchFamily="34" charset="0"/>
                <a:ea typeface="Times New Roman" panose="02020603050405020304" pitchFamily="18" charset="0"/>
              </a:rPr>
              <a:t> around them. Using the charts above results presented to a particular </a:t>
            </a:r>
            <a:r>
              <a:rPr lang="en-IN" sz="1800" dirty="0" err="1">
                <a:solidFill>
                  <a:srgbClr val="000000"/>
                </a:solidFill>
                <a:effectLst/>
                <a:latin typeface="Helvetica" panose="020B0604020202020204" pitchFamily="34" charset="0"/>
                <a:ea typeface="Times New Roman" panose="02020603050405020304" pitchFamily="18" charset="0"/>
              </a:rPr>
              <a:t>neighborhood</a:t>
            </a:r>
            <a:r>
              <a:rPr lang="en-IN" sz="1800" dirty="0">
                <a:solidFill>
                  <a:srgbClr val="000000"/>
                </a:solidFill>
                <a:effectLst/>
                <a:latin typeface="Helvetica" panose="020B0604020202020204" pitchFamily="34" charset="0"/>
                <a:ea typeface="Times New Roman" panose="02020603050405020304" pitchFamily="18" charset="0"/>
              </a:rPr>
              <a:t> based on average house prices and school rating have been made.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7873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1C74-C135-4403-BB47-2D7B744FC1BE}"/>
              </a:ext>
            </a:extLst>
          </p:cNvPr>
          <p:cNvSpPr>
            <a:spLocks noGrp="1"/>
          </p:cNvSpPr>
          <p:nvPr>
            <p:ph type="title"/>
          </p:nvPr>
        </p:nvSpPr>
        <p:spPr>
          <a:xfrm>
            <a:off x="684212" y="568037"/>
            <a:ext cx="8534400" cy="1565564"/>
          </a:xfrm>
        </p:spPr>
        <p:txBody>
          <a:bodyPr>
            <a:normAutofit/>
          </a:bodyPr>
          <a:lstStyle/>
          <a:p>
            <a:r>
              <a:rPr lang="en-IN" sz="5400" b="1" dirty="0">
                <a:solidFill>
                  <a:schemeClr val="tx2">
                    <a:lumMod val="20000"/>
                    <a:lumOff val="80000"/>
                  </a:schemeClr>
                </a:solidFill>
                <a:effectLst/>
                <a:latin typeface="inherit"/>
                <a:ea typeface="Times New Roman" panose="02020603050405020304" pitchFamily="18" charset="0"/>
                <a:cs typeface="Helvetica" panose="020B0604020202020204" pitchFamily="34" charset="0"/>
              </a:rPr>
              <a:t>Introduction</a:t>
            </a:r>
            <a:endParaRPr lang="en-IN" sz="5400" dirty="0">
              <a:solidFill>
                <a:schemeClr val="tx2">
                  <a:lumMod val="20000"/>
                  <a:lumOff val="80000"/>
                </a:schemeClr>
              </a:solidFill>
            </a:endParaRPr>
          </a:p>
        </p:txBody>
      </p:sp>
      <p:sp>
        <p:nvSpPr>
          <p:cNvPr id="3" name="Content Placeholder 2">
            <a:extLst>
              <a:ext uri="{FF2B5EF4-FFF2-40B4-BE49-F238E27FC236}">
                <a16:creationId xmlns:a16="http://schemas.microsoft.com/office/drawing/2014/main" id="{DD747FB3-B7E9-4E28-BC96-D5799CF463EB}"/>
              </a:ext>
            </a:extLst>
          </p:cNvPr>
          <p:cNvSpPr>
            <a:spLocks noGrp="1"/>
          </p:cNvSpPr>
          <p:nvPr>
            <p:ph idx="1"/>
          </p:nvPr>
        </p:nvSpPr>
        <p:spPr>
          <a:xfrm>
            <a:off x="684212" y="692727"/>
            <a:ext cx="8534400" cy="5777346"/>
          </a:xfrm>
        </p:spPr>
        <p:txBody>
          <a:bodyPr>
            <a:normAutofit/>
          </a:bodyPr>
          <a:lstStyle/>
          <a:p>
            <a:r>
              <a:rPr lang="en-IN" sz="1800" dirty="0">
                <a:solidFill>
                  <a:srgbClr val="000000"/>
                </a:solidFill>
                <a:effectLst/>
                <a:latin typeface="Helvetica" panose="020B0604020202020204" pitchFamily="34" charset="0"/>
                <a:ea typeface="Times New Roman" panose="02020603050405020304" pitchFamily="18" charset="0"/>
              </a:rPr>
              <a:t>This Project aim to create an analysis of features for a people migrating to Scarborough to search a best </a:t>
            </a:r>
            <a:r>
              <a:rPr lang="en-IN" sz="1800" dirty="0" err="1">
                <a:solidFill>
                  <a:srgbClr val="000000"/>
                </a:solidFill>
                <a:effectLst/>
                <a:latin typeface="Helvetica" panose="020B0604020202020204" pitchFamily="34" charset="0"/>
                <a:ea typeface="Times New Roman" panose="02020603050405020304" pitchFamily="18" charset="0"/>
              </a:rPr>
              <a:t>neighborhood</a:t>
            </a:r>
            <a:r>
              <a:rPr lang="en-IN" sz="1800" dirty="0">
                <a:solidFill>
                  <a:srgbClr val="000000"/>
                </a:solidFill>
                <a:effectLst/>
                <a:latin typeface="Helvetica" panose="020B0604020202020204" pitchFamily="34" charset="0"/>
                <a:ea typeface="Times New Roman" panose="02020603050405020304" pitchFamily="18" charset="0"/>
              </a:rPr>
              <a:t> as a comparative analysis between </a:t>
            </a:r>
            <a:r>
              <a:rPr lang="en-IN" sz="1800" dirty="0" err="1">
                <a:solidFill>
                  <a:srgbClr val="000000"/>
                </a:solidFill>
                <a:effectLst/>
                <a:latin typeface="Helvetica" panose="020B0604020202020204" pitchFamily="34" charset="0"/>
                <a:ea typeface="Times New Roman" panose="02020603050405020304" pitchFamily="18" charset="0"/>
              </a:rPr>
              <a:t>neighborhoods</a:t>
            </a:r>
            <a:r>
              <a:rPr lang="en-IN" sz="1800" dirty="0">
                <a:solidFill>
                  <a:srgbClr val="000000"/>
                </a:solidFill>
                <a:effectLst/>
                <a:latin typeface="Helvetica" panose="020B0604020202020204" pitchFamily="34" charset="0"/>
                <a:ea typeface="Times New Roman" panose="02020603050405020304" pitchFamily="18" charset="0"/>
              </a:rPr>
              <a:t>.</a:t>
            </a:r>
          </a:p>
          <a:p>
            <a:r>
              <a:rPr lang="en-IN" sz="1800" dirty="0">
                <a:solidFill>
                  <a:srgbClr val="000000"/>
                </a:solidFill>
                <a:effectLst/>
                <a:latin typeface="Helvetica" panose="020B0604020202020204" pitchFamily="34" charset="0"/>
                <a:ea typeface="Times New Roman" panose="02020603050405020304" pitchFamily="18" charset="0"/>
              </a:rPr>
              <a:t>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endParaRPr lang="en-IN" sz="5400" b="1" cap="all" dirty="0">
              <a:ln w="3175" cmpd="sng">
                <a:noFill/>
              </a:ln>
              <a:solidFill>
                <a:srgbClr val="000000"/>
              </a:solidFill>
              <a:latin typeface="inherit"/>
              <a:cs typeface="Helvetica" panose="020B0604020202020204" pitchFamily="34" charset="0"/>
            </a:endParaRPr>
          </a:p>
        </p:txBody>
      </p:sp>
    </p:spTree>
    <p:extLst>
      <p:ext uri="{BB962C8B-B14F-4D97-AF65-F5344CB8AC3E}">
        <p14:creationId xmlns:p14="http://schemas.microsoft.com/office/powerpoint/2010/main" val="41462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0566-E7D4-4D65-8E0B-BDB0AF9C912C}"/>
              </a:ext>
            </a:extLst>
          </p:cNvPr>
          <p:cNvSpPr>
            <a:spLocks noGrp="1"/>
          </p:cNvSpPr>
          <p:nvPr>
            <p:ph type="title"/>
          </p:nvPr>
        </p:nvSpPr>
        <p:spPr>
          <a:xfrm>
            <a:off x="684212" y="685801"/>
            <a:ext cx="8534400" cy="1752600"/>
          </a:xfrm>
        </p:spPr>
        <p:txBody>
          <a:bodyPr>
            <a:normAutofit/>
          </a:bodyPr>
          <a:lstStyle/>
          <a:p>
            <a:r>
              <a:rPr lang="en-IN" sz="5400" b="1" dirty="0">
                <a:solidFill>
                  <a:schemeClr val="tx2">
                    <a:lumMod val="20000"/>
                    <a:lumOff val="80000"/>
                  </a:schemeClr>
                </a:solidFill>
                <a:effectLst/>
                <a:latin typeface="inherit"/>
                <a:ea typeface="Times New Roman" panose="02020603050405020304" pitchFamily="18" charset="0"/>
                <a:cs typeface="Helvetica" panose="020B0604020202020204" pitchFamily="34" charset="0"/>
              </a:rPr>
              <a:t>Data Section</a:t>
            </a:r>
            <a:endParaRPr lang="en-IN" sz="5400" dirty="0">
              <a:solidFill>
                <a:schemeClr val="tx2">
                  <a:lumMod val="20000"/>
                  <a:lumOff val="80000"/>
                </a:schemeClr>
              </a:solidFill>
            </a:endParaRPr>
          </a:p>
        </p:txBody>
      </p:sp>
      <p:sp>
        <p:nvSpPr>
          <p:cNvPr id="3" name="Content Placeholder 2">
            <a:extLst>
              <a:ext uri="{FF2B5EF4-FFF2-40B4-BE49-F238E27FC236}">
                <a16:creationId xmlns:a16="http://schemas.microsoft.com/office/drawing/2014/main" id="{7EBB5835-0C2B-497E-93E1-EB552D2145F1}"/>
              </a:ext>
            </a:extLst>
          </p:cNvPr>
          <p:cNvSpPr>
            <a:spLocks noGrp="1"/>
          </p:cNvSpPr>
          <p:nvPr>
            <p:ph idx="1"/>
          </p:nvPr>
        </p:nvSpPr>
        <p:spPr>
          <a:xfrm>
            <a:off x="684212" y="685802"/>
            <a:ext cx="8534400" cy="5978234"/>
          </a:xfrm>
        </p:spPr>
        <p:txBody>
          <a:bodyPr/>
          <a:lstStyle/>
          <a:p>
            <a:pPr algn="just">
              <a:lnSpc>
                <a:spcPct val="107000"/>
              </a:lnSpc>
              <a:spcAft>
                <a:spcPts val="800"/>
              </a:spcAft>
            </a:pPr>
            <a:r>
              <a:rPr lang="en-IN"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Data Link: </a:t>
            </a:r>
            <a:r>
              <a:rPr lang="en-IN" u="sng" dirty="0">
                <a:solidFill>
                  <a:srgbClr val="0088CC"/>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https://en.wikipedia.org/wiki/List_of_postal_codes_of_Canada:_M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Will use Scarborough dataset which we scrapped from </a:t>
            </a:r>
            <a:r>
              <a:rPr lang="en-IN"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wikipedia</a:t>
            </a:r>
            <a:r>
              <a:rPr lang="en-IN"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on Week 3. Dataset consisting of latitude and longitude, zip codes.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25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D966-7DB6-4FE3-A117-8B019959635F}"/>
              </a:ext>
            </a:extLst>
          </p:cNvPr>
          <p:cNvSpPr>
            <a:spLocks noGrp="1"/>
          </p:cNvSpPr>
          <p:nvPr>
            <p:ph type="title"/>
          </p:nvPr>
        </p:nvSpPr>
        <p:spPr>
          <a:xfrm>
            <a:off x="684212" y="685801"/>
            <a:ext cx="8534400" cy="1960418"/>
          </a:xfrm>
        </p:spPr>
        <p:txBody>
          <a:bodyPr/>
          <a:lstStyle/>
          <a:p>
            <a:r>
              <a:rPr lang="en-IN" sz="4800" b="1" dirty="0">
                <a:solidFill>
                  <a:schemeClr val="tx2">
                    <a:lumMod val="20000"/>
                    <a:lumOff val="80000"/>
                  </a:schemeClr>
                </a:solidFill>
                <a:effectLst/>
                <a:latin typeface="Helvetica" panose="020B0604020202020204" pitchFamily="34" charset="0"/>
                <a:ea typeface="Times New Roman" panose="02020603050405020304" pitchFamily="18" charset="0"/>
                <a:cs typeface="Times New Roman" panose="02020603050405020304" pitchFamily="18" charset="0"/>
              </a:rPr>
              <a:t>Map of Scarborough</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9811C8E4-9959-4EAA-BA5E-326BCA81C3F6}"/>
              </a:ext>
            </a:extLst>
          </p:cNvPr>
          <p:cNvPicPr>
            <a:picLocks noGrp="1" noChangeAspect="1"/>
          </p:cNvPicPr>
          <p:nvPr>
            <p:ph idx="1"/>
          </p:nvPr>
        </p:nvPicPr>
        <p:blipFill>
          <a:blip r:embed="rId2"/>
          <a:stretch>
            <a:fillRect/>
          </a:stretch>
        </p:blipFill>
        <p:spPr>
          <a:xfrm>
            <a:off x="1260764" y="1713199"/>
            <a:ext cx="7957848" cy="4621709"/>
          </a:xfrm>
          <a:prstGeom prst="rect">
            <a:avLst/>
          </a:prstGeom>
        </p:spPr>
      </p:pic>
    </p:spTree>
    <p:extLst>
      <p:ext uri="{BB962C8B-B14F-4D97-AF65-F5344CB8AC3E}">
        <p14:creationId xmlns:p14="http://schemas.microsoft.com/office/powerpoint/2010/main" val="346455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DF9D-A2F1-4B8C-B701-8519018A3137}"/>
              </a:ext>
            </a:extLst>
          </p:cNvPr>
          <p:cNvSpPr>
            <a:spLocks noGrp="1"/>
          </p:cNvSpPr>
          <p:nvPr>
            <p:ph type="title"/>
          </p:nvPr>
        </p:nvSpPr>
        <p:spPr>
          <a:xfrm>
            <a:off x="684212" y="685800"/>
            <a:ext cx="8534400" cy="1627909"/>
          </a:xfrm>
        </p:spPr>
        <p:txBody>
          <a:bodyPr>
            <a:noAutofit/>
          </a:bodyPr>
          <a:lstStyle/>
          <a:p>
            <a:r>
              <a:rPr lang="en-IN" sz="4800" b="1" dirty="0">
                <a:solidFill>
                  <a:schemeClr val="tx2">
                    <a:lumMod val="20000"/>
                    <a:lumOff val="80000"/>
                  </a:schemeClr>
                </a:solidFill>
                <a:effectLst/>
                <a:latin typeface="Helvetica" panose="020B0604020202020204" pitchFamily="34" charset="0"/>
                <a:ea typeface="Calibri" panose="020F0502020204030204" pitchFamily="34" charset="0"/>
              </a:rPr>
              <a:t>K-Means Clustering Approach</a:t>
            </a:r>
            <a:endParaRPr lang="en-IN" sz="4800" dirty="0">
              <a:solidFill>
                <a:schemeClr val="tx2">
                  <a:lumMod val="20000"/>
                  <a:lumOff val="80000"/>
                </a:schemeClr>
              </a:solidFill>
            </a:endParaRPr>
          </a:p>
        </p:txBody>
      </p:sp>
      <p:pic>
        <p:nvPicPr>
          <p:cNvPr id="4" name="Content Placeholder 3">
            <a:extLst>
              <a:ext uri="{FF2B5EF4-FFF2-40B4-BE49-F238E27FC236}">
                <a16:creationId xmlns:a16="http://schemas.microsoft.com/office/drawing/2014/main" id="{9B62A9EE-01A8-48E0-BCA5-A39901379F2A}"/>
              </a:ext>
            </a:extLst>
          </p:cNvPr>
          <p:cNvPicPr>
            <a:picLocks noGrp="1" noChangeAspect="1"/>
          </p:cNvPicPr>
          <p:nvPr>
            <p:ph idx="1"/>
          </p:nvPr>
        </p:nvPicPr>
        <p:blipFill>
          <a:blip r:embed="rId2"/>
          <a:stretch>
            <a:fillRect/>
          </a:stretch>
        </p:blipFill>
        <p:spPr>
          <a:xfrm>
            <a:off x="684212" y="2450292"/>
            <a:ext cx="9886806" cy="3744365"/>
          </a:xfrm>
          <a:prstGeom prst="rect">
            <a:avLst/>
          </a:prstGeom>
        </p:spPr>
      </p:pic>
    </p:spTree>
    <p:extLst>
      <p:ext uri="{BB962C8B-B14F-4D97-AF65-F5344CB8AC3E}">
        <p14:creationId xmlns:p14="http://schemas.microsoft.com/office/powerpoint/2010/main" val="298660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4671-5696-4E75-B3B9-A6666006525D}"/>
              </a:ext>
            </a:extLst>
          </p:cNvPr>
          <p:cNvSpPr>
            <a:spLocks noGrp="1"/>
          </p:cNvSpPr>
          <p:nvPr>
            <p:ph type="title"/>
          </p:nvPr>
        </p:nvSpPr>
        <p:spPr>
          <a:xfrm>
            <a:off x="684212" y="685800"/>
            <a:ext cx="8534400" cy="1281545"/>
          </a:xfrm>
        </p:spPr>
        <p:txBody>
          <a:bodyPr>
            <a:normAutofit fontScale="90000"/>
          </a:bodyPr>
          <a:lstStyle/>
          <a:p>
            <a:r>
              <a:rPr lang="en-IN" sz="4800" b="1" dirty="0">
                <a:solidFill>
                  <a:schemeClr val="tx2">
                    <a:lumMod val="20000"/>
                    <a:lumOff val="80000"/>
                  </a:schemeClr>
                </a:solidFill>
                <a:effectLst/>
                <a:latin typeface="Helvetica" panose="020B0604020202020204" pitchFamily="34" charset="0"/>
                <a:ea typeface="Times New Roman" panose="02020603050405020304" pitchFamily="18" charset="0"/>
              </a:rPr>
              <a:t>Most Common venues near </a:t>
            </a:r>
            <a:r>
              <a:rPr lang="en-IN" sz="4800" b="1" dirty="0" err="1">
                <a:solidFill>
                  <a:schemeClr val="tx2">
                    <a:lumMod val="20000"/>
                    <a:lumOff val="80000"/>
                  </a:schemeClr>
                </a:solidFill>
                <a:effectLst/>
                <a:latin typeface="Helvetica" panose="020B0604020202020204" pitchFamily="34" charset="0"/>
                <a:ea typeface="Times New Roman" panose="02020603050405020304" pitchFamily="18" charset="0"/>
              </a:rPr>
              <a:t>Neighborhood</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4043ABF6-A898-4AE6-8618-15BD0E877F4B}"/>
              </a:ext>
            </a:extLst>
          </p:cNvPr>
          <p:cNvPicPr>
            <a:picLocks noGrp="1"/>
          </p:cNvPicPr>
          <p:nvPr>
            <p:ph idx="1"/>
          </p:nvPr>
        </p:nvPicPr>
        <p:blipFill>
          <a:blip r:embed="rId2"/>
          <a:stretch>
            <a:fillRect/>
          </a:stretch>
        </p:blipFill>
        <p:spPr>
          <a:xfrm>
            <a:off x="684212" y="2161309"/>
            <a:ext cx="10205461" cy="4308764"/>
          </a:xfrm>
          <a:prstGeom prst="rect">
            <a:avLst/>
          </a:prstGeom>
        </p:spPr>
      </p:pic>
    </p:spTree>
    <p:extLst>
      <p:ext uri="{BB962C8B-B14F-4D97-AF65-F5344CB8AC3E}">
        <p14:creationId xmlns:p14="http://schemas.microsoft.com/office/powerpoint/2010/main" val="274194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C33D-DC38-43E5-9C81-95D32F67604F}"/>
              </a:ext>
            </a:extLst>
          </p:cNvPr>
          <p:cNvSpPr>
            <a:spLocks noGrp="1"/>
          </p:cNvSpPr>
          <p:nvPr>
            <p:ph type="title"/>
          </p:nvPr>
        </p:nvSpPr>
        <p:spPr>
          <a:xfrm>
            <a:off x="684212" y="685801"/>
            <a:ext cx="8534400" cy="1253836"/>
          </a:xfrm>
        </p:spPr>
        <p:txBody>
          <a:bodyPr>
            <a:normAutofit fontScale="90000"/>
          </a:bodyPr>
          <a:lstStyle/>
          <a:p>
            <a:r>
              <a:rPr lang="en-IN" sz="4800" b="1" dirty="0">
                <a:solidFill>
                  <a:schemeClr val="tx2">
                    <a:lumMod val="20000"/>
                    <a:lumOff val="80000"/>
                  </a:schemeClr>
                </a:solidFill>
                <a:effectLst/>
                <a:latin typeface="Helvetica" panose="020B0604020202020204" pitchFamily="34" charset="0"/>
                <a:ea typeface="Times New Roman" panose="02020603050405020304" pitchFamily="18" charset="0"/>
              </a:rPr>
              <a:t>Map of Clusters in Scarborough</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76B4EA9E-371C-445C-A05E-F1BD9B89C502}"/>
              </a:ext>
            </a:extLst>
          </p:cNvPr>
          <p:cNvPicPr>
            <a:picLocks noGrp="1"/>
          </p:cNvPicPr>
          <p:nvPr>
            <p:ph idx="1"/>
          </p:nvPr>
        </p:nvPicPr>
        <p:blipFill>
          <a:blip r:embed="rId2"/>
          <a:stretch>
            <a:fillRect/>
          </a:stretch>
        </p:blipFill>
        <p:spPr>
          <a:xfrm>
            <a:off x="1117509" y="1939925"/>
            <a:ext cx="7569291" cy="4543425"/>
          </a:xfrm>
          <a:prstGeom prst="rect">
            <a:avLst/>
          </a:prstGeom>
        </p:spPr>
      </p:pic>
    </p:spTree>
    <p:extLst>
      <p:ext uri="{BB962C8B-B14F-4D97-AF65-F5344CB8AC3E}">
        <p14:creationId xmlns:p14="http://schemas.microsoft.com/office/powerpoint/2010/main" val="151749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67D4-A802-4822-B72A-A5BB55B28915}"/>
              </a:ext>
            </a:extLst>
          </p:cNvPr>
          <p:cNvSpPr>
            <a:spLocks noGrp="1"/>
          </p:cNvSpPr>
          <p:nvPr>
            <p:ph type="title"/>
          </p:nvPr>
        </p:nvSpPr>
        <p:spPr>
          <a:xfrm>
            <a:off x="684212" y="685801"/>
            <a:ext cx="8534400" cy="1253836"/>
          </a:xfrm>
        </p:spPr>
        <p:txBody>
          <a:bodyPr>
            <a:noAutofit/>
          </a:bodyPr>
          <a:lstStyle/>
          <a:p>
            <a:r>
              <a:rPr lang="en-IN" sz="5400" b="1" dirty="0">
                <a:solidFill>
                  <a:schemeClr val="tx2">
                    <a:lumMod val="20000"/>
                    <a:lumOff val="80000"/>
                  </a:schemeClr>
                </a:solidFill>
                <a:effectLst/>
                <a:latin typeface="Helvetica" panose="020B0604020202020204" pitchFamily="34" charset="0"/>
                <a:ea typeface="Calibri" panose="020F0502020204030204" pitchFamily="34" charset="0"/>
              </a:rPr>
              <a:t>Average Housing Price</a:t>
            </a:r>
            <a:endParaRPr lang="en-IN" sz="5400" dirty="0">
              <a:solidFill>
                <a:schemeClr val="tx2">
                  <a:lumMod val="20000"/>
                  <a:lumOff val="80000"/>
                </a:schemeClr>
              </a:solidFill>
            </a:endParaRPr>
          </a:p>
        </p:txBody>
      </p:sp>
      <p:pic>
        <p:nvPicPr>
          <p:cNvPr id="4" name="Content Placeholder 3">
            <a:extLst>
              <a:ext uri="{FF2B5EF4-FFF2-40B4-BE49-F238E27FC236}">
                <a16:creationId xmlns:a16="http://schemas.microsoft.com/office/drawing/2014/main" id="{AFBE30AE-AC26-45F5-9CFB-664BFC719856}"/>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99309" y="1939925"/>
            <a:ext cx="8021782" cy="4557713"/>
          </a:xfrm>
          <a:prstGeom prst="rect">
            <a:avLst/>
          </a:prstGeom>
          <a:noFill/>
          <a:ln>
            <a:noFill/>
          </a:ln>
        </p:spPr>
      </p:pic>
    </p:spTree>
    <p:extLst>
      <p:ext uri="{BB962C8B-B14F-4D97-AF65-F5344CB8AC3E}">
        <p14:creationId xmlns:p14="http://schemas.microsoft.com/office/powerpoint/2010/main" val="249377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8BDC-1DEC-49A8-A208-4919504CD52D}"/>
              </a:ext>
            </a:extLst>
          </p:cNvPr>
          <p:cNvSpPr>
            <a:spLocks noGrp="1"/>
          </p:cNvSpPr>
          <p:nvPr>
            <p:ph type="title"/>
          </p:nvPr>
        </p:nvSpPr>
        <p:spPr>
          <a:xfrm>
            <a:off x="684212" y="685800"/>
            <a:ext cx="8534400" cy="1267691"/>
          </a:xfrm>
        </p:spPr>
        <p:txBody>
          <a:bodyPr>
            <a:normAutofit/>
          </a:bodyPr>
          <a:lstStyle/>
          <a:p>
            <a:r>
              <a:rPr lang="en-IN" sz="5400" b="1" dirty="0">
                <a:solidFill>
                  <a:schemeClr val="tx2">
                    <a:lumMod val="20000"/>
                    <a:lumOff val="80000"/>
                  </a:schemeClr>
                </a:solidFill>
                <a:effectLst/>
                <a:latin typeface="Helvetica" panose="020B0604020202020204" pitchFamily="34" charset="0"/>
                <a:ea typeface="Calibri" panose="020F0502020204030204" pitchFamily="34" charset="0"/>
              </a:rPr>
              <a:t>School</a:t>
            </a:r>
            <a:r>
              <a:rPr lang="en-IN" sz="5400" b="1" dirty="0">
                <a:solidFill>
                  <a:srgbClr val="000000"/>
                </a:solidFill>
                <a:effectLst/>
                <a:latin typeface="Helvetica" panose="020B0604020202020204" pitchFamily="34" charset="0"/>
                <a:ea typeface="Calibri" panose="020F0502020204030204" pitchFamily="34" charset="0"/>
              </a:rPr>
              <a:t> </a:t>
            </a:r>
            <a:r>
              <a:rPr lang="en-IN" sz="5400" b="1" dirty="0">
                <a:solidFill>
                  <a:schemeClr val="tx2">
                    <a:lumMod val="20000"/>
                    <a:lumOff val="80000"/>
                  </a:schemeClr>
                </a:solidFill>
                <a:effectLst/>
                <a:latin typeface="Helvetica" panose="020B0604020202020204" pitchFamily="34" charset="0"/>
                <a:ea typeface="Calibri" panose="020F0502020204030204" pitchFamily="34" charset="0"/>
              </a:rPr>
              <a:t>Ratings</a:t>
            </a:r>
            <a:r>
              <a:rPr lang="en-IN" sz="5400" b="1" dirty="0">
                <a:solidFill>
                  <a:srgbClr val="000000"/>
                </a:solidFill>
                <a:effectLst/>
                <a:latin typeface="Helvetica" panose="020B0604020202020204" pitchFamily="34" charset="0"/>
                <a:ea typeface="Calibri" panose="020F0502020204030204" pitchFamily="34" charset="0"/>
              </a:rPr>
              <a:t> </a:t>
            </a:r>
            <a:endParaRPr lang="en-IN" sz="5400" dirty="0"/>
          </a:p>
        </p:txBody>
      </p:sp>
      <p:pic>
        <p:nvPicPr>
          <p:cNvPr id="4" name="Content Placeholder 3">
            <a:extLst>
              <a:ext uri="{FF2B5EF4-FFF2-40B4-BE49-F238E27FC236}">
                <a16:creationId xmlns:a16="http://schemas.microsoft.com/office/drawing/2014/main" id="{D66C63A0-C30F-4DEF-AC76-6D860D692F9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77635" y="1954213"/>
            <a:ext cx="9254837" cy="4598987"/>
          </a:xfrm>
          <a:prstGeom prst="rect">
            <a:avLst/>
          </a:prstGeom>
          <a:noFill/>
          <a:ln>
            <a:noFill/>
          </a:ln>
        </p:spPr>
      </p:pic>
    </p:spTree>
    <p:extLst>
      <p:ext uri="{BB962C8B-B14F-4D97-AF65-F5344CB8AC3E}">
        <p14:creationId xmlns:p14="http://schemas.microsoft.com/office/powerpoint/2010/main" val="354577471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221</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Century Gothic</vt:lpstr>
      <vt:lpstr>Helvetica</vt:lpstr>
      <vt:lpstr>inherit</vt:lpstr>
      <vt:lpstr>Times New Roman</vt:lpstr>
      <vt:lpstr>Wingdings 3</vt:lpstr>
      <vt:lpstr>Slice</vt:lpstr>
      <vt:lpstr>The Battle of Neighborhoods</vt:lpstr>
      <vt:lpstr>Introduction</vt:lpstr>
      <vt:lpstr>Data Section</vt:lpstr>
      <vt:lpstr>Map of Scarborough </vt:lpstr>
      <vt:lpstr>K-Means Clustering Approach</vt:lpstr>
      <vt:lpstr>Most Common venues near Neighborhood </vt:lpstr>
      <vt:lpstr>Map of Clusters in Scarborough </vt:lpstr>
      <vt:lpstr>Average Housing Price</vt:lpstr>
      <vt:lpstr>School Ratings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Saurabh</dc:creator>
  <cp:lastModifiedBy>Saurabh</cp:lastModifiedBy>
  <cp:revision>3</cp:revision>
  <dcterms:created xsi:type="dcterms:W3CDTF">2020-09-20T13:19:20Z</dcterms:created>
  <dcterms:modified xsi:type="dcterms:W3CDTF">2020-09-20T13:43:10Z</dcterms:modified>
</cp:coreProperties>
</file>