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sldIdLst>
    <p:sldId id="256" r:id="rId2"/>
    <p:sldId id="263" r:id="rId3"/>
    <p:sldId id="278" r:id="rId4"/>
    <p:sldId id="279" r:id="rId5"/>
    <p:sldId id="271" r:id="rId6"/>
    <p:sldId id="284" r:id="rId7"/>
    <p:sldId id="285" r:id="rId8"/>
    <p:sldId id="286" r:id="rId9"/>
    <p:sldId id="287" r:id="rId10"/>
    <p:sldId id="267" r:id="rId11"/>
    <p:sldId id="269" r:id="rId12"/>
    <p:sldId id="280" r:id="rId13"/>
    <p:sldId id="281" r:id="rId14"/>
    <p:sldId id="273" r:id="rId15"/>
    <p:sldId id="274" r:id="rId16"/>
    <p:sldId id="283" r:id="rId17"/>
    <p:sldId id="28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91" autoAdjust="0"/>
    <p:restoredTop sz="86369" autoAdjust="0"/>
  </p:normalViewPr>
  <p:slideViewPr>
    <p:cSldViewPr>
      <p:cViewPr varScale="1">
        <p:scale>
          <a:sx n="73" d="100"/>
          <a:sy n="73" d="100"/>
        </p:scale>
        <p:origin x="1046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30254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0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23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5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7907EA4A-9532-477C-A67B-8AC1D117F3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9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9EDEA-4578-492B-964F-A21B16A2D8F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411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Fraud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Variable Correlation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09"/>
            <a:ext cx="5985002" cy="37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1756" y="1350110"/>
            <a:ext cx="2748690" cy="36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u="sng" dirty="0"/>
              <a:t>Observation: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400" dirty="0"/>
              <a:t>We can see the Co-relation between the Categorical columns.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400" dirty="0"/>
              <a:t>So , we can conclude that the column "Agency Type' have high correlation with some of the columns like "Agency“ , “Product Name" thus we can drop "Agency Type".</a:t>
            </a:r>
          </a:p>
        </p:txBody>
      </p:sp>
    </p:spTree>
    <p:extLst>
      <p:ext uri="{BB962C8B-B14F-4D97-AF65-F5344CB8AC3E}">
        <p14:creationId xmlns:p14="http://schemas.microsoft.com/office/powerpoint/2010/main" val="183617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in Dataset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0" y="1350109"/>
            <a:ext cx="5755262" cy="37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9050" y="2113634"/>
            <a:ext cx="2748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Observation : </a:t>
            </a:r>
            <a:r>
              <a:rPr lang="en-IN" sz="1600" dirty="0"/>
              <a:t>From the graph we can say that there is high imbalance in the target variable. We will see how to deal with that a little later.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6638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Feature Selection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670" y="1350110"/>
            <a:ext cx="8093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Following methods were used for feature selection :-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Correlation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 RFE and Chi Squared Test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After estimating Pearson Correlation coefficients between continuous features, following features were dropped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Agency Type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/>
              <a:t>Distribution Channel</a:t>
            </a:r>
          </a:p>
        </p:txBody>
      </p:sp>
    </p:spTree>
    <p:extLst>
      <p:ext uri="{BB962C8B-B14F-4D97-AF65-F5344CB8AC3E}">
        <p14:creationId xmlns:p14="http://schemas.microsoft.com/office/powerpoint/2010/main" val="36071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Feature Selection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670" y="1350110"/>
            <a:ext cx="7787955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Recursive feature elimination was performed using Logistic Regression as the estimators. Below are the feature importance obtained using both the methods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Agency, Destination came out to be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13849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Models and Approaches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670" y="1502815"/>
            <a:ext cx="8093365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The models were - Logistic Regression - Random Forest Classifier – Decision Tree all of the three models were able to give an </a:t>
            </a:r>
            <a:r>
              <a:rPr lang="en-IN" dirty="0" err="1"/>
              <a:t>Precision_score</a:t>
            </a:r>
            <a:r>
              <a:rPr lang="en-IN" dirty="0"/>
              <a:t> above 60%.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We treated class imbalance using SMOTE for further improvement of the </a:t>
            </a:r>
            <a:r>
              <a:rPr lang="en-IN" dirty="0" err="1"/>
              <a:t>Precision_score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3351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Models and Approaches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50771"/>
              </p:ext>
            </p:extLst>
          </p:nvPr>
        </p:nvGraphicFramePr>
        <p:xfrm>
          <a:off x="1365195" y="2113635"/>
          <a:ext cx="6096000" cy="361550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927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Modelling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Auc</a:t>
                      </a:r>
                      <a:r>
                        <a:rPr lang="en-IN" sz="1600" dirty="0"/>
                        <a:t> Roc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27"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LogisticRegression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0.64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  <a:p>
                      <a:pPr algn="l"/>
                      <a:r>
                        <a:rPr lang="en-IN" sz="1600" dirty="0"/>
                        <a:t>0.72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054"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RandomForestClassifier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  <a:p>
                      <a:pPr algn="l"/>
                      <a:r>
                        <a:rPr lang="en-IN" sz="1600" dirty="0"/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8902"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DecisionTreeClassifier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IN" sz="1600" dirty="0"/>
                        <a:t> 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1600" dirty="0"/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7080" y="1197405"/>
            <a:ext cx="687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000" b="1" dirty="0"/>
              <a:t>Models Assessed </a:t>
            </a:r>
            <a:r>
              <a:rPr lang="en-IN" sz="2000" dirty="0"/>
              <a:t>:  The models with SMOTE used yielded the following results below.</a:t>
            </a:r>
          </a:p>
        </p:txBody>
      </p:sp>
    </p:spTree>
    <p:extLst>
      <p:ext uri="{BB962C8B-B14F-4D97-AF65-F5344CB8AC3E}">
        <p14:creationId xmlns:p14="http://schemas.microsoft.com/office/powerpoint/2010/main" val="87276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Insights &amp; Decisions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1670" y="1502815"/>
            <a:ext cx="7635250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 Customers to be targeted ○ Age : 21 – 40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Destination is an important factor.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err="1"/>
              <a:t>Agengy</a:t>
            </a:r>
            <a:r>
              <a:rPr lang="en-IN" dirty="0"/>
              <a:t> C2B has higher percentage of insurance claim with a ratio of around 0.2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2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670" y="1502815"/>
            <a:ext cx="8093365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If time permitted, could have tried the following 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 Better feature engineering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 An ensemble of different models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err="1"/>
              <a:t>GridSearch</a:t>
            </a:r>
            <a:r>
              <a:rPr lang="en-IN" dirty="0"/>
              <a:t> CV and Model Tuning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Reasons of Claim Data</a:t>
            </a:r>
          </a:p>
        </p:txBody>
      </p:sp>
    </p:spTree>
    <p:extLst>
      <p:ext uri="{BB962C8B-B14F-4D97-AF65-F5344CB8AC3E}">
        <p14:creationId xmlns:p14="http://schemas.microsoft.com/office/powerpoint/2010/main" val="6465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60905" cy="7635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20" cy="35122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IN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IN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IN" dirty="0"/>
              <a:t>Insurance companies take risks over customers. Risk management is a very important aspect of the insurance industry. Insurers consider every quantifiable factor to develop profiles of high and low insurance risks. </a:t>
            </a:r>
          </a:p>
        </p:txBody>
      </p:sp>
    </p:spTree>
    <p:extLst>
      <p:ext uri="{BB962C8B-B14F-4D97-AF65-F5344CB8AC3E}">
        <p14:creationId xmlns:p14="http://schemas.microsoft.com/office/powerpoint/2010/main" val="173830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Why solve this problem?</a:t>
            </a: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To solve the problem of wrong claims.</a:t>
            </a: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To save the company from wrong lawsuits.</a:t>
            </a: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Control Fraud.</a:t>
            </a: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To </a:t>
            </a:r>
            <a:r>
              <a:rPr lang="en-IN" sz="160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Avoid Losses.</a:t>
            </a: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IN" sz="16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Dataset Information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8965" y="1197405"/>
            <a:ext cx="824607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600" dirty="0"/>
              <a:t>The dataset consists of data corresponding to 50553 customers and the test dataset consists of 12661 customers. Following are the features of the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81749"/>
              </p:ext>
            </p:extLst>
          </p:nvPr>
        </p:nvGraphicFramePr>
        <p:xfrm>
          <a:off x="754375" y="1960928"/>
          <a:ext cx="7177135" cy="31090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757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dirty="0"/>
                        <a:t>Insurance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agency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Agency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travel insurance agencies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Distribution 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channel of travel insurance agencies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Product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the travel insurance products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Claim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Claim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Duration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of travel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Destination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of travel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Net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sales of travel insurance policies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 err="1"/>
                        <a:t>Commision</a:t>
                      </a:r>
                      <a:r>
                        <a:rPr lang="en-IN" sz="1100" b="1" dirty="0"/>
                        <a:t> (in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commission received for travel insurance agency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of insured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757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itchFamily="2" charset="2"/>
                        <a:buChar char="§"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insured 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Evaluation Metric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8965" y="1502815"/>
            <a:ext cx="824607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/>
              <a:t>The evaluation metric for this project is </a:t>
            </a:r>
            <a:r>
              <a:rPr lang="en-IN" b="1" dirty="0"/>
              <a:t>precision score.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b="1" dirty="0"/>
              <a:t>Precision Score checks the ratio of True Positive with respect to True Positive and False Positives that is The True Values predicted with respect to Overall True Values</a:t>
            </a:r>
          </a:p>
        </p:txBody>
      </p:sp>
    </p:spTree>
    <p:extLst>
      <p:ext uri="{BB962C8B-B14F-4D97-AF65-F5344CB8AC3E}">
        <p14:creationId xmlns:p14="http://schemas.microsoft.com/office/powerpoint/2010/main" val="35484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F5A-913F-48D7-8B84-E18DCAB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r>
              <a:rPr lang="en-US" sz="1800" dirty="0"/>
              <a:t>Agency Distribution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A0F06-7387-49F3-B361-A30330E4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95" y="1600200"/>
            <a:ext cx="5834110" cy="37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961D-536D-4E82-8414-1027B38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Agency Type Distribution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D85D1-A5DD-4C3A-B542-5467717C7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86" y="1600200"/>
            <a:ext cx="3595804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05F8-71AA-4778-9522-66EB6451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Name Distribution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7C2FB-ADA8-4D39-BC07-01690EB66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24" y="1600200"/>
            <a:ext cx="5650085" cy="34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C397-D707-463B-B830-C941D1E1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Correlation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1B8C2-3A0E-420D-9C3B-B5CD2000B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600200"/>
            <a:ext cx="6361703" cy="31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98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1760</TotalTime>
  <Words>520</Words>
  <Application>Microsoft Office PowerPoint</Application>
  <PresentationFormat>On-screen Show (16:9)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SemiBold</vt:lpstr>
      <vt:lpstr>Calibri</vt:lpstr>
      <vt:lpstr>Century Gothic</vt:lpstr>
      <vt:lpstr>Wingdings</vt:lpstr>
      <vt:lpstr>Wingdings 3</vt:lpstr>
      <vt:lpstr>Wisp</vt:lpstr>
      <vt:lpstr>Insurance Fraud Detection System</vt:lpstr>
      <vt:lpstr>Problem Statement</vt:lpstr>
      <vt:lpstr>Why solve this problem?    To solve the problem of wrong claims.  To save the company from wrong lawsuits.  Control Fraud.  To Avoid Losses.  </vt:lpstr>
      <vt:lpstr>Dataset Information</vt:lpstr>
      <vt:lpstr>Evaluation Metric</vt:lpstr>
      <vt:lpstr>Univariate Analysis Agency Distribution </vt:lpstr>
      <vt:lpstr>Agency Type Distribution</vt:lpstr>
      <vt:lpstr>Product Name Distribution</vt:lpstr>
      <vt:lpstr>Numerical Data Correlation</vt:lpstr>
      <vt:lpstr>Categorical Variable Correlation</vt:lpstr>
      <vt:lpstr>Imbalance in Dataset</vt:lpstr>
      <vt:lpstr>Feature Selection </vt:lpstr>
      <vt:lpstr>Feature Selection </vt:lpstr>
      <vt:lpstr>Models and Approaches</vt:lpstr>
      <vt:lpstr>Models and Approaches</vt:lpstr>
      <vt:lpstr>Insights &amp; Decisions</vt:lpstr>
      <vt:lpstr>Next Steps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Saurabh Dhawale</cp:lastModifiedBy>
  <cp:revision>198</cp:revision>
  <dcterms:created xsi:type="dcterms:W3CDTF">2013-08-21T19:17:07Z</dcterms:created>
  <dcterms:modified xsi:type="dcterms:W3CDTF">2019-08-17T10:52:42Z</dcterms:modified>
</cp:coreProperties>
</file>