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2" r:id="rId3"/>
    <p:sldId id="257" r:id="rId4"/>
    <p:sldId id="258" r:id="rId5"/>
    <p:sldId id="261" r:id="rId6"/>
    <p:sldId id="266" r:id="rId7"/>
    <p:sldId id="262" r:id="rId8"/>
    <p:sldId id="264" r:id="rId9"/>
    <p:sldId id="265" r:id="rId10"/>
    <p:sldId id="270" r:id="rId11"/>
    <p:sldId id="271" r:id="rId12"/>
    <p:sldId id="268" r:id="rId13"/>
    <p:sldId id="273" r:id="rId14"/>
    <p:sldId id="274" r:id="rId15"/>
    <p:sldId id="275" r:id="rId16"/>
    <p:sldId id="276" r:id="rId17"/>
    <p:sldId id="259"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85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6A9950-956C-40BE-8129-A3713B37C28C}" type="datetimeFigureOut">
              <a:rPr lang="en-US" smtClean="0"/>
              <a:pPr/>
              <a:t>6/27/2020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12BA5-8349-4B76-B051-9D8024090664}" type="slidenum">
              <a:rPr lang="en-US" smtClean="0"/>
              <a:pPr/>
              <a:t>‹#›</a:t>
            </a:fld>
            <a:endParaRPr lang="en-US"/>
          </a:p>
        </p:txBody>
      </p:sp>
    </p:spTree>
    <p:extLst>
      <p:ext uri="{BB962C8B-B14F-4D97-AF65-F5344CB8AC3E}">
        <p14:creationId xmlns:p14="http://schemas.microsoft.com/office/powerpoint/2010/main" val="2353111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E12BA5-8349-4B76-B051-9D8024090664}" type="slidenum">
              <a:rPr lang="en-US" smtClean="0"/>
              <a:pPr/>
              <a:t>1</a:t>
            </a:fld>
            <a:endParaRPr lang="en-US"/>
          </a:p>
        </p:txBody>
      </p:sp>
    </p:spTree>
    <p:extLst>
      <p:ext uri="{BB962C8B-B14F-4D97-AF65-F5344CB8AC3E}">
        <p14:creationId xmlns:p14="http://schemas.microsoft.com/office/powerpoint/2010/main" val="812527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E12BA5-8349-4B76-B051-9D8024090664}" type="slidenum">
              <a:rPr lang="en-US" smtClean="0"/>
              <a:pPr/>
              <a:t>11</a:t>
            </a:fld>
            <a:endParaRPr lang="en-US"/>
          </a:p>
        </p:txBody>
      </p:sp>
    </p:spTree>
    <p:extLst>
      <p:ext uri="{BB962C8B-B14F-4D97-AF65-F5344CB8AC3E}">
        <p14:creationId xmlns:p14="http://schemas.microsoft.com/office/powerpoint/2010/main" val="361305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E12BA5-8349-4B76-B051-9D8024090664}" type="slidenum">
              <a:rPr lang="en-US" smtClean="0"/>
              <a:pPr/>
              <a:t>12</a:t>
            </a:fld>
            <a:endParaRPr lang="en-US"/>
          </a:p>
        </p:txBody>
      </p:sp>
    </p:spTree>
    <p:extLst>
      <p:ext uri="{BB962C8B-B14F-4D97-AF65-F5344CB8AC3E}">
        <p14:creationId xmlns:p14="http://schemas.microsoft.com/office/powerpoint/2010/main" val="63851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E12BA5-8349-4B76-B051-9D8024090664}" type="slidenum">
              <a:rPr lang="en-US" smtClean="0"/>
              <a:pPr/>
              <a:t>17</a:t>
            </a:fld>
            <a:endParaRPr lang="en-US"/>
          </a:p>
        </p:txBody>
      </p:sp>
    </p:spTree>
    <p:extLst>
      <p:ext uri="{BB962C8B-B14F-4D97-AF65-F5344CB8AC3E}">
        <p14:creationId xmlns:p14="http://schemas.microsoft.com/office/powerpoint/2010/main" val="2408198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E12BA5-8349-4B76-B051-9D8024090664}" type="slidenum">
              <a:rPr lang="en-US" smtClean="0"/>
              <a:pPr/>
              <a:t>18</a:t>
            </a:fld>
            <a:endParaRPr lang="en-US"/>
          </a:p>
        </p:txBody>
      </p:sp>
    </p:spTree>
    <p:extLst>
      <p:ext uri="{BB962C8B-B14F-4D97-AF65-F5344CB8AC3E}">
        <p14:creationId xmlns:p14="http://schemas.microsoft.com/office/powerpoint/2010/main" val="3704922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E12BA5-8349-4B76-B051-9D8024090664}" type="slidenum">
              <a:rPr lang="en-US" smtClean="0"/>
              <a:pPr/>
              <a:t>3</a:t>
            </a:fld>
            <a:endParaRPr lang="en-US"/>
          </a:p>
        </p:txBody>
      </p:sp>
    </p:spTree>
    <p:extLst>
      <p:ext uri="{BB962C8B-B14F-4D97-AF65-F5344CB8AC3E}">
        <p14:creationId xmlns:p14="http://schemas.microsoft.com/office/powerpoint/2010/main" val="26310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E12BA5-8349-4B76-B051-9D8024090664}" type="slidenum">
              <a:rPr lang="en-US" smtClean="0"/>
              <a:pPr/>
              <a:t>4</a:t>
            </a:fld>
            <a:endParaRPr lang="en-US"/>
          </a:p>
        </p:txBody>
      </p:sp>
    </p:spTree>
    <p:extLst>
      <p:ext uri="{BB962C8B-B14F-4D97-AF65-F5344CB8AC3E}">
        <p14:creationId xmlns:p14="http://schemas.microsoft.com/office/powerpoint/2010/main" val="2643386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E12BA5-8349-4B76-B051-9D8024090664}" type="slidenum">
              <a:rPr lang="en-US" smtClean="0"/>
              <a:pPr/>
              <a:t>5</a:t>
            </a:fld>
            <a:endParaRPr lang="en-US"/>
          </a:p>
        </p:txBody>
      </p:sp>
    </p:spTree>
    <p:extLst>
      <p:ext uri="{BB962C8B-B14F-4D97-AF65-F5344CB8AC3E}">
        <p14:creationId xmlns:p14="http://schemas.microsoft.com/office/powerpoint/2010/main" val="3596944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E12BA5-8349-4B76-B051-9D8024090664}" type="slidenum">
              <a:rPr lang="en-US" smtClean="0"/>
              <a:pPr/>
              <a:t>6</a:t>
            </a:fld>
            <a:endParaRPr lang="en-US"/>
          </a:p>
        </p:txBody>
      </p:sp>
    </p:spTree>
    <p:extLst>
      <p:ext uri="{BB962C8B-B14F-4D97-AF65-F5344CB8AC3E}">
        <p14:creationId xmlns:p14="http://schemas.microsoft.com/office/powerpoint/2010/main" val="1147047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E12BA5-8349-4B76-B051-9D8024090664}" type="slidenum">
              <a:rPr lang="en-US" smtClean="0"/>
              <a:pPr/>
              <a:t>7</a:t>
            </a:fld>
            <a:endParaRPr lang="en-US"/>
          </a:p>
        </p:txBody>
      </p:sp>
    </p:spTree>
    <p:extLst>
      <p:ext uri="{BB962C8B-B14F-4D97-AF65-F5344CB8AC3E}">
        <p14:creationId xmlns:p14="http://schemas.microsoft.com/office/powerpoint/2010/main" val="918749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E12BA5-8349-4B76-B051-9D8024090664}" type="slidenum">
              <a:rPr lang="en-US" smtClean="0"/>
              <a:pPr/>
              <a:t>8</a:t>
            </a:fld>
            <a:endParaRPr lang="en-US"/>
          </a:p>
        </p:txBody>
      </p:sp>
    </p:spTree>
    <p:extLst>
      <p:ext uri="{BB962C8B-B14F-4D97-AF65-F5344CB8AC3E}">
        <p14:creationId xmlns:p14="http://schemas.microsoft.com/office/powerpoint/2010/main" val="3637192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E12BA5-8349-4B76-B051-9D8024090664}" type="slidenum">
              <a:rPr lang="en-US" smtClean="0"/>
              <a:pPr/>
              <a:t>9</a:t>
            </a:fld>
            <a:endParaRPr lang="en-US"/>
          </a:p>
        </p:txBody>
      </p:sp>
    </p:spTree>
    <p:extLst>
      <p:ext uri="{BB962C8B-B14F-4D97-AF65-F5344CB8AC3E}">
        <p14:creationId xmlns:p14="http://schemas.microsoft.com/office/powerpoint/2010/main" val="753191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E12BA5-8349-4B76-B051-9D8024090664}" type="slidenum">
              <a:rPr lang="en-US" smtClean="0"/>
              <a:pPr/>
              <a:t>10</a:t>
            </a:fld>
            <a:endParaRPr lang="en-US"/>
          </a:p>
        </p:txBody>
      </p:sp>
    </p:spTree>
    <p:extLst>
      <p:ext uri="{BB962C8B-B14F-4D97-AF65-F5344CB8AC3E}">
        <p14:creationId xmlns:p14="http://schemas.microsoft.com/office/powerpoint/2010/main" val="672486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3832-D215-442B-8C54-D53217E92B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00FD1C-387C-44A7-959B-6591475791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80F268-A825-4783-9998-CF6CBB14542E}"/>
              </a:ext>
            </a:extLst>
          </p:cNvPr>
          <p:cNvSpPr>
            <a:spLocks noGrp="1"/>
          </p:cNvSpPr>
          <p:nvPr>
            <p:ph type="dt" sz="half" idx="10"/>
          </p:nvPr>
        </p:nvSpPr>
        <p:spPr/>
        <p:txBody>
          <a:bodyPr/>
          <a:lstStyle/>
          <a:p>
            <a:fld id="{78DE4BB0-D6CE-4920-8634-2909F9D3B00E}" type="datetimeFigureOut">
              <a:rPr lang="en-IN" smtClean="0"/>
              <a:pPr/>
              <a:t>27-06-2020</a:t>
            </a:fld>
            <a:endParaRPr lang="en-IN"/>
          </a:p>
        </p:txBody>
      </p:sp>
      <p:sp>
        <p:nvSpPr>
          <p:cNvPr id="5" name="Footer Placeholder 4">
            <a:extLst>
              <a:ext uri="{FF2B5EF4-FFF2-40B4-BE49-F238E27FC236}">
                <a16:creationId xmlns:a16="http://schemas.microsoft.com/office/drawing/2014/main" id="{CB49755A-13E2-45E9-8E74-373FFEEC81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CFE895-7DDA-4D6E-B0E6-BA7B01B5D155}"/>
              </a:ext>
            </a:extLst>
          </p:cNvPr>
          <p:cNvSpPr>
            <a:spLocks noGrp="1"/>
          </p:cNvSpPr>
          <p:nvPr>
            <p:ph type="sldNum" sz="quarter" idx="12"/>
          </p:nvPr>
        </p:nvSpPr>
        <p:spPr/>
        <p:txBody>
          <a:bodyPr/>
          <a:lstStyle/>
          <a:p>
            <a:fld id="{41ADCCB6-76AC-4DAE-BD75-9E0CF7853DFB}" type="slidenum">
              <a:rPr lang="en-IN" smtClean="0"/>
              <a:pPr/>
              <a:t>‹#›</a:t>
            </a:fld>
            <a:endParaRPr lang="en-IN"/>
          </a:p>
        </p:txBody>
      </p:sp>
    </p:spTree>
    <p:extLst>
      <p:ext uri="{BB962C8B-B14F-4D97-AF65-F5344CB8AC3E}">
        <p14:creationId xmlns:p14="http://schemas.microsoft.com/office/powerpoint/2010/main" val="50896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07B0E-00BB-48AE-A288-34742E8ED9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40BB75-99AC-403D-A5B3-0F2144C768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C5E1DC-A70F-447A-88B8-8AD1C622E2D4}"/>
              </a:ext>
            </a:extLst>
          </p:cNvPr>
          <p:cNvSpPr>
            <a:spLocks noGrp="1"/>
          </p:cNvSpPr>
          <p:nvPr>
            <p:ph type="dt" sz="half" idx="10"/>
          </p:nvPr>
        </p:nvSpPr>
        <p:spPr/>
        <p:txBody>
          <a:bodyPr/>
          <a:lstStyle/>
          <a:p>
            <a:fld id="{78DE4BB0-D6CE-4920-8634-2909F9D3B00E}" type="datetimeFigureOut">
              <a:rPr lang="en-IN" smtClean="0"/>
              <a:pPr/>
              <a:t>27-06-2020</a:t>
            </a:fld>
            <a:endParaRPr lang="en-IN"/>
          </a:p>
        </p:txBody>
      </p:sp>
      <p:sp>
        <p:nvSpPr>
          <p:cNvPr id="5" name="Footer Placeholder 4">
            <a:extLst>
              <a:ext uri="{FF2B5EF4-FFF2-40B4-BE49-F238E27FC236}">
                <a16:creationId xmlns:a16="http://schemas.microsoft.com/office/drawing/2014/main" id="{AEB95080-FCE5-4518-B915-129A523D2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D728E7-14BE-4D95-84CE-48AE0F2F1D5B}"/>
              </a:ext>
            </a:extLst>
          </p:cNvPr>
          <p:cNvSpPr>
            <a:spLocks noGrp="1"/>
          </p:cNvSpPr>
          <p:nvPr>
            <p:ph type="sldNum" sz="quarter" idx="12"/>
          </p:nvPr>
        </p:nvSpPr>
        <p:spPr/>
        <p:txBody>
          <a:bodyPr/>
          <a:lstStyle/>
          <a:p>
            <a:fld id="{41ADCCB6-76AC-4DAE-BD75-9E0CF7853DFB}" type="slidenum">
              <a:rPr lang="en-IN" smtClean="0"/>
              <a:pPr/>
              <a:t>‹#›</a:t>
            </a:fld>
            <a:endParaRPr lang="en-IN"/>
          </a:p>
        </p:txBody>
      </p:sp>
    </p:spTree>
    <p:extLst>
      <p:ext uri="{BB962C8B-B14F-4D97-AF65-F5344CB8AC3E}">
        <p14:creationId xmlns:p14="http://schemas.microsoft.com/office/powerpoint/2010/main" val="2073607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6C42A2-5AD9-4838-AAC0-74AC2F4BF6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32B687-DD5A-4C51-AC69-FDB6927BD6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AA6C92-B06A-4E52-8872-CC0BC77C0E10}"/>
              </a:ext>
            </a:extLst>
          </p:cNvPr>
          <p:cNvSpPr>
            <a:spLocks noGrp="1"/>
          </p:cNvSpPr>
          <p:nvPr>
            <p:ph type="dt" sz="half" idx="10"/>
          </p:nvPr>
        </p:nvSpPr>
        <p:spPr/>
        <p:txBody>
          <a:bodyPr/>
          <a:lstStyle/>
          <a:p>
            <a:fld id="{78DE4BB0-D6CE-4920-8634-2909F9D3B00E}" type="datetimeFigureOut">
              <a:rPr lang="en-IN" smtClean="0"/>
              <a:pPr/>
              <a:t>27-06-2020</a:t>
            </a:fld>
            <a:endParaRPr lang="en-IN"/>
          </a:p>
        </p:txBody>
      </p:sp>
      <p:sp>
        <p:nvSpPr>
          <p:cNvPr id="5" name="Footer Placeholder 4">
            <a:extLst>
              <a:ext uri="{FF2B5EF4-FFF2-40B4-BE49-F238E27FC236}">
                <a16:creationId xmlns:a16="http://schemas.microsoft.com/office/drawing/2014/main" id="{F3DAF0C2-4400-43D0-A1E3-EE683AD292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09FAFD-0839-4332-9454-8C556D20FFD9}"/>
              </a:ext>
            </a:extLst>
          </p:cNvPr>
          <p:cNvSpPr>
            <a:spLocks noGrp="1"/>
          </p:cNvSpPr>
          <p:nvPr>
            <p:ph type="sldNum" sz="quarter" idx="12"/>
          </p:nvPr>
        </p:nvSpPr>
        <p:spPr/>
        <p:txBody>
          <a:bodyPr/>
          <a:lstStyle/>
          <a:p>
            <a:fld id="{41ADCCB6-76AC-4DAE-BD75-9E0CF7853DFB}" type="slidenum">
              <a:rPr lang="en-IN" smtClean="0"/>
              <a:pPr/>
              <a:t>‹#›</a:t>
            </a:fld>
            <a:endParaRPr lang="en-IN"/>
          </a:p>
        </p:txBody>
      </p:sp>
    </p:spTree>
    <p:extLst>
      <p:ext uri="{BB962C8B-B14F-4D97-AF65-F5344CB8AC3E}">
        <p14:creationId xmlns:p14="http://schemas.microsoft.com/office/powerpoint/2010/main" val="1198442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FC6C-D799-42C8-AE98-0F88AB1F10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3541C0-250C-4C09-A41D-B57BF69B96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D682DB-2224-4641-B207-BA7BF1FEA009}"/>
              </a:ext>
            </a:extLst>
          </p:cNvPr>
          <p:cNvSpPr>
            <a:spLocks noGrp="1"/>
          </p:cNvSpPr>
          <p:nvPr>
            <p:ph type="dt" sz="half" idx="10"/>
          </p:nvPr>
        </p:nvSpPr>
        <p:spPr/>
        <p:txBody>
          <a:bodyPr/>
          <a:lstStyle/>
          <a:p>
            <a:fld id="{78DE4BB0-D6CE-4920-8634-2909F9D3B00E}" type="datetimeFigureOut">
              <a:rPr lang="en-IN" smtClean="0"/>
              <a:pPr/>
              <a:t>27-06-2020</a:t>
            </a:fld>
            <a:endParaRPr lang="en-IN"/>
          </a:p>
        </p:txBody>
      </p:sp>
      <p:sp>
        <p:nvSpPr>
          <p:cNvPr id="5" name="Footer Placeholder 4">
            <a:extLst>
              <a:ext uri="{FF2B5EF4-FFF2-40B4-BE49-F238E27FC236}">
                <a16:creationId xmlns:a16="http://schemas.microsoft.com/office/drawing/2014/main" id="{6253AAD8-2756-4F02-808F-4C674B7062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5AB76B-3B63-4918-8166-403B26C70811}"/>
              </a:ext>
            </a:extLst>
          </p:cNvPr>
          <p:cNvSpPr>
            <a:spLocks noGrp="1"/>
          </p:cNvSpPr>
          <p:nvPr>
            <p:ph type="sldNum" sz="quarter" idx="12"/>
          </p:nvPr>
        </p:nvSpPr>
        <p:spPr/>
        <p:txBody>
          <a:bodyPr/>
          <a:lstStyle/>
          <a:p>
            <a:fld id="{41ADCCB6-76AC-4DAE-BD75-9E0CF7853DFB}" type="slidenum">
              <a:rPr lang="en-IN" smtClean="0"/>
              <a:pPr/>
              <a:t>‹#›</a:t>
            </a:fld>
            <a:endParaRPr lang="en-IN"/>
          </a:p>
        </p:txBody>
      </p:sp>
    </p:spTree>
    <p:extLst>
      <p:ext uri="{BB962C8B-B14F-4D97-AF65-F5344CB8AC3E}">
        <p14:creationId xmlns:p14="http://schemas.microsoft.com/office/powerpoint/2010/main" val="260225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71458-84EA-48A9-A8F9-9AA0D7C146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F8308F-1155-46F8-8902-86062EA7F3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AE4654-ECF3-4BED-9813-DE9A2FF00D6F}"/>
              </a:ext>
            </a:extLst>
          </p:cNvPr>
          <p:cNvSpPr>
            <a:spLocks noGrp="1"/>
          </p:cNvSpPr>
          <p:nvPr>
            <p:ph type="dt" sz="half" idx="10"/>
          </p:nvPr>
        </p:nvSpPr>
        <p:spPr/>
        <p:txBody>
          <a:bodyPr/>
          <a:lstStyle/>
          <a:p>
            <a:fld id="{78DE4BB0-D6CE-4920-8634-2909F9D3B00E}" type="datetimeFigureOut">
              <a:rPr lang="en-IN" smtClean="0"/>
              <a:pPr/>
              <a:t>27-06-2020</a:t>
            </a:fld>
            <a:endParaRPr lang="en-IN"/>
          </a:p>
        </p:txBody>
      </p:sp>
      <p:sp>
        <p:nvSpPr>
          <p:cNvPr id="5" name="Footer Placeholder 4">
            <a:extLst>
              <a:ext uri="{FF2B5EF4-FFF2-40B4-BE49-F238E27FC236}">
                <a16:creationId xmlns:a16="http://schemas.microsoft.com/office/drawing/2014/main" id="{15BBCEEC-062D-486E-8554-510C85C4E4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B7C79D-B349-4A55-88CD-9B29A2432A48}"/>
              </a:ext>
            </a:extLst>
          </p:cNvPr>
          <p:cNvSpPr>
            <a:spLocks noGrp="1"/>
          </p:cNvSpPr>
          <p:nvPr>
            <p:ph type="sldNum" sz="quarter" idx="12"/>
          </p:nvPr>
        </p:nvSpPr>
        <p:spPr/>
        <p:txBody>
          <a:bodyPr/>
          <a:lstStyle/>
          <a:p>
            <a:fld id="{41ADCCB6-76AC-4DAE-BD75-9E0CF7853DFB}" type="slidenum">
              <a:rPr lang="en-IN" smtClean="0"/>
              <a:pPr/>
              <a:t>‹#›</a:t>
            </a:fld>
            <a:endParaRPr lang="en-IN"/>
          </a:p>
        </p:txBody>
      </p:sp>
    </p:spTree>
    <p:extLst>
      <p:ext uri="{BB962C8B-B14F-4D97-AF65-F5344CB8AC3E}">
        <p14:creationId xmlns:p14="http://schemas.microsoft.com/office/powerpoint/2010/main" val="144343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84B94-979E-44F7-AFA4-C3EE7A9AE1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52E7ED-15C4-4BFD-AED5-DFF2929C14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137D64-C57B-44B6-B93A-59A89D8045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30E7E1-8B7D-47E4-964D-B0B20655C774}"/>
              </a:ext>
            </a:extLst>
          </p:cNvPr>
          <p:cNvSpPr>
            <a:spLocks noGrp="1"/>
          </p:cNvSpPr>
          <p:nvPr>
            <p:ph type="dt" sz="half" idx="10"/>
          </p:nvPr>
        </p:nvSpPr>
        <p:spPr/>
        <p:txBody>
          <a:bodyPr/>
          <a:lstStyle/>
          <a:p>
            <a:fld id="{78DE4BB0-D6CE-4920-8634-2909F9D3B00E}" type="datetimeFigureOut">
              <a:rPr lang="en-IN" smtClean="0"/>
              <a:pPr/>
              <a:t>27-06-2020</a:t>
            </a:fld>
            <a:endParaRPr lang="en-IN"/>
          </a:p>
        </p:txBody>
      </p:sp>
      <p:sp>
        <p:nvSpPr>
          <p:cNvPr id="6" name="Footer Placeholder 5">
            <a:extLst>
              <a:ext uri="{FF2B5EF4-FFF2-40B4-BE49-F238E27FC236}">
                <a16:creationId xmlns:a16="http://schemas.microsoft.com/office/drawing/2014/main" id="{55C969BB-36A3-4CAC-940A-66B19FE415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D6A62E-61B7-4F74-8B7C-DC9056BFE6BD}"/>
              </a:ext>
            </a:extLst>
          </p:cNvPr>
          <p:cNvSpPr>
            <a:spLocks noGrp="1"/>
          </p:cNvSpPr>
          <p:nvPr>
            <p:ph type="sldNum" sz="quarter" idx="12"/>
          </p:nvPr>
        </p:nvSpPr>
        <p:spPr/>
        <p:txBody>
          <a:bodyPr/>
          <a:lstStyle/>
          <a:p>
            <a:fld id="{41ADCCB6-76AC-4DAE-BD75-9E0CF7853DFB}" type="slidenum">
              <a:rPr lang="en-IN" smtClean="0"/>
              <a:pPr/>
              <a:t>‹#›</a:t>
            </a:fld>
            <a:endParaRPr lang="en-IN"/>
          </a:p>
        </p:txBody>
      </p:sp>
    </p:spTree>
    <p:extLst>
      <p:ext uri="{BB962C8B-B14F-4D97-AF65-F5344CB8AC3E}">
        <p14:creationId xmlns:p14="http://schemas.microsoft.com/office/powerpoint/2010/main" val="1509922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B46E-10AD-4230-AF1A-FACEC8581C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033EEF-B85E-44A9-A1F7-895BC2F85B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4CD20A-8739-4B2A-A30B-B026D00794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35F733-5212-4780-B5D1-C8AE39E0C9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0B4BB0-E1E3-4DCB-BFB7-88AD0B6371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4E4189-9806-4757-8A12-B9AF95E0CD46}"/>
              </a:ext>
            </a:extLst>
          </p:cNvPr>
          <p:cNvSpPr>
            <a:spLocks noGrp="1"/>
          </p:cNvSpPr>
          <p:nvPr>
            <p:ph type="dt" sz="half" idx="10"/>
          </p:nvPr>
        </p:nvSpPr>
        <p:spPr/>
        <p:txBody>
          <a:bodyPr/>
          <a:lstStyle/>
          <a:p>
            <a:fld id="{78DE4BB0-D6CE-4920-8634-2909F9D3B00E}" type="datetimeFigureOut">
              <a:rPr lang="en-IN" smtClean="0"/>
              <a:pPr/>
              <a:t>27-06-2020</a:t>
            </a:fld>
            <a:endParaRPr lang="en-IN"/>
          </a:p>
        </p:txBody>
      </p:sp>
      <p:sp>
        <p:nvSpPr>
          <p:cNvPr id="8" name="Footer Placeholder 7">
            <a:extLst>
              <a:ext uri="{FF2B5EF4-FFF2-40B4-BE49-F238E27FC236}">
                <a16:creationId xmlns:a16="http://schemas.microsoft.com/office/drawing/2014/main" id="{0146C9E7-B26A-4345-A9D5-F816A435C7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C49649-2A28-4313-83BB-F90BDA5FDFE6}"/>
              </a:ext>
            </a:extLst>
          </p:cNvPr>
          <p:cNvSpPr>
            <a:spLocks noGrp="1"/>
          </p:cNvSpPr>
          <p:nvPr>
            <p:ph type="sldNum" sz="quarter" idx="12"/>
          </p:nvPr>
        </p:nvSpPr>
        <p:spPr/>
        <p:txBody>
          <a:bodyPr/>
          <a:lstStyle/>
          <a:p>
            <a:fld id="{41ADCCB6-76AC-4DAE-BD75-9E0CF7853DFB}" type="slidenum">
              <a:rPr lang="en-IN" smtClean="0"/>
              <a:pPr/>
              <a:t>‹#›</a:t>
            </a:fld>
            <a:endParaRPr lang="en-IN"/>
          </a:p>
        </p:txBody>
      </p:sp>
    </p:spTree>
    <p:extLst>
      <p:ext uri="{BB962C8B-B14F-4D97-AF65-F5344CB8AC3E}">
        <p14:creationId xmlns:p14="http://schemas.microsoft.com/office/powerpoint/2010/main" val="325545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55F3-C505-42FE-BBFE-C73F84C87C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E9A565-8F3A-4AB7-BC37-F24E32F36DFB}"/>
              </a:ext>
            </a:extLst>
          </p:cNvPr>
          <p:cNvSpPr>
            <a:spLocks noGrp="1"/>
          </p:cNvSpPr>
          <p:nvPr>
            <p:ph type="dt" sz="half" idx="10"/>
          </p:nvPr>
        </p:nvSpPr>
        <p:spPr/>
        <p:txBody>
          <a:bodyPr/>
          <a:lstStyle/>
          <a:p>
            <a:fld id="{78DE4BB0-D6CE-4920-8634-2909F9D3B00E}" type="datetimeFigureOut">
              <a:rPr lang="en-IN" smtClean="0"/>
              <a:pPr/>
              <a:t>27-06-2020</a:t>
            </a:fld>
            <a:endParaRPr lang="en-IN"/>
          </a:p>
        </p:txBody>
      </p:sp>
      <p:sp>
        <p:nvSpPr>
          <p:cNvPr id="4" name="Footer Placeholder 3">
            <a:extLst>
              <a:ext uri="{FF2B5EF4-FFF2-40B4-BE49-F238E27FC236}">
                <a16:creationId xmlns:a16="http://schemas.microsoft.com/office/drawing/2014/main" id="{2ED7631D-6EC0-471B-924A-5BA7E9DBC2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350036-647F-4C15-BB1B-231A3E02C054}"/>
              </a:ext>
            </a:extLst>
          </p:cNvPr>
          <p:cNvSpPr>
            <a:spLocks noGrp="1"/>
          </p:cNvSpPr>
          <p:nvPr>
            <p:ph type="sldNum" sz="quarter" idx="12"/>
          </p:nvPr>
        </p:nvSpPr>
        <p:spPr/>
        <p:txBody>
          <a:bodyPr/>
          <a:lstStyle/>
          <a:p>
            <a:fld id="{41ADCCB6-76AC-4DAE-BD75-9E0CF7853DFB}" type="slidenum">
              <a:rPr lang="en-IN" smtClean="0"/>
              <a:pPr/>
              <a:t>‹#›</a:t>
            </a:fld>
            <a:endParaRPr lang="en-IN"/>
          </a:p>
        </p:txBody>
      </p:sp>
    </p:spTree>
    <p:extLst>
      <p:ext uri="{BB962C8B-B14F-4D97-AF65-F5344CB8AC3E}">
        <p14:creationId xmlns:p14="http://schemas.microsoft.com/office/powerpoint/2010/main" val="20824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16262F-7627-4BA4-838F-3D25E1FB0175}"/>
              </a:ext>
            </a:extLst>
          </p:cNvPr>
          <p:cNvSpPr>
            <a:spLocks noGrp="1"/>
          </p:cNvSpPr>
          <p:nvPr>
            <p:ph type="dt" sz="half" idx="10"/>
          </p:nvPr>
        </p:nvSpPr>
        <p:spPr/>
        <p:txBody>
          <a:bodyPr/>
          <a:lstStyle/>
          <a:p>
            <a:fld id="{78DE4BB0-D6CE-4920-8634-2909F9D3B00E}" type="datetimeFigureOut">
              <a:rPr lang="en-IN" smtClean="0"/>
              <a:pPr/>
              <a:t>27-06-2020</a:t>
            </a:fld>
            <a:endParaRPr lang="en-IN"/>
          </a:p>
        </p:txBody>
      </p:sp>
      <p:sp>
        <p:nvSpPr>
          <p:cNvPr id="3" name="Footer Placeholder 2">
            <a:extLst>
              <a:ext uri="{FF2B5EF4-FFF2-40B4-BE49-F238E27FC236}">
                <a16:creationId xmlns:a16="http://schemas.microsoft.com/office/drawing/2014/main" id="{AB0072EA-6ED7-4BB6-B4D8-D352352BC9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0F3119-B33A-4C36-936A-5E752C610C0C}"/>
              </a:ext>
            </a:extLst>
          </p:cNvPr>
          <p:cNvSpPr>
            <a:spLocks noGrp="1"/>
          </p:cNvSpPr>
          <p:nvPr>
            <p:ph type="sldNum" sz="quarter" idx="12"/>
          </p:nvPr>
        </p:nvSpPr>
        <p:spPr/>
        <p:txBody>
          <a:bodyPr/>
          <a:lstStyle/>
          <a:p>
            <a:fld id="{41ADCCB6-76AC-4DAE-BD75-9E0CF7853DFB}" type="slidenum">
              <a:rPr lang="en-IN" smtClean="0"/>
              <a:pPr/>
              <a:t>‹#›</a:t>
            </a:fld>
            <a:endParaRPr lang="en-IN"/>
          </a:p>
        </p:txBody>
      </p:sp>
    </p:spTree>
    <p:extLst>
      <p:ext uri="{BB962C8B-B14F-4D97-AF65-F5344CB8AC3E}">
        <p14:creationId xmlns:p14="http://schemas.microsoft.com/office/powerpoint/2010/main" val="122758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8DBB1-086F-4247-9108-DFC95F84EF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216D1C-754E-4F64-A501-499F910A39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19FC74-5446-41F5-ACDF-ADF63D66D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036B0-302F-48C2-B288-F3287F99715D}"/>
              </a:ext>
            </a:extLst>
          </p:cNvPr>
          <p:cNvSpPr>
            <a:spLocks noGrp="1"/>
          </p:cNvSpPr>
          <p:nvPr>
            <p:ph type="dt" sz="half" idx="10"/>
          </p:nvPr>
        </p:nvSpPr>
        <p:spPr/>
        <p:txBody>
          <a:bodyPr/>
          <a:lstStyle/>
          <a:p>
            <a:fld id="{78DE4BB0-D6CE-4920-8634-2909F9D3B00E}" type="datetimeFigureOut">
              <a:rPr lang="en-IN" smtClean="0"/>
              <a:pPr/>
              <a:t>27-06-2020</a:t>
            </a:fld>
            <a:endParaRPr lang="en-IN"/>
          </a:p>
        </p:txBody>
      </p:sp>
      <p:sp>
        <p:nvSpPr>
          <p:cNvPr id="6" name="Footer Placeholder 5">
            <a:extLst>
              <a:ext uri="{FF2B5EF4-FFF2-40B4-BE49-F238E27FC236}">
                <a16:creationId xmlns:a16="http://schemas.microsoft.com/office/drawing/2014/main" id="{B5ECEEED-8033-4BC1-B293-EFAD351DC1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58FC09-28B0-44D4-83B4-B4556F9509C9}"/>
              </a:ext>
            </a:extLst>
          </p:cNvPr>
          <p:cNvSpPr>
            <a:spLocks noGrp="1"/>
          </p:cNvSpPr>
          <p:nvPr>
            <p:ph type="sldNum" sz="quarter" idx="12"/>
          </p:nvPr>
        </p:nvSpPr>
        <p:spPr/>
        <p:txBody>
          <a:bodyPr/>
          <a:lstStyle/>
          <a:p>
            <a:fld id="{41ADCCB6-76AC-4DAE-BD75-9E0CF7853DFB}" type="slidenum">
              <a:rPr lang="en-IN" smtClean="0"/>
              <a:pPr/>
              <a:t>‹#›</a:t>
            </a:fld>
            <a:endParaRPr lang="en-IN"/>
          </a:p>
        </p:txBody>
      </p:sp>
    </p:spTree>
    <p:extLst>
      <p:ext uri="{BB962C8B-B14F-4D97-AF65-F5344CB8AC3E}">
        <p14:creationId xmlns:p14="http://schemas.microsoft.com/office/powerpoint/2010/main" val="408734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1776-9C79-4536-A99C-01B03F50A8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C5BA37-D2BE-4E03-89BB-2A29A9BC3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DCCA53-9517-4CB6-B023-E68949126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F7B604-5D87-41F0-BE1B-B29281506A55}"/>
              </a:ext>
            </a:extLst>
          </p:cNvPr>
          <p:cNvSpPr>
            <a:spLocks noGrp="1"/>
          </p:cNvSpPr>
          <p:nvPr>
            <p:ph type="dt" sz="half" idx="10"/>
          </p:nvPr>
        </p:nvSpPr>
        <p:spPr/>
        <p:txBody>
          <a:bodyPr/>
          <a:lstStyle/>
          <a:p>
            <a:fld id="{78DE4BB0-D6CE-4920-8634-2909F9D3B00E}" type="datetimeFigureOut">
              <a:rPr lang="en-IN" smtClean="0"/>
              <a:pPr/>
              <a:t>27-06-2020</a:t>
            </a:fld>
            <a:endParaRPr lang="en-IN"/>
          </a:p>
        </p:txBody>
      </p:sp>
      <p:sp>
        <p:nvSpPr>
          <p:cNvPr id="6" name="Footer Placeholder 5">
            <a:extLst>
              <a:ext uri="{FF2B5EF4-FFF2-40B4-BE49-F238E27FC236}">
                <a16:creationId xmlns:a16="http://schemas.microsoft.com/office/drawing/2014/main" id="{1D00C1A3-BD9D-40E6-B449-5F8BBB17CF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B59AE9-746E-4FB8-BC46-291F13C2F88E}"/>
              </a:ext>
            </a:extLst>
          </p:cNvPr>
          <p:cNvSpPr>
            <a:spLocks noGrp="1"/>
          </p:cNvSpPr>
          <p:nvPr>
            <p:ph type="sldNum" sz="quarter" idx="12"/>
          </p:nvPr>
        </p:nvSpPr>
        <p:spPr/>
        <p:txBody>
          <a:bodyPr/>
          <a:lstStyle/>
          <a:p>
            <a:fld id="{41ADCCB6-76AC-4DAE-BD75-9E0CF7853DFB}" type="slidenum">
              <a:rPr lang="en-IN" smtClean="0"/>
              <a:pPr/>
              <a:t>‹#›</a:t>
            </a:fld>
            <a:endParaRPr lang="en-IN"/>
          </a:p>
        </p:txBody>
      </p:sp>
    </p:spTree>
    <p:extLst>
      <p:ext uri="{BB962C8B-B14F-4D97-AF65-F5344CB8AC3E}">
        <p14:creationId xmlns:p14="http://schemas.microsoft.com/office/powerpoint/2010/main" val="2324984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4A5CF1-1A02-4772-A0EC-EB6026906E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0F497D-FAF1-4F00-AE7F-3E961E112C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E05434-59A0-4922-BC18-BE70358594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E4BB0-D6CE-4920-8634-2909F9D3B00E}" type="datetimeFigureOut">
              <a:rPr lang="en-IN" smtClean="0"/>
              <a:pPr/>
              <a:t>27-06-2020</a:t>
            </a:fld>
            <a:endParaRPr lang="en-IN"/>
          </a:p>
        </p:txBody>
      </p:sp>
      <p:sp>
        <p:nvSpPr>
          <p:cNvPr id="5" name="Footer Placeholder 4">
            <a:extLst>
              <a:ext uri="{FF2B5EF4-FFF2-40B4-BE49-F238E27FC236}">
                <a16:creationId xmlns:a16="http://schemas.microsoft.com/office/drawing/2014/main" id="{18FB3A24-8999-4338-98D9-574D0DAA2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515374-8883-4580-A36D-F02072B32B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ADCCB6-76AC-4DAE-BD75-9E0CF7853DFB}" type="slidenum">
              <a:rPr lang="en-IN" smtClean="0"/>
              <a:pPr/>
              <a:t>‹#›</a:t>
            </a:fld>
            <a:endParaRPr lang="en-IN"/>
          </a:p>
        </p:txBody>
      </p:sp>
    </p:spTree>
    <p:extLst>
      <p:ext uri="{BB962C8B-B14F-4D97-AF65-F5344CB8AC3E}">
        <p14:creationId xmlns:p14="http://schemas.microsoft.com/office/powerpoint/2010/main" val="2326338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34FD7-6188-43FC-B0A8-F013E28AE123}"/>
              </a:ext>
            </a:extLst>
          </p:cNvPr>
          <p:cNvSpPr>
            <a:spLocks noGrp="1"/>
          </p:cNvSpPr>
          <p:nvPr>
            <p:ph type="ctrTitle"/>
          </p:nvPr>
        </p:nvSpPr>
        <p:spPr>
          <a:xfrm>
            <a:off x="1524000" y="457201"/>
            <a:ext cx="9144000" cy="2247900"/>
          </a:xfrm>
        </p:spPr>
        <p:txBody>
          <a:bodyPr>
            <a:normAutofit/>
          </a:bodyPr>
          <a:lstStyle/>
          <a:p>
            <a:r>
              <a:rPr lang="en-US" sz="5400" dirty="0">
                <a:latin typeface="Bahnschrift" panose="020B0502040204020203" pitchFamily="34" charset="0"/>
              </a:rPr>
              <a:t>Retailer Recommendation Using Facial Recognition</a:t>
            </a:r>
            <a:endParaRPr lang="en-IN" sz="5400" dirty="0">
              <a:latin typeface="Bahnschrift" panose="020B0502040204020203" pitchFamily="34" charset="0"/>
            </a:endParaRPr>
          </a:p>
        </p:txBody>
      </p:sp>
      <p:sp>
        <p:nvSpPr>
          <p:cNvPr id="3" name="Subtitle 2">
            <a:extLst>
              <a:ext uri="{FF2B5EF4-FFF2-40B4-BE49-F238E27FC236}">
                <a16:creationId xmlns:a16="http://schemas.microsoft.com/office/drawing/2014/main" id="{FA050A02-191A-47E5-88F4-901F239EA89F}"/>
              </a:ext>
            </a:extLst>
          </p:cNvPr>
          <p:cNvSpPr>
            <a:spLocks noGrp="1"/>
          </p:cNvSpPr>
          <p:nvPr>
            <p:ph type="subTitle" idx="1"/>
          </p:nvPr>
        </p:nvSpPr>
        <p:spPr>
          <a:xfrm>
            <a:off x="1524000" y="3009899"/>
            <a:ext cx="9144000" cy="2571751"/>
          </a:xfrm>
        </p:spPr>
        <p:txBody>
          <a:bodyPr>
            <a:normAutofit fontScale="70000" lnSpcReduction="20000"/>
          </a:bodyPr>
          <a:lstStyle/>
          <a:p>
            <a:r>
              <a:rPr lang="en-US" dirty="0"/>
              <a:t>              </a:t>
            </a:r>
            <a:r>
              <a:rPr lang="en-US" sz="3200" dirty="0">
                <a:latin typeface="Bahnschrift Light SemiCondensed" panose="020B0502040204020203" pitchFamily="34" charset="0"/>
              </a:rPr>
              <a:t>Presented by :</a:t>
            </a:r>
          </a:p>
          <a:p>
            <a:r>
              <a:rPr lang="en-IN" sz="3200" dirty="0">
                <a:latin typeface="Bahnschrift Light SemiCondensed" panose="020B0502040204020203" pitchFamily="34" charset="0"/>
              </a:rPr>
              <a:t>                                                             Saurabh Dhawale</a:t>
            </a:r>
          </a:p>
          <a:p>
            <a:r>
              <a:rPr lang="en-IN" sz="3200" dirty="0">
                <a:latin typeface="Bahnschrift Light SemiCondensed" panose="020B0502040204020203" pitchFamily="34" charset="0"/>
              </a:rPr>
              <a:t>                                                      Sameer Gode</a:t>
            </a:r>
          </a:p>
          <a:p>
            <a:r>
              <a:rPr lang="en-IN" sz="3200" dirty="0">
                <a:latin typeface="Bahnschrift Light SemiCondensed" panose="020B0502040204020203" pitchFamily="34" charset="0"/>
              </a:rPr>
              <a:t>                                                           Devendra </a:t>
            </a:r>
            <a:r>
              <a:rPr lang="en-IN" sz="3200" dirty="0" err="1">
                <a:latin typeface="Bahnschrift Light SemiCondensed" panose="020B0502040204020203" pitchFamily="34" charset="0"/>
              </a:rPr>
              <a:t>Hande</a:t>
            </a:r>
            <a:endParaRPr lang="en-IN" sz="3200" dirty="0">
              <a:latin typeface="Bahnschrift Light SemiCondensed" panose="020B0502040204020203" pitchFamily="34" charset="0"/>
            </a:endParaRPr>
          </a:p>
          <a:p>
            <a:r>
              <a:rPr lang="en-IN" sz="3200" dirty="0">
                <a:latin typeface="Bahnschrift Light SemiCondensed" panose="020B0502040204020203" pitchFamily="34" charset="0"/>
              </a:rPr>
              <a:t>                   </a:t>
            </a:r>
          </a:p>
          <a:p>
            <a:r>
              <a:rPr lang="en-IN" sz="3200" dirty="0">
                <a:latin typeface="Bahnschrift Light SemiCondensed" panose="020B0502040204020203" pitchFamily="34" charset="0"/>
              </a:rPr>
              <a:t>                       Under guidance of:</a:t>
            </a:r>
          </a:p>
          <a:p>
            <a:r>
              <a:rPr lang="en-US" sz="3200" dirty="0">
                <a:latin typeface="Bahnschrift Light SemiCondensed" panose="020B0502040204020203" pitchFamily="34" charset="0"/>
              </a:rPr>
              <a:t>                                                                Prof. Kanchan </a:t>
            </a:r>
            <a:r>
              <a:rPr lang="en-US" sz="3200" dirty="0" err="1">
                <a:latin typeface="Bahnschrift Light SemiCondensed" panose="020B0502040204020203" pitchFamily="34" charset="0"/>
              </a:rPr>
              <a:t>Doke</a:t>
            </a:r>
            <a:endParaRPr lang="en-IN" sz="3200" dirty="0">
              <a:latin typeface="Bahnschrift Light SemiCondensed" panose="020B0502040204020203" pitchFamily="34" charset="0"/>
            </a:endParaRPr>
          </a:p>
        </p:txBody>
      </p:sp>
    </p:spTree>
    <p:extLst>
      <p:ext uri="{BB962C8B-B14F-4D97-AF65-F5344CB8AC3E}">
        <p14:creationId xmlns:p14="http://schemas.microsoft.com/office/powerpoint/2010/main" val="389663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Architecture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5366398"/>
              </p:ext>
            </p:extLst>
          </p:nvPr>
        </p:nvGraphicFramePr>
        <p:xfrm>
          <a:off x="1707445" y="2051403"/>
          <a:ext cx="8763000" cy="2560320"/>
        </p:xfrm>
        <a:graphic>
          <a:graphicData uri="http://schemas.openxmlformats.org/drawingml/2006/table">
            <a:tbl>
              <a:tblPr firstRow="1" bandRow="1">
                <a:tableStyleId>{073A0DAA-6AF3-43AB-8588-CEC1D06C72B9}</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pPr algn="ctr"/>
                      <a:r>
                        <a:rPr lang="en-US" dirty="0"/>
                        <a:t>Stages</a:t>
                      </a:r>
                      <a:endParaRPr lang="en-US" b="1" dirty="0"/>
                    </a:p>
                  </a:txBody>
                  <a:tcPr marL="123825" marR="123825" marT="57150" marB="57150" anchor="ctr"/>
                </a:tc>
                <a:tc>
                  <a:txBody>
                    <a:bodyPr/>
                    <a:lstStyle/>
                    <a:p>
                      <a:pPr algn="ctr"/>
                      <a:r>
                        <a:rPr lang="en-US" dirty="0"/>
                        <a:t>Face Detection</a:t>
                      </a:r>
                    </a:p>
                  </a:txBody>
                  <a:tcPr/>
                </a:tc>
                <a:tc>
                  <a:txBody>
                    <a:bodyPr/>
                    <a:lstStyle/>
                    <a:p>
                      <a:pPr algn="ctr"/>
                      <a:r>
                        <a:rPr lang="en-US" dirty="0"/>
                        <a:t>Face</a:t>
                      </a:r>
                      <a:r>
                        <a:rPr lang="en-US" baseline="0" dirty="0"/>
                        <a:t> Feature Extraction</a:t>
                      </a:r>
                      <a:endParaRPr lang="en-US" dirty="0"/>
                    </a:p>
                  </a:txBody>
                  <a:tcPr/>
                </a:tc>
                <a:tc>
                  <a:txBody>
                    <a:bodyPr/>
                    <a:lstStyle/>
                    <a:p>
                      <a:pPr algn="ctr"/>
                      <a:r>
                        <a:rPr lang="en-US" dirty="0"/>
                        <a:t>Face Classification</a:t>
                      </a:r>
                    </a:p>
                  </a:txBody>
                  <a:tcPr/>
                </a:tc>
                <a:tc>
                  <a:txBody>
                    <a:bodyPr/>
                    <a:lstStyle/>
                    <a:p>
                      <a:pPr algn="ctr"/>
                      <a:r>
                        <a:rPr lang="en-US" dirty="0"/>
                        <a:t>Brand</a:t>
                      </a:r>
                      <a:r>
                        <a:rPr lang="en-US" baseline="0" dirty="0"/>
                        <a:t> Classification</a:t>
                      </a:r>
                      <a:endParaRPr lang="en-US" dirty="0"/>
                    </a:p>
                  </a:txBody>
                  <a:tcPr/>
                </a:tc>
                <a:extLst>
                  <a:ext uri="{0D108BD9-81ED-4DB2-BD59-A6C34878D82A}">
                    <a16:rowId xmlns:a16="http://schemas.microsoft.com/office/drawing/2014/main" val="10000"/>
                  </a:ext>
                </a:extLst>
              </a:tr>
              <a:tr h="370840">
                <a:tc>
                  <a:txBody>
                    <a:bodyPr/>
                    <a:lstStyle/>
                    <a:p>
                      <a:pPr algn="ctr"/>
                      <a:r>
                        <a:rPr lang="en-US" dirty="0"/>
                        <a:t>ML</a:t>
                      </a:r>
                      <a:r>
                        <a:rPr lang="en-US" baseline="0" dirty="0"/>
                        <a:t> Models</a:t>
                      </a: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CNN Classifier</a:t>
                      </a:r>
                    </a:p>
                  </a:txBody>
                  <a:tcPr/>
                </a:tc>
                <a:tc>
                  <a:txBody>
                    <a:bodyPr/>
                    <a:lstStyle/>
                    <a:p>
                      <a:pPr algn="ctr"/>
                      <a:r>
                        <a:rPr lang="en-US" dirty="0"/>
                        <a:t>Random Forest Classifier</a:t>
                      </a:r>
                    </a:p>
                  </a:txBody>
                  <a:tcPr/>
                </a:tc>
                <a:extLst>
                  <a:ext uri="{0D108BD9-81ED-4DB2-BD59-A6C34878D82A}">
                    <a16:rowId xmlns:a16="http://schemas.microsoft.com/office/drawing/2014/main" val="10001"/>
                  </a:ext>
                </a:extLst>
              </a:tr>
              <a:tr h="627451">
                <a:tc>
                  <a:txBody>
                    <a:bodyPr/>
                    <a:lstStyle/>
                    <a:p>
                      <a:pPr algn="ctr"/>
                      <a:r>
                        <a:rPr lang="en-US" dirty="0"/>
                        <a:t>Libraries </a:t>
                      </a:r>
                    </a:p>
                  </a:txBody>
                  <a:tcPr/>
                </a:tc>
                <a:tc>
                  <a:txBody>
                    <a:bodyPr/>
                    <a:lstStyle/>
                    <a:p>
                      <a:pPr algn="ctr"/>
                      <a:r>
                        <a:rPr lang="en-US" dirty="0" err="1"/>
                        <a:t>OpenCV</a:t>
                      </a:r>
                      <a:endParaRPr lang="en-US" dirty="0"/>
                    </a:p>
                  </a:txBody>
                  <a:tcPr/>
                </a:tc>
                <a:tc>
                  <a:txBody>
                    <a:bodyPr/>
                    <a:lstStyle/>
                    <a:p>
                      <a:pPr algn="ctr"/>
                      <a:r>
                        <a:rPr lang="en-US" dirty="0" err="1"/>
                        <a:t>OpenCV</a:t>
                      </a:r>
                      <a:endParaRPr lang="en-US" dirty="0"/>
                    </a:p>
                  </a:txBody>
                  <a:tcPr/>
                </a:tc>
                <a:tc>
                  <a:txBody>
                    <a:bodyPr/>
                    <a:lstStyle/>
                    <a:p>
                      <a:pPr algn="ctr"/>
                      <a:r>
                        <a:rPr lang="en-US" dirty="0" err="1"/>
                        <a:t>Keras</a:t>
                      </a:r>
                      <a:endParaRPr lang="en-US" dirty="0"/>
                    </a:p>
                    <a:p>
                      <a:pPr algn="ctr"/>
                      <a:r>
                        <a:rPr lang="en-US" dirty="0" err="1"/>
                        <a:t>TensorFlow</a:t>
                      </a:r>
                      <a:endParaRPr lang="en-US" dirty="0"/>
                    </a:p>
                  </a:txBody>
                  <a:tcPr/>
                </a:tc>
                <a:tc>
                  <a:txBody>
                    <a:bodyPr/>
                    <a:lstStyle/>
                    <a:p>
                      <a:pPr algn="ctr"/>
                      <a:r>
                        <a:rPr lang="en-US" dirty="0" err="1"/>
                        <a:t>Scikit</a:t>
                      </a:r>
                      <a:r>
                        <a:rPr lang="en-US" dirty="0"/>
                        <a:t> Learn</a:t>
                      </a:r>
                    </a:p>
                  </a:txBody>
                  <a:tcPr/>
                </a:tc>
                <a:extLst>
                  <a:ext uri="{0D108BD9-81ED-4DB2-BD59-A6C34878D82A}">
                    <a16:rowId xmlns:a16="http://schemas.microsoft.com/office/drawing/2014/main" val="10002"/>
                  </a:ext>
                </a:extLst>
              </a:tr>
              <a:tr h="370840">
                <a:tc>
                  <a:txBody>
                    <a:bodyPr/>
                    <a:lstStyle/>
                    <a:p>
                      <a:pPr algn="ctr"/>
                      <a:r>
                        <a:rPr lang="en-US" dirty="0"/>
                        <a:t>Language</a:t>
                      </a:r>
                    </a:p>
                  </a:txBody>
                  <a:tcPr/>
                </a:tc>
                <a:tc>
                  <a:txBody>
                    <a:bodyPr/>
                    <a:lstStyle/>
                    <a:p>
                      <a:pPr algn="ctr"/>
                      <a:r>
                        <a:rPr lang="en-US" dirty="0"/>
                        <a:t>Python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Python</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Python</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Python</a:t>
                      </a:r>
                    </a:p>
                    <a:p>
                      <a:pPr algn="ctr"/>
                      <a:endParaRPr lang="en-US" dirty="0"/>
                    </a:p>
                  </a:txBody>
                  <a:tcPr/>
                </a:tc>
                <a:extLst>
                  <a:ext uri="{0D108BD9-81ED-4DB2-BD59-A6C34878D82A}">
                    <a16:rowId xmlns:a16="http://schemas.microsoft.com/office/drawing/2014/main" val="10003"/>
                  </a:ext>
                </a:extLst>
              </a:tr>
            </a:tbl>
          </a:graphicData>
        </a:graphic>
      </p:graphicFrame>
      <p:sp>
        <p:nvSpPr>
          <p:cNvPr id="6" name="Slide Number Placeholder 5"/>
          <p:cNvSpPr>
            <a:spLocks noGrp="1"/>
          </p:cNvSpPr>
          <p:nvPr>
            <p:ph type="sldNum" sz="quarter" idx="12"/>
          </p:nvPr>
        </p:nvSpPr>
        <p:spPr/>
        <p:txBody>
          <a:bodyPr/>
          <a:lstStyle/>
          <a:p>
            <a:fld id="{41ADCCB6-76AC-4DAE-BD75-9E0CF7853DFB}"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Convolution Neural Network</a:t>
            </a:r>
          </a:p>
        </p:txBody>
      </p:sp>
      <p:sp>
        <p:nvSpPr>
          <p:cNvPr id="3" name="Content Placeholder 2"/>
          <p:cNvSpPr>
            <a:spLocks noGrp="1"/>
          </p:cNvSpPr>
          <p:nvPr>
            <p:ph idx="1"/>
          </p:nvPr>
        </p:nvSpPr>
        <p:spPr>
          <a:xfrm>
            <a:off x="838200" y="1388903"/>
            <a:ext cx="10515600" cy="4351338"/>
          </a:xfrm>
        </p:spPr>
        <p:txBody>
          <a:bodyPr>
            <a:normAutofit/>
          </a:bodyPr>
          <a:lstStyle/>
          <a:p>
            <a:pPr>
              <a:buNone/>
            </a:pPr>
            <a:r>
              <a:rPr lang="en-US" sz="2000" dirty="0"/>
              <a:t>    </a:t>
            </a:r>
          </a:p>
          <a:p>
            <a:pPr algn="just">
              <a:buNone/>
            </a:pPr>
            <a:r>
              <a:rPr lang="en-US" sz="2000" dirty="0">
                <a:latin typeface="Bahnschrift Light SemiCondensed"/>
              </a:rPr>
              <a:t>      A Convolutional Neural Network (</a:t>
            </a:r>
            <a:r>
              <a:rPr lang="en-US" sz="2000" dirty="0" err="1">
                <a:latin typeface="Bahnschrift Light SemiCondensed"/>
              </a:rPr>
              <a:t>ConvNet</a:t>
            </a:r>
            <a:r>
              <a:rPr lang="en-US" sz="2000" dirty="0">
                <a:latin typeface="Bahnschrift Light SemiCondensed"/>
              </a:rPr>
              <a:t>/CNN) is a Deep Learning algorithm which can take in an input image, assign importance (learnable weights and biases) to various aspects/objects in the image and be able to differentiate one from the other. The pre-processing required in a </a:t>
            </a:r>
            <a:r>
              <a:rPr lang="en-US" sz="2000" dirty="0" err="1">
                <a:latin typeface="Bahnschrift Light SemiCondensed"/>
              </a:rPr>
              <a:t>ConvNet</a:t>
            </a:r>
            <a:r>
              <a:rPr lang="en-US" sz="2000" dirty="0">
                <a:latin typeface="Bahnschrift Light SemiCondensed"/>
              </a:rPr>
              <a:t> is much lower as compared to other classification algorithms. While in primitive methods filters are hand-engineered, with enough training, </a:t>
            </a:r>
            <a:r>
              <a:rPr lang="en-US" sz="2000" dirty="0" err="1">
                <a:latin typeface="Bahnschrift Light SemiCondensed"/>
              </a:rPr>
              <a:t>ConvNets</a:t>
            </a:r>
            <a:r>
              <a:rPr lang="en-US" sz="2000" dirty="0">
                <a:latin typeface="Bahnschrift Light SemiCondensed"/>
              </a:rPr>
              <a:t> have the ability to learn these filters/characteristics.</a:t>
            </a:r>
          </a:p>
          <a:p>
            <a:pPr>
              <a:buNone/>
            </a:pPr>
            <a:r>
              <a:rPr lang="en-US" sz="2000" dirty="0">
                <a:latin typeface="Bahnschrift Light SemiCondensed"/>
              </a:rPr>
              <a:t>     Input : Images/Videos</a:t>
            </a:r>
          </a:p>
          <a:p>
            <a:pPr>
              <a:buNone/>
            </a:pPr>
            <a:r>
              <a:rPr lang="en-US" sz="2000" dirty="0">
                <a:latin typeface="Bahnschrift Light SemiCondensed"/>
              </a:rPr>
              <a:t>     Output : Age , Gender , Emotion . </a:t>
            </a:r>
          </a:p>
          <a:p>
            <a:pPr>
              <a:buNone/>
            </a:pPr>
            <a:endParaRPr lang="en-US" sz="2400" dirty="0">
              <a:latin typeface="Bahnschrift Light SemiCondensed"/>
            </a:endParaRPr>
          </a:p>
        </p:txBody>
      </p:sp>
      <p:pic>
        <p:nvPicPr>
          <p:cNvPr id="4" name="Picture 3" descr="1_uAeANQIOQPqWZnnuH-VEyw.jpeg"/>
          <p:cNvPicPr>
            <a:picLocks noChangeAspect="1"/>
          </p:cNvPicPr>
          <p:nvPr/>
        </p:nvPicPr>
        <p:blipFill>
          <a:blip r:embed="rId3"/>
          <a:stretch>
            <a:fillRect/>
          </a:stretch>
        </p:blipFill>
        <p:spPr>
          <a:xfrm>
            <a:off x="4557503" y="3513525"/>
            <a:ext cx="7086469" cy="3118040"/>
          </a:xfrm>
          <a:prstGeom prst="rect">
            <a:avLst/>
          </a:prstGeom>
        </p:spPr>
      </p:pic>
      <p:pic>
        <p:nvPicPr>
          <p:cNvPr id="5" name="Picture 4"/>
          <p:cNvPicPr>
            <a:picLocks noChangeAspect="1"/>
          </p:cNvPicPr>
          <p:nvPr/>
        </p:nvPicPr>
        <p:blipFill rotWithShape="1">
          <a:blip r:embed="rId4"/>
          <a:srcRect l="44756" t="21933" r="35888" b="39822"/>
          <a:stretch/>
        </p:blipFill>
        <p:spPr>
          <a:xfrm>
            <a:off x="4695917" y="5032375"/>
            <a:ext cx="779469" cy="873443"/>
          </a:xfrm>
          <a:prstGeom prst="rect">
            <a:avLst/>
          </a:prstGeom>
        </p:spPr>
      </p:pic>
      <p:sp>
        <p:nvSpPr>
          <p:cNvPr id="8" name="Slide Number Placeholder 7"/>
          <p:cNvSpPr>
            <a:spLocks noGrp="1"/>
          </p:cNvSpPr>
          <p:nvPr>
            <p:ph type="sldNum" sz="quarter" idx="12"/>
          </p:nvPr>
        </p:nvSpPr>
        <p:spPr/>
        <p:txBody>
          <a:bodyPr/>
          <a:lstStyle/>
          <a:p>
            <a:fld id="{41ADCCB6-76AC-4DAE-BD75-9E0CF7853DFB}" type="slidenum">
              <a:rPr lang="en-IN" smtClean="0"/>
              <a:pPr/>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622"/>
            <a:ext cx="10515600" cy="5996341"/>
          </a:xfrm>
        </p:spPr>
        <p:txBody>
          <a:bodyPr>
            <a:normAutofit/>
          </a:bodyPr>
          <a:lstStyle/>
          <a:p>
            <a:pPr algn="ctr">
              <a:buNone/>
            </a:pPr>
            <a:r>
              <a:rPr lang="en-US" sz="4400" dirty="0"/>
              <a:t>Random Forest</a:t>
            </a:r>
          </a:p>
          <a:p>
            <a:pPr marL="457200" lvl="1" indent="0" algn="just">
              <a:buNone/>
            </a:pPr>
            <a:endParaRPr lang="en-US" sz="1800" dirty="0">
              <a:latin typeface="Bahnschrift Light SemiCondensed" panose="020B0502040204020203" pitchFamily="34" charset="0"/>
            </a:endParaRPr>
          </a:p>
          <a:p>
            <a:pPr marL="457200" lvl="1" indent="0" algn="just">
              <a:buNone/>
            </a:pPr>
            <a:r>
              <a:rPr lang="en-US" sz="2200" dirty="0">
                <a:latin typeface="Bahnschrift Light SemiCondensed" panose="020B0502040204020203" pitchFamily="34" charset="0"/>
              </a:rPr>
              <a:t>Decision trees leave you with a difficult decision. A deep tree with lots of leaves will over fit because each prediction is coming from historical data from only the few houses at its leaf. But a shallow tree with few leaves will perform poorly because it fails to capture as many distinctions in the raw data.</a:t>
            </a:r>
          </a:p>
          <a:p>
            <a:pPr marL="457200" lvl="1" indent="0">
              <a:buNone/>
            </a:pPr>
            <a:r>
              <a:rPr lang="en-US" sz="2200" dirty="0">
                <a:latin typeface="Bahnschrift Light SemiCondensed" panose="020B0502040204020203" pitchFamily="34" charset="0"/>
              </a:rPr>
              <a:t>The random forest uses many trees, and it makes a prediction by averaging the predictions of each component tree for regression problems.</a:t>
            </a:r>
            <a:r>
              <a:rPr lang="en-US" dirty="0"/>
              <a:t>	</a:t>
            </a:r>
          </a:p>
          <a:p>
            <a:pPr marL="457200" lvl="1" indent="0">
              <a:buNone/>
            </a:pPr>
            <a:r>
              <a:rPr lang="en-US" sz="2000" dirty="0">
                <a:latin typeface="Bahnschrift Light SemiCondensed"/>
              </a:rPr>
              <a:t>Input : Age , Gender (This are O/P of Facial Recognition)</a:t>
            </a:r>
          </a:p>
          <a:p>
            <a:pPr marL="457200" lvl="1" indent="0">
              <a:buNone/>
            </a:pPr>
            <a:r>
              <a:rPr lang="en-US" sz="2000" dirty="0">
                <a:latin typeface="Bahnschrift Light SemiCondensed"/>
              </a:rPr>
              <a:t>Output : Brand Name .</a:t>
            </a:r>
          </a:p>
        </p:txBody>
      </p:sp>
      <p:pic>
        <p:nvPicPr>
          <p:cNvPr id="4" name="Picture 3"/>
          <p:cNvPicPr>
            <a:picLocks noChangeAspect="1"/>
          </p:cNvPicPr>
          <p:nvPr/>
        </p:nvPicPr>
        <p:blipFill>
          <a:blip r:embed="rId3"/>
          <a:stretch>
            <a:fillRect/>
          </a:stretch>
        </p:blipFill>
        <p:spPr>
          <a:xfrm>
            <a:off x="4998155" y="3620734"/>
            <a:ext cx="6355645" cy="2918178"/>
          </a:xfrm>
          <a:prstGeom prst="rect">
            <a:avLst/>
          </a:prstGeom>
        </p:spPr>
      </p:pic>
      <p:sp>
        <p:nvSpPr>
          <p:cNvPr id="6" name="Slide Number Placeholder 5"/>
          <p:cNvSpPr>
            <a:spLocks noGrp="1"/>
          </p:cNvSpPr>
          <p:nvPr>
            <p:ph type="sldNum" sz="quarter" idx="12"/>
          </p:nvPr>
        </p:nvSpPr>
        <p:spPr/>
        <p:txBody>
          <a:bodyPr/>
          <a:lstStyle/>
          <a:p>
            <a:fld id="{41ADCCB6-76AC-4DAE-BD75-9E0CF7853DFB}" type="slidenum">
              <a:rPr lang="en-IN" smtClean="0"/>
              <a:pPr/>
              <a:t>12</a:t>
            </a:fld>
            <a:endParaRPr lang="en-IN"/>
          </a:p>
        </p:txBody>
      </p:sp>
    </p:spTree>
    <p:extLst>
      <p:ext uri="{BB962C8B-B14F-4D97-AF65-F5344CB8AC3E}">
        <p14:creationId xmlns:p14="http://schemas.microsoft.com/office/powerpoint/2010/main" val="1854483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1508846"/>
            <a:ext cx="3583454" cy="3826884"/>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158500" y="1508846"/>
            <a:ext cx="5065482" cy="3826884"/>
          </a:xfrm>
          <a:prstGeom prst="rect">
            <a:avLst/>
          </a:prstGeom>
        </p:spPr>
      </p:pic>
    </p:spTree>
    <p:extLst>
      <p:ext uri="{BB962C8B-B14F-4D97-AF65-F5344CB8AC3E}">
        <p14:creationId xmlns:p14="http://schemas.microsoft.com/office/powerpoint/2010/main" val="4210582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Continued</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295650" cy="364807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021617" y="1690687"/>
            <a:ext cx="5159317" cy="3648075"/>
          </a:xfrm>
          <a:prstGeom prst="rect">
            <a:avLst/>
          </a:prstGeom>
        </p:spPr>
      </p:pic>
    </p:spTree>
    <p:extLst>
      <p:ext uri="{BB962C8B-B14F-4D97-AF65-F5344CB8AC3E}">
        <p14:creationId xmlns:p14="http://schemas.microsoft.com/office/powerpoint/2010/main" val="2891774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Continued</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1617879"/>
            <a:ext cx="3086100" cy="368617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687780" y="1617879"/>
            <a:ext cx="5519362" cy="3686175"/>
          </a:xfrm>
          <a:prstGeom prst="rect">
            <a:avLst/>
          </a:prstGeom>
        </p:spPr>
      </p:pic>
    </p:spTree>
    <p:extLst>
      <p:ext uri="{BB962C8B-B14F-4D97-AF65-F5344CB8AC3E}">
        <p14:creationId xmlns:p14="http://schemas.microsoft.com/office/powerpoint/2010/main" val="4148617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Continued</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359727" cy="3578008"/>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845997" y="1690688"/>
            <a:ext cx="5166071" cy="3578008"/>
          </a:xfrm>
          <a:prstGeom prst="rect">
            <a:avLst/>
          </a:prstGeom>
        </p:spPr>
      </p:pic>
    </p:spTree>
    <p:extLst>
      <p:ext uri="{BB962C8B-B14F-4D97-AF65-F5344CB8AC3E}">
        <p14:creationId xmlns:p14="http://schemas.microsoft.com/office/powerpoint/2010/main" val="286792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7E67-E1A3-4278-9909-15F4A4F94373}"/>
              </a:ext>
            </a:extLst>
          </p:cNvPr>
          <p:cNvSpPr>
            <a:spLocks noGrp="1"/>
          </p:cNvSpPr>
          <p:nvPr>
            <p:ph type="title"/>
          </p:nvPr>
        </p:nvSpPr>
        <p:spPr/>
        <p:txBody>
          <a:bodyPr/>
          <a:lstStyle/>
          <a:p>
            <a:pPr algn="ctr"/>
            <a:r>
              <a:rPr lang="en-US" b="1" dirty="0"/>
              <a:t>Conclusion</a:t>
            </a:r>
            <a:endParaRPr lang="en-IN" b="1" dirty="0"/>
          </a:p>
        </p:txBody>
      </p:sp>
      <p:sp>
        <p:nvSpPr>
          <p:cNvPr id="3" name="Content Placeholder 2">
            <a:extLst>
              <a:ext uri="{FF2B5EF4-FFF2-40B4-BE49-F238E27FC236}">
                <a16:creationId xmlns:a16="http://schemas.microsoft.com/office/drawing/2014/main" id="{B3A4C8CD-B58B-437C-922A-D538FE903DFD}"/>
              </a:ext>
            </a:extLst>
          </p:cNvPr>
          <p:cNvSpPr>
            <a:spLocks noGrp="1"/>
          </p:cNvSpPr>
          <p:nvPr>
            <p:ph idx="1"/>
          </p:nvPr>
        </p:nvSpPr>
        <p:spPr/>
        <p:txBody>
          <a:bodyPr/>
          <a:lstStyle/>
          <a:p>
            <a:pPr marL="0" indent="0">
              <a:buNone/>
            </a:pPr>
            <a:endParaRPr lang="en-US" dirty="0"/>
          </a:p>
          <a:p>
            <a:pPr marL="0" indent="0" algn="just">
              <a:buNone/>
            </a:pPr>
            <a:r>
              <a:rPr lang="en-US" dirty="0">
                <a:latin typeface="Bahnschrift Light SemiCondensed" panose="020B0502040204020203" pitchFamily="34" charset="0"/>
              </a:rPr>
              <a:t>Thus we conclude that by using our model, the sale and the user experience can be significantly improved.</a:t>
            </a:r>
          </a:p>
          <a:p>
            <a:pPr marL="0" indent="0" algn="just">
              <a:buNone/>
            </a:pPr>
            <a:r>
              <a:rPr lang="en-US" dirty="0">
                <a:latin typeface="Bahnschrift Light SemiCondensed" panose="020B0502040204020203" pitchFamily="34" charset="0"/>
              </a:rPr>
              <a:t>The offline retailers can go toe to toe with the online retailers and can have major say in the market share.</a:t>
            </a:r>
          </a:p>
          <a:p>
            <a:pPr marL="0" indent="0" algn="just">
              <a:buNone/>
            </a:pPr>
            <a:r>
              <a:rPr lang="en-US" dirty="0"/>
              <a:t> </a:t>
            </a:r>
            <a:endParaRPr lang="en-IN" dirty="0"/>
          </a:p>
        </p:txBody>
      </p:sp>
      <p:sp>
        <p:nvSpPr>
          <p:cNvPr id="6" name="Slide Number Placeholder 5"/>
          <p:cNvSpPr>
            <a:spLocks noGrp="1"/>
          </p:cNvSpPr>
          <p:nvPr>
            <p:ph type="sldNum" sz="quarter" idx="12"/>
          </p:nvPr>
        </p:nvSpPr>
        <p:spPr/>
        <p:txBody>
          <a:bodyPr/>
          <a:lstStyle/>
          <a:p>
            <a:fld id="{41ADCCB6-76AC-4DAE-BD75-9E0CF7853DFB}" type="slidenum">
              <a:rPr lang="en-IN" smtClean="0"/>
              <a:pPr/>
              <a:t>17</a:t>
            </a:fld>
            <a:endParaRPr lang="en-IN"/>
          </a:p>
        </p:txBody>
      </p:sp>
    </p:spTree>
    <p:extLst>
      <p:ext uri="{BB962C8B-B14F-4D97-AF65-F5344CB8AC3E}">
        <p14:creationId xmlns:p14="http://schemas.microsoft.com/office/powerpoint/2010/main" val="3318075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References</a:t>
            </a:r>
            <a:endParaRPr lang="en-US" b="1" dirty="0"/>
          </a:p>
        </p:txBody>
      </p:sp>
      <p:sp>
        <p:nvSpPr>
          <p:cNvPr id="3" name="Content Placeholder 2"/>
          <p:cNvSpPr>
            <a:spLocks noGrp="1"/>
          </p:cNvSpPr>
          <p:nvPr>
            <p:ph idx="1"/>
          </p:nvPr>
        </p:nvSpPr>
        <p:spPr/>
        <p:txBody>
          <a:bodyPr>
            <a:normAutofit/>
          </a:bodyPr>
          <a:lstStyle/>
          <a:p>
            <a:pPr marL="0" indent="0" algn="just">
              <a:buNone/>
            </a:pPr>
            <a:r>
              <a:rPr lang="en-US" sz="1600" dirty="0"/>
              <a:t>[1]Age Group Estimation and Gender Recognition Using Face Feature in The International Journal of Engineering and Science (IJES) || Volume || 7 || Issue || 7 Ver. I|| Pages ||   PP01-07 || 2018 || ISSN (e): 2319 – 1813 ISSN (p): 23-19 – 1805 </a:t>
            </a:r>
            <a:r>
              <a:rPr lang="en-US" sz="1600" dirty="0">
                <a:latin typeface="Bahnschrift Light SemiCondensed" panose="020B0502040204020203" pitchFamily="34" charset="0"/>
              </a:rPr>
              <a:t> </a:t>
            </a:r>
            <a:r>
              <a:rPr lang="fr-FR" sz="1600" dirty="0"/>
              <a:t>Prajakta A. Mélange , Dr. G. S. Sable.</a:t>
            </a:r>
          </a:p>
          <a:p>
            <a:pPr marL="0" indent="0" algn="just">
              <a:buNone/>
            </a:pPr>
            <a:r>
              <a:rPr lang="en-US" sz="1600" dirty="0"/>
              <a:t>[2]An Image Mining System for Gender Classification &amp; Age Prediction Based on Facial Features in e-ISSN: 2278 Volume 10, Issue 6 (May. - Jun. 2013) </a:t>
            </a:r>
            <a:r>
              <a:rPr lang="en-US" sz="1600" dirty="0" err="1"/>
              <a:t>Ms.Dhanashri</a:t>
            </a:r>
            <a:r>
              <a:rPr lang="en-US" sz="1600" dirty="0"/>
              <a:t> </a:t>
            </a:r>
            <a:r>
              <a:rPr lang="en-US" sz="1600" dirty="0" err="1"/>
              <a:t>Shirkey</a:t>
            </a:r>
            <a:r>
              <a:rPr lang="en-US" sz="1600" dirty="0"/>
              <a:t> , </a:t>
            </a:r>
            <a:r>
              <a:rPr lang="en-US" sz="1600" dirty="0" err="1"/>
              <a:t>Prof.Dr.S.R</a:t>
            </a:r>
            <a:r>
              <a:rPr lang="en-US" sz="1600" dirty="0"/>
              <a:t>. Gupta .</a:t>
            </a:r>
          </a:p>
          <a:p>
            <a:pPr marL="0" indent="0" algn="just">
              <a:buNone/>
            </a:pPr>
            <a:r>
              <a:rPr lang="en-US" sz="1600" dirty="0"/>
              <a:t>[3]Partial Face Recognition: Alignment-Free Approach in IEEE transactions on pattern analysis  </a:t>
            </a:r>
            <a:r>
              <a:rPr lang="en-US" sz="1600" dirty="0" err="1"/>
              <a:t>Shengcai</a:t>
            </a:r>
            <a:r>
              <a:rPr lang="en-US" sz="1600" dirty="0"/>
              <a:t> Liao, Anil K. Jain, Fellow, IEEE and Stan Z. Li .</a:t>
            </a:r>
          </a:p>
          <a:p>
            <a:pPr marL="0" indent="0">
              <a:buNone/>
            </a:pPr>
            <a:endParaRPr lang="en-US" sz="1400" dirty="0"/>
          </a:p>
        </p:txBody>
      </p:sp>
      <p:sp>
        <p:nvSpPr>
          <p:cNvPr id="6" name="Slide Number Placeholder 5"/>
          <p:cNvSpPr>
            <a:spLocks noGrp="1"/>
          </p:cNvSpPr>
          <p:nvPr>
            <p:ph type="sldNum" sz="quarter" idx="12"/>
          </p:nvPr>
        </p:nvSpPr>
        <p:spPr/>
        <p:txBody>
          <a:bodyPr/>
          <a:lstStyle/>
          <a:p>
            <a:fld id="{41ADCCB6-76AC-4DAE-BD75-9E0CF7853DFB}" type="slidenum">
              <a:rPr lang="en-IN" smtClean="0"/>
              <a:pPr/>
              <a:t>18</a:t>
            </a:fld>
            <a:endParaRPr lang="en-IN"/>
          </a:p>
        </p:txBody>
      </p:sp>
    </p:spTree>
    <p:extLst>
      <p:ext uri="{BB962C8B-B14F-4D97-AF65-F5344CB8AC3E}">
        <p14:creationId xmlns:p14="http://schemas.microsoft.com/office/powerpoint/2010/main" val="4262323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Overview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8418195"/>
              </p:ext>
            </p:extLst>
          </p:nvPr>
        </p:nvGraphicFramePr>
        <p:xfrm>
          <a:off x="838200" y="1825625"/>
          <a:ext cx="10515600" cy="3708400"/>
        </p:xfrm>
        <a:graphic>
          <a:graphicData uri="http://schemas.openxmlformats.org/drawingml/2006/table">
            <a:tbl>
              <a:tblPr firstRow="1" bandRow="1">
                <a:tableStyleId>{073A0DAA-6AF3-43AB-8588-CEC1D06C72B9}</a:tableStyleId>
              </a:tblPr>
              <a:tblGrid>
                <a:gridCol w="8490995">
                  <a:extLst>
                    <a:ext uri="{9D8B030D-6E8A-4147-A177-3AD203B41FA5}">
                      <a16:colId xmlns:a16="http://schemas.microsoft.com/office/drawing/2014/main" val="20000"/>
                    </a:ext>
                  </a:extLst>
                </a:gridCol>
                <a:gridCol w="2024605">
                  <a:extLst>
                    <a:ext uri="{9D8B030D-6E8A-4147-A177-3AD203B41FA5}">
                      <a16:colId xmlns:a16="http://schemas.microsoft.com/office/drawing/2014/main" val="20001"/>
                    </a:ext>
                  </a:extLst>
                </a:gridCol>
              </a:tblGrid>
              <a:tr h="370840">
                <a:tc>
                  <a:txBody>
                    <a:bodyPr/>
                    <a:lstStyle/>
                    <a:p>
                      <a:pPr algn="ctr"/>
                      <a:r>
                        <a:rPr lang="en-US" dirty="0"/>
                        <a:t>Content</a:t>
                      </a:r>
                    </a:p>
                  </a:txBody>
                  <a:tcPr/>
                </a:tc>
                <a:tc>
                  <a:txBody>
                    <a:bodyPr/>
                    <a:lstStyle/>
                    <a:p>
                      <a:pPr algn="ctr"/>
                      <a:r>
                        <a:rPr lang="en-US" dirty="0"/>
                        <a:t>Slide</a:t>
                      </a:r>
                      <a:r>
                        <a:rPr lang="en-US" baseline="0" dirty="0"/>
                        <a:t> number</a:t>
                      </a:r>
                      <a:endParaRPr lang="en-US" dirty="0"/>
                    </a:p>
                  </a:txBody>
                  <a:tcPr/>
                </a:tc>
                <a:extLst>
                  <a:ext uri="{0D108BD9-81ED-4DB2-BD59-A6C34878D82A}">
                    <a16:rowId xmlns:a16="http://schemas.microsoft.com/office/drawing/2014/main" val="10000"/>
                  </a:ext>
                </a:extLst>
              </a:tr>
              <a:tr h="370840">
                <a:tc>
                  <a:txBody>
                    <a:bodyPr/>
                    <a:lstStyle/>
                    <a:p>
                      <a:r>
                        <a:rPr lang="en-US" dirty="0"/>
                        <a:t>Abstract</a:t>
                      </a:r>
                    </a:p>
                  </a:txBody>
                  <a:tcPr/>
                </a:tc>
                <a:tc>
                  <a:txBody>
                    <a:bodyPr/>
                    <a:lstStyle/>
                    <a:p>
                      <a:pPr algn="ctr"/>
                      <a:r>
                        <a:rPr lang="en-US" dirty="0"/>
                        <a:t>3</a:t>
                      </a:r>
                    </a:p>
                  </a:txBody>
                  <a:tcPr/>
                </a:tc>
                <a:extLst>
                  <a:ext uri="{0D108BD9-81ED-4DB2-BD59-A6C34878D82A}">
                    <a16:rowId xmlns:a16="http://schemas.microsoft.com/office/drawing/2014/main" val="10001"/>
                  </a:ext>
                </a:extLst>
              </a:tr>
              <a:tr h="370840">
                <a:tc>
                  <a:txBody>
                    <a:bodyPr/>
                    <a:lstStyle/>
                    <a:p>
                      <a:r>
                        <a:rPr lang="en-US" dirty="0"/>
                        <a:t>Introduction</a:t>
                      </a:r>
                    </a:p>
                  </a:txBody>
                  <a:tcPr/>
                </a:tc>
                <a:tc>
                  <a:txBody>
                    <a:bodyPr/>
                    <a:lstStyle/>
                    <a:p>
                      <a:pPr algn="ctr"/>
                      <a:r>
                        <a:rPr lang="en-US" dirty="0"/>
                        <a:t>4</a:t>
                      </a:r>
                    </a:p>
                  </a:txBody>
                  <a:tcPr/>
                </a:tc>
                <a:extLst>
                  <a:ext uri="{0D108BD9-81ED-4DB2-BD59-A6C34878D82A}">
                    <a16:rowId xmlns:a16="http://schemas.microsoft.com/office/drawing/2014/main" val="10002"/>
                  </a:ext>
                </a:extLst>
              </a:tr>
              <a:tr h="370840">
                <a:tc>
                  <a:txBody>
                    <a:bodyPr/>
                    <a:lstStyle/>
                    <a:p>
                      <a:r>
                        <a:rPr lang="en-US" dirty="0"/>
                        <a:t>Literature Survey</a:t>
                      </a:r>
                    </a:p>
                  </a:txBody>
                  <a:tcPr/>
                </a:tc>
                <a:tc>
                  <a:txBody>
                    <a:bodyPr/>
                    <a:lstStyle/>
                    <a:p>
                      <a:pPr algn="ctr"/>
                      <a:r>
                        <a:rPr lang="en-US" dirty="0"/>
                        <a:t>5</a:t>
                      </a:r>
                    </a:p>
                  </a:txBody>
                  <a:tcPr/>
                </a:tc>
                <a:extLst>
                  <a:ext uri="{0D108BD9-81ED-4DB2-BD59-A6C34878D82A}">
                    <a16:rowId xmlns:a16="http://schemas.microsoft.com/office/drawing/2014/main" val="10003"/>
                  </a:ext>
                </a:extLst>
              </a:tr>
              <a:tr h="370840">
                <a:tc>
                  <a:txBody>
                    <a:bodyPr/>
                    <a:lstStyle/>
                    <a:p>
                      <a:r>
                        <a:rPr lang="en-US" dirty="0"/>
                        <a:t>Problem Statement</a:t>
                      </a:r>
                    </a:p>
                  </a:txBody>
                  <a:tcPr/>
                </a:tc>
                <a:tc>
                  <a:txBody>
                    <a:bodyPr/>
                    <a:lstStyle/>
                    <a:p>
                      <a:pPr algn="ctr"/>
                      <a:r>
                        <a:rPr lang="en-US" dirty="0"/>
                        <a:t>7</a:t>
                      </a:r>
                    </a:p>
                  </a:txBody>
                  <a:tcPr/>
                </a:tc>
                <a:extLst>
                  <a:ext uri="{0D108BD9-81ED-4DB2-BD59-A6C34878D82A}">
                    <a16:rowId xmlns:a16="http://schemas.microsoft.com/office/drawing/2014/main" val="10004"/>
                  </a:ext>
                </a:extLst>
              </a:tr>
              <a:tr h="370840">
                <a:tc>
                  <a:txBody>
                    <a:bodyPr/>
                    <a:lstStyle/>
                    <a:p>
                      <a:r>
                        <a:rPr lang="en-US" dirty="0"/>
                        <a:t>Work Flow</a:t>
                      </a:r>
                    </a:p>
                  </a:txBody>
                  <a:tcPr/>
                </a:tc>
                <a:tc>
                  <a:txBody>
                    <a:bodyPr/>
                    <a:lstStyle/>
                    <a:p>
                      <a:pPr algn="ctr"/>
                      <a:r>
                        <a:rPr lang="en-US" dirty="0"/>
                        <a:t>8</a:t>
                      </a:r>
                    </a:p>
                  </a:txBody>
                  <a:tcPr/>
                </a:tc>
                <a:extLst>
                  <a:ext uri="{0D108BD9-81ED-4DB2-BD59-A6C34878D82A}">
                    <a16:rowId xmlns:a16="http://schemas.microsoft.com/office/drawing/2014/main" val="10005"/>
                  </a:ext>
                </a:extLst>
              </a:tr>
              <a:tr h="370840">
                <a:tc>
                  <a:txBody>
                    <a:bodyPr/>
                    <a:lstStyle/>
                    <a:p>
                      <a:r>
                        <a:rPr lang="en-US" dirty="0"/>
                        <a:t>Architecture</a:t>
                      </a:r>
                    </a:p>
                  </a:txBody>
                  <a:tcPr/>
                </a:tc>
                <a:tc>
                  <a:txBody>
                    <a:bodyPr/>
                    <a:lstStyle/>
                    <a:p>
                      <a:pPr algn="ctr"/>
                      <a:r>
                        <a:rPr lang="en-US" dirty="0"/>
                        <a:t>10</a:t>
                      </a:r>
                    </a:p>
                  </a:txBody>
                  <a:tcPr/>
                </a:tc>
                <a:extLst>
                  <a:ext uri="{0D108BD9-81ED-4DB2-BD59-A6C34878D82A}">
                    <a16:rowId xmlns:a16="http://schemas.microsoft.com/office/drawing/2014/main" val="10006"/>
                  </a:ext>
                </a:extLst>
              </a:tr>
              <a:tr h="370840">
                <a:tc>
                  <a:txBody>
                    <a:bodyPr/>
                    <a:lstStyle/>
                    <a:p>
                      <a:r>
                        <a:rPr lang="en-US" dirty="0"/>
                        <a:t>Output</a:t>
                      </a:r>
                    </a:p>
                  </a:txBody>
                  <a:tcPr/>
                </a:tc>
                <a:tc>
                  <a:txBody>
                    <a:bodyPr/>
                    <a:lstStyle/>
                    <a:p>
                      <a:pPr algn="ctr"/>
                      <a:r>
                        <a:rPr lang="en-US" dirty="0"/>
                        <a:t>13</a:t>
                      </a:r>
                    </a:p>
                  </a:txBody>
                  <a:tcPr/>
                </a:tc>
                <a:extLst>
                  <a:ext uri="{0D108BD9-81ED-4DB2-BD59-A6C34878D82A}">
                    <a16:rowId xmlns:a16="http://schemas.microsoft.com/office/drawing/2014/main" val="10007"/>
                  </a:ext>
                </a:extLst>
              </a:tr>
              <a:tr h="370840">
                <a:tc>
                  <a:txBody>
                    <a:bodyPr/>
                    <a:lstStyle/>
                    <a:p>
                      <a:r>
                        <a:rPr lang="en-US" dirty="0"/>
                        <a:t>Conclusion</a:t>
                      </a:r>
                    </a:p>
                  </a:txBody>
                  <a:tcPr/>
                </a:tc>
                <a:tc>
                  <a:txBody>
                    <a:bodyPr/>
                    <a:lstStyle/>
                    <a:p>
                      <a:pPr algn="ctr"/>
                      <a:r>
                        <a:rPr lang="en-US" dirty="0"/>
                        <a:t>17</a:t>
                      </a:r>
                    </a:p>
                  </a:txBody>
                  <a:tcPr/>
                </a:tc>
                <a:extLst>
                  <a:ext uri="{0D108BD9-81ED-4DB2-BD59-A6C34878D82A}">
                    <a16:rowId xmlns:a16="http://schemas.microsoft.com/office/drawing/2014/main" val="10008"/>
                  </a:ext>
                </a:extLst>
              </a:tr>
              <a:tr h="370840">
                <a:tc>
                  <a:txBody>
                    <a:bodyPr/>
                    <a:lstStyle/>
                    <a:p>
                      <a:r>
                        <a:rPr lang="en-US" dirty="0"/>
                        <a:t>References</a:t>
                      </a:r>
                    </a:p>
                  </a:txBody>
                  <a:tcPr/>
                </a:tc>
                <a:tc>
                  <a:txBody>
                    <a:bodyPr/>
                    <a:lstStyle/>
                    <a:p>
                      <a:pPr algn="ctr"/>
                      <a:r>
                        <a:rPr lang="en-US" dirty="0"/>
                        <a:t>18</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446290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D85B9-5B46-4658-B156-72A4886B19B2}"/>
              </a:ext>
            </a:extLst>
          </p:cNvPr>
          <p:cNvSpPr>
            <a:spLocks noGrp="1"/>
          </p:cNvSpPr>
          <p:nvPr>
            <p:ph type="title"/>
          </p:nvPr>
        </p:nvSpPr>
        <p:spPr/>
        <p:txBody>
          <a:bodyPr/>
          <a:lstStyle/>
          <a:p>
            <a:pPr algn="ctr"/>
            <a:r>
              <a:rPr lang="en-US" b="1" dirty="0"/>
              <a:t>Abstract</a:t>
            </a:r>
            <a:endParaRPr lang="en-IN" b="1" dirty="0"/>
          </a:p>
        </p:txBody>
      </p:sp>
      <p:sp>
        <p:nvSpPr>
          <p:cNvPr id="3" name="Content Placeholder 2">
            <a:extLst>
              <a:ext uri="{FF2B5EF4-FFF2-40B4-BE49-F238E27FC236}">
                <a16:creationId xmlns:a16="http://schemas.microsoft.com/office/drawing/2014/main" id="{DDE84786-A9FF-4010-906B-0498192E6D37}"/>
              </a:ext>
            </a:extLst>
          </p:cNvPr>
          <p:cNvSpPr>
            <a:spLocks noGrp="1"/>
          </p:cNvSpPr>
          <p:nvPr>
            <p:ph idx="1"/>
          </p:nvPr>
        </p:nvSpPr>
        <p:spPr>
          <a:xfrm>
            <a:off x="838200" y="1518082"/>
            <a:ext cx="10515600" cy="4685514"/>
          </a:xfrm>
        </p:spPr>
        <p:txBody>
          <a:bodyPr>
            <a:normAutofit/>
          </a:bodyPr>
          <a:lstStyle/>
          <a:p>
            <a:pPr algn="just">
              <a:buNone/>
            </a:pPr>
            <a:r>
              <a:rPr lang="en-US" sz="2400" dirty="0">
                <a:latin typeface="Bahnschrift Light SemiCondensed" panose="020B0502040204020203" pitchFamily="34" charset="0"/>
              </a:rPr>
              <a:t>    The goal of this project is to provide user with a very personalized selection of shops to buy from by using face recognition. Crucially, face recognition technology enables offline stores to do what their online counterparts have been doing for years – identify shoppers, link them to past purchases and generate personalized product recommendations based on the data. When a retailer knows its customers, it can serve them more effectively. Facial recognition has the potential to give traditional stores a wider view, showing who’s buying what and when. Access to this data allows shops to identify problems and grasp opportunities, providing superior customer service that will keep shoppers happy and engaged. Facial recognition will consider certain aspects of a customer such as gender and age to recommend shops which will best provide what the customer may want.</a:t>
            </a:r>
            <a:endParaRPr lang="en-IN" sz="2400" dirty="0">
              <a:latin typeface="Bahnschrift Light SemiCondensed" panose="020B0502040204020203" pitchFamily="34" charset="0"/>
            </a:endParaRPr>
          </a:p>
          <a:p>
            <a:endParaRPr lang="en-IN" dirty="0"/>
          </a:p>
        </p:txBody>
      </p:sp>
      <p:sp>
        <p:nvSpPr>
          <p:cNvPr id="6" name="Slide Number Placeholder 5"/>
          <p:cNvSpPr>
            <a:spLocks noGrp="1"/>
          </p:cNvSpPr>
          <p:nvPr>
            <p:ph type="sldNum" sz="quarter" idx="12"/>
          </p:nvPr>
        </p:nvSpPr>
        <p:spPr/>
        <p:txBody>
          <a:bodyPr/>
          <a:lstStyle/>
          <a:p>
            <a:fld id="{41ADCCB6-76AC-4DAE-BD75-9E0CF7853DFB}" type="slidenum">
              <a:rPr lang="en-IN" smtClean="0"/>
              <a:pPr/>
              <a:t>3</a:t>
            </a:fld>
            <a:endParaRPr lang="en-IN"/>
          </a:p>
        </p:txBody>
      </p:sp>
    </p:spTree>
    <p:extLst>
      <p:ext uri="{BB962C8B-B14F-4D97-AF65-F5344CB8AC3E}">
        <p14:creationId xmlns:p14="http://schemas.microsoft.com/office/powerpoint/2010/main" val="84684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F267A-0117-458C-8FFA-A1363B14C1CA}"/>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1D1EC52B-5EB1-43EA-ABA3-FBD54AA3E9D9}"/>
              </a:ext>
            </a:extLst>
          </p:cNvPr>
          <p:cNvSpPr>
            <a:spLocks noGrp="1"/>
          </p:cNvSpPr>
          <p:nvPr>
            <p:ph idx="1"/>
          </p:nvPr>
        </p:nvSpPr>
        <p:spPr>
          <a:xfrm>
            <a:off x="607380" y="1372863"/>
            <a:ext cx="10515600" cy="4351338"/>
          </a:xfrm>
        </p:spPr>
        <p:txBody>
          <a:bodyPr/>
          <a:lstStyle/>
          <a:p>
            <a:pPr algn="just">
              <a:buNone/>
            </a:pPr>
            <a:r>
              <a:rPr lang="en-US" dirty="0">
                <a:latin typeface="Bahnschrift Light SemiCondensed" panose="020B0502040204020203" pitchFamily="34" charset="0"/>
              </a:rPr>
              <a:t>   Understanding your customer has become an essential aspect for retailer. Knowing your customer gives you an edge in marketing strategy.</a:t>
            </a:r>
          </a:p>
          <a:p>
            <a:endParaRPr lang="en-IN" dirty="0"/>
          </a:p>
        </p:txBody>
      </p:sp>
      <p:pic>
        <p:nvPicPr>
          <p:cNvPr id="5" name="Picture 4">
            <a:extLst>
              <a:ext uri="{FF2B5EF4-FFF2-40B4-BE49-F238E27FC236}">
                <a16:creationId xmlns:a16="http://schemas.microsoft.com/office/drawing/2014/main" id="{2B5D3B38-2DD4-40FB-A784-D8021F45A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2805343"/>
            <a:ext cx="4763610" cy="3417903"/>
          </a:xfrm>
          <a:prstGeom prst="rect">
            <a:avLst/>
          </a:prstGeom>
        </p:spPr>
      </p:pic>
      <p:sp>
        <p:nvSpPr>
          <p:cNvPr id="14338" name="AutoShape 2" descr="Image result for business growth grap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download.png"/>
          <p:cNvPicPr>
            <a:picLocks noChangeAspect="1"/>
          </p:cNvPicPr>
          <p:nvPr/>
        </p:nvPicPr>
        <p:blipFill>
          <a:blip r:embed="rId4"/>
          <a:srcRect b="8240"/>
          <a:stretch>
            <a:fillRect/>
          </a:stretch>
        </p:blipFill>
        <p:spPr>
          <a:xfrm>
            <a:off x="6134582" y="2805343"/>
            <a:ext cx="4988398" cy="3388438"/>
          </a:xfrm>
          <a:prstGeom prst="rect">
            <a:avLst/>
          </a:prstGeom>
        </p:spPr>
      </p:pic>
      <p:sp>
        <p:nvSpPr>
          <p:cNvPr id="7" name="Slide Number Placeholder 6"/>
          <p:cNvSpPr>
            <a:spLocks noGrp="1"/>
          </p:cNvSpPr>
          <p:nvPr>
            <p:ph type="sldNum" sz="quarter" idx="12"/>
          </p:nvPr>
        </p:nvSpPr>
        <p:spPr/>
        <p:txBody>
          <a:bodyPr/>
          <a:lstStyle/>
          <a:p>
            <a:fld id="{41ADCCB6-76AC-4DAE-BD75-9E0CF7853DFB}" type="slidenum">
              <a:rPr lang="en-IN" smtClean="0"/>
              <a:pPr/>
              <a:t>4</a:t>
            </a:fld>
            <a:endParaRPr lang="en-IN"/>
          </a:p>
        </p:txBody>
      </p:sp>
    </p:spTree>
    <p:extLst>
      <p:ext uri="{BB962C8B-B14F-4D97-AF65-F5344CB8AC3E}">
        <p14:creationId xmlns:p14="http://schemas.microsoft.com/office/powerpoint/2010/main" val="652907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7011-8222-4AFE-A80F-068C880553E5}"/>
              </a:ext>
            </a:extLst>
          </p:cNvPr>
          <p:cNvSpPr>
            <a:spLocks noGrp="1"/>
          </p:cNvSpPr>
          <p:nvPr>
            <p:ph type="title"/>
          </p:nvPr>
        </p:nvSpPr>
        <p:spPr/>
        <p:txBody>
          <a:bodyPr/>
          <a:lstStyle/>
          <a:p>
            <a:pPr algn="ctr"/>
            <a:r>
              <a:rPr lang="en-US" b="1" dirty="0"/>
              <a:t> Literature Survey</a:t>
            </a:r>
            <a:endParaRPr lang="en-IN" b="1" dirty="0"/>
          </a:p>
        </p:txBody>
      </p:sp>
      <p:sp>
        <p:nvSpPr>
          <p:cNvPr id="3" name="Content Placeholder 2">
            <a:extLst>
              <a:ext uri="{FF2B5EF4-FFF2-40B4-BE49-F238E27FC236}">
                <a16:creationId xmlns:a16="http://schemas.microsoft.com/office/drawing/2014/main" id="{5C31232C-F2FC-47CC-9A97-32671346BF64}"/>
              </a:ext>
            </a:extLst>
          </p:cNvPr>
          <p:cNvSpPr>
            <a:spLocks noGrp="1"/>
          </p:cNvSpPr>
          <p:nvPr>
            <p:ph idx="1"/>
          </p:nvPr>
        </p:nvSpPr>
        <p:spPr/>
        <p:txBody>
          <a:bodyPr/>
          <a:lstStyle/>
          <a:p>
            <a:pPr algn="just">
              <a:buNone/>
            </a:pPr>
            <a:r>
              <a:rPr lang="en-IN" dirty="0">
                <a:latin typeface="Bahnschrift Light SemiCondensed" panose="020B0502040204020203" pitchFamily="34" charset="0"/>
              </a:rPr>
              <a:t>	    Existing System-</a:t>
            </a:r>
          </a:p>
          <a:p>
            <a:pPr algn="just">
              <a:buNone/>
            </a:pPr>
            <a:endParaRPr lang="en-IN" dirty="0">
              <a:latin typeface="Bahnschrift Light SemiCondensed" panose="020B0502040204020203" pitchFamily="34" charset="0"/>
            </a:endParaRPr>
          </a:p>
          <a:p>
            <a:pPr marL="457200" lvl="1" indent="0" algn="just">
              <a:buNone/>
            </a:pPr>
            <a:r>
              <a:rPr lang="en-IN" dirty="0">
                <a:latin typeface="Bahnschrift Light SemiCondensed" panose="020B0502040204020203" pitchFamily="34" charset="0"/>
              </a:rPr>
              <a:t>The Phoenix Market City Mall currently has an implemented system which directs their customers to a particular floor for a specific brand.</a:t>
            </a:r>
          </a:p>
          <a:p>
            <a:pPr marL="457200" lvl="1" indent="0" algn="just">
              <a:buNone/>
            </a:pPr>
            <a:r>
              <a:rPr lang="en-IN" dirty="0">
                <a:latin typeface="Bahnschrift Light SemiCondensed" panose="020B0502040204020203" pitchFamily="34" charset="0"/>
              </a:rPr>
              <a:t>Interaction from customer’s side is required on the touch screen for the system to function.</a:t>
            </a:r>
          </a:p>
          <a:p>
            <a:pPr marL="457200" lvl="1" indent="0" algn="just">
              <a:buNone/>
            </a:pPr>
            <a:endParaRPr lang="en-IN" dirty="0">
              <a:latin typeface="Bahnschrift Light SemiCondensed" panose="020B0502040204020203" pitchFamily="34" charset="0"/>
            </a:endParaRPr>
          </a:p>
          <a:p>
            <a:pPr marL="457200" lvl="1" indent="0" algn="just">
              <a:buNone/>
            </a:pPr>
            <a:r>
              <a:rPr lang="en-IN" dirty="0">
                <a:latin typeface="Bahnschrift Light SemiCondensed" panose="020B0502040204020203" pitchFamily="34" charset="0"/>
              </a:rPr>
              <a:t>This system , however, does not understands or make a personalized experience for the customer.</a:t>
            </a:r>
          </a:p>
          <a:p>
            <a:pPr marL="457200" lvl="1" indent="0" algn="just">
              <a:buNone/>
            </a:pPr>
            <a:r>
              <a:rPr lang="en-IN" dirty="0">
                <a:latin typeface="Bahnschrift Light SemiCondensed" panose="020B0502040204020203" pitchFamily="34" charset="0"/>
              </a:rPr>
              <a:t>Hence, it makes itself only a simple guide for the mall.</a:t>
            </a:r>
          </a:p>
        </p:txBody>
      </p:sp>
      <p:sp>
        <p:nvSpPr>
          <p:cNvPr id="6" name="Slide Number Placeholder 5"/>
          <p:cNvSpPr>
            <a:spLocks noGrp="1"/>
          </p:cNvSpPr>
          <p:nvPr>
            <p:ph type="sldNum" sz="quarter" idx="12"/>
          </p:nvPr>
        </p:nvSpPr>
        <p:spPr/>
        <p:txBody>
          <a:bodyPr/>
          <a:lstStyle/>
          <a:p>
            <a:fld id="{41ADCCB6-76AC-4DAE-BD75-9E0CF7853DFB}" type="slidenum">
              <a:rPr lang="en-IN" smtClean="0"/>
              <a:pPr/>
              <a:t>5</a:t>
            </a:fld>
            <a:endParaRPr lang="en-IN"/>
          </a:p>
        </p:txBody>
      </p:sp>
    </p:spTree>
    <p:extLst>
      <p:ext uri="{BB962C8B-B14F-4D97-AF65-F5344CB8AC3E}">
        <p14:creationId xmlns:p14="http://schemas.microsoft.com/office/powerpoint/2010/main" val="221155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334" y="150636"/>
            <a:ext cx="10515600" cy="1325563"/>
          </a:xfrm>
        </p:spPr>
        <p:txBody>
          <a:bodyPr/>
          <a:lstStyle/>
          <a:p>
            <a:pPr algn="ctr"/>
            <a:r>
              <a:rPr lang="en-US" b="1" dirty="0"/>
              <a:t>Literature Survey Continued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7087865"/>
              </p:ext>
            </p:extLst>
          </p:nvPr>
        </p:nvGraphicFramePr>
        <p:xfrm>
          <a:off x="804334" y="1630981"/>
          <a:ext cx="10574336" cy="4725369"/>
        </p:xfrm>
        <a:graphic>
          <a:graphicData uri="http://schemas.openxmlformats.org/drawingml/2006/table">
            <a:tbl>
              <a:tblPr firstRow="1" bandRow="1">
                <a:tableStyleId>{073A0DAA-6AF3-43AB-8588-CEC1D06C72B9}</a:tableStyleId>
              </a:tblPr>
              <a:tblGrid>
                <a:gridCol w="2643584">
                  <a:extLst>
                    <a:ext uri="{9D8B030D-6E8A-4147-A177-3AD203B41FA5}">
                      <a16:colId xmlns:a16="http://schemas.microsoft.com/office/drawing/2014/main" val="20000"/>
                    </a:ext>
                  </a:extLst>
                </a:gridCol>
                <a:gridCol w="2643584">
                  <a:extLst>
                    <a:ext uri="{9D8B030D-6E8A-4147-A177-3AD203B41FA5}">
                      <a16:colId xmlns:a16="http://schemas.microsoft.com/office/drawing/2014/main" val="20001"/>
                    </a:ext>
                  </a:extLst>
                </a:gridCol>
                <a:gridCol w="2643584">
                  <a:extLst>
                    <a:ext uri="{9D8B030D-6E8A-4147-A177-3AD203B41FA5}">
                      <a16:colId xmlns:a16="http://schemas.microsoft.com/office/drawing/2014/main" val="20002"/>
                    </a:ext>
                  </a:extLst>
                </a:gridCol>
                <a:gridCol w="2643584">
                  <a:extLst>
                    <a:ext uri="{9D8B030D-6E8A-4147-A177-3AD203B41FA5}">
                      <a16:colId xmlns:a16="http://schemas.microsoft.com/office/drawing/2014/main" val="20003"/>
                    </a:ext>
                  </a:extLst>
                </a:gridCol>
              </a:tblGrid>
              <a:tr h="516380">
                <a:tc>
                  <a:txBody>
                    <a:bodyPr/>
                    <a:lstStyle/>
                    <a:p>
                      <a:r>
                        <a:rPr lang="en-US" dirty="0"/>
                        <a:t>Paper</a:t>
                      </a:r>
                      <a:r>
                        <a:rPr lang="en-US" baseline="0" dirty="0"/>
                        <a:t> Name</a:t>
                      </a:r>
                      <a:endParaRPr lang="en-US" dirty="0"/>
                    </a:p>
                  </a:txBody>
                  <a:tcPr/>
                </a:tc>
                <a:tc>
                  <a:txBody>
                    <a:bodyPr/>
                    <a:lstStyle/>
                    <a:p>
                      <a:r>
                        <a:rPr lang="en-US" dirty="0"/>
                        <a:t>Publisher</a:t>
                      </a:r>
                    </a:p>
                  </a:txBody>
                  <a:tcPr/>
                </a:tc>
                <a:tc>
                  <a:txBody>
                    <a:bodyPr/>
                    <a:lstStyle/>
                    <a:p>
                      <a:r>
                        <a:rPr lang="en-US" dirty="0"/>
                        <a:t>Approach</a:t>
                      </a:r>
                    </a:p>
                  </a:txBody>
                  <a:tcPr/>
                </a:tc>
                <a:tc>
                  <a:txBody>
                    <a:bodyPr/>
                    <a:lstStyle/>
                    <a:p>
                      <a:r>
                        <a:rPr lang="en-US" dirty="0"/>
                        <a:t>Disadvantages</a:t>
                      </a:r>
                    </a:p>
                  </a:txBody>
                  <a:tcPr/>
                </a:tc>
                <a:extLst>
                  <a:ext uri="{0D108BD9-81ED-4DB2-BD59-A6C34878D82A}">
                    <a16:rowId xmlns:a16="http://schemas.microsoft.com/office/drawing/2014/main" val="10000"/>
                  </a:ext>
                </a:extLst>
              </a:tr>
              <a:tr h="12309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t>Age Group Estimation and Gender Recognition Using Face Features[1]</a:t>
                      </a:r>
                    </a:p>
                    <a:p>
                      <a:endParaRPr lang="en-US" dirty="0"/>
                    </a:p>
                  </a:txBody>
                  <a:tcPr/>
                </a:tc>
                <a:tc>
                  <a:txBody>
                    <a:bodyPr/>
                    <a:lstStyle/>
                    <a:p>
                      <a:r>
                        <a:rPr lang="en-US" sz="1800" kern="1200" dirty="0"/>
                        <a:t>The International Journal of Engineering and Science		</a:t>
                      </a:r>
                      <a:endParaRPr lang="en-US" dirty="0"/>
                    </a:p>
                  </a:txBody>
                  <a:tcPr/>
                </a:tc>
                <a:tc>
                  <a:txBody>
                    <a:bodyPr/>
                    <a:lstStyle/>
                    <a:p>
                      <a:r>
                        <a:rPr lang="en-US" sz="1800" kern="1200" dirty="0"/>
                        <a:t>Support vector machine (SVM)</a:t>
                      </a:r>
                      <a:endParaRPr lang="en-US" dirty="0"/>
                    </a:p>
                  </a:txBody>
                  <a:tcPr/>
                </a:tc>
                <a:tc>
                  <a:txBody>
                    <a:bodyPr/>
                    <a:lstStyle/>
                    <a:p>
                      <a:r>
                        <a:rPr lang="en-US" dirty="0"/>
                        <a:t>Lacks accuracy compared to deep learning model.</a:t>
                      </a:r>
                    </a:p>
                  </a:txBody>
                  <a:tcPr/>
                </a:tc>
                <a:extLst>
                  <a:ext uri="{0D108BD9-81ED-4DB2-BD59-A6C34878D82A}">
                    <a16:rowId xmlns:a16="http://schemas.microsoft.com/office/drawing/2014/main" val="10001"/>
                  </a:ext>
                </a:extLst>
              </a:tr>
              <a:tr h="13748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t>An Image Mining System for Gender Classification &amp; Age Prediction Based on Facial Features[2] </a:t>
                      </a:r>
                    </a:p>
                    <a:p>
                      <a:endParaRPr lang="en-US" dirty="0"/>
                    </a:p>
                  </a:txBody>
                  <a:tcPr/>
                </a:tc>
                <a:tc>
                  <a:txBody>
                    <a:bodyPr/>
                    <a:lstStyle/>
                    <a:p>
                      <a:r>
                        <a:rPr lang="en-US" sz="1800" kern="1200" dirty="0"/>
                        <a:t>e ISSN: 2278 Volume 10, Issue 6 (May. - Jun. 2013)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t>PCA ,Nonlinear SVM,KNN</a:t>
                      </a:r>
                    </a:p>
                    <a:p>
                      <a:endParaRPr lang="en-US" dirty="0"/>
                    </a:p>
                  </a:txBody>
                  <a:tcPr/>
                </a:tc>
                <a:tc>
                  <a:txBody>
                    <a:bodyPr/>
                    <a:lstStyle/>
                    <a:p>
                      <a:r>
                        <a:rPr lang="en-US" sz="1800" kern="1200" dirty="0"/>
                        <a:t>Non linear SVMs are computationally</a:t>
                      </a:r>
                      <a:r>
                        <a:rPr lang="en-US" sz="1800" kern="1200" baseline="0" dirty="0"/>
                        <a:t> heavy.</a:t>
                      </a:r>
                      <a:endParaRPr lang="en-US" dirty="0"/>
                    </a:p>
                  </a:txBody>
                  <a:tcPr/>
                </a:tc>
                <a:extLst>
                  <a:ext uri="{0D108BD9-81ED-4DB2-BD59-A6C34878D82A}">
                    <a16:rowId xmlns:a16="http://schemas.microsoft.com/office/drawing/2014/main" val="10002"/>
                  </a:ext>
                </a:extLst>
              </a:tr>
              <a:tr h="15150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t>Partial Face Recognition: Alignment-Free Approach[3] </a:t>
                      </a:r>
                    </a:p>
                    <a:p>
                      <a:endParaRPr lang="en-US" dirty="0"/>
                    </a:p>
                  </a:txBody>
                  <a:tcPr/>
                </a:tc>
                <a:tc>
                  <a:txBody>
                    <a:bodyPr/>
                    <a:lstStyle/>
                    <a:p>
                      <a:r>
                        <a:rPr lang="en-US" sz="1800" kern="1200" dirty="0"/>
                        <a:t>IEEE transactions on pattern analysis</a:t>
                      </a:r>
                      <a:endParaRPr lang="en-US" dirty="0"/>
                    </a:p>
                  </a:txBody>
                  <a:tcPr/>
                </a:tc>
                <a:tc>
                  <a:txBody>
                    <a:bodyPr/>
                    <a:lstStyle/>
                    <a:p>
                      <a:r>
                        <a:rPr lang="en-US" sz="1800" kern="1200" dirty="0"/>
                        <a:t>PCA + LDA &amp; LBP Canny edge detector .</a:t>
                      </a:r>
                      <a:endParaRPr lang="en-US" dirty="0"/>
                    </a:p>
                  </a:txBody>
                  <a:tcPr/>
                </a:tc>
                <a:tc>
                  <a:txBody>
                    <a:bodyPr/>
                    <a:lstStyle/>
                    <a:p>
                      <a:r>
                        <a:rPr lang="en-US" dirty="0"/>
                        <a:t>PCA feature</a:t>
                      </a:r>
                      <a:r>
                        <a:rPr lang="en-US" baseline="0" dirty="0"/>
                        <a:t> removal is critical.</a:t>
                      </a:r>
                      <a:endParaRPr lang="en-US" dirty="0"/>
                    </a:p>
                  </a:txBody>
                  <a:tcPr/>
                </a:tc>
                <a:extLst>
                  <a:ext uri="{0D108BD9-81ED-4DB2-BD59-A6C34878D82A}">
                    <a16:rowId xmlns:a16="http://schemas.microsoft.com/office/drawing/2014/main" val="10003"/>
                  </a:ext>
                </a:extLst>
              </a:tr>
            </a:tbl>
          </a:graphicData>
        </a:graphic>
      </p:graphicFrame>
      <p:sp>
        <p:nvSpPr>
          <p:cNvPr id="6" name="Slide Number Placeholder 5"/>
          <p:cNvSpPr>
            <a:spLocks noGrp="1"/>
          </p:cNvSpPr>
          <p:nvPr>
            <p:ph type="sldNum" sz="quarter" idx="12"/>
          </p:nvPr>
        </p:nvSpPr>
        <p:spPr/>
        <p:txBody>
          <a:bodyPr/>
          <a:lstStyle/>
          <a:p>
            <a:fld id="{41ADCCB6-76AC-4DAE-BD75-9E0CF7853DFB}" type="slidenum">
              <a:rPr lang="en-IN" smtClean="0"/>
              <a:pPr/>
              <a:t>6</a:t>
            </a:fld>
            <a:endParaRPr lang="en-IN"/>
          </a:p>
        </p:txBody>
      </p:sp>
    </p:spTree>
    <p:extLst>
      <p:ext uri="{BB962C8B-B14F-4D97-AF65-F5344CB8AC3E}">
        <p14:creationId xmlns:p14="http://schemas.microsoft.com/office/powerpoint/2010/main" val="4176317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B952D-40D8-4FAC-B068-C2D8EBB90289}"/>
              </a:ext>
            </a:extLst>
          </p:cNvPr>
          <p:cNvSpPr>
            <a:spLocks noGrp="1"/>
          </p:cNvSpPr>
          <p:nvPr>
            <p:ph type="title"/>
          </p:nvPr>
        </p:nvSpPr>
        <p:spPr/>
        <p:txBody>
          <a:bodyPr/>
          <a:lstStyle/>
          <a:p>
            <a:pPr algn="ctr"/>
            <a:r>
              <a:rPr lang="en-US" b="1" dirty="0"/>
              <a:t>Problem statement</a:t>
            </a:r>
            <a:endParaRPr lang="en-IN" b="1" dirty="0"/>
          </a:p>
        </p:txBody>
      </p:sp>
      <p:sp>
        <p:nvSpPr>
          <p:cNvPr id="3" name="Content Placeholder 2">
            <a:extLst>
              <a:ext uri="{FF2B5EF4-FFF2-40B4-BE49-F238E27FC236}">
                <a16:creationId xmlns:a16="http://schemas.microsoft.com/office/drawing/2014/main" id="{52BE57BA-FDCE-4C4E-9C49-4849209CF2E8}"/>
              </a:ext>
            </a:extLst>
          </p:cNvPr>
          <p:cNvSpPr>
            <a:spLocks noGrp="1"/>
          </p:cNvSpPr>
          <p:nvPr>
            <p:ph idx="1"/>
          </p:nvPr>
        </p:nvSpPr>
        <p:spPr/>
        <p:txBody>
          <a:bodyPr/>
          <a:lstStyle/>
          <a:p>
            <a:pPr marL="0" indent="0">
              <a:buNone/>
            </a:pPr>
            <a:endParaRPr lang="en-IN" dirty="0"/>
          </a:p>
          <a:p>
            <a:pPr marL="0" indent="0" algn="just">
              <a:buNone/>
            </a:pPr>
            <a:r>
              <a:rPr lang="en-IN" dirty="0">
                <a:latin typeface="Bahnschrift Light SemiCondensed"/>
              </a:rPr>
              <a:t>Our system aims to solve the problem of non existence of proper recommendation system for offline retailers.</a:t>
            </a:r>
          </a:p>
          <a:p>
            <a:pPr marL="0" indent="0" algn="just">
              <a:buNone/>
            </a:pPr>
            <a:r>
              <a:rPr lang="en-IN" dirty="0">
                <a:latin typeface="Bahnschrift Light SemiCondensed"/>
              </a:rPr>
              <a:t>The Phoenix Market City Mall currently has an implemented system which directs their customers to a particular floor for a specific brand. Interaction from customer’s side is required on the touch screen for the system to function.</a:t>
            </a:r>
          </a:p>
          <a:p>
            <a:pPr marL="0" indent="0" algn="just">
              <a:buNone/>
            </a:pPr>
            <a:r>
              <a:rPr lang="en-IN" dirty="0">
                <a:latin typeface="Bahnschrift Light SemiCondensed"/>
              </a:rPr>
              <a:t>Our model aims to give better accuracy as compared to previous Facial recognition Systems.</a:t>
            </a:r>
          </a:p>
          <a:p>
            <a:pPr marL="0" indent="0">
              <a:buNone/>
            </a:pPr>
            <a:endParaRPr lang="en-IN" dirty="0"/>
          </a:p>
        </p:txBody>
      </p:sp>
      <p:sp>
        <p:nvSpPr>
          <p:cNvPr id="6" name="Slide Number Placeholder 5"/>
          <p:cNvSpPr>
            <a:spLocks noGrp="1"/>
          </p:cNvSpPr>
          <p:nvPr>
            <p:ph type="sldNum" sz="quarter" idx="12"/>
          </p:nvPr>
        </p:nvSpPr>
        <p:spPr/>
        <p:txBody>
          <a:bodyPr/>
          <a:lstStyle/>
          <a:p>
            <a:fld id="{41ADCCB6-76AC-4DAE-BD75-9E0CF7853DFB}" type="slidenum">
              <a:rPr lang="en-IN" smtClean="0"/>
              <a:pPr/>
              <a:t>7</a:t>
            </a:fld>
            <a:endParaRPr lang="en-IN"/>
          </a:p>
        </p:txBody>
      </p:sp>
    </p:spTree>
    <p:extLst>
      <p:ext uri="{BB962C8B-B14F-4D97-AF65-F5344CB8AC3E}">
        <p14:creationId xmlns:p14="http://schemas.microsoft.com/office/powerpoint/2010/main" val="819900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D39AD-0916-4692-B2A2-53BF7B67B410}"/>
              </a:ext>
            </a:extLst>
          </p:cNvPr>
          <p:cNvSpPr>
            <a:spLocks noGrp="1"/>
          </p:cNvSpPr>
          <p:nvPr>
            <p:ph type="ctrTitle"/>
          </p:nvPr>
        </p:nvSpPr>
        <p:spPr>
          <a:xfrm>
            <a:off x="1284111" y="513469"/>
            <a:ext cx="9144000" cy="782637"/>
          </a:xfrm>
        </p:spPr>
        <p:txBody>
          <a:bodyPr>
            <a:normAutofit/>
          </a:bodyPr>
          <a:lstStyle/>
          <a:p>
            <a:r>
              <a:rPr lang="en-US" sz="4000" b="1" dirty="0"/>
              <a:t>Work Flow</a:t>
            </a:r>
            <a:endParaRPr lang="en-IN" sz="4000" b="1" dirty="0"/>
          </a:p>
        </p:txBody>
      </p:sp>
      <p:sp>
        <p:nvSpPr>
          <p:cNvPr id="9" name="Subtitle 8">
            <a:extLst>
              <a:ext uri="{FF2B5EF4-FFF2-40B4-BE49-F238E27FC236}">
                <a16:creationId xmlns:a16="http://schemas.microsoft.com/office/drawing/2014/main" id="{B23ECAE0-4B99-426D-9EA7-27197EBA1601}"/>
              </a:ext>
            </a:extLst>
          </p:cNvPr>
          <p:cNvSpPr>
            <a:spLocks noGrp="1"/>
          </p:cNvSpPr>
          <p:nvPr>
            <p:ph type="subTitle" idx="1"/>
          </p:nvPr>
        </p:nvSpPr>
        <p:spPr>
          <a:xfrm>
            <a:off x="381000" y="1657351"/>
            <a:ext cx="10287000" cy="5343524"/>
          </a:xfrm>
        </p:spPr>
        <p:txBody>
          <a:bodyPr>
            <a:normAutofit/>
          </a:bodyPr>
          <a:lstStyle/>
          <a:p>
            <a:pPr algn="just"/>
            <a:endParaRPr lang="en-US" sz="2800" dirty="0">
              <a:latin typeface="Bahnschrift Light SemiCondensed" panose="020B0502040204020203" pitchFamily="34" charset="0"/>
            </a:endParaRPr>
          </a:p>
          <a:p>
            <a:pPr algn="just"/>
            <a:endParaRPr lang="en-US" sz="2800" dirty="0">
              <a:latin typeface="Bahnschrift Light SemiCondensed" panose="020B0502040204020203" pitchFamily="34" charset="0"/>
            </a:endParaRPr>
          </a:p>
          <a:p>
            <a:pPr algn="just"/>
            <a:endParaRPr lang="en-US" sz="2800" dirty="0">
              <a:latin typeface="Bahnschrift Light SemiCondensed" panose="020B0502040204020203" pitchFamily="34" charset="0"/>
            </a:endParaRPr>
          </a:p>
          <a:p>
            <a:pPr algn="just"/>
            <a:endParaRPr lang="en-US" sz="2800" dirty="0">
              <a:latin typeface="Bahnschrift Light SemiCondensed" panose="020B0502040204020203" pitchFamily="34" charset="0"/>
            </a:endParaRPr>
          </a:p>
          <a:p>
            <a:pPr algn="just"/>
            <a:endParaRPr lang="en-US" sz="2800" dirty="0">
              <a:latin typeface="Bahnschrift Light SemiCondensed" panose="020B0502040204020203" pitchFamily="34" charset="0"/>
            </a:endParaRPr>
          </a:p>
          <a:p>
            <a:pPr algn="just"/>
            <a:endParaRPr lang="en-US" sz="2000" dirty="0">
              <a:latin typeface="Bahnschrift Light SemiCondensed" panose="020B0502040204020203" pitchFamily="34" charset="0"/>
            </a:endParaRPr>
          </a:p>
          <a:p>
            <a:pPr algn="just"/>
            <a:endParaRPr lang="en-US" sz="2000" dirty="0">
              <a:latin typeface="Bahnschrift Light SemiCondensed" panose="020B0502040204020203" pitchFamily="34" charset="0"/>
            </a:endParaRPr>
          </a:p>
          <a:p>
            <a:pPr algn="just"/>
            <a:endParaRPr lang="en-US" sz="2000" dirty="0">
              <a:latin typeface="Bahnschrift Light SemiCondensed" panose="020B0502040204020203" pitchFamily="34" charset="0"/>
            </a:endParaRPr>
          </a:p>
          <a:p>
            <a:pPr algn="just"/>
            <a:endParaRPr lang="en-US" sz="2000" dirty="0">
              <a:latin typeface="Bahnschrift Light SemiCondensed" panose="020B0502040204020203" pitchFamily="34" charset="0"/>
            </a:endParaRPr>
          </a:p>
          <a:p>
            <a:pPr algn="just"/>
            <a:endParaRPr lang="en-US" sz="2000" dirty="0">
              <a:latin typeface="Bahnschrift Light SemiCondensed" panose="020B0502040204020203" pitchFamily="34" charset="0"/>
            </a:endParaRPr>
          </a:p>
        </p:txBody>
      </p:sp>
      <p:sp>
        <p:nvSpPr>
          <p:cNvPr id="12" name="Slide Number Placeholder 11"/>
          <p:cNvSpPr>
            <a:spLocks noGrp="1"/>
          </p:cNvSpPr>
          <p:nvPr>
            <p:ph type="sldNum" sz="quarter" idx="12"/>
          </p:nvPr>
        </p:nvSpPr>
        <p:spPr/>
        <p:txBody>
          <a:bodyPr/>
          <a:lstStyle/>
          <a:p>
            <a:fld id="{41ADCCB6-76AC-4DAE-BD75-9E0CF7853DFB}" type="slidenum">
              <a:rPr lang="en-IN" smtClean="0"/>
              <a:pPr/>
              <a:t>8</a:t>
            </a:fld>
            <a:endParaRPr lang="en-IN"/>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975" y="1657351"/>
            <a:ext cx="7896225" cy="4619625"/>
          </a:xfrm>
          <a:prstGeom prst="rect">
            <a:avLst/>
          </a:prstGeom>
        </p:spPr>
      </p:pic>
    </p:spTree>
    <p:extLst>
      <p:ext uri="{BB962C8B-B14F-4D97-AF65-F5344CB8AC3E}">
        <p14:creationId xmlns:p14="http://schemas.microsoft.com/office/powerpoint/2010/main" val="342265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B0D559-A765-4CA9-867D-E3947699B45F}"/>
              </a:ext>
            </a:extLst>
          </p:cNvPr>
          <p:cNvSpPr>
            <a:spLocks noGrp="1"/>
          </p:cNvSpPr>
          <p:nvPr>
            <p:ph idx="1"/>
          </p:nvPr>
        </p:nvSpPr>
        <p:spPr>
          <a:xfrm>
            <a:off x="574273" y="289367"/>
            <a:ext cx="10515600" cy="6146157"/>
          </a:xfrm>
        </p:spPr>
        <p:txBody>
          <a:bodyPr>
            <a:normAutofit fontScale="92500" lnSpcReduction="10000"/>
          </a:bodyPr>
          <a:lstStyle/>
          <a:p>
            <a:pPr marL="0" indent="0" algn="ctr">
              <a:buNone/>
            </a:pPr>
            <a:r>
              <a:rPr lang="en-US" sz="4300" b="1" dirty="0">
                <a:latin typeface="+mj-lt"/>
              </a:rPr>
              <a:t>Work Flow Continued</a:t>
            </a:r>
            <a:endParaRPr lang="en-US" sz="4300" dirty="0">
              <a:latin typeface="+mj-lt"/>
            </a:endParaRPr>
          </a:p>
          <a:p>
            <a:pPr algn="just">
              <a:buNone/>
            </a:pPr>
            <a:endParaRPr lang="en-US" sz="2000" dirty="0">
              <a:latin typeface="Bahnschrift Light SemiCondensed" panose="020B0502040204020203" pitchFamily="34" charset="0"/>
            </a:endParaRPr>
          </a:p>
          <a:p>
            <a:pPr algn="just">
              <a:buNone/>
            </a:pPr>
            <a:r>
              <a:rPr lang="en-US" sz="2000" dirty="0">
                <a:latin typeface="Bahnschrift Light SemiCondensed" panose="020B0502040204020203" pitchFamily="34" charset="0"/>
              </a:rPr>
              <a:t>1. Dataset Cleaning : We will impute the missing values in dataset with the mean values for continuous variables, and median for categorical variables.</a:t>
            </a:r>
          </a:p>
          <a:p>
            <a:pPr algn="just">
              <a:buNone/>
            </a:pPr>
            <a:r>
              <a:rPr lang="en-US" sz="2000" dirty="0">
                <a:latin typeface="Bahnschrift Light SemiCondensed" panose="020B0502040204020203" pitchFamily="34" charset="0"/>
              </a:rPr>
              <a:t>2. Feature Extraction : By using PCA or feature importance we will select the best features that contribute the most.</a:t>
            </a:r>
          </a:p>
          <a:p>
            <a:pPr marL="0" indent="0" algn="just">
              <a:buNone/>
            </a:pPr>
            <a:r>
              <a:rPr lang="en-US" sz="2000" dirty="0">
                <a:latin typeface="Bahnschrift Light SemiCondensed" panose="020B0502040204020203" pitchFamily="34" charset="0"/>
              </a:rPr>
              <a:t>3. Face Recognition : Employing methods such as </a:t>
            </a:r>
            <a:r>
              <a:rPr lang="en-US" sz="2000" dirty="0" err="1">
                <a:latin typeface="Bahnschrift Light SemiCondensed" panose="020B0502040204020203" pitchFamily="34" charset="0"/>
              </a:rPr>
              <a:t>Adaboost</a:t>
            </a:r>
            <a:r>
              <a:rPr lang="en-US" sz="2000" dirty="0">
                <a:latin typeface="Bahnschrift Light SemiCondensed" panose="020B0502040204020203" pitchFamily="34" charset="0"/>
              </a:rPr>
              <a:t>, Random Forest, </a:t>
            </a:r>
            <a:r>
              <a:rPr lang="en-US" sz="2000" dirty="0" err="1">
                <a:latin typeface="Bahnschrift Light SemiCondensed" panose="020B0502040204020203" pitchFamily="34" charset="0"/>
              </a:rPr>
              <a:t>XGBoost</a:t>
            </a:r>
            <a:r>
              <a:rPr lang="en-US" sz="2000" dirty="0">
                <a:latin typeface="Bahnschrift Light SemiCondensed" panose="020B0502040204020203" pitchFamily="34" charset="0"/>
              </a:rPr>
              <a:t>, SVM and Artificial Neural          Network we will try to classify the images into Male or Female.</a:t>
            </a:r>
          </a:p>
          <a:p>
            <a:pPr marL="0" indent="0" algn="just">
              <a:buNone/>
            </a:pPr>
            <a:r>
              <a:rPr lang="en-US" sz="2000" dirty="0">
                <a:latin typeface="Bahnschrift Light SemiCondensed" panose="020B0502040204020203" pitchFamily="34" charset="0"/>
              </a:rPr>
              <a:t>4. Predicting : Using Features such as Age and Gender we can predict the mall outlets.</a:t>
            </a:r>
          </a:p>
          <a:p>
            <a:pPr marL="0" indent="0" algn="just">
              <a:buNone/>
            </a:pPr>
            <a:r>
              <a:rPr lang="en-US" sz="2000" dirty="0">
                <a:latin typeface="Bahnschrift Light SemiCondensed" panose="020B0502040204020203" pitchFamily="34" charset="0"/>
              </a:rPr>
              <a:t>5. Output : The Output Screen will suggest users with the Outlets that they should visit.</a:t>
            </a:r>
          </a:p>
          <a:p>
            <a:pPr marL="0" indent="0" algn="just">
              <a:buNone/>
            </a:pPr>
            <a:endParaRPr lang="en-US" sz="2000" dirty="0">
              <a:latin typeface="Bahnschrift Light SemiCondensed" panose="020B0502040204020203" pitchFamily="34" charset="0"/>
            </a:endParaRPr>
          </a:p>
          <a:p>
            <a:pPr algn="just"/>
            <a:r>
              <a:rPr lang="en-US" sz="2000" dirty="0">
                <a:latin typeface="Bahnschrift Light SemiCondensed" panose="020B0502040204020203" pitchFamily="34" charset="0"/>
              </a:rPr>
              <a:t>We will create  a prototype face recognition system based on  pre-trained CNN models that is able predict their gender, age and emotions in an image or video. </a:t>
            </a:r>
          </a:p>
          <a:p>
            <a:pPr algn="just"/>
            <a:r>
              <a:rPr lang="en-US" sz="2000" dirty="0">
                <a:latin typeface="Bahnschrift Light SemiCondensed" panose="020B0502040204020203" pitchFamily="34" charset="0"/>
              </a:rPr>
              <a:t>Using Facial Recognition we will determine age and gender and make their columns in the dataset. </a:t>
            </a:r>
            <a:endParaRPr lang="en-IN" sz="2000" dirty="0">
              <a:latin typeface="Bahnschrift Light SemiCondensed" panose="020B0502040204020203" pitchFamily="34" charset="0"/>
            </a:endParaRPr>
          </a:p>
          <a:p>
            <a:pPr algn="just"/>
            <a:r>
              <a:rPr lang="en-IN" sz="2000" dirty="0">
                <a:latin typeface="Bahnschrift Light SemiCondensed" panose="020B0502040204020203" pitchFamily="34" charset="0"/>
              </a:rPr>
              <a:t>The next and final phase of the learning algorithm will be to predict the target variable “Brand” using algorithms like Random Forest and Decision Tree </a:t>
            </a:r>
          </a:p>
          <a:p>
            <a:pPr algn="just"/>
            <a:r>
              <a:rPr lang="en-IN" sz="2000" dirty="0">
                <a:latin typeface="Bahnschrift Light SemiCondensed" panose="020B0502040204020203" pitchFamily="34" charset="0"/>
              </a:rPr>
              <a:t>Thus brand names will be recommended for the customer which are the result of customer’s facial features.</a:t>
            </a:r>
            <a:endParaRPr lang="en-US" sz="2000" dirty="0">
              <a:latin typeface="Bahnschrift Light SemiCondensed" panose="020B0502040204020203" pitchFamily="34" charset="0"/>
            </a:endParaRPr>
          </a:p>
        </p:txBody>
      </p:sp>
      <p:sp>
        <p:nvSpPr>
          <p:cNvPr id="7" name="Slide Number Placeholder 6"/>
          <p:cNvSpPr>
            <a:spLocks noGrp="1"/>
          </p:cNvSpPr>
          <p:nvPr>
            <p:ph type="sldNum" sz="quarter" idx="12"/>
          </p:nvPr>
        </p:nvSpPr>
        <p:spPr/>
        <p:txBody>
          <a:bodyPr/>
          <a:lstStyle/>
          <a:p>
            <a:fld id="{41ADCCB6-76AC-4DAE-BD75-9E0CF7853DFB}" type="slidenum">
              <a:rPr lang="en-IN" smtClean="0"/>
              <a:pPr/>
              <a:t>9</a:t>
            </a:fld>
            <a:endParaRPr lang="en-IN"/>
          </a:p>
        </p:txBody>
      </p:sp>
    </p:spTree>
    <p:extLst>
      <p:ext uri="{BB962C8B-B14F-4D97-AF65-F5344CB8AC3E}">
        <p14:creationId xmlns:p14="http://schemas.microsoft.com/office/powerpoint/2010/main" val="3763924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1257</TotalTime>
  <Words>1182</Words>
  <Application>Microsoft Office PowerPoint</Application>
  <PresentationFormat>Widescreen</PresentationFormat>
  <Paragraphs>155</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Bahnschrift</vt:lpstr>
      <vt:lpstr>Bahnschrift Light SemiCondensed</vt:lpstr>
      <vt:lpstr>Calibri</vt:lpstr>
      <vt:lpstr>Calibri Light</vt:lpstr>
      <vt:lpstr>Office Theme</vt:lpstr>
      <vt:lpstr>Retailer Recommendation Using Facial Recognition</vt:lpstr>
      <vt:lpstr>Overview</vt:lpstr>
      <vt:lpstr>Abstract</vt:lpstr>
      <vt:lpstr>Introduction</vt:lpstr>
      <vt:lpstr> Literature Survey</vt:lpstr>
      <vt:lpstr>Literature Survey Continued</vt:lpstr>
      <vt:lpstr>Problem statement</vt:lpstr>
      <vt:lpstr>Work Flow</vt:lpstr>
      <vt:lpstr>PowerPoint Presentation</vt:lpstr>
      <vt:lpstr>Architecture</vt:lpstr>
      <vt:lpstr>Convolution Neural Network</vt:lpstr>
      <vt:lpstr>PowerPoint Presentation</vt:lpstr>
      <vt:lpstr>Output</vt:lpstr>
      <vt:lpstr>Output Continued</vt:lpstr>
      <vt:lpstr>Output Continued</vt:lpstr>
      <vt:lpstr>Output Continued</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Retailer Recommendation using Facial recognition</dc:title>
  <dc:creator>Saurabh Dhawale</dc:creator>
  <cp:lastModifiedBy>Saurabh Dhawale</cp:lastModifiedBy>
  <cp:revision>109</cp:revision>
  <dcterms:created xsi:type="dcterms:W3CDTF">2019-08-21T13:47:28Z</dcterms:created>
  <dcterms:modified xsi:type="dcterms:W3CDTF">2020-06-27T06:14:21Z</dcterms:modified>
</cp:coreProperties>
</file>