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9"/>
  </p:notesMasterIdLst>
  <p:sldIdLst>
    <p:sldId id="256" r:id="rId2"/>
    <p:sldId id="257" r:id="rId3"/>
    <p:sldId id="258" r:id="rId4"/>
    <p:sldId id="259" r:id="rId5"/>
    <p:sldId id="260" r:id="rId6"/>
    <p:sldId id="261" r:id="rId7"/>
    <p:sldId id="26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53" autoAdjust="0"/>
    <p:restoredTop sz="94624" autoAdjust="0"/>
  </p:normalViewPr>
  <p:slideViewPr>
    <p:cSldViewPr>
      <p:cViewPr varScale="1">
        <p:scale>
          <a:sx n="69" d="100"/>
          <a:sy n="69" d="100"/>
        </p:scale>
        <p:origin x="-1410" y="-102"/>
      </p:cViewPr>
      <p:guideLst>
        <p:guide orient="horz" pos="2160"/>
        <p:guide pos="2880"/>
      </p:guideLst>
    </p:cSldViewPr>
  </p:slideViewPr>
  <p:outlineViewPr>
    <p:cViewPr>
      <p:scale>
        <a:sx n="33" d="100"/>
        <a:sy n="33" d="100"/>
      </p:scale>
      <p:origin x="0" y="823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128CAE-42E6-493F-BF6A-AF4C6EF1865F}" type="datetimeFigureOut">
              <a:rPr lang="en-US" smtClean="0"/>
              <a:pPr/>
              <a:t>1/7/2021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7D0009-CB04-4C2C-9F65-6F1B434689F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7D0009-CB04-4C2C-9F65-6F1B434689F5}"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81A144E-236C-4099-B42D-9780F8673E52}" type="datetimeFigureOut">
              <a:rPr lang="en-US" smtClean="0"/>
              <a:pPr/>
              <a:t>1/7/2021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46CA2C1-C3B3-4608-A4FC-2BC4C131459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1A144E-236C-4099-B42D-9780F8673E52}" type="datetimeFigureOut">
              <a:rPr lang="en-US" smtClean="0"/>
              <a:pPr/>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CA2C1-C3B3-4608-A4FC-2BC4C13145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1A144E-236C-4099-B42D-9780F8673E52}" type="datetimeFigureOut">
              <a:rPr lang="en-US" smtClean="0"/>
              <a:pPr/>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CA2C1-C3B3-4608-A4FC-2BC4C131459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1A144E-236C-4099-B42D-9780F8673E52}" type="datetimeFigureOut">
              <a:rPr lang="en-US" smtClean="0"/>
              <a:pPr/>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CA2C1-C3B3-4608-A4FC-2BC4C131459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81A144E-236C-4099-B42D-9780F8673E52}" type="datetimeFigureOut">
              <a:rPr lang="en-US" smtClean="0"/>
              <a:pPr/>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CA2C1-C3B3-4608-A4FC-2BC4C131459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81A144E-236C-4099-B42D-9780F8673E52}" type="datetimeFigureOut">
              <a:rPr lang="en-US" smtClean="0"/>
              <a:pPr/>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CA2C1-C3B3-4608-A4FC-2BC4C131459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81A144E-236C-4099-B42D-9780F8673E52}" type="datetimeFigureOut">
              <a:rPr lang="en-US" smtClean="0"/>
              <a:pPr/>
              <a:t>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6CA2C1-C3B3-4608-A4FC-2BC4C131459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81A144E-236C-4099-B42D-9780F8673E52}" type="datetimeFigureOut">
              <a:rPr lang="en-US" smtClean="0"/>
              <a:pPr/>
              <a:t>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6CA2C1-C3B3-4608-A4FC-2BC4C131459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1A144E-236C-4099-B42D-9780F8673E52}" type="datetimeFigureOut">
              <a:rPr lang="en-US" smtClean="0"/>
              <a:pPr/>
              <a:t>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6CA2C1-C3B3-4608-A4FC-2BC4C131459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81A144E-236C-4099-B42D-9780F8673E52}" type="datetimeFigureOut">
              <a:rPr lang="en-US" smtClean="0"/>
              <a:pPr/>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CA2C1-C3B3-4608-A4FC-2BC4C131459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81A144E-236C-4099-B42D-9780F8673E52}" type="datetimeFigureOut">
              <a:rPr lang="en-US" smtClean="0"/>
              <a:pPr/>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46CA2C1-C3B3-4608-A4FC-2BC4C131459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81A144E-236C-4099-B42D-9780F8673E52}" type="datetimeFigureOut">
              <a:rPr lang="en-US" smtClean="0"/>
              <a:pPr/>
              <a:t>1/7/2021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46CA2C1-C3B3-4608-A4FC-2BC4C131459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8839200" cy="1905000"/>
          </a:xfrm>
        </p:spPr>
        <p:txBody>
          <a:bodyPr>
            <a:normAutofit fontScale="90000"/>
          </a:bodyPr>
          <a:lstStyle/>
          <a:p>
            <a:pPr marL="914400" indent="-914400"/>
            <a:r>
              <a:rPr lang="en-US" u="sng" dirty="0" smtClean="0"/>
              <a:t>Image Scraping and Classification </a:t>
            </a:r>
            <a:r>
              <a:rPr lang="en-US" dirty="0" smtClean="0"/>
              <a:t/>
            </a:r>
            <a:br>
              <a:rPr lang="en-US" dirty="0" smtClean="0"/>
            </a:br>
            <a:endParaRPr lang="en-US" dirty="0"/>
          </a:p>
        </p:txBody>
      </p:sp>
      <p:sp>
        <p:nvSpPr>
          <p:cNvPr id="3" name="Subtitle 2"/>
          <p:cNvSpPr>
            <a:spLocks noGrp="1"/>
          </p:cNvSpPr>
          <p:nvPr>
            <p:ph type="subTitle" idx="1"/>
          </p:nvPr>
        </p:nvSpPr>
        <p:spPr>
          <a:xfrm>
            <a:off x="228600" y="1981200"/>
            <a:ext cx="8686800" cy="4038600"/>
          </a:xfrm>
        </p:spPr>
        <p:txBody>
          <a:bodyPr>
            <a:normAutofit/>
          </a:bodyPr>
          <a:lstStyle/>
          <a:p>
            <a:pPr algn="l"/>
            <a:r>
              <a:rPr lang="en-US" sz="3200" b="1" dirty="0" smtClean="0">
                <a:latin typeface="Arial Black" pitchFamily="34" charset="0"/>
              </a:rPr>
              <a:t>Basic Introduction of the Project</a:t>
            </a:r>
            <a:r>
              <a:rPr lang="en-US" b="1" dirty="0" smtClean="0">
                <a:latin typeface="Arial Black" pitchFamily="34" charset="0"/>
              </a:rPr>
              <a:t>:</a:t>
            </a:r>
          </a:p>
          <a:p>
            <a:pPr marR="64008" algn="l">
              <a:spcBef>
                <a:spcPts val="400"/>
              </a:spcBef>
              <a:buClr>
                <a:schemeClr val="accent1"/>
              </a:buClr>
              <a:buSzPct val="68000"/>
              <a:defRPr/>
            </a:pPr>
            <a:r>
              <a:rPr lang="en-US" sz="2800" dirty="0" smtClean="0"/>
              <a:t>The idea behind this project is to build a deep learning-based Image Classification model on images that will be scraped from e-commerce portal. This is done to make the model more and more robust. </a:t>
            </a:r>
          </a:p>
          <a:p>
            <a:pPr marL="0" marR="64008" indent="0" algn="l"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n-US" sz="2700" kern="1200" dirty="0" smtClean="0">
              <a:solidFill>
                <a:schemeClr val="tx2"/>
              </a:solidFill>
              <a:latin typeface="+mn-lt"/>
              <a:ea typeface="+mn-ea"/>
              <a:cs typeface="+mn-cs"/>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r>
              <a:rPr lang="en-US" sz="3600" b="1" dirty="0" smtClean="0"/>
              <a:t>Problem Statement:</a:t>
            </a:r>
            <a:br>
              <a:rPr lang="en-US" sz="3600" b="1" dirty="0" smtClean="0"/>
            </a:br>
            <a:endParaRPr lang="en-US" sz="3600" b="1" dirty="0"/>
          </a:p>
        </p:txBody>
      </p:sp>
      <p:sp>
        <p:nvSpPr>
          <p:cNvPr id="3" name="Content Placeholder 2"/>
          <p:cNvSpPr>
            <a:spLocks noGrp="1"/>
          </p:cNvSpPr>
          <p:nvPr>
            <p:ph idx="1"/>
          </p:nvPr>
        </p:nvSpPr>
        <p:spPr>
          <a:xfrm>
            <a:off x="304800" y="609600"/>
            <a:ext cx="8610600" cy="6248400"/>
          </a:xfrm>
        </p:spPr>
        <p:txBody>
          <a:bodyPr>
            <a:normAutofit/>
          </a:bodyPr>
          <a:lstStyle/>
          <a:p>
            <a:r>
              <a:rPr lang="en-US" sz="2400" dirty="0" smtClean="0"/>
              <a:t> Images </a:t>
            </a:r>
            <a:r>
              <a:rPr lang="en-US" sz="2400" dirty="0" smtClean="0"/>
              <a:t>are one of the major sources of data in the field of data science and AI. This field is making appropriate use of information that can be gathered through images by examining its features and details. We are trying to give you an exposure of how an end to end project is developed in this field. </a:t>
            </a:r>
          </a:p>
          <a:p>
            <a:pPr>
              <a:buNone/>
            </a:pPr>
            <a:endParaRPr lang="en-US" sz="2400" dirty="0" smtClean="0"/>
          </a:p>
          <a:p>
            <a:r>
              <a:rPr lang="en-US" sz="2400" dirty="0" smtClean="0"/>
              <a:t>In this project the sample data is </a:t>
            </a:r>
            <a:r>
              <a:rPr lang="en-US" sz="2400" dirty="0" smtClean="0"/>
              <a:t>scrapped from the E-commerce site Amazon</a:t>
            </a:r>
            <a:r>
              <a:rPr lang="en-US" sz="2400" dirty="0" smtClean="0"/>
              <a:t>.</a:t>
            </a:r>
            <a:r>
              <a:rPr lang="en-US" sz="2400" dirty="0" smtClean="0"/>
              <a:t> </a:t>
            </a:r>
            <a:r>
              <a:rPr lang="en-US" sz="2400" dirty="0" smtClean="0"/>
              <a:t>We </a:t>
            </a:r>
            <a:r>
              <a:rPr lang="en-US" sz="2400" dirty="0" smtClean="0"/>
              <a:t>need to scrape images of these 3 categories and build </a:t>
            </a:r>
            <a:r>
              <a:rPr lang="en-US" sz="2400" dirty="0" smtClean="0"/>
              <a:t>our </a:t>
            </a:r>
            <a:r>
              <a:rPr lang="en-US" sz="2400" dirty="0" smtClean="0"/>
              <a:t>data from it. That data will be provided as an input to </a:t>
            </a:r>
            <a:r>
              <a:rPr lang="en-US" sz="2400" dirty="0" smtClean="0"/>
              <a:t>our deep </a:t>
            </a:r>
            <a:r>
              <a:rPr lang="en-US" sz="2400" dirty="0" smtClean="0"/>
              <a:t>learning problem</a:t>
            </a:r>
            <a:r>
              <a:rPr lang="en-US" sz="2400" dirty="0" smtClean="0"/>
              <a:t>. We need to scrape minimum 200 data for each categories.</a:t>
            </a:r>
            <a:endParaRPr lang="en-US" sz="2400" dirty="0" smtClean="0"/>
          </a:p>
          <a:p>
            <a:r>
              <a:rPr lang="en-US" sz="2400" dirty="0" smtClean="0"/>
              <a:t>So we build a </a:t>
            </a:r>
            <a:r>
              <a:rPr lang="en-US" sz="2400" dirty="0" smtClean="0"/>
              <a:t>Deep</a:t>
            </a:r>
            <a:r>
              <a:rPr lang="en-US" sz="2400" dirty="0" smtClean="0"/>
              <a:t> </a:t>
            </a:r>
            <a:r>
              <a:rPr lang="en-US" sz="2400" dirty="0" smtClean="0"/>
              <a:t>learning model that helps to </a:t>
            </a:r>
            <a:r>
              <a:rPr lang="en-US" sz="2400" dirty="0" smtClean="0"/>
              <a:t>distinguish between these three category</a:t>
            </a:r>
            <a:r>
              <a:rPr lang="en-US" sz="2400" dirty="0" smtClean="0"/>
              <a:t>.</a:t>
            </a:r>
            <a:endParaRPr lang="en-US" sz="2400" dirty="0" smtClean="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sz="4000" b="1" i="1" dirty="0" smtClean="0"/>
              <a:t>Data </a:t>
            </a:r>
            <a:r>
              <a:rPr lang="en-US" sz="4000" b="1" i="1" dirty="0" smtClean="0"/>
              <a:t>Scrapping</a:t>
            </a:r>
            <a:r>
              <a:rPr lang="en-US" sz="4000" b="1" i="1" dirty="0" smtClean="0"/>
              <a:t> </a:t>
            </a:r>
            <a:r>
              <a:rPr lang="en-US" sz="4000" b="1" i="1" dirty="0" smtClean="0"/>
              <a:t>Steps</a:t>
            </a:r>
            <a:r>
              <a:rPr lang="en-US" dirty="0" smtClean="0"/>
              <a:t>:</a:t>
            </a:r>
            <a:endParaRPr lang="en-US" dirty="0"/>
          </a:p>
        </p:txBody>
      </p:sp>
      <p:sp>
        <p:nvSpPr>
          <p:cNvPr id="3" name="Content Placeholder 2"/>
          <p:cNvSpPr>
            <a:spLocks noGrp="1"/>
          </p:cNvSpPr>
          <p:nvPr>
            <p:ph idx="1"/>
          </p:nvPr>
        </p:nvSpPr>
        <p:spPr>
          <a:xfrm>
            <a:off x="457200" y="1371600"/>
            <a:ext cx="8382000" cy="4876800"/>
          </a:xfrm>
        </p:spPr>
        <p:txBody>
          <a:bodyPr>
            <a:normAutofit/>
          </a:bodyPr>
          <a:lstStyle/>
          <a:p>
            <a:r>
              <a:rPr lang="en-US" dirty="0" smtClean="0"/>
              <a:t>First we </a:t>
            </a:r>
            <a:r>
              <a:rPr lang="en-US" dirty="0" smtClean="0"/>
              <a:t>scrapped the data to E-commerce site i.e. Amazon.</a:t>
            </a:r>
            <a:endParaRPr lang="en-US" dirty="0" smtClean="0"/>
          </a:p>
          <a:p>
            <a:r>
              <a:rPr lang="en-US" dirty="0" smtClean="0"/>
              <a:t>We use Selenium to scrape our data.</a:t>
            </a:r>
            <a:endParaRPr lang="en-US" dirty="0" smtClean="0"/>
          </a:p>
          <a:p>
            <a:r>
              <a:rPr lang="en-US" dirty="0" smtClean="0"/>
              <a:t>In this project we scrape the data into three categories so we make three </a:t>
            </a:r>
            <a:r>
              <a:rPr lang="en-US" dirty="0" err="1" smtClean="0"/>
              <a:t>seprate</a:t>
            </a:r>
            <a:r>
              <a:rPr lang="en-US" dirty="0" smtClean="0"/>
              <a:t> directory to save our data.</a:t>
            </a:r>
            <a:endParaRPr lang="en-US" dirty="0" smtClean="0"/>
          </a:p>
          <a:p>
            <a:r>
              <a:rPr lang="en-US" dirty="0" smtClean="0"/>
              <a:t>After  </a:t>
            </a:r>
            <a:r>
              <a:rPr lang="en-US" dirty="0" smtClean="0"/>
              <a:t>scrapping the data we save our folder to other drive and Zip it</a:t>
            </a:r>
            <a:r>
              <a:rPr lang="en-US" dirty="0" smtClean="0"/>
              <a:t> </a:t>
            </a:r>
            <a:r>
              <a:rPr lang="en-US" dirty="0" smtClean="0"/>
              <a:t>in order to upload it into our </a:t>
            </a:r>
            <a:r>
              <a:rPr lang="en-US" dirty="0" err="1" smtClean="0"/>
              <a:t>google</a:t>
            </a:r>
            <a:r>
              <a:rPr lang="en-US" dirty="0" smtClean="0"/>
              <a:t> </a:t>
            </a:r>
            <a:r>
              <a:rPr lang="en-US" dirty="0" err="1" smtClean="0"/>
              <a:t>collab</a:t>
            </a:r>
            <a:r>
              <a:rPr lang="en-US" dirty="0" smtClean="0"/>
              <a:t>.</a:t>
            </a:r>
            <a:endParaRPr lang="en-US" dirty="0" smtClean="0"/>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sz="4000" b="1" dirty="0" smtClean="0"/>
              <a:t>Model Building </a:t>
            </a:r>
            <a:r>
              <a:rPr lang="en-US" sz="4000" b="1" dirty="0" smtClean="0"/>
              <a:t>Phase:</a:t>
            </a:r>
            <a:endParaRPr lang="en-US" sz="4000" b="1" i="1" dirty="0"/>
          </a:p>
        </p:txBody>
      </p:sp>
      <p:sp>
        <p:nvSpPr>
          <p:cNvPr id="3" name="Content Placeholder 2"/>
          <p:cNvSpPr>
            <a:spLocks noGrp="1"/>
          </p:cNvSpPr>
          <p:nvPr>
            <p:ph idx="1"/>
          </p:nvPr>
        </p:nvSpPr>
        <p:spPr>
          <a:xfrm>
            <a:off x="457200" y="990600"/>
            <a:ext cx="8229600" cy="5486400"/>
          </a:xfrm>
        </p:spPr>
        <p:txBody>
          <a:bodyPr>
            <a:normAutofit lnSpcReduction="10000"/>
          </a:bodyPr>
          <a:lstStyle/>
          <a:p>
            <a:r>
              <a:rPr lang="en-US" dirty="0" smtClean="0"/>
              <a:t>After the data collection and preparation is done, you need to build an image classification model that will classify between these 3 categories mentioned above. </a:t>
            </a:r>
            <a:endParaRPr lang="en-US" dirty="0" smtClean="0"/>
          </a:p>
          <a:p>
            <a:r>
              <a:rPr lang="en-US" dirty="0" smtClean="0"/>
              <a:t>After uploading the </a:t>
            </a:r>
            <a:r>
              <a:rPr lang="en-US" dirty="0" err="1" smtClean="0"/>
              <a:t>the</a:t>
            </a:r>
            <a:r>
              <a:rPr lang="en-US" dirty="0" smtClean="0"/>
              <a:t> zip file in our </a:t>
            </a:r>
            <a:r>
              <a:rPr lang="en-US" dirty="0" err="1" smtClean="0"/>
              <a:t>collab</a:t>
            </a:r>
            <a:r>
              <a:rPr lang="en-US" dirty="0" smtClean="0"/>
              <a:t> we unzip it.</a:t>
            </a:r>
            <a:endParaRPr lang="en-US" dirty="0" smtClean="0"/>
          </a:p>
          <a:p>
            <a:r>
              <a:rPr lang="en-US" dirty="0" smtClean="0"/>
              <a:t>Now that </a:t>
            </a:r>
            <a:r>
              <a:rPr lang="en-US" dirty="0" smtClean="0"/>
              <a:t>we </a:t>
            </a:r>
            <a:r>
              <a:rPr lang="en-US" dirty="0" smtClean="0"/>
              <a:t>have the dataset, it's currently compressed. Unzip the dataset, and </a:t>
            </a:r>
            <a:r>
              <a:rPr lang="en-US" dirty="0" smtClean="0"/>
              <a:t>we </a:t>
            </a:r>
            <a:r>
              <a:rPr lang="en-US" dirty="0" smtClean="0"/>
              <a:t>should find that it creates a directory called </a:t>
            </a:r>
            <a:r>
              <a:rPr lang="en-US" dirty="0" smtClean="0"/>
              <a:t>Scrapped Images.</a:t>
            </a:r>
          </a:p>
          <a:p>
            <a:r>
              <a:rPr lang="en-US" dirty="0" smtClean="0"/>
              <a:t>Inside </a:t>
            </a:r>
            <a:r>
              <a:rPr lang="en-US" dirty="0" smtClean="0"/>
              <a:t>of that, we </a:t>
            </a:r>
            <a:r>
              <a:rPr lang="en-US" dirty="0" smtClean="0"/>
              <a:t>have  </a:t>
            </a:r>
            <a:r>
              <a:rPr lang="en-US" dirty="0" err="1" smtClean="0"/>
              <a:t>Sarees</a:t>
            </a:r>
            <a:r>
              <a:rPr lang="en-US" dirty="0" smtClean="0"/>
              <a:t> , Jeans  and Trousers </a:t>
            </a:r>
            <a:r>
              <a:rPr lang="en-US" dirty="0" smtClean="0"/>
              <a:t> </a:t>
            </a:r>
            <a:r>
              <a:rPr lang="en-US" dirty="0" smtClean="0"/>
              <a:t> directories , </a:t>
            </a:r>
            <a:r>
              <a:rPr lang="en-US" dirty="0" smtClean="0"/>
              <a:t>which are then filled with images of </a:t>
            </a:r>
            <a:r>
              <a:rPr lang="en-US" dirty="0" err="1" smtClean="0"/>
              <a:t>Sarees</a:t>
            </a:r>
            <a:r>
              <a:rPr lang="en-US" dirty="0" smtClean="0"/>
              <a:t>, Jeans and Trousers.</a:t>
            </a:r>
          </a:p>
          <a:p>
            <a:r>
              <a:rPr lang="en-US" dirty="0" smtClean="0"/>
              <a:t> </a:t>
            </a:r>
            <a:r>
              <a:rPr lang="en-US" dirty="0" smtClean="0"/>
              <a:t>We </a:t>
            </a:r>
            <a:r>
              <a:rPr lang="en-US" dirty="0" smtClean="0"/>
              <a:t>need to understand how we will convert this dataset to training data</a:t>
            </a: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685800"/>
          </a:xfrm>
        </p:spPr>
        <p:txBody>
          <a:bodyPr/>
          <a:lstStyle/>
          <a:p>
            <a:r>
              <a:rPr lang="en-US" sz="4000" b="1" i="1" dirty="0" smtClean="0"/>
              <a:t>Continued</a:t>
            </a:r>
            <a:r>
              <a:rPr lang="en-US" sz="4000" b="1" i="1" dirty="0" smtClean="0"/>
              <a:t>:</a:t>
            </a:r>
            <a:endParaRPr lang="en-US" sz="4000" b="1" i="1" dirty="0"/>
          </a:p>
        </p:txBody>
      </p:sp>
      <p:sp>
        <p:nvSpPr>
          <p:cNvPr id="5" name="Content Placeholder 4"/>
          <p:cNvSpPr>
            <a:spLocks noGrp="1"/>
          </p:cNvSpPr>
          <p:nvPr>
            <p:ph idx="1"/>
          </p:nvPr>
        </p:nvSpPr>
        <p:spPr>
          <a:xfrm>
            <a:off x="457200" y="990600"/>
            <a:ext cx="8229600" cy="5867400"/>
          </a:xfrm>
        </p:spPr>
        <p:txBody>
          <a:bodyPr>
            <a:normAutofit fontScale="92500"/>
          </a:bodyPr>
          <a:lstStyle/>
          <a:p>
            <a:endParaRPr lang="en-US" dirty="0" smtClean="0"/>
          </a:p>
          <a:p>
            <a:r>
              <a:rPr lang="en-US" dirty="0" smtClean="0"/>
              <a:t>The largest issue is not all of these images are the same size. While we can eventually have variable-sized layers in neural networks, this is not the most basic thing to achieve.</a:t>
            </a:r>
            <a:endParaRPr lang="en-US" dirty="0" smtClean="0"/>
          </a:p>
          <a:p>
            <a:r>
              <a:rPr lang="en-US" dirty="0" smtClean="0"/>
              <a:t>We're going to want to reshape things for now so every image has the same dimensions. Next, we may or may not want to keep </a:t>
            </a:r>
            <a:r>
              <a:rPr lang="en-US" dirty="0" smtClean="0"/>
              <a:t>color.</a:t>
            </a:r>
            <a:endParaRPr lang="en-US" dirty="0" smtClean="0"/>
          </a:p>
          <a:p>
            <a:r>
              <a:rPr lang="en-US" dirty="0" smtClean="0"/>
              <a:t>We definitely don't want the images </a:t>
            </a:r>
            <a:r>
              <a:rPr lang="en-US" dirty="0" smtClean="0"/>
              <a:t>t00 </a:t>
            </a:r>
            <a:r>
              <a:rPr lang="en-US" dirty="0" smtClean="0"/>
              <a:t>big, but also various images are different shapes, and this is also a </a:t>
            </a:r>
            <a:r>
              <a:rPr lang="en-US" dirty="0" smtClean="0"/>
              <a:t>problem. So we reshape all the images with same size.</a:t>
            </a:r>
          </a:p>
          <a:p>
            <a:r>
              <a:rPr lang="en-US" dirty="0" smtClean="0"/>
              <a:t>Next</a:t>
            </a:r>
            <a:r>
              <a:rPr lang="en-US" dirty="0" smtClean="0"/>
              <a:t>, we're going to want to create training data and all that, but, first, we should set aside some images for final testing. I am going to just manually create a directory called Testing and then create </a:t>
            </a:r>
            <a:r>
              <a:rPr lang="en-US" dirty="0" smtClean="0"/>
              <a:t>3 </a:t>
            </a:r>
            <a:r>
              <a:rPr lang="en-US" dirty="0" smtClean="0"/>
              <a:t>directories inside </a:t>
            </a:r>
            <a:r>
              <a:rPr lang="en-US" dirty="0" smtClean="0"/>
              <a:t>it.</a:t>
            </a:r>
          </a:p>
          <a:p>
            <a:endParaRPr lang="en-US" dirty="0" smtClean="0"/>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sz="4000" b="1" dirty="0" smtClean="0"/>
              <a:t>Modeling Parts</a:t>
            </a:r>
            <a:r>
              <a:rPr lang="en-US" dirty="0" smtClean="0"/>
              <a:t>:</a:t>
            </a:r>
            <a:endParaRPr lang="en-US" dirty="0"/>
          </a:p>
        </p:txBody>
      </p:sp>
      <p:sp>
        <p:nvSpPr>
          <p:cNvPr id="3" name="Content Placeholder 2"/>
          <p:cNvSpPr>
            <a:spLocks noGrp="1"/>
          </p:cNvSpPr>
          <p:nvPr>
            <p:ph idx="1"/>
          </p:nvPr>
        </p:nvSpPr>
        <p:spPr>
          <a:xfrm>
            <a:off x="457200" y="990600"/>
            <a:ext cx="8229600" cy="5867400"/>
          </a:xfrm>
        </p:spPr>
        <p:txBody>
          <a:bodyPr>
            <a:normAutofit lnSpcReduction="10000"/>
          </a:bodyPr>
          <a:lstStyle/>
          <a:p>
            <a:r>
              <a:rPr lang="en-US" dirty="0" smtClean="0"/>
              <a:t>Next, we want to shuffle the </a:t>
            </a:r>
            <a:r>
              <a:rPr lang="en-US" dirty="0" smtClean="0"/>
              <a:t>data. </a:t>
            </a:r>
            <a:r>
              <a:rPr lang="en-US" dirty="0" smtClean="0"/>
              <a:t>Our </a:t>
            </a:r>
            <a:r>
              <a:rPr lang="en-US" dirty="0" err="1" smtClean="0"/>
              <a:t>training_data</a:t>
            </a:r>
            <a:r>
              <a:rPr lang="en-US" dirty="0" smtClean="0"/>
              <a:t> is a list, meaning it's mutable, so it's now nicely shuffled. We can confirm this by iterating over a few of the initial samples and printing out the class</a:t>
            </a:r>
            <a:r>
              <a:rPr lang="en-US" dirty="0" smtClean="0"/>
              <a:t>.</a:t>
            </a:r>
          </a:p>
          <a:p>
            <a:r>
              <a:rPr lang="en-US" dirty="0" smtClean="0"/>
              <a:t>Let's save this data, so that we don't need to keep calculating it every time we want to play with the neural network </a:t>
            </a:r>
            <a:r>
              <a:rPr lang="en-US" dirty="0" smtClean="0"/>
              <a:t>model.</a:t>
            </a:r>
          </a:p>
          <a:p>
            <a:r>
              <a:rPr lang="en-US" dirty="0" smtClean="0"/>
              <a:t>Now that we've got out dataset, we're ready to cover </a:t>
            </a:r>
            <a:r>
              <a:rPr lang="en-US" dirty="0" err="1" smtClean="0"/>
              <a:t>convolutional</a:t>
            </a:r>
            <a:r>
              <a:rPr lang="en-US" dirty="0" smtClean="0"/>
              <a:t> neural networks and implement one with our data for </a:t>
            </a:r>
            <a:r>
              <a:rPr lang="en-US" dirty="0" smtClean="0"/>
              <a:t>classification.</a:t>
            </a:r>
          </a:p>
          <a:p>
            <a:r>
              <a:rPr lang="en-US" dirty="0" smtClean="0"/>
              <a:t>After </a:t>
            </a:r>
            <a:r>
              <a:rPr lang="en-US" dirty="0" smtClean="0"/>
              <a:t>30 </a:t>
            </a:r>
            <a:r>
              <a:rPr lang="en-US" dirty="0" smtClean="0"/>
              <a:t>epochs, we have </a:t>
            </a:r>
            <a:r>
              <a:rPr lang="en-US" dirty="0" smtClean="0"/>
              <a:t>34% </a:t>
            </a:r>
            <a:r>
              <a:rPr lang="en-US" dirty="0" smtClean="0"/>
              <a:t>validation </a:t>
            </a:r>
            <a:r>
              <a:rPr lang="en-US" dirty="0" smtClean="0"/>
              <a:t>accuracy . Our accuracy is low due to low data.</a:t>
            </a:r>
          </a:p>
          <a:p>
            <a:r>
              <a:rPr lang="en-US" dirty="0" smtClean="0"/>
              <a:t>If </a:t>
            </a:r>
            <a:r>
              <a:rPr lang="en-US" dirty="0" smtClean="0"/>
              <a:t>we keep going, we can probably do even better, but we should probably discuss how we know how we are </a:t>
            </a:r>
            <a:r>
              <a:rPr lang="en-US" dirty="0" smtClean="0"/>
              <a:t>doing.</a:t>
            </a: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4000" b="1" dirty="0" smtClean="0"/>
              <a:t>Conclusion of the Project</a:t>
            </a:r>
            <a:r>
              <a:rPr lang="en-US" dirty="0" smtClean="0"/>
              <a:t>:</a:t>
            </a:r>
            <a:endParaRPr lang="en-US" dirty="0"/>
          </a:p>
        </p:txBody>
      </p:sp>
      <p:sp>
        <p:nvSpPr>
          <p:cNvPr id="3" name="Content Placeholder 2"/>
          <p:cNvSpPr>
            <a:spLocks noGrp="1"/>
          </p:cNvSpPr>
          <p:nvPr>
            <p:ph idx="1"/>
          </p:nvPr>
        </p:nvSpPr>
        <p:spPr>
          <a:xfrm>
            <a:off x="457200" y="1935480"/>
            <a:ext cx="8229600" cy="4541520"/>
          </a:xfrm>
        </p:spPr>
        <p:txBody>
          <a:bodyPr>
            <a:normAutofit/>
          </a:bodyPr>
          <a:lstStyle/>
          <a:p>
            <a:r>
              <a:rPr lang="en-US" dirty="0" smtClean="0"/>
              <a:t>In this project the sample data is </a:t>
            </a:r>
            <a:r>
              <a:rPr lang="en-US" dirty="0" smtClean="0"/>
              <a:t>scrapped from the Amazon website</a:t>
            </a:r>
            <a:r>
              <a:rPr lang="en-US" sz="2400" dirty="0" smtClean="0"/>
              <a:t>.</a:t>
            </a:r>
            <a:r>
              <a:rPr lang="en-US" dirty="0" smtClean="0"/>
              <a:t> </a:t>
            </a:r>
            <a:endParaRPr lang="en-US" dirty="0" smtClean="0"/>
          </a:p>
          <a:p>
            <a:r>
              <a:rPr lang="en-US" dirty="0" smtClean="0"/>
              <a:t>We make a </a:t>
            </a:r>
            <a:r>
              <a:rPr lang="en-US" dirty="0" smtClean="0"/>
              <a:t>Deep</a:t>
            </a:r>
            <a:r>
              <a:rPr lang="en-US" dirty="0" smtClean="0"/>
              <a:t> </a:t>
            </a:r>
            <a:r>
              <a:rPr lang="en-US" dirty="0" smtClean="0"/>
              <a:t>learning model in order to </a:t>
            </a:r>
            <a:r>
              <a:rPr lang="en-US" dirty="0" smtClean="0"/>
              <a:t>classify between the images</a:t>
            </a:r>
            <a:r>
              <a:rPr lang="en-US" dirty="0" smtClean="0"/>
              <a:t>.</a:t>
            </a:r>
            <a:endParaRPr lang="en-US" dirty="0" smtClean="0"/>
          </a:p>
          <a:p>
            <a:r>
              <a:rPr lang="en-US" dirty="0" smtClean="0"/>
              <a:t>The </a:t>
            </a:r>
            <a:r>
              <a:rPr lang="en-US" dirty="0" err="1" smtClean="0"/>
              <a:t>Convolutional</a:t>
            </a:r>
            <a:r>
              <a:rPr lang="en-US" smtClean="0"/>
              <a:t> Neural Network gained popularity through its use with image data, and is currently the state of the art for detecting what an image is, or what is contained in the image.</a:t>
            </a:r>
            <a:endParaRPr lang="en-US" dirty="0" smtClean="0"/>
          </a:p>
        </p:txBody>
      </p:sp>
    </p:spTree>
  </p:cSld>
  <p:clrMapOvr>
    <a:masterClrMapping/>
  </p:clrMapOvr>
  <p:transition>
    <p:dissolv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995</TotalTime>
  <Words>539</Words>
  <Application>Microsoft Office PowerPoint</Application>
  <PresentationFormat>On-screen Show (4:3)</PresentationFormat>
  <Paragraphs>36</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Image Scraping and Classification  </vt:lpstr>
      <vt:lpstr>Problem Statement: </vt:lpstr>
      <vt:lpstr>Data Scrapping Steps:</vt:lpstr>
      <vt:lpstr>Model Building Phase:</vt:lpstr>
      <vt:lpstr>Continued:</vt:lpstr>
      <vt:lpstr>Modeling Parts:</vt:lpstr>
      <vt:lpstr>Conclusion of the Project: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55</cp:revision>
  <dcterms:created xsi:type="dcterms:W3CDTF">2020-09-19T16:06:16Z</dcterms:created>
  <dcterms:modified xsi:type="dcterms:W3CDTF">2021-01-07T06:47:06Z</dcterms:modified>
</cp:coreProperties>
</file>