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823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28CAE-42E6-493F-BF6A-AF4C6EF1865F}" type="datetimeFigureOut">
              <a:rPr lang="en-US" smtClean="0"/>
              <a:pPr/>
              <a:t>3/6/2021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0009-CB04-4C2C-9F65-6F1B434689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7D0009-CB04-4C2C-9F65-6F1B434689F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81A144E-236C-4099-B42D-9780F8673E52}" type="datetimeFigureOut">
              <a:rPr lang="en-US" smtClean="0"/>
              <a:pPr/>
              <a:t>3/6/2021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46CA2C1-C3B3-4608-A4FC-2BC4C131459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1A144E-236C-4099-B42D-9780F8673E52}" type="datetimeFigureOut">
              <a:rPr lang="en-US" smtClean="0"/>
              <a:pPr/>
              <a:t>3/6/2021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6CA2C1-C3B3-4608-A4FC-2BC4C13145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1A144E-236C-4099-B42D-9780F8673E52}" type="datetimeFigureOut">
              <a:rPr lang="en-US" smtClean="0"/>
              <a:pPr/>
              <a:t>3/6/2021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6CA2C1-C3B3-4608-A4FC-2BC4C13145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1A144E-236C-4099-B42D-9780F8673E52}" type="datetimeFigureOut">
              <a:rPr lang="en-US" smtClean="0"/>
              <a:pPr/>
              <a:t>3/6/2021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6CA2C1-C3B3-4608-A4FC-2BC4C13145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81A144E-236C-4099-B42D-9780F8673E52}" type="datetimeFigureOut">
              <a:rPr lang="en-US" smtClean="0"/>
              <a:pPr/>
              <a:t>3/6/2021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6CA2C1-C3B3-4608-A4FC-2BC4C131459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1A144E-236C-4099-B42D-9780F8673E52}" type="datetimeFigureOut">
              <a:rPr lang="en-US" smtClean="0"/>
              <a:pPr/>
              <a:t>3/6/2021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46CA2C1-C3B3-4608-A4FC-2BC4C13145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1A144E-236C-4099-B42D-9780F8673E52}" type="datetimeFigureOut">
              <a:rPr lang="en-US" smtClean="0"/>
              <a:pPr/>
              <a:t>3/6/2021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46CA2C1-C3B3-4608-A4FC-2BC4C13145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81A144E-236C-4099-B42D-9780F8673E52}" type="datetimeFigureOut">
              <a:rPr lang="en-US" smtClean="0"/>
              <a:pPr/>
              <a:t>3/6/2021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46CA2C1-C3B3-4608-A4FC-2BC4C13145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81A144E-236C-4099-B42D-9780F8673E52}" type="datetimeFigureOut">
              <a:rPr lang="en-US" smtClean="0"/>
              <a:pPr/>
              <a:t>3/6/2021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46CA2C1-C3B3-4608-A4FC-2BC4C131459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1A144E-236C-4099-B42D-9780F8673E52}" type="datetimeFigureOut">
              <a:rPr lang="en-US" smtClean="0"/>
              <a:pPr/>
              <a:t>3/6/2021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46CA2C1-C3B3-4608-A4FC-2BC4C13145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81A144E-236C-4099-B42D-9780F8673E52}" type="datetimeFigureOut">
              <a:rPr lang="en-US" smtClean="0"/>
              <a:pPr/>
              <a:t>3/6/2021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46CA2C1-C3B3-4608-A4FC-2BC4C131459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81A144E-236C-4099-B42D-9780F8673E52}" type="datetimeFigureOut">
              <a:rPr lang="en-US" smtClean="0"/>
              <a:pPr/>
              <a:t>3/6/2021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46CA2C1-C3B3-4608-A4FC-2BC4C131459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523999"/>
          </a:xfrm>
        </p:spPr>
        <p:txBody>
          <a:bodyPr>
            <a:normAutofit/>
          </a:bodyPr>
          <a:lstStyle/>
          <a:p>
            <a:pPr marL="914400" indent="-914400" algn="ctr"/>
            <a:r>
              <a:rPr lang="en-US" b="1" dirty="0" smtClean="0">
                <a:latin typeface="Algerian" pitchFamily="82" charset="0"/>
              </a:rPr>
              <a:t>Malignant Comments </a:t>
            </a:r>
            <a:r>
              <a:rPr lang="en-US" b="1" dirty="0" err="1" smtClean="0">
                <a:latin typeface="Algerian" pitchFamily="82" charset="0"/>
              </a:rPr>
              <a:t>Classiifer</a:t>
            </a:r>
            <a:r>
              <a:rPr lang="en-US" b="1" dirty="0" smtClean="0">
                <a:latin typeface="Algerian" pitchFamily="82" charset="0"/>
              </a:rPr>
              <a:t> Project</a:t>
            </a:r>
            <a:endParaRPr lang="en-US" b="1" dirty="0">
              <a:latin typeface="Algerian" pitchFamily="82" charset="0"/>
            </a:endParaRPr>
          </a:p>
        </p:txBody>
      </p:sp>
      <p:sp>
        <p:nvSpPr>
          <p:cNvPr id="3" name="Subtitle 2"/>
          <p:cNvSpPr>
            <a:spLocks noGrp="1"/>
          </p:cNvSpPr>
          <p:nvPr>
            <p:ph type="subTitle" idx="1"/>
          </p:nvPr>
        </p:nvSpPr>
        <p:spPr>
          <a:xfrm>
            <a:off x="228600" y="1981200"/>
            <a:ext cx="8686800" cy="4343400"/>
          </a:xfrm>
        </p:spPr>
        <p:txBody>
          <a:bodyPr>
            <a:normAutofit fontScale="92500" lnSpcReduction="10000"/>
          </a:bodyPr>
          <a:lstStyle/>
          <a:p>
            <a:pPr algn="l"/>
            <a:r>
              <a:rPr lang="en-US" sz="3200" b="1" dirty="0" smtClean="0">
                <a:latin typeface="Algerian" pitchFamily="82" charset="0"/>
              </a:rPr>
              <a:t>Basic Introduction of the Project</a:t>
            </a:r>
            <a:r>
              <a:rPr lang="en-US" dirty="0" smtClean="0">
                <a:latin typeface="Algerian" pitchFamily="82" charset="0"/>
              </a:rPr>
              <a:t>:</a:t>
            </a:r>
            <a:endParaRPr lang="en-US" dirty="0">
              <a:latin typeface="Algerian" pitchFamily="82" charset="0"/>
            </a:endParaRPr>
          </a:p>
          <a:p>
            <a:pPr algn="l">
              <a:buFont typeface="Wingdings" pitchFamily="2" charset="2"/>
              <a:buChar char="Ø"/>
            </a:pPr>
            <a:r>
              <a:rPr lang="en-IN" sz="2800" dirty="0" smtClean="0">
                <a:latin typeface="+mj-lt"/>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l">
              <a:buFont typeface="Wingdings" pitchFamily="2" charset="2"/>
              <a:buChar char="Ø"/>
            </a:pPr>
            <a:r>
              <a:rPr lang="en-IN" sz="2800" dirty="0" smtClean="0">
                <a:latin typeface="+mj-lt"/>
              </a:rPr>
              <a:t>Our goal is to build a prototype of online hate and abuse comment classifier which can used to classify hate and offensive comments so that it can be controlled and restricted from spreading hatred and </a:t>
            </a:r>
            <a:r>
              <a:rPr lang="en-IN" sz="2800" dirty="0" err="1" smtClean="0">
                <a:latin typeface="+mj-lt"/>
              </a:rPr>
              <a:t>cyberbullying</a:t>
            </a:r>
            <a:r>
              <a:rPr lang="en-IN" sz="2800" dirty="0" smtClean="0">
                <a:latin typeface="+mj-lt"/>
              </a:rPr>
              <a:t>. </a:t>
            </a:r>
            <a:endParaRPr lang="en-US" sz="2800" dirty="0" smtClean="0">
              <a:latin typeface="+mj-lt"/>
            </a:endParaRPr>
          </a:p>
          <a:p>
            <a:pPr algn="l"/>
            <a:endParaRPr lang="en-US" dirty="0" smtClean="0"/>
          </a:p>
          <a:p>
            <a:pPr algn="l"/>
            <a:endParaRPr lang="en-US" b="1" dirty="0" smtClean="0">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b="1" dirty="0" smtClean="0">
                <a:effectLst/>
                <a:latin typeface="Algerian" pitchFamily="82" charset="0"/>
              </a:rPr>
              <a:t>Conclusion of the Project</a:t>
            </a:r>
            <a:r>
              <a:rPr lang="en-US" dirty="0" smtClean="0"/>
              <a:t>:</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pPr>
              <a:buFont typeface="Wingdings" pitchFamily="2" charset="2"/>
              <a:buChar char="Ø"/>
            </a:pPr>
            <a:r>
              <a:rPr lang="en-US" dirty="0" smtClean="0"/>
              <a:t>In this project the sample data is provided to us from our client database</a:t>
            </a:r>
            <a:r>
              <a:rPr lang="en-US" sz="2400" dirty="0" smtClean="0"/>
              <a:t>.</a:t>
            </a:r>
          </a:p>
          <a:p>
            <a:pPr>
              <a:buFont typeface="Wingdings" pitchFamily="2" charset="2"/>
              <a:buChar char="Ø"/>
            </a:pPr>
            <a:r>
              <a:rPr lang="en-IN" dirty="0" smtClean="0"/>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r>
              <a:rPr lang="en-US" dirty="0" smtClean="0"/>
              <a:t> </a:t>
            </a:r>
          </a:p>
          <a:p>
            <a:pPr>
              <a:buFont typeface="Wingdings" pitchFamily="2" charset="2"/>
              <a:buChar char="Ø"/>
            </a:pPr>
            <a:r>
              <a:rPr lang="en-US" dirty="0" smtClean="0"/>
              <a:t>We make a machine learning model in order to improve the </a:t>
            </a:r>
            <a:r>
              <a:rPr lang="en-IN" dirty="0" smtClean="0"/>
              <a:t>need to build a model that can differentiate between comments and its categories</a:t>
            </a:r>
            <a:r>
              <a:rPr lang="en-US" dirty="0" smtClean="0"/>
              <a:t>.</a:t>
            </a:r>
          </a:p>
          <a:p>
            <a:pPr>
              <a:buFont typeface="Wingdings" pitchFamily="2" charset="2"/>
              <a:buChar char="Ø"/>
            </a:pPr>
            <a:endParaRPr lang="en-US" dirty="0" smtClean="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600" b="1" dirty="0" smtClean="0">
                <a:latin typeface="Algerian" pitchFamily="82" charset="0"/>
              </a:rPr>
              <a:t>Problem Statement:</a:t>
            </a:r>
            <a:r>
              <a:rPr lang="en-US" sz="3600" b="1" dirty="0" smtClean="0"/>
              <a:t/>
            </a:r>
            <a:br>
              <a:rPr lang="en-US" sz="3600" b="1" dirty="0" smtClean="0"/>
            </a:br>
            <a:endParaRPr lang="en-US" sz="3600" b="1" dirty="0"/>
          </a:p>
        </p:txBody>
      </p:sp>
      <p:sp>
        <p:nvSpPr>
          <p:cNvPr id="3" name="Content Placeholder 2"/>
          <p:cNvSpPr>
            <a:spLocks noGrp="1"/>
          </p:cNvSpPr>
          <p:nvPr>
            <p:ph idx="1"/>
          </p:nvPr>
        </p:nvSpPr>
        <p:spPr>
          <a:xfrm>
            <a:off x="304800" y="609600"/>
            <a:ext cx="8610600" cy="6248400"/>
          </a:xfrm>
        </p:spPr>
        <p:txBody>
          <a:bodyPr>
            <a:normAutofit/>
          </a:bodyPr>
          <a:lstStyle/>
          <a:p>
            <a:pPr>
              <a:buFont typeface="Wingdings" pitchFamily="2" charset="2"/>
              <a:buChar char="Ø"/>
            </a:pPr>
            <a:r>
              <a:rPr lang="en-IN" sz="2400" dirty="0" smtClean="0"/>
              <a:t>Online hate, described as abusive language, aggression, </a:t>
            </a:r>
            <a:r>
              <a:rPr lang="en-IN" sz="2400" dirty="0" err="1" smtClean="0"/>
              <a:t>cyberbullying</a:t>
            </a:r>
            <a:r>
              <a:rPr lang="en-IN" sz="2400" dirty="0" smtClean="0"/>
              <a:t>, hatefulness and many others has been identified as a major threat on online social media platforms. Social media platforms are the most prominent grounds for such toxic behaviour.   </a:t>
            </a:r>
            <a:endParaRPr lang="en-US" sz="2400" dirty="0" smtClean="0"/>
          </a:p>
          <a:p>
            <a:pPr>
              <a:buFont typeface="Wingdings" pitchFamily="2" charset="2"/>
              <a:buChar char="Ø"/>
            </a:pPr>
            <a:r>
              <a:rPr lang="en-IN" sz="2400" dirty="0" smtClean="0"/>
              <a:t>There has been a remarkable increase in the cases of </a:t>
            </a:r>
            <a:r>
              <a:rPr lang="en-IN" sz="2400" dirty="0" err="1" smtClean="0"/>
              <a:t>cyberbullying</a:t>
            </a:r>
            <a:r>
              <a:rPr lang="en-IN" sz="2400" dirty="0" smtClean="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2400" dirty="0" smtClean="0"/>
          </a:p>
          <a:p>
            <a:pPr>
              <a:buFont typeface="Wingdings" pitchFamily="2" charset="2"/>
              <a:buChar char="Ø"/>
            </a:pPr>
            <a:r>
              <a:rPr lang="en-IN" sz="2400" dirty="0" smtClean="0"/>
              <a:t>Our goal is to build a prototype of online hate and abuse comment classifier which can used to classify hate and offensive comments so that it can be controlled and restricted from spreading hatred and </a:t>
            </a:r>
            <a:r>
              <a:rPr lang="en-IN" sz="2400" dirty="0" err="1" smtClean="0"/>
              <a:t>cyberbullying</a:t>
            </a:r>
            <a:r>
              <a:rPr lang="en-IN" sz="2400" dirty="0" smtClean="0"/>
              <a:t>. </a:t>
            </a:r>
            <a:endParaRPr lang="en-US" sz="2400"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b="1" i="1" dirty="0" smtClean="0">
                <a:latin typeface="Algerian" pitchFamily="82" charset="0"/>
              </a:rPr>
              <a:t>Data Preprocessing Steps</a:t>
            </a:r>
            <a:r>
              <a:rPr lang="en-US" dirty="0" smtClean="0"/>
              <a:t>:</a:t>
            </a:r>
            <a:endParaRPr lang="en-US" dirty="0"/>
          </a:p>
        </p:txBody>
      </p:sp>
      <p:sp>
        <p:nvSpPr>
          <p:cNvPr id="3" name="Content Placeholder 2"/>
          <p:cNvSpPr>
            <a:spLocks noGrp="1"/>
          </p:cNvSpPr>
          <p:nvPr>
            <p:ph idx="1"/>
          </p:nvPr>
        </p:nvSpPr>
        <p:spPr>
          <a:xfrm>
            <a:off x="457200" y="990600"/>
            <a:ext cx="8382000" cy="5715000"/>
          </a:xfrm>
        </p:spPr>
        <p:txBody>
          <a:bodyPr>
            <a:normAutofit fontScale="92500" lnSpcReduction="10000"/>
          </a:bodyPr>
          <a:lstStyle/>
          <a:p>
            <a:pPr>
              <a:buFont typeface="Wingdings" pitchFamily="2" charset="2"/>
              <a:buChar char="Ø"/>
            </a:pPr>
            <a:r>
              <a:rPr lang="en-US" sz="2800" dirty="0" smtClean="0"/>
              <a:t>First we check the information of the given dataset because it tells that how many rows and columns are present in our dataset and data type of the columns whether they are object, integer or float.</a:t>
            </a:r>
          </a:p>
          <a:p>
            <a:pPr>
              <a:buFont typeface="Wingdings" pitchFamily="2" charset="2"/>
              <a:buChar char="Ø"/>
            </a:pPr>
            <a:r>
              <a:rPr lang="en-US" sz="2800" dirty="0" smtClean="0"/>
              <a:t>Dropping duplicates rows if present in dataset.</a:t>
            </a:r>
          </a:p>
          <a:p>
            <a:pPr>
              <a:buFont typeface="Wingdings" pitchFamily="2" charset="2"/>
              <a:buChar char="Ø"/>
            </a:pPr>
            <a:r>
              <a:rPr lang="en-US" sz="2800" dirty="0" smtClean="0"/>
              <a:t>Then we check for the null values present in our dataset. If null values are present then drop it because we cannot able to fill the text data.</a:t>
            </a:r>
          </a:p>
          <a:p>
            <a:pPr>
              <a:buFont typeface="Wingdings" pitchFamily="2" charset="2"/>
              <a:buChar char="Ø"/>
            </a:pPr>
            <a:r>
              <a:rPr lang="en-US" sz="2800" dirty="0" smtClean="0"/>
              <a:t>To visualize the amount of missing values in different-2 columns we use </a:t>
            </a:r>
            <a:r>
              <a:rPr lang="en-US" sz="2800" dirty="0" err="1" smtClean="0"/>
              <a:t>Missingno</a:t>
            </a:r>
            <a:r>
              <a:rPr lang="en-US" sz="2800" dirty="0" smtClean="0"/>
              <a:t> library.</a:t>
            </a:r>
          </a:p>
          <a:p>
            <a:pPr>
              <a:buFont typeface="Wingdings" pitchFamily="2" charset="2"/>
              <a:buChar char="Ø"/>
            </a:pPr>
            <a:r>
              <a:rPr lang="en-US" sz="2800" dirty="0" smtClean="0"/>
              <a:t>After that we check the summary statistics of our dataset. This part tells about the statistics of our dataset i.e. mean, median, max value ,min values and also it tell whether outliers are present in our dataset or not.</a:t>
            </a:r>
          </a:p>
          <a:p>
            <a:pPr>
              <a:buFont typeface="Wingdings" pitchFamily="2" charset="2"/>
              <a:buChar char="Ø"/>
            </a:pPr>
            <a:endParaRPr lang="en-US" dirty="0" smtClean="0"/>
          </a:p>
          <a:p>
            <a:pPr>
              <a:buFont typeface="Wingdings" pitchFamily="2" charset="2"/>
              <a:buChar char="Ø"/>
            </a:pP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88680" cy="1143000"/>
          </a:xfrm>
        </p:spPr>
        <p:txBody>
          <a:bodyPr>
            <a:normAutofit fontScale="90000"/>
          </a:bodyPr>
          <a:lstStyle/>
          <a:p>
            <a:r>
              <a:rPr lang="en-US" sz="4000" b="1" dirty="0" smtClean="0">
                <a:effectLst/>
                <a:latin typeface="Algerian" pitchFamily="82" charset="0"/>
              </a:rPr>
              <a:t>Data Preprocessing steps Conti</a:t>
            </a:r>
            <a:r>
              <a:rPr lang="en-US" dirty="0" smtClean="0"/>
              <a:t>:</a:t>
            </a:r>
            <a:endParaRPr lang="en-US" dirty="0"/>
          </a:p>
        </p:txBody>
      </p:sp>
      <p:sp>
        <p:nvSpPr>
          <p:cNvPr id="3" name="Content Placeholder 2"/>
          <p:cNvSpPr>
            <a:spLocks noGrp="1"/>
          </p:cNvSpPr>
          <p:nvPr>
            <p:ph idx="1"/>
          </p:nvPr>
        </p:nvSpPr>
        <p:spPr>
          <a:xfrm>
            <a:off x="304800" y="1371600"/>
            <a:ext cx="8628888" cy="4876800"/>
          </a:xfrm>
        </p:spPr>
        <p:txBody>
          <a:bodyPr>
            <a:normAutofit fontScale="92500" lnSpcReduction="20000"/>
          </a:bodyPr>
          <a:lstStyle/>
          <a:p>
            <a:pPr>
              <a:buFont typeface="Wingdings" pitchFamily="2" charset="2"/>
              <a:buChar char="Ø"/>
            </a:pPr>
            <a:r>
              <a:rPr lang="en-US" sz="3000" dirty="0" smtClean="0"/>
              <a:t>We also check the correlation of our target features with each other. If columns are highly correlated with each other let’s say 90% or above then remove those columns to avoid </a:t>
            </a:r>
            <a:r>
              <a:rPr lang="en-US" sz="3000" dirty="0" err="1" smtClean="0"/>
              <a:t>multicolinearity</a:t>
            </a:r>
            <a:r>
              <a:rPr lang="en-US" sz="3000" dirty="0" smtClean="0"/>
              <a:t> problem</a:t>
            </a:r>
          </a:p>
          <a:p>
            <a:pPr>
              <a:buFont typeface="Wingdings" pitchFamily="2" charset="2"/>
              <a:buChar char="Ø"/>
            </a:pPr>
            <a:r>
              <a:rPr lang="en-US" sz="3000" dirty="0" smtClean="0"/>
              <a:t>Then we check our label that it is balanced or not. If not balance then we use sampling technique to balanced it.</a:t>
            </a:r>
          </a:p>
          <a:p>
            <a:pPr>
              <a:buFont typeface="Wingdings" pitchFamily="2" charset="2"/>
              <a:buChar char="Ø"/>
            </a:pPr>
            <a:r>
              <a:rPr lang="en-US" sz="3000" dirty="0" smtClean="0"/>
              <a:t>We also create new columns to check the length of data before cleaning the Input feature column.</a:t>
            </a:r>
          </a:p>
          <a:p>
            <a:pPr>
              <a:buFont typeface="Wingdings" pitchFamily="2" charset="2"/>
              <a:buChar char="Ø"/>
            </a:pPr>
            <a:r>
              <a:rPr lang="en-US" sz="3000" dirty="0" smtClean="0"/>
              <a:t>There are six features in this dataset so we combined them and make one target feature giving the name as label and also we do scaling for that feature.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400" b="1" i="1" dirty="0" smtClean="0">
                <a:latin typeface="Algerian" pitchFamily="82" charset="0"/>
              </a:rPr>
              <a:t>Data Cleaning steps</a:t>
            </a:r>
            <a:r>
              <a:rPr lang="en-US" sz="4000" b="1" i="1" dirty="0" smtClean="0"/>
              <a:t>:</a:t>
            </a:r>
            <a:endParaRPr lang="en-US" sz="4000" b="1" i="1" dirty="0"/>
          </a:p>
        </p:txBody>
      </p:sp>
      <p:sp>
        <p:nvSpPr>
          <p:cNvPr id="3" name="Content Placeholder 2"/>
          <p:cNvSpPr>
            <a:spLocks noGrp="1"/>
          </p:cNvSpPr>
          <p:nvPr>
            <p:ph idx="1"/>
          </p:nvPr>
        </p:nvSpPr>
        <p:spPr>
          <a:xfrm>
            <a:off x="457200" y="990600"/>
            <a:ext cx="8229600" cy="5486400"/>
          </a:xfrm>
        </p:spPr>
        <p:txBody>
          <a:bodyPr>
            <a:normAutofit lnSpcReduction="10000"/>
          </a:bodyPr>
          <a:lstStyle/>
          <a:p>
            <a:pPr>
              <a:buFont typeface="Wingdings" pitchFamily="2" charset="2"/>
              <a:buChar char="Ø"/>
            </a:pPr>
            <a:r>
              <a:rPr lang="en-US" dirty="0" smtClean="0"/>
              <a:t>In data cleaning  we use </a:t>
            </a:r>
            <a:r>
              <a:rPr lang="en-US" dirty="0" err="1" smtClean="0"/>
              <a:t>mailny</a:t>
            </a:r>
            <a:r>
              <a:rPr lang="en-US" dirty="0" smtClean="0"/>
              <a:t> five steps using function:</a:t>
            </a:r>
          </a:p>
          <a:p>
            <a:r>
              <a:rPr lang="en-US" dirty="0" smtClean="0"/>
              <a:t>Removing HTML tags</a:t>
            </a:r>
          </a:p>
          <a:p>
            <a:r>
              <a:rPr lang="en-US" dirty="0" smtClean="0"/>
              <a:t>Removing special characters</a:t>
            </a:r>
          </a:p>
          <a:p>
            <a:r>
              <a:rPr lang="en-US" dirty="0" smtClean="0"/>
              <a:t>Converting everything to lowercase</a:t>
            </a:r>
          </a:p>
          <a:p>
            <a:r>
              <a:rPr lang="en-US" dirty="0" smtClean="0"/>
              <a:t>Removing </a:t>
            </a:r>
            <a:r>
              <a:rPr lang="en-US" dirty="0" err="1" smtClean="0"/>
              <a:t>stopwords</a:t>
            </a:r>
            <a:endParaRPr lang="en-US" dirty="0" smtClean="0"/>
          </a:p>
          <a:p>
            <a:r>
              <a:rPr lang="en-US" dirty="0" smtClean="0"/>
              <a:t>Using </a:t>
            </a:r>
            <a:r>
              <a:rPr lang="en-US" dirty="0" err="1" smtClean="0"/>
              <a:t>WordNetLemmatization</a:t>
            </a:r>
            <a:r>
              <a:rPr lang="en-US" dirty="0" smtClean="0"/>
              <a:t> for lemmatization</a:t>
            </a:r>
          </a:p>
          <a:p>
            <a:pPr>
              <a:buFont typeface="Wingdings" pitchFamily="2" charset="2"/>
              <a:buChar char="Ø"/>
            </a:pPr>
            <a:r>
              <a:rPr lang="en-US" dirty="0" smtClean="0"/>
              <a:t>We create new column (</a:t>
            </a:r>
            <a:r>
              <a:rPr lang="en-US" dirty="0" err="1" smtClean="0"/>
              <a:t>clean_text</a:t>
            </a:r>
            <a:r>
              <a:rPr lang="en-US" dirty="0" smtClean="0"/>
              <a:t>) after removing </a:t>
            </a:r>
            <a:r>
              <a:rPr lang="en-US" dirty="0" err="1" smtClean="0"/>
              <a:t>puncuations</a:t>
            </a:r>
            <a:r>
              <a:rPr lang="en-US" dirty="0" smtClean="0"/>
              <a:t>, </a:t>
            </a:r>
            <a:r>
              <a:rPr lang="en-US" dirty="0" err="1" smtClean="0"/>
              <a:t>stopwords</a:t>
            </a:r>
            <a:r>
              <a:rPr lang="en-US" dirty="0" smtClean="0"/>
              <a:t> from input feature to check how much data is cleaned.</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85800"/>
          </a:xfrm>
        </p:spPr>
        <p:txBody>
          <a:bodyPr>
            <a:noAutofit/>
          </a:bodyPr>
          <a:lstStyle/>
          <a:p>
            <a:r>
              <a:rPr lang="en-US" sz="4000" b="1" i="1" dirty="0" smtClean="0">
                <a:effectLst/>
                <a:latin typeface="Algerian" pitchFamily="82" charset="0"/>
              </a:rPr>
              <a:t>Visualization:</a:t>
            </a:r>
            <a:endParaRPr lang="en-US" sz="4000" b="1" i="1" dirty="0">
              <a:effectLst/>
              <a:latin typeface="Algerian" pitchFamily="82" charset="0"/>
            </a:endParaRPr>
          </a:p>
        </p:txBody>
      </p:sp>
      <p:sp>
        <p:nvSpPr>
          <p:cNvPr id="5" name="Content Placeholder 4"/>
          <p:cNvSpPr>
            <a:spLocks noGrp="1"/>
          </p:cNvSpPr>
          <p:nvPr>
            <p:ph idx="1"/>
          </p:nvPr>
        </p:nvSpPr>
        <p:spPr>
          <a:xfrm>
            <a:off x="457200" y="990600"/>
            <a:ext cx="8229600" cy="5867400"/>
          </a:xfrm>
        </p:spPr>
        <p:txBody>
          <a:bodyPr>
            <a:normAutofit fontScale="77500" lnSpcReduction="20000"/>
          </a:bodyPr>
          <a:lstStyle/>
          <a:p>
            <a:pPr>
              <a:buFont typeface="Wingdings" pitchFamily="2" charset="2"/>
              <a:buChar char="Ø"/>
            </a:pPr>
            <a:r>
              <a:rPr lang="en-US" sz="3300" dirty="0" smtClean="0"/>
              <a:t>We plot correlation matrix via </a:t>
            </a:r>
            <a:r>
              <a:rPr lang="en-US" sz="3300" dirty="0" err="1" smtClean="0"/>
              <a:t>heatmap</a:t>
            </a:r>
            <a:r>
              <a:rPr lang="en-US" sz="3300" dirty="0" smtClean="0"/>
              <a:t> to see the correlation of the columns with other  columns. </a:t>
            </a:r>
          </a:p>
          <a:p>
            <a:pPr>
              <a:buFont typeface="Wingdings" pitchFamily="2" charset="2"/>
              <a:buChar char="Ø"/>
            </a:pPr>
            <a:r>
              <a:rPr lang="en-US" sz="3300" dirty="0" smtClean="0"/>
              <a:t>We plot </a:t>
            </a:r>
            <a:r>
              <a:rPr lang="en-US" sz="3300" dirty="0" err="1" smtClean="0"/>
              <a:t>countplot</a:t>
            </a:r>
            <a:r>
              <a:rPr lang="en-US" sz="3300" dirty="0" smtClean="0"/>
              <a:t> for target column to check that it is balanced or not . </a:t>
            </a:r>
          </a:p>
          <a:p>
            <a:pPr>
              <a:buFont typeface="Wingdings" pitchFamily="2" charset="2"/>
              <a:buChar char="Ø"/>
            </a:pPr>
            <a:r>
              <a:rPr lang="en-US" sz="3300" dirty="0" smtClean="0"/>
              <a:t>Plotting the distribution of  label i.e. Malignant or Benign before cleaning the label feature. </a:t>
            </a:r>
          </a:p>
          <a:p>
            <a:pPr>
              <a:buFont typeface="Wingdings" pitchFamily="2" charset="2"/>
              <a:buChar char="Ø"/>
            </a:pPr>
            <a:r>
              <a:rPr lang="en-US" sz="3300" dirty="0" smtClean="0"/>
              <a:t>Plotting the distribution of  label i.e. Malignant or Benign after cleaning the label feature. </a:t>
            </a:r>
          </a:p>
          <a:p>
            <a:pPr>
              <a:buFont typeface="Wingdings" pitchFamily="2" charset="2"/>
              <a:buChar char="Ø"/>
            </a:pPr>
            <a:r>
              <a:rPr lang="en-US" sz="3300" dirty="0" smtClean="0"/>
              <a:t>Plotting the </a:t>
            </a:r>
            <a:r>
              <a:rPr lang="en-US" sz="3300" dirty="0" err="1" smtClean="0"/>
              <a:t>wordcloud</a:t>
            </a:r>
            <a:r>
              <a:rPr lang="en-US" sz="3300" dirty="0" smtClean="0"/>
              <a:t> for getting the sense of loud words for Malignant comments.</a:t>
            </a:r>
          </a:p>
          <a:p>
            <a:pPr>
              <a:buFont typeface="Wingdings" pitchFamily="2" charset="2"/>
              <a:buChar char="Ø"/>
            </a:pPr>
            <a:r>
              <a:rPr lang="en-US" sz="3300" dirty="0" smtClean="0"/>
              <a:t>Also same </a:t>
            </a:r>
            <a:r>
              <a:rPr lang="en-US" sz="3300" dirty="0" err="1" smtClean="0"/>
              <a:t>wordcloud</a:t>
            </a:r>
            <a:r>
              <a:rPr lang="en-US" sz="3300" dirty="0" smtClean="0"/>
              <a:t> plot for getting the sense of loud words for Benign comments.</a:t>
            </a:r>
          </a:p>
          <a:p>
            <a:pPr>
              <a:buFont typeface="Wingdings" pitchFamily="2" charset="2"/>
              <a:buChar char="Ø"/>
            </a:pPr>
            <a:r>
              <a:rPr lang="en-US" sz="3300" dirty="0" smtClean="0"/>
              <a:t>Similarly we can also make </a:t>
            </a:r>
            <a:r>
              <a:rPr lang="en-US" sz="3300" dirty="0" err="1" smtClean="0"/>
              <a:t>wordcloud</a:t>
            </a:r>
            <a:r>
              <a:rPr lang="en-US" sz="3300" dirty="0" smtClean="0"/>
              <a:t> for </a:t>
            </a:r>
            <a:r>
              <a:rPr lang="en-US" sz="3300" dirty="0" err="1" smtClean="0"/>
              <a:t>seprate</a:t>
            </a:r>
            <a:r>
              <a:rPr lang="en-US" sz="3300" dirty="0" smtClean="0"/>
              <a:t> columns where you can check the loud words for particular features because there are six target features.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b="1" dirty="0" smtClean="0">
                <a:latin typeface="Algerian" pitchFamily="82" charset="0"/>
              </a:rPr>
              <a:t>Modeling Parts</a:t>
            </a:r>
            <a:r>
              <a:rPr lang="en-US" dirty="0" smtClean="0"/>
              <a:t>:</a:t>
            </a:r>
            <a:endParaRPr lang="en-US" dirty="0"/>
          </a:p>
        </p:txBody>
      </p:sp>
      <p:sp>
        <p:nvSpPr>
          <p:cNvPr id="3" name="Content Placeholder 2"/>
          <p:cNvSpPr>
            <a:spLocks noGrp="1"/>
          </p:cNvSpPr>
          <p:nvPr>
            <p:ph idx="1"/>
          </p:nvPr>
        </p:nvSpPr>
        <p:spPr>
          <a:xfrm>
            <a:off x="457200" y="990600"/>
            <a:ext cx="8229600" cy="5867400"/>
          </a:xfrm>
        </p:spPr>
        <p:txBody>
          <a:bodyPr>
            <a:normAutofit fontScale="77500" lnSpcReduction="20000"/>
          </a:bodyPr>
          <a:lstStyle/>
          <a:p>
            <a:pPr>
              <a:buFont typeface="Wingdings" pitchFamily="2" charset="2"/>
              <a:buChar char="Ø"/>
            </a:pPr>
            <a:r>
              <a:rPr lang="en-US" dirty="0" smtClean="0"/>
              <a:t>Before making the model we convert our text into vectors so for that we use technique known as </a:t>
            </a:r>
            <a:r>
              <a:rPr lang="en-US" b="1" dirty="0" smtClean="0"/>
              <a:t>TF-IDF </a:t>
            </a:r>
            <a:r>
              <a:rPr lang="en-US" b="1" dirty="0" err="1" smtClean="0"/>
              <a:t>Vectorizer</a:t>
            </a:r>
            <a:endParaRPr lang="en-US" dirty="0" smtClean="0"/>
          </a:p>
          <a:p>
            <a:r>
              <a:rPr lang="en-US" dirty="0" smtClean="0"/>
              <a:t>We know that this is classification problem so we use accuracy score, classification report and confusion matrix  as our evaluation matrix. We also see the </a:t>
            </a:r>
            <a:r>
              <a:rPr lang="en-US" b="1" dirty="0" smtClean="0"/>
              <a:t>AUC score  </a:t>
            </a:r>
            <a:r>
              <a:rPr lang="en-US" dirty="0" smtClean="0"/>
              <a:t>and also plot the </a:t>
            </a:r>
            <a:r>
              <a:rPr lang="en-US" b="1" dirty="0" smtClean="0"/>
              <a:t>AUC_ROC curve </a:t>
            </a:r>
            <a:r>
              <a:rPr lang="en-US" dirty="0" smtClean="0"/>
              <a:t>for our final model.</a:t>
            </a:r>
          </a:p>
          <a:p>
            <a:r>
              <a:rPr lang="en-US" dirty="0" smtClean="0"/>
              <a:t>As we know this dataset is imbalance so we don’t too much focus on accuracy score . We see the </a:t>
            </a:r>
            <a:r>
              <a:rPr lang="en-US" b="1" dirty="0" smtClean="0"/>
              <a:t>precision</a:t>
            </a:r>
            <a:r>
              <a:rPr lang="en-US" dirty="0" smtClean="0"/>
              <a:t> and </a:t>
            </a:r>
            <a:r>
              <a:rPr lang="en-US" b="1" dirty="0" smtClean="0"/>
              <a:t>recall</a:t>
            </a:r>
            <a:r>
              <a:rPr lang="en-US" dirty="0" smtClean="0"/>
              <a:t>  value along with </a:t>
            </a:r>
            <a:r>
              <a:rPr lang="en-US" b="1" dirty="0" smtClean="0"/>
              <a:t>f1_score</a:t>
            </a:r>
            <a:r>
              <a:rPr lang="en-US" dirty="0" smtClean="0"/>
              <a:t>.</a:t>
            </a:r>
          </a:p>
          <a:p>
            <a:r>
              <a:rPr lang="en-US" dirty="0" smtClean="0"/>
              <a:t>First we see the result without doing any sampling technique and for that I use Logistic Regression with </a:t>
            </a:r>
            <a:r>
              <a:rPr lang="en-US" dirty="0" err="1" smtClean="0"/>
              <a:t>KFold</a:t>
            </a:r>
            <a:r>
              <a:rPr lang="en-US" dirty="0" smtClean="0"/>
              <a:t> cross validation and </a:t>
            </a:r>
            <a:r>
              <a:rPr lang="en-US" dirty="0" err="1" smtClean="0"/>
              <a:t>hyperparameter</a:t>
            </a:r>
            <a:r>
              <a:rPr lang="en-US" dirty="0" smtClean="0"/>
              <a:t> tuning. </a:t>
            </a:r>
          </a:p>
          <a:p>
            <a:r>
              <a:rPr lang="en-US" dirty="0" smtClean="0"/>
              <a:t>We also use </a:t>
            </a:r>
            <a:r>
              <a:rPr lang="en-US" b="1" dirty="0" smtClean="0"/>
              <a:t>Random Forest </a:t>
            </a:r>
            <a:r>
              <a:rPr lang="en-US" dirty="0" smtClean="0"/>
              <a:t>and </a:t>
            </a:r>
            <a:r>
              <a:rPr lang="en-US" b="1" dirty="0" err="1" smtClean="0"/>
              <a:t>XGBoost</a:t>
            </a:r>
            <a:r>
              <a:rPr lang="en-US" b="1" dirty="0" smtClean="0"/>
              <a:t> </a:t>
            </a:r>
            <a:r>
              <a:rPr lang="en-US" dirty="0" smtClean="0"/>
              <a:t> as our evaluation model without using </a:t>
            </a:r>
            <a:r>
              <a:rPr lang="en-US" dirty="0" err="1" smtClean="0"/>
              <a:t>hyperparameter</a:t>
            </a:r>
            <a:r>
              <a:rPr lang="en-US" dirty="0" smtClean="0"/>
              <a:t>  tuning because our dataset is too large and it takes more than hour to give the result.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b="1" dirty="0" smtClean="0">
                <a:effectLst/>
                <a:latin typeface="Algerian" pitchFamily="82" charset="0"/>
              </a:rPr>
              <a:t>Sampling Techniques</a:t>
            </a:r>
            <a:r>
              <a:rPr lang="en-US" sz="4000" b="1" dirty="0" smtClean="0"/>
              <a:t>:</a:t>
            </a:r>
            <a:endParaRPr lang="en-US" sz="4000" b="1" dirty="0"/>
          </a:p>
        </p:txBody>
      </p:sp>
      <p:sp>
        <p:nvSpPr>
          <p:cNvPr id="3" name="Content Placeholder 2"/>
          <p:cNvSpPr>
            <a:spLocks noGrp="1"/>
          </p:cNvSpPr>
          <p:nvPr>
            <p:ph idx="1"/>
          </p:nvPr>
        </p:nvSpPr>
        <p:spPr>
          <a:xfrm>
            <a:off x="304800" y="990600"/>
            <a:ext cx="8382000" cy="5334000"/>
          </a:xfrm>
        </p:spPr>
        <p:txBody>
          <a:bodyPr>
            <a:normAutofit fontScale="85000" lnSpcReduction="20000"/>
          </a:bodyPr>
          <a:lstStyle/>
          <a:p>
            <a:r>
              <a:rPr lang="en-US" dirty="0" smtClean="0"/>
              <a:t>Now we use Sampling  technique to balance our dataset and then apply different-2 Classification models and see which model gives the best results and save that model as our final model.</a:t>
            </a:r>
          </a:p>
          <a:p>
            <a:pPr>
              <a:buNone/>
            </a:pPr>
            <a:endParaRPr lang="en-US" dirty="0" smtClean="0"/>
          </a:p>
          <a:p>
            <a:r>
              <a:rPr lang="en-US" b="1" dirty="0" smtClean="0"/>
              <a:t>Under Sampling: </a:t>
            </a:r>
            <a:r>
              <a:rPr lang="en-US" dirty="0" smtClean="0"/>
              <a:t>By using the under sampling we are trying to reduce the points of maximum labels.</a:t>
            </a:r>
          </a:p>
          <a:p>
            <a:pPr>
              <a:buNone/>
            </a:pPr>
            <a:endParaRPr lang="en-US" dirty="0" smtClean="0"/>
          </a:p>
          <a:p>
            <a:r>
              <a:rPr lang="en-US" b="1" dirty="0" smtClean="0"/>
              <a:t>Over Sampling: </a:t>
            </a:r>
            <a:r>
              <a:rPr lang="en-US" dirty="0" smtClean="0"/>
              <a:t>By using the over sampling we are trying to increase the points of minimum labels.</a:t>
            </a:r>
          </a:p>
          <a:p>
            <a:pPr>
              <a:buNone/>
            </a:pPr>
            <a:endParaRPr lang="en-US" dirty="0" smtClean="0"/>
          </a:p>
          <a:p>
            <a:r>
              <a:rPr lang="en-US" b="1" dirty="0" err="1" smtClean="0"/>
              <a:t>SMOTETomek</a:t>
            </a:r>
            <a:r>
              <a:rPr lang="en-US" b="1" dirty="0" smtClean="0"/>
              <a:t>:  </a:t>
            </a:r>
            <a:r>
              <a:rPr lang="en-US" dirty="0" err="1" smtClean="0"/>
              <a:t>SMOTETomek</a:t>
            </a:r>
            <a:r>
              <a:rPr lang="en-US" dirty="0" smtClean="0"/>
              <a:t> is a hybrid method which uses on under sampling method (</a:t>
            </a:r>
            <a:r>
              <a:rPr lang="en-US" dirty="0" err="1" smtClean="0"/>
              <a:t>Tomek</a:t>
            </a:r>
            <a:r>
              <a:rPr lang="en-US" dirty="0" smtClean="0"/>
              <a:t>) in with over sampling method (SMOTE).</a:t>
            </a:r>
          </a:p>
          <a:p>
            <a:endParaRPr lang="en-US" b="1"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smtClean="0">
                <a:latin typeface="Algerian" pitchFamily="82" charset="0"/>
              </a:rPr>
              <a:t>Finalize the Model</a:t>
            </a:r>
            <a:r>
              <a:rPr lang="en-US" dirty="0" smtClean="0"/>
              <a:t>:</a:t>
            </a:r>
            <a:endParaRPr lang="en-US" dirty="0"/>
          </a:p>
        </p:txBody>
      </p:sp>
      <p:sp>
        <p:nvSpPr>
          <p:cNvPr id="3" name="Content Placeholder 2"/>
          <p:cNvSpPr>
            <a:spLocks noGrp="1"/>
          </p:cNvSpPr>
          <p:nvPr>
            <p:ph idx="1"/>
          </p:nvPr>
        </p:nvSpPr>
        <p:spPr>
          <a:xfrm>
            <a:off x="457200" y="1143000"/>
            <a:ext cx="8229600" cy="5715000"/>
          </a:xfrm>
        </p:spPr>
        <p:txBody>
          <a:bodyPr>
            <a:normAutofit fontScale="85000" lnSpcReduction="10000"/>
          </a:bodyPr>
          <a:lstStyle/>
          <a:p>
            <a:pPr>
              <a:buFont typeface="Wingdings" pitchFamily="2" charset="2"/>
              <a:buChar char="Ø"/>
            </a:pPr>
            <a:r>
              <a:rPr lang="en-US" dirty="0" smtClean="0"/>
              <a:t>Over Sampling models gives the best result among all the sampling models so we keep this model as our final model.</a:t>
            </a:r>
          </a:p>
          <a:p>
            <a:pPr>
              <a:buFont typeface="Wingdings" pitchFamily="2" charset="2"/>
              <a:buChar char="Ø"/>
            </a:pPr>
            <a:r>
              <a:rPr lang="en-US" dirty="0" smtClean="0"/>
              <a:t>We use </a:t>
            </a:r>
            <a:r>
              <a:rPr lang="en-US" dirty="0" err="1" smtClean="0"/>
              <a:t>XGBoost</a:t>
            </a:r>
            <a:r>
              <a:rPr lang="en-US" dirty="0" smtClean="0"/>
              <a:t> Classifier  with over sampled data  and it gives best Recall and AUC Score as well as </a:t>
            </a:r>
            <a:r>
              <a:rPr lang="en-US" dirty="0" err="1" smtClean="0"/>
              <a:t>fi_score</a:t>
            </a:r>
            <a:r>
              <a:rPr lang="en-US" dirty="0" smtClean="0"/>
              <a:t>.</a:t>
            </a:r>
          </a:p>
          <a:p>
            <a:pPr>
              <a:buFont typeface="Wingdings" pitchFamily="2" charset="2"/>
              <a:buChar char="Ø"/>
            </a:pPr>
            <a:r>
              <a:rPr lang="en-US" dirty="0" smtClean="0"/>
              <a:t> Accuracy score is very good approx 95% and AUC score is 81.33%. </a:t>
            </a:r>
          </a:p>
          <a:p>
            <a:pPr>
              <a:buFont typeface="Wingdings" pitchFamily="2" charset="2"/>
              <a:buChar char="Ø"/>
            </a:pPr>
            <a:r>
              <a:rPr lang="en-US" dirty="0" smtClean="0"/>
              <a:t>We also plot the AUC ROC curve and confusion matrix for this model.</a:t>
            </a:r>
          </a:p>
          <a:p>
            <a:pPr>
              <a:buFont typeface="Wingdings" pitchFamily="2" charset="2"/>
              <a:buChar char="Ø"/>
            </a:pPr>
            <a:r>
              <a:rPr lang="en-US" dirty="0" smtClean="0"/>
              <a:t>We save this model as our final model as a pickle file with the help of </a:t>
            </a:r>
            <a:r>
              <a:rPr lang="en-US" dirty="0" err="1" smtClean="0"/>
              <a:t>Joblib</a:t>
            </a:r>
            <a:r>
              <a:rPr lang="en-US" dirty="0" smtClean="0"/>
              <a:t>. </a:t>
            </a:r>
          </a:p>
          <a:p>
            <a:pPr>
              <a:buFont typeface="Wingdings" pitchFamily="2" charset="2"/>
              <a:buChar char="Ø"/>
            </a:pPr>
            <a:r>
              <a:rPr lang="en-US" dirty="0" smtClean="0"/>
              <a:t>Under sampling model gives poor result so basically use under sampling where dataset is small.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1014</TotalTime>
  <Words>1133</Words>
  <Application>Microsoft Office PowerPoint</Application>
  <PresentationFormat>On-screen Show (4:3)</PresentationFormat>
  <Paragraphs>63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Malignant Comments Classiifer Project</vt:lpstr>
      <vt:lpstr>Problem Statement: </vt:lpstr>
      <vt:lpstr>Data Preprocessing Steps:</vt:lpstr>
      <vt:lpstr>Data Preprocessing steps Conti:</vt:lpstr>
      <vt:lpstr>Data Cleaning steps:</vt:lpstr>
      <vt:lpstr>Visualization:</vt:lpstr>
      <vt:lpstr>Modeling Parts:</vt:lpstr>
      <vt:lpstr>Sampling Techniques:</vt:lpstr>
      <vt:lpstr>Finalize the Model:</vt:lpstr>
      <vt:lpstr>Conclusion of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83</cp:revision>
  <dcterms:created xsi:type="dcterms:W3CDTF">2020-09-19T16:06:16Z</dcterms:created>
  <dcterms:modified xsi:type="dcterms:W3CDTF">2021-03-06T02:40:39Z</dcterms:modified>
</cp:coreProperties>
</file>