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827929-9C72-4A4B-B1D7-69A6106A20BB}" type="datetimeFigureOut">
              <a:rPr lang="en-IN" smtClean="0"/>
              <a:t>25/09/2020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BBF24F1-850A-4FDB-BC96-4269C023D02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8099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27929-9C72-4A4B-B1D7-69A6106A20BB}"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F24F1-850A-4FDB-BC96-4269C023D02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824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27929-9C72-4A4B-B1D7-69A6106A20BB}"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F24F1-850A-4FDB-BC96-4269C023D02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629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27929-9C72-4A4B-B1D7-69A6106A20BB}"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F24F1-850A-4FDB-BC96-4269C023D02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387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827929-9C72-4A4B-B1D7-69A6106A20BB}"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F24F1-850A-4FDB-BC96-4269C023D02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245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27929-9C72-4A4B-B1D7-69A6106A20BB}"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BF24F1-850A-4FDB-BC96-4269C023D02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444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827929-9C72-4A4B-B1D7-69A6106A20BB}" type="datetimeFigureOut">
              <a:rPr lang="en-IN" smtClean="0"/>
              <a:t>25/09/2020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BF24F1-850A-4FDB-BC96-4269C023D02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028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827929-9C72-4A4B-B1D7-69A6106A20BB}" type="datetimeFigureOut">
              <a:rPr lang="en-IN" smtClean="0"/>
              <a:t>25/09/2020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BF24F1-850A-4FDB-BC96-4269C023D02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268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27929-9C72-4A4B-B1D7-69A6106A20BB}" type="datetimeFigureOut">
              <a:rPr lang="en-IN" smtClean="0"/>
              <a:t>25/09/2020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BF24F1-850A-4FDB-BC96-4269C023D027}" type="slidenum">
              <a:rPr lang="en-IN" smtClean="0"/>
              <a:t>‹#›</a:t>
            </a:fld>
            <a:endParaRPr lang="en-IN"/>
          </a:p>
        </p:txBody>
      </p:sp>
    </p:spTree>
    <p:extLst>
      <p:ext uri="{BB962C8B-B14F-4D97-AF65-F5344CB8AC3E}">
        <p14:creationId xmlns:p14="http://schemas.microsoft.com/office/powerpoint/2010/main" val="2987492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827929-9C72-4A4B-B1D7-69A6106A20BB}"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BF24F1-850A-4FDB-BC96-4269C023D02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85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9827929-9C72-4A4B-B1D7-69A6106A20BB}" type="datetimeFigureOut">
              <a:rPr lang="en-IN" smtClean="0"/>
              <a:t>25/09/2020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BBF24F1-850A-4FDB-BC96-4269C023D02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727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9827929-9C72-4A4B-B1D7-69A6106A20BB}" type="datetimeFigureOut">
              <a:rPr lang="en-IN" smtClean="0"/>
              <a:t>25/09/2020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BF24F1-850A-4FDB-BC96-4269C023D02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85946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C8D0-BAF8-49C4-9EA7-75C12B0D4947}"/>
              </a:ext>
            </a:extLst>
          </p:cNvPr>
          <p:cNvSpPr>
            <a:spLocks noGrp="1"/>
          </p:cNvSpPr>
          <p:nvPr>
            <p:ph type="ctrTitle"/>
          </p:nvPr>
        </p:nvSpPr>
        <p:spPr>
          <a:xfrm>
            <a:off x="1849901" y="619919"/>
            <a:ext cx="8492197" cy="2306637"/>
          </a:xfrm>
        </p:spPr>
        <p:txBody>
          <a:bodyPr>
            <a:normAutofit/>
          </a:bodyPr>
          <a:lstStyle/>
          <a:p>
            <a:r>
              <a:rPr lang="en-IN" sz="4000" b="1" dirty="0"/>
              <a:t>Project Report </a:t>
            </a:r>
            <a:br>
              <a:rPr lang="en-IN" sz="4000" b="1" dirty="0"/>
            </a:br>
            <a:r>
              <a:rPr lang="en-IN" sz="4000" b="1" dirty="0"/>
              <a:t>on </a:t>
            </a:r>
            <a:br>
              <a:rPr lang="en-IN" sz="4000" b="1" dirty="0"/>
            </a:br>
            <a:r>
              <a:rPr lang="en-IN" sz="4000" b="1" dirty="0"/>
              <a:t>Micro Credit Loan Defaulters</a:t>
            </a:r>
            <a:endParaRPr lang="en-IN" sz="4000" dirty="0"/>
          </a:p>
        </p:txBody>
      </p:sp>
      <p:sp>
        <p:nvSpPr>
          <p:cNvPr id="3" name="Subtitle 2">
            <a:extLst>
              <a:ext uri="{FF2B5EF4-FFF2-40B4-BE49-F238E27FC236}">
                <a16:creationId xmlns:a16="http://schemas.microsoft.com/office/drawing/2014/main" id="{736A4DBE-7C5C-46D3-B149-5B8C9EF19755}"/>
              </a:ext>
            </a:extLst>
          </p:cNvPr>
          <p:cNvSpPr>
            <a:spLocks noGrp="1"/>
          </p:cNvSpPr>
          <p:nvPr>
            <p:ph type="subTitle" idx="1"/>
          </p:nvPr>
        </p:nvSpPr>
        <p:spPr>
          <a:xfrm>
            <a:off x="1805354" y="5110872"/>
            <a:ext cx="9144000" cy="1655762"/>
          </a:xfrm>
        </p:spPr>
        <p:txBody>
          <a:bodyPr/>
          <a:lstStyle/>
          <a:p>
            <a:r>
              <a:rPr lang="en-IN" dirty="0"/>
              <a:t>By:</a:t>
            </a:r>
          </a:p>
          <a:p>
            <a:r>
              <a:rPr lang="en-IN" dirty="0"/>
              <a:t>Sourabh </a:t>
            </a:r>
            <a:r>
              <a:rPr lang="en-IN" dirty="0" err="1"/>
              <a:t>Gehlot</a:t>
            </a:r>
            <a:endParaRPr lang="en-IN" dirty="0"/>
          </a:p>
        </p:txBody>
      </p:sp>
      <p:pic>
        <p:nvPicPr>
          <p:cNvPr id="4" name="Picture 3">
            <a:extLst>
              <a:ext uri="{FF2B5EF4-FFF2-40B4-BE49-F238E27FC236}">
                <a16:creationId xmlns:a16="http://schemas.microsoft.com/office/drawing/2014/main" id="{E9421513-9175-41A4-8989-AADCCC25FC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03927" y="3070194"/>
            <a:ext cx="2784143" cy="1897039"/>
          </a:xfrm>
          <a:prstGeom prst="rect">
            <a:avLst/>
          </a:prstGeom>
          <a:noFill/>
          <a:ln>
            <a:noFill/>
          </a:ln>
        </p:spPr>
      </p:pic>
    </p:spTree>
    <p:extLst>
      <p:ext uri="{BB962C8B-B14F-4D97-AF65-F5344CB8AC3E}">
        <p14:creationId xmlns:p14="http://schemas.microsoft.com/office/powerpoint/2010/main" val="3189298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2DA7-12D6-4FB0-832C-454CB6170A54}"/>
              </a:ext>
            </a:extLst>
          </p:cNvPr>
          <p:cNvSpPr>
            <a:spLocks noGrp="1"/>
          </p:cNvSpPr>
          <p:nvPr>
            <p:ph type="title"/>
          </p:nvPr>
        </p:nvSpPr>
        <p:spPr/>
        <p:txBody>
          <a:bodyPr/>
          <a:lstStyle/>
          <a:p>
            <a:r>
              <a:rPr lang="en-US" b="1" dirty="0">
                <a:latin typeface="Arial Black" pitchFamily="34" charset="0"/>
              </a:rPr>
              <a:t>Basic Introduction of the Project:</a:t>
            </a:r>
            <a:br>
              <a:rPr lang="en-US" b="1" dirty="0">
                <a:latin typeface="Arial Black" pitchFamily="34" charset="0"/>
              </a:rPr>
            </a:br>
            <a:endParaRPr lang="en-IN" dirty="0"/>
          </a:p>
        </p:txBody>
      </p:sp>
      <p:sp>
        <p:nvSpPr>
          <p:cNvPr id="3" name="Content Placeholder 2">
            <a:extLst>
              <a:ext uri="{FF2B5EF4-FFF2-40B4-BE49-F238E27FC236}">
                <a16:creationId xmlns:a16="http://schemas.microsoft.com/office/drawing/2014/main" id="{A250F583-A2B5-41B1-B920-BDA1C149E34D}"/>
              </a:ext>
            </a:extLst>
          </p:cNvPr>
          <p:cNvSpPr>
            <a:spLocks noGrp="1"/>
          </p:cNvSpPr>
          <p:nvPr>
            <p:ph idx="1"/>
          </p:nvPr>
        </p:nvSpPr>
        <p:spPr/>
        <p:txBody>
          <a:bodyPr>
            <a:normAutofit lnSpcReduction="10000"/>
          </a:bodyPr>
          <a:lstStyle/>
          <a:p>
            <a:pPr marL="0" marR="64008" indent="0">
              <a:lnSpc>
                <a:spcPct val="100000"/>
              </a:lnSpc>
              <a:spcBef>
                <a:spcPts val="400"/>
              </a:spcBef>
              <a:buClr>
                <a:schemeClr val="accent1"/>
              </a:buClr>
              <a:buSzPct val="68000"/>
              <a:buNone/>
              <a:defRPr/>
            </a:pPr>
            <a:r>
              <a:rPr lang="en-US" dirty="0"/>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Individual Business Loans and so on.</a:t>
            </a:r>
            <a:endParaRPr lang="en-US" dirty="0">
              <a:solidFill>
                <a:schemeClr val="tx2"/>
              </a:solidFill>
            </a:endParaRPr>
          </a:p>
          <a:p>
            <a:r>
              <a:rPr lang="en-US" dirty="0"/>
              <a:t>We are working with one such client that is in Telecom Industry from Indonesia.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endParaRPr lang="en-US" dirty="0"/>
          </a:p>
          <a:p>
            <a:endParaRPr lang="en-US" dirty="0"/>
          </a:p>
          <a:p>
            <a:endParaRPr lang="en-US" dirty="0"/>
          </a:p>
          <a:p>
            <a:endParaRPr lang="en-US" dirty="0"/>
          </a:p>
          <a:p>
            <a:pPr marL="0" indent="0">
              <a:buNone/>
            </a:pPr>
            <a:endParaRPr lang="en-IN" dirty="0"/>
          </a:p>
          <a:p>
            <a:endParaRPr lang="en-IN" dirty="0"/>
          </a:p>
        </p:txBody>
      </p:sp>
    </p:spTree>
    <p:extLst>
      <p:ext uri="{BB962C8B-B14F-4D97-AF65-F5344CB8AC3E}">
        <p14:creationId xmlns:p14="http://schemas.microsoft.com/office/powerpoint/2010/main" val="58254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17F031-3F93-48C4-B6FC-EAEBBE295647}"/>
              </a:ext>
            </a:extLst>
          </p:cNvPr>
          <p:cNvSpPr/>
          <p:nvPr/>
        </p:nvSpPr>
        <p:spPr>
          <a:xfrm>
            <a:off x="278296" y="556591"/>
            <a:ext cx="11635408" cy="3539430"/>
          </a:xfrm>
          <a:prstGeom prst="rect">
            <a:avLst/>
          </a:prstGeom>
        </p:spPr>
        <p:txBody>
          <a:bodyPr wrap="square">
            <a:spAutoFit/>
          </a:bodyPr>
          <a:lstStyle/>
          <a:p>
            <a:r>
              <a:rPr lang="en-US" sz="3200" dirty="0"/>
              <a:t>In this project the sample data is provided to us from our client database. In order to improve the selection of users for the credit, the client wants some predictions that could help them in further investment and improvement in selection of users.</a:t>
            </a:r>
          </a:p>
          <a:p>
            <a:r>
              <a:rPr lang="en-US" sz="3200" dirty="0"/>
              <a:t>So we build a machine learning model that helps to understand the company that who is defaulter user and who is not based on the sample data</a:t>
            </a:r>
            <a:r>
              <a:rPr lang="en-US" dirty="0"/>
              <a:t>.</a:t>
            </a:r>
          </a:p>
        </p:txBody>
      </p:sp>
    </p:spTree>
    <p:extLst>
      <p:ext uri="{BB962C8B-B14F-4D97-AF65-F5344CB8AC3E}">
        <p14:creationId xmlns:p14="http://schemas.microsoft.com/office/powerpoint/2010/main" val="235033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06BC-F7E9-4B43-9E62-C046D1005D0A}"/>
              </a:ext>
            </a:extLst>
          </p:cNvPr>
          <p:cNvSpPr>
            <a:spLocks noGrp="1"/>
          </p:cNvSpPr>
          <p:nvPr>
            <p:ph type="title"/>
          </p:nvPr>
        </p:nvSpPr>
        <p:spPr/>
        <p:txBody>
          <a:bodyPr/>
          <a:lstStyle/>
          <a:p>
            <a:r>
              <a:rPr lang="en-IN" dirty="0"/>
              <a:t>Data cleaning Process:</a:t>
            </a:r>
          </a:p>
        </p:txBody>
      </p:sp>
      <p:sp>
        <p:nvSpPr>
          <p:cNvPr id="3" name="Content Placeholder 2">
            <a:extLst>
              <a:ext uri="{FF2B5EF4-FFF2-40B4-BE49-F238E27FC236}">
                <a16:creationId xmlns:a16="http://schemas.microsoft.com/office/drawing/2014/main" id="{95FD6D8D-DAC3-4A58-B63A-3E60164FF6F8}"/>
              </a:ext>
            </a:extLst>
          </p:cNvPr>
          <p:cNvSpPr>
            <a:spLocks noGrp="1"/>
          </p:cNvSpPr>
          <p:nvPr>
            <p:ph idx="1"/>
          </p:nvPr>
        </p:nvSpPr>
        <p:spPr/>
        <p:txBody>
          <a:bodyPr>
            <a:normAutofit/>
          </a:bodyPr>
          <a:lstStyle/>
          <a:p>
            <a:r>
              <a:rPr lang="en-US" dirty="0"/>
              <a:t>First, I look the information of the given dataset and extract information about dataset like number of rows and columns, shape of the data, data types of the features . In this dataset 209593 row with 36 feature columns.</a:t>
            </a:r>
          </a:p>
          <a:p>
            <a:r>
              <a:rPr lang="en-US" dirty="0"/>
              <a:t>Then I checked, is there any  null values present in our dataset. Luckily, this dataset does not have any null values.</a:t>
            </a:r>
          </a:p>
          <a:p>
            <a:r>
              <a:rPr lang="en-US" dirty="0"/>
              <a:t>Now, we go for exploratory data analysis. I check the summary statistics of our dataset. This part tells about the statistics of our dataset i.e. mean, median, max value ,min values and also tells whether outliers are present in the dataset or not.</a:t>
            </a:r>
          </a:p>
          <a:p>
            <a:endParaRPr lang="en-IN" dirty="0"/>
          </a:p>
        </p:txBody>
      </p:sp>
    </p:spTree>
    <p:extLst>
      <p:ext uri="{BB962C8B-B14F-4D97-AF65-F5344CB8AC3E}">
        <p14:creationId xmlns:p14="http://schemas.microsoft.com/office/powerpoint/2010/main" val="191849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C855-6E85-44B8-AFD4-A92977D6BF03}"/>
              </a:ext>
            </a:extLst>
          </p:cNvPr>
          <p:cNvSpPr>
            <a:spLocks noGrp="1"/>
          </p:cNvSpPr>
          <p:nvPr>
            <p:ph type="title"/>
          </p:nvPr>
        </p:nvSpPr>
        <p:spPr/>
        <p:txBody>
          <a:bodyPr/>
          <a:lstStyle/>
          <a:p>
            <a:r>
              <a:rPr lang="en-IN" dirty="0"/>
              <a:t>Data cleaning Process:</a:t>
            </a:r>
          </a:p>
        </p:txBody>
      </p:sp>
      <p:sp>
        <p:nvSpPr>
          <p:cNvPr id="3" name="Content Placeholder 2">
            <a:extLst>
              <a:ext uri="{FF2B5EF4-FFF2-40B4-BE49-F238E27FC236}">
                <a16:creationId xmlns:a16="http://schemas.microsoft.com/office/drawing/2014/main" id="{465869C6-495C-4536-BDB6-9E7AF65E42D3}"/>
              </a:ext>
            </a:extLst>
          </p:cNvPr>
          <p:cNvSpPr>
            <a:spLocks noGrp="1"/>
          </p:cNvSpPr>
          <p:nvPr>
            <p:ph idx="1"/>
          </p:nvPr>
        </p:nvSpPr>
        <p:spPr/>
        <p:txBody>
          <a:bodyPr/>
          <a:lstStyle/>
          <a:p>
            <a:r>
              <a:rPr lang="en-IN" dirty="0"/>
              <a:t>By using heatmap I checked the correlation matrix.</a:t>
            </a:r>
            <a:r>
              <a:rPr lang="en-US" dirty="0"/>
              <a:t> If columns are highly correlated with each other </a:t>
            </a:r>
            <a:r>
              <a:rPr lang="en-US" dirty="0" err="1"/>
              <a:t>approx</a:t>
            </a:r>
            <a:r>
              <a:rPr lang="en-US" dirty="0"/>
              <a:t> 90% or above then remove those columns to avoid multi co-linearity problem.</a:t>
            </a:r>
          </a:p>
          <a:p>
            <a:r>
              <a:rPr lang="en-IN" dirty="0"/>
              <a:t>For univariate analysis of dataset, first I separated numerical features and categorical features, then plotting the </a:t>
            </a:r>
            <a:r>
              <a:rPr lang="en-IN" dirty="0" err="1"/>
              <a:t>distplot</a:t>
            </a:r>
            <a:r>
              <a:rPr lang="en-IN" dirty="0"/>
              <a:t> and boxplot to checking whether data is normalized or not and to check any outliers are there.</a:t>
            </a:r>
          </a:p>
          <a:p>
            <a:r>
              <a:rPr lang="en-IN" dirty="0"/>
              <a:t>As I see the graphs, these shows most of the features have the outliers.</a:t>
            </a:r>
          </a:p>
          <a:p>
            <a:r>
              <a:rPr lang="en-IN" dirty="0"/>
              <a:t>Using </a:t>
            </a:r>
            <a:r>
              <a:rPr lang="en-IN" dirty="0" err="1"/>
              <a:t>scipy</a:t>
            </a:r>
            <a:r>
              <a:rPr lang="en-IN" dirty="0"/>
              <a:t> I imported </a:t>
            </a:r>
            <a:r>
              <a:rPr lang="en-IN" dirty="0" err="1"/>
              <a:t>zscore</a:t>
            </a:r>
            <a:r>
              <a:rPr lang="en-IN" dirty="0"/>
              <a:t> for treating outliers.</a:t>
            </a:r>
          </a:p>
        </p:txBody>
      </p:sp>
    </p:spTree>
    <p:extLst>
      <p:ext uri="{BB962C8B-B14F-4D97-AF65-F5344CB8AC3E}">
        <p14:creationId xmlns:p14="http://schemas.microsoft.com/office/powerpoint/2010/main" val="163777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3912-DD16-4FC6-AA83-FCF892FB2333}"/>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a16="http://schemas.microsoft.com/office/drawing/2014/main" id="{565C713D-62BB-4070-BCA1-C9BD05D0A023}"/>
              </a:ext>
            </a:extLst>
          </p:cNvPr>
          <p:cNvSpPr>
            <a:spLocks noGrp="1"/>
          </p:cNvSpPr>
          <p:nvPr>
            <p:ph idx="1"/>
          </p:nvPr>
        </p:nvSpPr>
        <p:spPr/>
        <p:txBody>
          <a:bodyPr>
            <a:normAutofit/>
          </a:bodyPr>
          <a:lstStyle/>
          <a:p>
            <a:r>
              <a:rPr lang="en-IN" sz="2400" dirty="0"/>
              <a:t>With the help of </a:t>
            </a:r>
            <a:r>
              <a:rPr lang="en-IN" sz="2400" dirty="0" err="1"/>
              <a:t>countplot</a:t>
            </a:r>
            <a:r>
              <a:rPr lang="en-IN" sz="2400" dirty="0"/>
              <a:t> I checked the ratio of the defaulter and non-defaulter users.</a:t>
            </a:r>
          </a:p>
          <a:p>
            <a:r>
              <a:rPr lang="en-IN" sz="2400" dirty="0"/>
              <a:t>Then I checked count of the maximum loan amount taking by the user along with label. It shows that maximum users have taken 6 rupees loan. And among them 12.5% of users are defaulters. </a:t>
            </a:r>
          </a:p>
          <a:p>
            <a:r>
              <a:rPr lang="en-US" sz="2400" dirty="0"/>
              <a:t>We plot histogram for more information regarding to all numerical  features.</a:t>
            </a:r>
          </a:p>
          <a:p>
            <a:endParaRPr lang="en-IN" sz="2400" dirty="0"/>
          </a:p>
        </p:txBody>
      </p:sp>
    </p:spTree>
    <p:extLst>
      <p:ext uri="{BB962C8B-B14F-4D97-AF65-F5344CB8AC3E}">
        <p14:creationId xmlns:p14="http://schemas.microsoft.com/office/powerpoint/2010/main" val="244667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1121-7BCE-4AF2-98CB-037B686E84B0}"/>
              </a:ext>
            </a:extLst>
          </p:cNvPr>
          <p:cNvSpPr>
            <a:spLocks noGrp="1"/>
          </p:cNvSpPr>
          <p:nvPr>
            <p:ph type="title"/>
          </p:nvPr>
        </p:nvSpPr>
        <p:spPr>
          <a:xfrm>
            <a:off x="1160032" y="739985"/>
            <a:ext cx="9603275" cy="1049235"/>
          </a:xfrm>
        </p:spPr>
        <p:txBody>
          <a:bodyPr/>
          <a:lstStyle/>
          <a:p>
            <a:r>
              <a:rPr lang="en-IN" dirty="0" err="1"/>
              <a:t>Modeling</a:t>
            </a:r>
            <a:r>
              <a:rPr lang="en-IN" dirty="0"/>
              <a:t>:</a:t>
            </a:r>
          </a:p>
        </p:txBody>
      </p:sp>
      <p:sp>
        <p:nvSpPr>
          <p:cNvPr id="3" name="Content Placeholder 2">
            <a:extLst>
              <a:ext uri="{FF2B5EF4-FFF2-40B4-BE49-F238E27FC236}">
                <a16:creationId xmlns:a16="http://schemas.microsoft.com/office/drawing/2014/main" id="{B0CAE8E0-F9DA-4669-94A6-30030AC3B29F}"/>
              </a:ext>
            </a:extLst>
          </p:cNvPr>
          <p:cNvSpPr>
            <a:spLocks noGrp="1"/>
          </p:cNvSpPr>
          <p:nvPr>
            <p:ph idx="1"/>
          </p:nvPr>
        </p:nvSpPr>
        <p:spPr/>
        <p:txBody>
          <a:bodyPr>
            <a:normAutofit fontScale="92500"/>
          </a:bodyPr>
          <a:lstStyle/>
          <a:p>
            <a:r>
              <a:rPr lang="en-US" sz="1600" dirty="0"/>
              <a:t>I know that this is classification problem so I use accuracy score, classification report, f1_score and confusion matrix  as our evaluation matrix.  I also see the AUC score  and also plot the AUC_ROC curve for our final model.</a:t>
            </a:r>
          </a:p>
          <a:p>
            <a:r>
              <a:rPr lang="en-US" sz="1600" dirty="0"/>
              <a:t>As I know this dataset is imbalanced, so I don’t do too much focus on accuracy score . I focused on precision, recall and f1_score.</a:t>
            </a:r>
          </a:p>
          <a:p>
            <a:r>
              <a:rPr lang="en-US" sz="1600" dirty="0"/>
              <a:t>To avoid under fitting and over fitting of the model, I used cross validation.</a:t>
            </a:r>
          </a:p>
          <a:p>
            <a:r>
              <a:rPr lang="en-US" sz="1600" dirty="0"/>
              <a:t>Random Forest Classifier is working well among all the models I applied.  So I </a:t>
            </a:r>
            <a:r>
              <a:rPr lang="en-US" sz="1600" dirty="0" err="1"/>
              <a:t>choosed</a:t>
            </a:r>
            <a:r>
              <a:rPr lang="en-US" sz="1600" dirty="0"/>
              <a:t> it as our final evaluation model.</a:t>
            </a:r>
          </a:p>
          <a:p>
            <a:r>
              <a:rPr lang="en-US" sz="1600" dirty="0"/>
              <a:t>Random Forest Classifier is the final model. It gives better precision and recall score as well as f1_score.</a:t>
            </a:r>
          </a:p>
          <a:p>
            <a:r>
              <a:rPr lang="en-US" sz="1600" dirty="0"/>
              <a:t>F1_score is 94 %.</a:t>
            </a:r>
          </a:p>
          <a:p>
            <a:r>
              <a:rPr lang="en-US" sz="1600" dirty="0"/>
              <a:t>I saved the final model as a pickle file with the help of </a:t>
            </a:r>
            <a:r>
              <a:rPr lang="en-US" sz="1600" dirty="0" err="1"/>
              <a:t>Joblib</a:t>
            </a:r>
            <a:r>
              <a:rPr lang="en-US" sz="1600" dirty="0"/>
              <a:t>. </a:t>
            </a:r>
          </a:p>
          <a:p>
            <a:endParaRPr lang="en-US" sz="1600" dirty="0"/>
          </a:p>
          <a:p>
            <a:endParaRPr lang="en-IN" dirty="0"/>
          </a:p>
        </p:txBody>
      </p:sp>
    </p:spTree>
    <p:extLst>
      <p:ext uri="{BB962C8B-B14F-4D97-AF65-F5344CB8AC3E}">
        <p14:creationId xmlns:p14="http://schemas.microsoft.com/office/powerpoint/2010/main" val="4264155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30D9-21E5-4AB6-A809-49E1973446E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E0CC666-DE1D-4439-A7C2-75CFA11E6911}"/>
              </a:ext>
            </a:extLst>
          </p:cNvPr>
          <p:cNvSpPr>
            <a:spLocks noGrp="1"/>
          </p:cNvSpPr>
          <p:nvPr>
            <p:ph idx="1"/>
          </p:nvPr>
        </p:nvSpPr>
        <p:spPr/>
        <p:txBody>
          <a:bodyPr>
            <a:normAutofit/>
          </a:bodyPr>
          <a:lstStyle/>
          <a:p>
            <a:r>
              <a:rPr lang="en-US" sz="2400" dirty="0"/>
              <a:t>In this project, sample data is provided to us from our client. The user is supposed to be defaulter if he deviates from the path of paying back the loaned amount within the time duration of 5 days.</a:t>
            </a:r>
            <a:r>
              <a:rPr lang="en-US" sz="2800" dirty="0"/>
              <a:t> </a:t>
            </a:r>
            <a:r>
              <a:rPr lang="en-US" sz="2400" dirty="0"/>
              <a:t>I make a machine learning model in order to improve the selection of users for the credit.  The client wants some predictions that could help them in further investment and improvement in selection of users and our model will help them.</a:t>
            </a:r>
            <a:endParaRPr lang="en-IN" sz="2400" dirty="0"/>
          </a:p>
        </p:txBody>
      </p:sp>
    </p:spTree>
    <p:extLst>
      <p:ext uri="{BB962C8B-B14F-4D97-AF65-F5344CB8AC3E}">
        <p14:creationId xmlns:p14="http://schemas.microsoft.com/office/powerpoint/2010/main" val="17669768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93</TotalTime>
  <Words>753</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Gill Sans MT</vt:lpstr>
      <vt:lpstr>Gallery</vt:lpstr>
      <vt:lpstr>Project Report  on  Micro Credit Loan Defaulters</vt:lpstr>
      <vt:lpstr>Basic Introduction of the Project: </vt:lpstr>
      <vt:lpstr>PowerPoint Presentation</vt:lpstr>
      <vt:lpstr>Data cleaning Process:</vt:lpstr>
      <vt:lpstr>Data cleaning Process:</vt:lpstr>
      <vt:lpstr>Data visualization:</vt:lpstr>
      <vt:lpstr>Modeling: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sunil rajput</dc:creator>
  <cp:lastModifiedBy>sunil rajput</cp:lastModifiedBy>
  <cp:revision>10</cp:revision>
  <dcterms:created xsi:type="dcterms:W3CDTF">2020-09-25T10:56:07Z</dcterms:created>
  <dcterms:modified xsi:type="dcterms:W3CDTF">2020-09-25T12:29:41Z</dcterms:modified>
</cp:coreProperties>
</file>