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9" r:id="rId2"/>
    <p:sldId id="256" r:id="rId3"/>
    <p:sldId id="257" r:id="rId4"/>
    <p:sldId id="267" r:id="rId5"/>
    <p:sldId id="258" r:id="rId6"/>
    <p:sldId id="259"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AF903D3-F85A-4351-910D-F622F3119B96}"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131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32819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64431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9729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426822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70671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17807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827019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77432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428711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903D3-F85A-4351-910D-F622F3119B96}"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61031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94011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903D3-F85A-4351-910D-F622F3119B96}" type="datetimeFigureOut">
              <a:rPr lang="en-US" smtClean="0"/>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98114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903D3-F85A-4351-910D-F622F3119B96}" type="datetimeFigureOut">
              <a:rPr lang="en-US" smtClean="0"/>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324739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903D3-F85A-4351-910D-F622F3119B96}" type="datetimeFigureOut">
              <a:rPr lang="en-US" smtClean="0"/>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0696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72751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903D3-F85A-4351-910D-F622F3119B96}" type="datetimeFigureOut">
              <a:rPr lang="en-US" smtClean="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73E56-43F0-4688-8E80-5B883935FF2F}" type="slidenum">
              <a:rPr lang="en-US" smtClean="0"/>
              <a:t>‹#›</a:t>
            </a:fld>
            <a:endParaRPr lang="en-US"/>
          </a:p>
        </p:txBody>
      </p:sp>
    </p:spTree>
    <p:extLst>
      <p:ext uri="{BB962C8B-B14F-4D97-AF65-F5344CB8AC3E}">
        <p14:creationId xmlns:p14="http://schemas.microsoft.com/office/powerpoint/2010/main" val="222616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AF903D3-F85A-4351-910D-F622F3119B96}" type="datetimeFigureOut">
              <a:rPr lang="en-US" smtClean="0"/>
              <a:t>9/6/2024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2F73E56-43F0-4688-8E80-5B883935FF2F}" type="slidenum">
              <a:rPr lang="en-US" smtClean="0"/>
              <a:t>‹#›</a:t>
            </a:fld>
            <a:endParaRPr lang="en-US"/>
          </a:p>
        </p:txBody>
      </p:sp>
    </p:spTree>
    <p:extLst>
      <p:ext uri="{BB962C8B-B14F-4D97-AF65-F5344CB8AC3E}">
        <p14:creationId xmlns:p14="http://schemas.microsoft.com/office/powerpoint/2010/main" val="253547889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205;p47">
            <a:extLst>
              <a:ext uri="{FF2B5EF4-FFF2-40B4-BE49-F238E27FC236}">
                <a16:creationId xmlns:a16="http://schemas.microsoft.com/office/drawing/2014/main" id="{6C5388A6-9821-B28C-2E30-E61B08B1685B}"/>
              </a:ext>
            </a:extLst>
          </p:cNvPr>
          <p:cNvSpPr txBox="1">
            <a:spLocks/>
          </p:cNvSpPr>
          <p:nvPr/>
        </p:nvSpPr>
        <p:spPr>
          <a:xfrm>
            <a:off x="3871950" y="2943750"/>
            <a:ext cx="4448100" cy="970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spcBef>
                <a:spcPts val="0"/>
              </a:spcBef>
            </a:pPr>
            <a:r>
              <a:rPr lang="en-US" sz="6600" dirty="0">
                <a:latin typeface="Times New Roman" panose="02020603050405020304" pitchFamily="18" charset="0"/>
                <a:cs typeface="Times New Roman" panose="02020603050405020304" pitchFamily="18" charset="0"/>
              </a:rPr>
              <a:t>WELCOME</a:t>
            </a:r>
          </a:p>
        </p:txBody>
      </p:sp>
      <p:grpSp>
        <p:nvGrpSpPr>
          <p:cNvPr id="9" name="Google Shape;1506;p49">
            <a:extLst>
              <a:ext uri="{FF2B5EF4-FFF2-40B4-BE49-F238E27FC236}">
                <a16:creationId xmlns:a16="http://schemas.microsoft.com/office/drawing/2014/main" id="{4EFD66DE-13BC-D46A-DDCC-988C1E38EDAC}"/>
              </a:ext>
            </a:extLst>
          </p:cNvPr>
          <p:cNvGrpSpPr/>
          <p:nvPr/>
        </p:nvGrpSpPr>
        <p:grpSpPr>
          <a:xfrm flipH="1" flipV="1">
            <a:off x="1144615" y="2422705"/>
            <a:ext cx="2846650" cy="667013"/>
            <a:chOff x="3827525" y="2404352"/>
            <a:chExt cx="2846650" cy="667013"/>
          </a:xfrm>
        </p:grpSpPr>
        <p:sp>
          <p:nvSpPr>
            <p:cNvPr id="12" name="Google Shape;1507;p49">
              <a:extLst>
                <a:ext uri="{FF2B5EF4-FFF2-40B4-BE49-F238E27FC236}">
                  <a16:creationId xmlns:a16="http://schemas.microsoft.com/office/drawing/2014/main" id="{162B5A00-1425-A841-DE44-E123A8AA48FD}"/>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49">
              <a:extLst>
                <a:ext uri="{FF2B5EF4-FFF2-40B4-BE49-F238E27FC236}">
                  <a16:creationId xmlns:a16="http://schemas.microsoft.com/office/drawing/2014/main" id="{7050D180-46D4-9A72-3167-6E0698819C67}"/>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49">
              <a:extLst>
                <a:ext uri="{FF2B5EF4-FFF2-40B4-BE49-F238E27FC236}">
                  <a16:creationId xmlns:a16="http://schemas.microsoft.com/office/drawing/2014/main" id="{E1089D2A-7E41-C096-01CC-60535A0BF8A5}"/>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49">
              <a:extLst>
                <a:ext uri="{FF2B5EF4-FFF2-40B4-BE49-F238E27FC236}">
                  <a16:creationId xmlns:a16="http://schemas.microsoft.com/office/drawing/2014/main" id="{2516E86C-7147-1F3B-088A-895BF8120751}"/>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49">
              <a:extLst>
                <a:ext uri="{FF2B5EF4-FFF2-40B4-BE49-F238E27FC236}">
                  <a16:creationId xmlns:a16="http://schemas.microsoft.com/office/drawing/2014/main" id="{C8F04B33-2415-F3FE-6673-572A3AB2F098}"/>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49">
              <a:extLst>
                <a:ext uri="{FF2B5EF4-FFF2-40B4-BE49-F238E27FC236}">
                  <a16:creationId xmlns:a16="http://schemas.microsoft.com/office/drawing/2014/main" id="{9BAA53DC-F391-1D69-C2CB-A598348313F4}"/>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06;p49">
            <a:extLst>
              <a:ext uri="{FF2B5EF4-FFF2-40B4-BE49-F238E27FC236}">
                <a16:creationId xmlns:a16="http://schemas.microsoft.com/office/drawing/2014/main" id="{9286E145-403F-6AC5-6646-447A99A8D20E}"/>
              </a:ext>
            </a:extLst>
          </p:cNvPr>
          <p:cNvGrpSpPr/>
          <p:nvPr/>
        </p:nvGrpSpPr>
        <p:grpSpPr>
          <a:xfrm rot="10800000" flipH="1" flipV="1">
            <a:off x="8200735" y="3490808"/>
            <a:ext cx="2846650" cy="667013"/>
            <a:chOff x="3827525" y="2404352"/>
            <a:chExt cx="2846650" cy="667013"/>
          </a:xfrm>
        </p:grpSpPr>
        <p:sp>
          <p:nvSpPr>
            <p:cNvPr id="21" name="Google Shape;1507;p49">
              <a:extLst>
                <a:ext uri="{FF2B5EF4-FFF2-40B4-BE49-F238E27FC236}">
                  <a16:creationId xmlns:a16="http://schemas.microsoft.com/office/drawing/2014/main" id="{BCD4E146-8710-F05D-7139-EF7AE037865F}"/>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8;p49">
              <a:extLst>
                <a:ext uri="{FF2B5EF4-FFF2-40B4-BE49-F238E27FC236}">
                  <a16:creationId xmlns:a16="http://schemas.microsoft.com/office/drawing/2014/main" id="{9C8564B9-3049-7CBE-C3A7-863517F110BD}"/>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9;p49">
              <a:extLst>
                <a:ext uri="{FF2B5EF4-FFF2-40B4-BE49-F238E27FC236}">
                  <a16:creationId xmlns:a16="http://schemas.microsoft.com/office/drawing/2014/main" id="{771D97DD-613D-D53E-9113-64458B57527E}"/>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0;p49">
              <a:extLst>
                <a:ext uri="{FF2B5EF4-FFF2-40B4-BE49-F238E27FC236}">
                  <a16:creationId xmlns:a16="http://schemas.microsoft.com/office/drawing/2014/main" id="{7DD2CD19-E481-F954-1502-BDB38693A62B}"/>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1;p49">
              <a:extLst>
                <a:ext uri="{FF2B5EF4-FFF2-40B4-BE49-F238E27FC236}">
                  <a16:creationId xmlns:a16="http://schemas.microsoft.com/office/drawing/2014/main" id="{52173830-1807-C4D7-36DC-4AA42EFF76DE}"/>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2;p49">
              <a:extLst>
                <a:ext uri="{FF2B5EF4-FFF2-40B4-BE49-F238E27FC236}">
                  <a16:creationId xmlns:a16="http://schemas.microsoft.com/office/drawing/2014/main" id="{04C1A50E-E1E5-8B60-30A8-27A70187B182}"/>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412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8722293"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5857795"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dirty="0"/>
              <a:t>Brand Perception &amp; Awareness</a:t>
            </a:r>
          </a:p>
        </p:txBody>
      </p:sp>
      <p:sp>
        <p:nvSpPr>
          <p:cNvPr id="8" name="Rectangle 1">
            <a:extLst>
              <a:ext uri="{FF2B5EF4-FFF2-40B4-BE49-F238E27FC236}">
                <a16:creationId xmlns:a16="http://schemas.microsoft.com/office/drawing/2014/main" id="{440E4ED5-3989-60D9-B4FC-A31B41F9B5D2}"/>
              </a:ext>
            </a:extLst>
          </p:cNvPr>
          <p:cNvSpPr>
            <a:spLocks noChangeArrowheads="1"/>
          </p:cNvSpPr>
          <p:nvPr/>
        </p:nvSpPr>
        <p:spPr bwMode="auto">
          <a:xfrm>
            <a:off x="470818" y="1605221"/>
            <a:ext cx="6956707"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a:latin typeface="Times New Roman" panose="02020603050405020304" pitchFamily="18" charset="0"/>
                <a:cs typeface="Times New Roman" panose="02020603050405020304" pitchFamily="18" charset="0"/>
              </a:rPr>
              <a:t>Content:</a:t>
            </a:r>
          </a:p>
          <a:p>
            <a:pPr algn="just"/>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Around 2.9k of respondents had a positive perception of brands, while 2k were neutral.</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information helps identify gaps in brand reputation and recognition.</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a:t>
            </a:r>
            <a:r>
              <a:rPr lang="en-US" sz="2000" dirty="0">
                <a:latin typeface="Times New Roman" panose="02020603050405020304" pitchFamily="18" charset="0"/>
                <a:cs typeface="Times New Roman" panose="02020603050405020304" pitchFamily="18" charset="0"/>
              </a:rPr>
              <a:t> Bar chart on brand perception and awareness.</a:t>
            </a:r>
          </a:p>
        </p:txBody>
      </p:sp>
      <p:pic>
        <p:nvPicPr>
          <p:cNvPr id="11" name="Picture 10">
            <a:extLst>
              <a:ext uri="{FF2B5EF4-FFF2-40B4-BE49-F238E27FC236}">
                <a16:creationId xmlns:a16="http://schemas.microsoft.com/office/drawing/2014/main" id="{E99CABE2-3986-9C50-F570-EC9CE2B0E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873" y="1619111"/>
            <a:ext cx="3510565" cy="2957651"/>
          </a:xfrm>
          <a:prstGeom prst="rect">
            <a:avLst/>
          </a:prstGeom>
        </p:spPr>
      </p:pic>
    </p:spTree>
    <p:extLst>
      <p:ext uri="{BB962C8B-B14F-4D97-AF65-F5344CB8AC3E}">
        <p14:creationId xmlns:p14="http://schemas.microsoft.com/office/powerpoint/2010/main" val="47999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8722293"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5857795"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Desired Improvements</a:t>
            </a:r>
          </a:p>
        </p:txBody>
      </p:sp>
      <p:sp>
        <p:nvSpPr>
          <p:cNvPr id="10" name="Rectangle 2">
            <a:extLst>
              <a:ext uri="{FF2B5EF4-FFF2-40B4-BE49-F238E27FC236}">
                <a16:creationId xmlns:a16="http://schemas.microsoft.com/office/drawing/2014/main" id="{AA36A03A-BB0F-882F-8A44-C91B87B6BA30}"/>
              </a:ext>
            </a:extLst>
          </p:cNvPr>
          <p:cNvSpPr>
            <a:spLocks noChangeArrowheads="1"/>
          </p:cNvSpPr>
          <p:nvPr/>
        </p:nvSpPr>
        <p:spPr bwMode="auto">
          <a:xfrm>
            <a:off x="412836" y="1521754"/>
            <a:ext cx="6605184"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Respondents expressed interest in reduced sugar content (0.5K), more natural ingredients (0.6K), and a wider range of flavors (0.3K).</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insights can help companies focus on product development.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Bubble chart or bar chart showing various desired improvements.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C096AB8-467D-9973-A260-862238CB0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7283" y="1651516"/>
            <a:ext cx="4278958" cy="2920484"/>
          </a:xfrm>
          <a:prstGeom prst="rect">
            <a:avLst/>
          </a:prstGeom>
        </p:spPr>
      </p:pic>
    </p:spTree>
    <p:extLst>
      <p:ext uri="{BB962C8B-B14F-4D97-AF65-F5344CB8AC3E}">
        <p14:creationId xmlns:p14="http://schemas.microsoft.com/office/powerpoint/2010/main" val="233732245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8722293"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5857795"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Filters for Deeper Insights</a:t>
            </a:r>
          </a:p>
        </p:txBody>
      </p:sp>
      <p:sp>
        <p:nvSpPr>
          <p:cNvPr id="9" name="Rectangle 2">
            <a:extLst>
              <a:ext uri="{FF2B5EF4-FFF2-40B4-BE49-F238E27FC236}">
                <a16:creationId xmlns:a16="http://schemas.microsoft.com/office/drawing/2014/main" id="{857D7CEE-30F0-454D-12B0-2D3A187800FA}"/>
              </a:ext>
            </a:extLst>
          </p:cNvPr>
          <p:cNvSpPr>
            <a:spLocks noChangeArrowheads="1"/>
          </p:cNvSpPr>
          <p:nvPr/>
        </p:nvSpPr>
        <p:spPr bwMode="auto">
          <a:xfrm>
            <a:off x="441995" y="1392231"/>
            <a:ext cx="680582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dashboard allows users to filter data by city, age, gender, ingredients expected, consumption time, and consumption frequency.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Filters help drill down into specific groups of respondents for targeted insights.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the filters pane from your dashboard.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70AC336-52C2-8469-6187-8381DFAB4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9843" y="1457324"/>
            <a:ext cx="2797711" cy="3807695"/>
          </a:xfrm>
          <a:prstGeom prst="rect">
            <a:avLst/>
          </a:prstGeom>
        </p:spPr>
      </p:pic>
    </p:spTree>
    <p:extLst>
      <p:ext uri="{BB962C8B-B14F-4D97-AF65-F5344CB8AC3E}">
        <p14:creationId xmlns:p14="http://schemas.microsoft.com/office/powerpoint/2010/main" val="421413761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956931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7200351"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Conclusion and Recommendations</a:t>
            </a:r>
          </a:p>
        </p:txBody>
      </p:sp>
      <p:sp>
        <p:nvSpPr>
          <p:cNvPr id="10" name="Rectangle 2">
            <a:extLst>
              <a:ext uri="{FF2B5EF4-FFF2-40B4-BE49-F238E27FC236}">
                <a16:creationId xmlns:a16="http://schemas.microsoft.com/office/drawing/2014/main" id="{07AE50C7-3093-1ED4-F4D3-BC8CFC4C844C}"/>
              </a:ext>
            </a:extLst>
          </p:cNvPr>
          <p:cNvSpPr>
            <a:spLocks noChangeArrowheads="1"/>
          </p:cNvSpPr>
          <p:nvPr/>
        </p:nvSpPr>
        <p:spPr bwMode="auto">
          <a:xfrm>
            <a:off x="673768" y="1536174"/>
            <a:ext cx="1014502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majority of respondents consume products frequently and prefer online purchasing.</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 concerns and ingredient preferences are critical to future product development.</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 awareness is moderate, and there is room to improve perception.</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health-conscious product innovation.</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 in online and local store marketing.</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brand awareness and perception through targeted campaigns.</a:t>
            </a:r>
          </a:p>
          <a:p>
            <a:pPr marL="800100" marR="0" lvl="1"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Google Shape;1843;p55">
            <a:extLst>
              <a:ext uri="{FF2B5EF4-FFF2-40B4-BE49-F238E27FC236}">
                <a16:creationId xmlns:a16="http://schemas.microsoft.com/office/drawing/2014/main" id="{4DFEF916-1312-524A-0955-6C03D00A2270}"/>
              </a:ext>
            </a:extLst>
          </p:cNvPr>
          <p:cNvSpPr/>
          <p:nvPr/>
        </p:nvSpPr>
        <p:spPr>
          <a:xfrm>
            <a:off x="567880" y="1674436"/>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solidFill>
            <a:schemeClr val="tx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43;p55">
            <a:extLst>
              <a:ext uri="{FF2B5EF4-FFF2-40B4-BE49-F238E27FC236}">
                <a16:creationId xmlns:a16="http://schemas.microsoft.com/office/drawing/2014/main" id="{E4728EA4-EE6F-C914-D1F5-289915DEDC09}"/>
              </a:ext>
            </a:extLst>
          </p:cNvPr>
          <p:cNvSpPr/>
          <p:nvPr/>
        </p:nvSpPr>
        <p:spPr>
          <a:xfrm>
            <a:off x="567880" y="3487193"/>
            <a:ext cx="105888" cy="132668"/>
          </a:xfrm>
          <a:custGeom>
            <a:avLst/>
            <a:gdLst/>
            <a:ahLst/>
            <a:cxnLst/>
            <a:rect l="l" t="t" r="r" b="b"/>
            <a:pathLst>
              <a:path w="1739" h="2179" extrusionOk="0">
                <a:moveTo>
                  <a:pt x="1" y="1"/>
                </a:moveTo>
                <a:lnTo>
                  <a:pt x="1" y="2179"/>
                </a:lnTo>
                <a:lnTo>
                  <a:pt x="758" y="2179"/>
                </a:lnTo>
                <a:lnTo>
                  <a:pt x="1739" y="1090"/>
                </a:lnTo>
                <a:lnTo>
                  <a:pt x="758" y="1"/>
                </a:lnTo>
                <a:close/>
              </a:path>
            </a:pathLst>
          </a:custGeom>
          <a:solidFill>
            <a:schemeClr val="tx2"/>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99961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6456A554-2305-16ED-CD60-6C6AEBCE9C17}"/>
              </a:ext>
            </a:extLst>
          </p:cNvPr>
          <p:cNvGrpSpPr/>
          <p:nvPr/>
        </p:nvGrpSpPr>
        <p:grpSpPr>
          <a:xfrm>
            <a:off x="1327495" y="2827868"/>
            <a:ext cx="9537010" cy="1202264"/>
            <a:chOff x="1025300" y="2226736"/>
            <a:chExt cx="9537010" cy="1202264"/>
          </a:xfrm>
        </p:grpSpPr>
        <p:sp>
          <p:nvSpPr>
            <p:cNvPr id="8" name="Google Shape;1205;p47">
              <a:extLst>
                <a:ext uri="{FF2B5EF4-FFF2-40B4-BE49-F238E27FC236}">
                  <a16:creationId xmlns:a16="http://schemas.microsoft.com/office/drawing/2014/main" id="{6C5388A6-9821-B28C-2E30-E61B08B1685B}"/>
                </a:ext>
              </a:extLst>
            </p:cNvPr>
            <p:cNvSpPr txBox="1">
              <a:spLocks/>
            </p:cNvSpPr>
            <p:nvPr/>
          </p:nvSpPr>
          <p:spPr>
            <a:xfrm>
              <a:off x="3871950" y="2458500"/>
              <a:ext cx="4448100" cy="9705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spcBef>
                  <a:spcPts val="0"/>
                </a:spcBef>
              </a:pPr>
              <a:r>
                <a:rPr lang="en-US" sz="6600" dirty="0">
                  <a:latin typeface="Times New Roman" panose="02020603050405020304" pitchFamily="18" charset="0"/>
                  <a:cs typeface="Times New Roman" panose="02020603050405020304" pitchFamily="18" charset="0"/>
                </a:rPr>
                <a:t>THANKS!</a:t>
              </a:r>
            </a:p>
          </p:txBody>
        </p:sp>
        <p:grpSp>
          <p:nvGrpSpPr>
            <p:cNvPr id="9" name="Google Shape;1506;p49">
              <a:extLst>
                <a:ext uri="{FF2B5EF4-FFF2-40B4-BE49-F238E27FC236}">
                  <a16:creationId xmlns:a16="http://schemas.microsoft.com/office/drawing/2014/main" id="{4EFD66DE-13BC-D46A-DDCC-988C1E38EDAC}"/>
                </a:ext>
              </a:extLst>
            </p:cNvPr>
            <p:cNvGrpSpPr/>
            <p:nvPr/>
          </p:nvGrpSpPr>
          <p:grpSpPr>
            <a:xfrm flipH="1">
              <a:off x="1025300" y="2610243"/>
              <a:ext cx="2846650" cy="667013"/>
              <a:chOff x="3827525" y="2404352"/>
              <a:chExt cx="2846650" cy="667013"/>
            </a:xfrm>
          </p:grpSpPr>
          <p:sp>
            <p:nvSpPr>
              <p:cNvPr id="12" name="Google Shape;1507;p49">
                <a:extLst>
                  <a:ext uri="{FF2B5EF4-FFF2-40B4-BE49-F238E27FC236}">
                    <a16:creationId xmlns:a16="http://schemas.microsoft.com/office/drawing/2014/main" id="{162B5A00-1425-A841-DE44-E123A8AA48FD}"/>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49">
                <a:extLst>
                  <a:ext uri="{FF2B5EF4-FFF2-40B4-BE49-F238E27FC236}">
                    <a16:creationId xmlns:a16="http://schemas.microsoft.com/office/drawing/2014/main" id="{7050D180-46D4-9A72-3167-6E0698819C67}"/>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49">
                <a:extLst>
                  <a:ext uri="{FF2B5EF4-FFF2-40B4-BE49-F238E27FC236}">
                    <a16:creationId xmlns:a16="http://schemas.microsoft.com/office/drawing/2014/main" id="{E1089D2A-7E41-C096-01CC-60535A0BF8A5}"/>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49">
                <a:extLst>
                  <a:ext uri="{FF2B5EF4-FFF2-40B4-BE49-F238E27FC236}">
                    <a16:creationId xmlns:a16="http://schemas.microsoft.com/office/drawing/2014/main" id="{2516E86C-7147-1F3B-088A-895BF8120751}"/>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49">
                <a:extLst>
                  <a:ext uri="{FF2B5EF4-FFF2-40B4-BE49-F238E27FC236}">
                    <a16:creationId xmlns:a16="http://schemas.microsoft.com/office/drawing/2014/main" id="{C8F04B33-2415-F3FE-6673-572A3AB2F098}"/>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49">
                <a:extLst>
                  <a:ext uri="{FF2B5EF4-FFF2-40B4-BE49-F238E27FC236}">
                    <a16:creationId xmlns:a16="http://schemas.microsoft.com/office/drawing/2014/main" id="{9BAA53DC-F391-1D69-C2CB-A598348313F4}"/>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06;p49">
              <a:extLst>
                <a:ext uri="{FF2B5EF4-FFF2-40B4-BE49-F238E27FC236}">
                  <a16:creationId xmlns:a16="http://schemas.microsoft.com/office/drawing/2014/main" id="{9286E145-403F-6AC5-6646-447A99A8D20E}"/>
                </a:ext>
              </a:extLst>
            </p:cNvPr>
            <p:cNvGrpSpPr/>
            <p:nvPr/>
          </p:nvGrpSpPr>
          <p:grpSpPr>
            <a:xfrm rot="10800000" flipH="1">
              <a:off x="7715660" y="2226736"/>
              <a:ext cx="2846650" cy="667013"/>
              <a:chOff x="3827525" y="2404352"/>
              <a:chExt cx="2846650" cy="667013"/>
            </a:xfrm>
          </p:grpSpPr>
          <p:sp>
            <p:nvSpPr>
              <p:cNvPr id="21" name="Google Shape;1507;p49">
                <a:extLst>
                  <a:ext uri="{FF2B5EF4-FFF2-40B4-BE49-F238E27FC236}">
                    <a16:creationId xmlns:a16="http://schemas.microsoft.com/office/drawing/2014/main" id="{BCD4E146-8710-F05D-7139-EF7AE037865F}"/>
                  </a:ext>
                </a:extLst>
              </p:cNvPr>
              <p:cNvSpPr/>
              <p:nvPr/>
            </p:nvSpPr>
            <p:spPr>
              <a:xfrm>
                <a:off x="3827525" y="2404352"/>
                <a:ext cx="1863630" cy="535406"/>
              </a:xfrm>
              <a:custGeom>
                <a:avLst/>
                <a:gdLst/>
                <a:ahLst/>
                <a:cxnLst/>
                <a:rect l="l" t="t" r="r" b="b"/>
                <a:pathLst>
                  <a:path w="38927" h="11184" extrusionOk="0">
                    <a:moveTo>
                      <a:pt x="0" y="0"/>
                    </a:moveTo>
                    <a:lnTo>
                      <a:pt x="0" y="356"/>
                    </a:lnTo>
                    <a:lnTo>
                      <a:pt x="10190" y="356"/>
                    </a:lnTo>
                    <a:lnTo>
                      <a:pt x="21035" y="11183"/>
                    </a:lnTo>
                    <a:lnTo>
                      <a:pt x="38927" y="11183"/>
                    </a:lnTo>
                    <a:cubicBezTo>
                      <a:pt x="38893" y="11115"/>
                      <a:pt x="38875" y="11042"/>
                      <a:pt x="38875" y="10952"/>
                    </a:cubicBezTo>
                    <a:cubicBezTo>
                      <a:pt x="38875" y="10918"/>
                      <a:pt x="38893" y="10884"/>
                      <a:pt x="38910" y="10845"/>
                    </a:cubicBezTo>
                    <a:lnTo>
                      <a:pt x="21176" y="10845"/>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8;p49">
                <a:extLst>
                  <a:ext uri="{FF2B5EF4-FFF2-40B4-BE49-F238E27FC236}">
                    <a16:creationId xmlns:a16="http://schemas.microsoft.com/office/drawing/2014/main" id="{9C8564B9-3049-7CBE-C3A7-863517F110BD}"/>
                  </a:ext>
                </a:extLst>
              </p:cNvPr>
              <p:cNvSpPr/>
              <p:nvPr/>
            </p:nvSpPr>
            <p:spPr>
              <a:xfrm>
                <a:off x="5763640" y="2923543"/>
                <a:ext cx="910535" cy="16229"/>
              </a:xfrm>
              <a:custGeom>
                <a:avLst/>
                <a:gdLst/>
                <a:ahLst/>
                <a:cxnLst/>
                <a:rect l="l" t="t" r="r" b="b"/>
                <a:pathLst>
                  <a:path w="19019" h="339" extrusionOk="0">
                    <a:moveTo>
                      <a:pt x="0" y="0"/>
                    </a:moveTo>
                    <a:cubicBezTo>
                      <a:pt x="18" y="17"/>
                      <a:pt x="39" y="56"/>
                      <a:pt x="39" y="73"/>
                    </a:cubicBezTo>
                    <a:cubicBezTo>
                      <a:pt x="73" y="163"/>
                      <a:pt x="73" y="253"/>
                      <a:pt x="39" y="338"/>
                    </a:cubicBezTo>
                    <a:lnTo>
                      <a:pt x="19019" y="338"/>
                    </a:lnTo>
                    <a:lnTo>
                      <a:pt x="190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9;p49">
                <a:extLst>
                  <a:ext uri="{FF2B5EF4-FFF2-40B4-BE49-F238E27FC236}">
                    <a16:creationId xmlns:a16="http://schemas.microsoft.com/office/drawing/2014/main" id="{771D97DD-613D-D53E-9113-64458B57527E}"/>
                  </a:ext>
                </a:extLst>
              </p:cNvPr>
              <p:cNvSpPr/>
              <p:nvPr/>
            </p:nvSpPr>
            <p:spPr>
              <a:xfrm>
                <a:off x="5006084" y="2631465"/>
                <a:ext cx="1493078" cy="439900"/>
              </a:xfrm>
              <a:custGeom>
                <a:avLst/>
                <a:gdLst/>
                <a:ahLst/>
                <a:cxnLst/>
                <a:rect l="l" t="t" r="r" b="b"/>
                <a:pathLst>
                  <a:path w="31187" h="9189" extrusionOk="0">
                    <a:moveTo>
                      <a:pt x="0" y="0"/>
                    </a:moveTo>
                    <a:cubicBezTo>
                      <a:pt x="39" y="56"/>
                      <a:pt x="73" y="124"/>
                      <a:pt x="73" y="180"/>
                    </a:cubicBezTo>
                    <a:cubicBezTo>
                      <a:pt x="90" y="231"/>
                      <a:pt x="73" y="304"/>
                      <a:pt x="39" y="360"/>
                    </a:cubicBezTo>
                    <a:lnTo>
                      <a:pt x="16184" y="360"/>
                    </a:lnTo>
                    <a:lnTo>
                      <a:pt x="25012" y="9188"/>
                    </a:lnTo>
                    <a:lnTo>
                      <a:pt x="31186" y="9188"/>
                    </a:lnTo>
                    <a:lnTo>
                      <a:pt x="31186" y="8850"/>
                    </a:lnTo>
                    <a:lnTo>
                      <a:pt x="25154" y="8850"/>
                    </a:lnTo>
                    <a:lnTo>
                      <a:pt x="163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0;p49">
                <a:extLst>
                  <a:ext uri="{FF2B5EF4-FFF2-40B4-BE49-F238E27FC236}">
                    <a16:creationId xmlns:a16="http://schemas.microsoft.com/office/drawing/2014/main" id="{7DD2CD19-E481-F954-1502-BDB38693A62B}"/>
                  </a:ext>
                </a:extLst>
              </p:cNvPr>
              <p:cNvSpPr/>
              <p:nvPr/>
            </p:nvSpPr>
            <p:spPr>
              <a:xfrm>
                <a:off x="3850696" y="2631465"/>
                <a:ext cx="1085566" cy="17234"/>
              </a:xfrm>
              <a:custGeom>
                <a:avLst/>
                <a:gdLst/>
                <a:ahLst/>
                <a:cxnLst/>
                <a:rect l="l" t="t" r="r" b="b"/>
                <a:pathLst>
                  <a:path w="22675" h="360" extrusionOk="0">
                    <a:moveTo>
                      <a:pt x="0" y="0"/>
                    </a:moveTo>
                    <a:lnTo>
                      <a:pt x="0" y="360"/>
                    </a:lnTo>
                    <a:lnTo>
                      <a:pt x="22636" y="360"/>
                    </a:lnTo>
                    <a:cubicBezTo>
                      <a:pt x="22602" y="287"/>
                      <a:pt x="22602" y="214"/>
                      <a:pt x="22602" y="146"/>
                    </a:cubicBezTo>
                    <a:cubicBezTo>
                      <a:pt x="22619" y="107"/>
                      <a:pt x="22636" y="56"/>
                      <a:pt x="226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1;p49">
                <a:extLst>
                  <a:ext uri="{FF2B5EF4-FFF2-40B4-BE49-F238E27FC236}">
                    <a16:creationId xmlns:a16="http://schemas.microsoft.com/office/drawing/2014/main" id="{52173830-1807-C4D7-36DC-4AA42EFF76DE}"/>
                  </a:ext>
                </a:extLst>
              </p:cNvPr>
              <p:cNvSpPr/>
              <p:nvPr/>
            </p:nvSpPr>
            <p:spPr>
              <a:xfrm>
                <a:off x="4922448" y="2593118"/>
                <a:ext cx="94936" cy="94740"/>
              </a:xfrm>
              <a:custGeom>
                <a:avLst/>
                <a:gdLst/>
                <a:ahLst/>
                <a:cxnLst/>
                <a:rect l="l" t="t" r="r" b="b"/>
                <a:pathLst>
                  <a:path w="1983" h="1979" extrusionOk="0">
                    <a:moveTo>
                      <a:pt x="998" y="339"/>
                    </a:moveTo>
                    <a:cubicBezTo>
                      <a:pt x="1358" y="339"/>
                      <a:pt x="1640" y="626"/>
                      <a:pt x="1640" y="981"/>
                    </a:cubicBezTo>
                    <a:cubicBezTo>
                      <a:pt x="1640" y="1336"/>
                      <a:pt x="1358" y="1623"/>
                      <a:pt x="998" y="1623"/>
                    </a:cubicBezTo>
                    <a:cubicBezTo>
                      <a:pt x="643" y="1623"/>
                      <a:pt x="356" y="1336"/>
                      <a:pt x="356" y="981"/>
                    </a:cubicBezTo>
                    <a:cubicBezTo>
                      <a:pt x="356" y="626"/>
                      <a:pt x="643" y="339"/>
                      <a:pt x="998" y="339"/>
                    </a:cubicBezTo>
                    <a:close/>
                    <a:moveTo>
                      <a:pt x="998" y="0"/>
                    </a:moveTo>
                    <a:cubicBezTo>
                      <a:pt x="446" y="0"/>
                      <a:pt x="1" y="446"/>
                      <a:pt x="1" y="981"/>
                    </a:cubicBezTo>
                    <a:cubicBezTo>
                      <a:pt x="1" y="1533"/>
                      <a:pt x="446" y="1978"/>
                      <a:pt x="998" y="1978"/>
                    </a:cubicBezTo>
                    <a:cubicBezTo>
                      <a:pt x="1533" y="1978"/>
                      <a:pt x="1983" y="1533"/>
                      <a:pt x="1983" y="981"/>
                    </a:cubicBezTo>
                    <a:cubicBezTo>
                      <a:pt x="1983" y="446"/>
                      <a:pt x="1533" y="0"/>
                      <a:pt x="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2;p49">
                <a:extLst>
                  <a:ext uri="{FF2B5EF4-FFF2-40B4-BE49-F238E27FC236}">
                    <a16:creationId xmlns:a16="http://schemas.microsoft.com/office/drawing/2014/main" id="{04C1A50E-E1E5-8B60-30A8-27A70187B182}"/>
                  </a:ext>
                </a:extLst>
              </p:cNvPr>
              <p:cNvSpPr/>
              <p:nvPr/>
            </p:nvSpPr>
            <p:spPr>
              <a:xfrm>
                <a:off x="5683499" y="2884382"/>
                <a:ext cx="94745" cy="94740"/>
              </a:xfrm>
              <a:custGeom>
                <a:avLst/>
                <a:gdLst/>
                <a:ahLst/>
                <a:cxnLst/>
                <a:rect l="l" t="t" r="r" b="b"/>
                <a:pathLst>
                  <a:path w="1979" h="1979" extrusionOk="0">
                    <a:moveTo>
                      <a:pt x="981" y="356"/>
                    </a:moveTo>
                    <a:cubicBezTo>
                      <a:pt x="1336" y="356"/>
                      <a:pt x="1623" y="643"/>
                      <a:pt x="1623" y="998"/>
                    </a:cubicBezTo>
                    <a:cubicBezTo>
                      <a:pt x="1623" y="1353"/>
                      <a:pt x="1336" y="1640"/>
                      <a:pt x="981" y="1640"/>
                    </a:cubicBezTo>
                    <a:cubicBezTo>
                      <a:pt x="643" y="1640"/>
                      <a:pt x="356" y="1353"/>
                      <a:pt x="356" y="998"/>
                    </a:cubicBezTo>
                    <a:cubicBezTo>
                      <a:pt x="356" y="643"/>
                      <a:pt x="643" y="356"/>
                      <a:pt x="981" y="356"/>
                    </a:cubicBezTo>
                    <a:close/>
                    <a:moveTo>
                      <a:pt x="981" y="0"/>
                    </a:moveTo>
                    <a:cubicBezTo>
                      <a:pt x="446" y="0"/>
                      <a:pt x="0" y="446"/>
                      <a:pt x="0" y="998"/>
                    </a:cubicBezTo>
                    <a:cubicBezTo>
                      <a:pt x="0" y="1533"/>
                      <a:pt x="446" y="1978"/>
                      <a:pt x="981" y="1978"/>
                    </a:cubicBezTo>
                    <a:cubicBezTo>
                      <a:pt x="1533" y="1978"/>
                      <a:pt x="1978" y="1533"/>
                      <a:pt x="1978" y="998"/>
                    </a:cubicBezTo>
                    <a:cubicBezTo>
                      <a:pt x="1978" y="446"/>
                      <a:pt x="1533" y="0"/>
                      <a:pt x="9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295902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707;p55">
            <a:extLst>
              <a:ext uri="{FF2B5EF4-FFF2-40B4-BE49-F238E27FC236}">
                <a16:creationId xmlns:a16="http://schemas.microsoft.com/office/drawing/2014/main" id="{528EEB7E-E3E0-3559-24BA-E96A18EB3755}"/>
              </a:ext>
            </a:extLst>
          </p:cNvPr>
          <p:cNvGrpSpPr/>
          <p:nvPr/>
        </p:nvGrpSpPr>
        <p:grpSpPr>
          <a:xfrm>
            <a:off x="-11430" y="460166"/>
            <a:ext cx="6721706" cy="739983"/>
            <a:chOff x="6336019" y="3733725"/>
            <a:chExt cx="2566206" cy="351310"/>
          </a:xfrm>
          <a:solidFill>
            <a:schemeClr val="accent1">
              <a:lumMod val="75000"/>
            </a:schemeClr>
          </a:solidFill>
        </p:grpSpPr>
        <p:sp>
          <p:nvSpPr>
            <p:cNvPr id="6" name="Google Shape;1708;p55">
              <a:extLst>
                <a:ext uri="{FF2B5EF4-FFF2-40B4-BE49-F238E27FC236}">
                  <a16:creationId xmlns:a16="http://schemas.microsoft.com/office/drawing/2014/main" id="{9A88358C-4B7A-EA82-46B1-7AF3DFEB01CC}"/>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709;p55">
              <a:extLst>
                <a:ext uri="{FF2B5EF4-FFF2-40B4-BE49-F238E27FC236}">
                  <a16:creationId xmlns:a16="http://schemas.microsoft.com/office/drawing/2014/main" id="{62A1DB85-33F7-5BA0-DA99-684182E804F8}"/>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710;p55">
              <a:extLst>
                <a:ext uri="{FF2B5EF4-FFF2-40B4-BE49-F238E27FC236}">
                  <a16:creationId xmlns:a16="http://schemas.microsoft.com/office/drawing/2014/main" id="{E843FB13-1BA5-39A4-6EF6-3FF5723985EA}"/>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11;p55">
              <a:extLst>
                <a:ext uri="{FF2B5EF4-FFF2-40B4-BE49-F238E27FC236}">
                  <a16:creationId xmlns:a16="http://schemas.microsoft.com/office/drawing/2014/main" id="{4AFF33EA-6DDD-42AF-E2BA-6AB2129D69C2}"/>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78A5E3D7-6CBB-7B7C-3C26-47D701CAA5DA}"/>
              </a:ext>
            </a:extLst>
          </p:cNvPr>
          <p:cNvSpPr txBox="1"/>
          <p:nvPr/>
        </p:nvSpPr>
        <p:spPr>
          <a:xfrm>
            <a:off x="172603" y="537759"/>
            <a:ext cx="32575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11" name="Rectangle 1">
            <a:extLst>
              <a:ext uri="{FF2B5EF4-FFF2-40B4-BE49-F238E27FC236}">
                <a16:creationId xmlns:a16="http://schemas.microsoft.com/office/drawing/2014/main" id="{73EA65EA-0F57-9010-18F7-EE0D4A53DA17}"/>
              </a:ext>
            </a:extLst>
          </p:cNvPr>
          <p:cNvSpPr>
            <a:spLocks noChangeArrowheads="1"/>
          </p:cNvSpPr>
          <p:nvPr/>
        </p:nvSpPr>
        <p:spPr bwMode="auto">
          <a:xfrm>
            <a:off x="1274185" y="1597729"/>
            <a:ext cx="905699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Project Name: </a:t>
            </a:r>
            <a:r>
              <a:rPr lang="en-US" sz="2000" dirty="0">
                <a:latin typeface="Times New Roman" panose="02020603050405020304" pitchFamily="18" charset="0"/>
                <a:cs typeface="Times New Roman" panose="02020603050405020304" pitchFamily="18" charset="0"/>
              </a:rPr>
              <a:t>Analysis of Food and Beverage Industry Survey Data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cs typeface="Times New Roman" panose="02020603050405020304" pitchFamily="18" charset="0"/>
              </a:rPr>
              <a:t>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objective of this project is to analyze survey responses 	from the food and beverage industry to gain insights into consumer 	behavior, preferences, and perceptions. These insights help identify key 	trends, understand brand perception, and explore potential areas for 	improvement in product offerings and marketing strategies.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Times New Roman" panose="02020603050405020304" pitchFamily="18" charset="0"/>
                <a:cs typeface="Times New Roman" panose="02020603050405020304" pitchFamily="18" charset="0"/>
              </a:rPr>
              <a:t>Data Sources: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 datasets used – fact_survey_responses, dim_respondent, and dim_cities.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extBox 2">
            <a:extLst>
              <a:ext uri="{FF2B5EF4-FFF2-40B4-BE49-F238E27FC236}">
                <a16:creationId xmlns:a16="http://schemas.microsoft.com/office/drawing/2014/main" id="{5E7F12B2-D4D2-A2D3-6E76-6EA9E1E68947}"/>
              </a:ext>
            </a:extLst>
          </p:cNvPr>
          <p:cNvSpPr txBox="1"/>
          <p:nvPr/>
        </p:nvSpPr>
        <p:spPr>
          <a:xfrm>
            <a:off x="9656878" y="6119336"/>
            <a:ext cx="2662324" cy="738664"/>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0" i="0" dirty="0">
                <a:effectLst/>
                <a:latin typeface="Arial" panose="020B0604020202020204" pitchFamily="34" charset="0"/>
              </a:rPr>
              <a:t>Mentorness Internship Project </a:t>
            </a:r>
          </a:p>
          <a:p>
            <a:r>
              <a:rPr lang="en-US" sz="1400" b="0" i="0" dirty="0">
                <a:effectLst/>
                <a:latin typeface="Arial" panose="020B0604020202020204" pitchFamily="34" charset="0"/>
              </a:rPr>
              <a:t>by Saurabh Mane</a:t>
            </a:r>
          </a:p>
          <a:p>
            <a:r>
              <a:rPr lang="en-US" sz="1400" b="0" i="0" dirty="0">
                <a:effectLst/>
                <a:latin typeface="Arial" panose="020B0604020202020204" pitchFamily="34" charset="0"/>
              </a:rPr>
              <a:t>Batch Name: MIP-DA-13</a:t>
            </a:r>
            <a:endParaRPr lang="en-US" sz="1400" dirty="0"/>
          </a:p>
        </p:txBody>
      </p:sp>
    </p:spTree>
    <p:extLst>
      <p:ext uri="{BB962C8B-B14F-4D97-AF65-F5344CB8AC3E}">
        <p14:creationId xmlns:p14="http://schemas.microsoft.com/office/powerpoint/2010/main" val="308060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672170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2" y="537759"/>
            <a:ext cx="4022207"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Data Description</a:t>
            </a:r>
          </a:p>
        </p:txBody>
      </p:sp>
      <p:sp>
        <p:nvSpPr>
          <p:cNvPr id="8" name="Rectangle 1">
            <a:extLst>
              <a:ext uri="{FF2B5EF4-FFF2-40B4-BE49-F238E27FC236}">
                <a16:creationId xmlns:a16="http://schemas.microsoft.com/office/drawing/2014/main" id="{17C6211B-9237-5AD5-2CD8-449A0CA46B38}"/>
              </a:ext>
            </a:extLst>
          </p:cNvPr>
          <p:cNvSpPr>
            <a:spLocks noChangeArrowheads="1"/>
          </p:cNvSpPr>
          <p:nvPr/>
        </p:nvSpPr>
        <p:spPr bwMode="auto">
          <a:xfrm>
            <a:off x="777094" y="1415391"/>
            <a:ext cx="1117507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 Table: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fact_survey_responses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response-level data such as consume frequency, brand perception, health concerns, and more.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 Table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dim_respondent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demographic details of respondents such as age, gender, and respondent ID.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Dimension Table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dim_cities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city information, including city tier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00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672170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2" y="537759"/>
            <a:ext cx="4022207"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Dashboard Snapshot</a:t>
            </a:r>
          </a:p>
        </p:txBody>
      </p:sp>
      <p:pic>
        <p:nvPicPr>
          <p:cNvPr id="10" name="Picture 9">
            <a:extLst>
              <a:ext uri="{FF2B5EF4-FFF2-40B4-BE49-F238E27FC236}">
                <a16:creationId xmlns:a16="http://schemas.microsoft.com/office/drawing/2014/main" id="{5EED1946-EAAC-934B-B928-49928F328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85" y="1770868"/>
            <a:ext cx="8155829" cy="4626945"/>
          </a:xfrm>
          <a:prstGeom prst="rect">
            <a:avLst/>
          </a:prstGeom>
        </p:spPr>
      </p:pic>
    </p:spTree>
    <p:extLst>
      <p:ext uri="{BB962C8B-B14F-4D97-AF65-F5344CB8AC3E}">
        <p14:creationId xmlns:p14="http://schemas.microsoft.com/office/powerpoint/2010/main" val="250139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9498330"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2" y="537759"/>
            <a:ext cx="9074268"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Key Performance Indicators (KPIs)</a:t>
            </a:r>
          </a:p>
        </p:txBody>
      </p:sp>
      <p:sp>
        <p:nvSpPr>
          <p:cNvPr id="14" name="Rectangle 6">
            <a:extLst>
              <a:ext uri="{FF2B5EF4-FFF2-40B4-BE49-F238E27FC236}">
                <a16:creationId xmlns:a16="http://schemas.microsoft.com/office/drawing/2014/main" id="{B40D82BA-3ED0-57E4-7004-0729A378F092}"/>
              </a:ext>
            </a:extLst>
          </p:cNvPr>
          <p:cNvSpPr>
            <a:spLocks noChangeArrowheads="1"/>
          </p:cNvSpPr>
          <p:nvPr/>
        </p:nvSpPr>
        <p:spPr bwMode="auto">
          <a:xfrm>
            <a:off x="713087" y="1291842"/>
            <a:ext cx="107658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Responses: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10K responses were analyzed.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Taste Experience: </a:t>
            </a:r>
            <a:r>
              <a:rPr lang="en-US" altLang="en-US" sz="2000" dirty="0">
                <a:latin typeface="Times New Roman" panose="02020603050405020304" pitchFamily="18" charset="0"/>
                <a:cs typeface="Times New Roman" panose="02020603050405020304" pitchFamily="18" charset="0"/>
              </a:rPr>
              <a:t>Average taste rating was 3.28/5.</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Times New Roman" panose="02020603050405020304" pitchFamily="18" charset="0"/>
                <a:cs typeface="Times New Roman" panose="02020603050405020304" pitchFamily="18" charset="0"/>
              </a:rPr>
              <a:t>Brand Awareness: </a:t>
            </a:r>
            <a:r>
              <a:rPr lang="en-US" altLang="en-US" sz="2000" dirty="0">
                <a:latin typeface="Times New Roman" panose="02020603050405020304" pitchFamily="18" charset="0"/>
                <a:cs typeface="Times New Roman" panose="02020603050405020304" pitchFamily="18" charset="0"/>
              </a:rPr>
              <a:t>44.47% of respondents were aware of brands in the market.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Tier: </a:t>
            </a:r>
            <a:r>
              <a:rPr lang="en-US" altLang="en-US" sz="2000" dirty="0">
                <a:latin typeface="Times New Roman" panose="02020603050405020304" pitchFamily="18" charset="0"/>
                <a:cs typeface="Times New Roman" panose="02020603050405020304" pitchFamily="18" charset="0"/>
              </a:rPr>
              <a:t>Shoes selected City’s Tier Level.</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342900" marR="0" lvl="0" indent="-34290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sz="2400" dirty="0">
                <a:latin typeface="Times New Roman" panose="02020603050405020304" pitchFamily="18" charset="0"/>
                <a:cs typeface="Times New Roman" panose="02020603050405020304" pitchFamily="18" charset="0"/>
              </a:rPr>
              <a:t>Visual:</a:t>
            </a:r>
            <a:r>
              <a:rPr lang="en-US" altLang="en-US" sz="2000" dirty="0">
                <a:latin typeface="Times New Roman" panose="02020603050405020304" pitchFamily="18" charset="0"/>
                <a:cs typeface="Times New Roman" panose="02020603050405020304" pitchFamily="18" charset="0"/>
              </a:rPr>
              <a:t> Snapshot of KPIs section from the dashboard.</a:t>
            </a:r>
          </a:p>
        </p:txBody>
      </p:sp>
      <p:pic>
        <p:nvPicPr>
          <p:cNvPr id="15" name="Picture 14">
            <a:extLst>
              <a:ext uri="{FF2B5EF4-FFF2-40B4-BE49-F238E27FC236}">
                <a16:creationId xmlns:a16="http://schemas.microsoft.com/office/drawing/2014/main" id="{33248110-878F-1633-4476-8292A2574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4" y="5406031"/>
            <a:ext cx="6534150" cy="1035050"/>
          </a:xfrm>
          <a:prstGeom prst="rect">
            <a:avLst/>
          </a:prstGeom>
        </p:spPr>
      </p:pic>
    </p:spTree>
    <p:extLst>
      <p:ext uri="{BB962C8B-B14F-4D97-AF65-F5344CB8AC3E}">
        <p14:creationId xmlns:p14="http://schemas.microsoft.com/office/powerpoint/2010/main" val="272158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6903118"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2" y="537759"/>
            <a:ext cx="9074268"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b="1" dirty="0"/>
              <a:t>Demographics Overview</a:t>
            </a:r>
          </a:p>
        </p:txBody>
      </p:sp>
      <p:sp>
        <p:nvSpPr>
          <p:cNvPr id="14" name="Rectangle 6">
            <a:extLst>
              <a:ext uri="{FF2B5EF4-FFF2-40B4-BE49-F238E27FC236}">
                <a16:creationId xmlns:a16="http://schemas.microsoft.com/office/drawing/2014/main" id="{B40D82BA-3ED0-57E4-7004-0729A378F092}"/>
              </a:ext>
            </a:extLst>
          </p:cNvPr>
          <p:cNvSpPr>
            <a:spLocks noChangeArrowheads="1"/>
          </p:cNvSpPr>
          <p:nvPr/>
        </p:nvSpPr>
        <p:spPr bwMode="auto">
          <a:xfrm>
            <a:off x="542254" y="1434179"/>
            <a:ext cx="5969901"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a:latin typeface="Times New Roman" panose="02020603050405020304" pitchFamily="18" charset="0"/>
                <a:cs typeface="Times New Roman" panose="02020603050405020304" pitchFamily="18" charset="0"/>
              </a:rPr>
              <a:t>Content:</a:t>
            </a:r>
          </a:p>
          <a:p>
            <a:pPr algn="just"/>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respondents were split across genders: 51% female, 34.6% male, and 15% non-binary.</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Age-wise distribution is not displayed, but it can be filtered on the left pane.</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Insights about city-specific demographics, such as Ahmedabad.</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a:t>
            </a:r>
            <a:r>
              <a:rPr lang="en-US" sz="2000" dirty="0">
                <a:latin typeface="Times New Roman" panose="02020603050405020304" pitchFamily="18" charset="0"/>
                <a:cs typeface="Times New Roman" panose="02020603050405020304" pitchFamily="18" charset="0"/>
              </a:rPr>
              <a:t> Use the pie chart from the Demographics section.</a:t>
            </a:r>
          </a:p>
        </p:txBody>
      </p:sp>
      <p:pic>
        <p:nvPicPr>
          <p:cNvPr id="11" name="Picture 10">
            <a:extLst>
              <a:ext uri="{FF2B5EF4-FFF2-40B4-BE49-F238E27FC236}">
                <a16:creationId xmlns:a16="http://schemas.microsoft.com/office/drawing/2014/main" id="{DBA3D23A-C8FF-CC16-055E-221E99B7CD78}"/>
              </a:ext>
            </a:extLst>
          </p:cNvPr>
          <p:cNvPicPr>
            <a:picLocks noChangeAspect="1"/>
          </p:cNvPicPr>
          <p:nvPr/>
        </p:nvPicPr>
        <p:blipFill>
          <a:blip r:embed="rId2">
            <a:extLst>
              <a:ext uri="{28A0092B-C50C-407E-A947-70E740481C1C}">
                <a14:useLocalDpi xmlns:a14="http://schemas.microsoft.com/office/drawing/2010/main" val="0"/>
              </a:ext>
            </a:extLst>
          </a:blip>
          <a:srcRect l="-1" t="3449" r="771"/>
          <a:stretch/>
        </p:blipFill>
        <p:spPr>
          <a:xfrm>
            <a:off x="7708494" y="1826227"/>
            <a:ext cx="3076752" cy="3205546"/>
          </a:xfrm>
          <a:prstGeom prst="rect">
            <a:avLst/>
          </a:prstGeom>
        </p:spPr>
      </p:pic>
    </p:spTree>
    <p:extLst>
      <p:ext uri="{BB962C8B-B14F-4D97-AF65-F5344CB8AC3E}">
        <p14:creationId xmlns:p14="http://schemas.microsoft.com/office/powerpoint/2010/main" val="187095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9386436"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11550969"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Marketing and Purchase Behavior</a:t>
            </a:r>
          </a:p>
        </p:txBody>
      </p:sp>
      <p:sp>
        <p:nvSpPr>
          <p:cNvPr id="10" name="Rectangle 3">
            <a:extLst>
              <a:ext uri="{FF2B5EF4-FFF2-40B4-BE49-F238E27FC236}">
                <a16:creationId xmlns:a16="http://schemas.microsoft.com/office/drawing/2014/main" id="{B66E141B-5B7F-57F5-5809-A9EEEFF57D53}"/>
              </a:ext>
            </a:extLst>
          </p:cNvPr>
          <p:cNvSpPr>
            <a:spLocks noChangeArrowheads="1"/>
          </p:cNvSpPr>
          <p:nvPr/>
        </p:nvSpPr>
        <p:spPr bwMode="auto">
          <a:xfrm>
            <a:off x="625642" y="1532254"/>
            <a:ext cx="610242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altLang="en-US" sz="2400" b="1" dirty="0">
                <a:latin typeface="Times New Roman" panose="02020603050405020304" pitchFamily="18" charset="0"/>
                <a:cs typeface="Times New Roman" panose="02020603050405020304" pitchFamily="18" charset="0"/>
              </a:rPr>
              <a:t>Content:</a:t>
            </a:r>
          </a:p>
          <a:p>
            <a:pPr algn="just"/>
            <a:endParaRPr lang="en-US" alt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Respondents prefer online retailers (4.5K) and local stores (2.6K) for purchasing food and beverages.</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These insights help identify the most effective distribution channels.</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Visual: </a:t>
            </a:r>
            <a:r>
              <a:rPr lang="en-US" altLang="en-US" sz="2000" dirty="0">
                <a:latin typeface="Times New Roman" panose="02020603050405020304" pitchFamily="18" charset="0"/>
                <a:cs typeface="Times New Roman" panose="02020603050405020304" pitchFamily="18" charset="0"/>
              </a:rPr>
              <a:t>Line chart depicting purchase behavior by location (online, stores, supermarkets).</a:t>
            </a:r>
          </a:p>
          <a:p>
            <a:pPr algn="just"/>
            <a:endParaRPr lang="en-US" altLang="en-US" sz="24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9892DE3-E5CB-80FD-7C68-2F357EC18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155" y="1936282"/>
            <a:ext cx="3471906" cy="2927801"/>
          </a:xfrm>
          <a:prstGeom prst="rect">
            <a:avLst/>
          </a:prstGeom>
        </p:spPr>
      </p:pic>
    </p:spTree>
    <p:extLst>
      <p:ext uri="{BB962C8B-B14F-4D97-AF65-F5344CB8AC3E}">
        <p14:creationId xmlns:p14="http://schemas.microsoft.com/office/powerpoint/2010/main" val="2996729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6556609"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5857795"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altLang="en-US" dirty="0"/>
              <a:t>Consumption Patterns</a:t>
            </a:r>
          </a:p>
        </p:txBody>
      </p:sp>
      <p:sp>
        <p:nvSpPr>
          <p:cNvPr id="8" name="Rectangle 1">
            <a:extLst>
              <a:ext uri="{FF2B5EF4-FFF2-40B4-BE49-F238E27FC236}">
                <a16:creationId xmlns:a16="http://schemas.microsoft.com/office/drawing/2014/main" id="{440E4ED5-3989-60D9-B4FC-A31B41F9B5D2}"/>
              </a:ext>
            </a:extLst>
          </p:cNvPr>
          <p:cNvSpPr>
            <a:spLocks noChangeArrowheads="1"/>
          </p:cNvSpPr>
          <p:nvPr/>
        </p:nvSpPr>
        <p:spPr bwMode="auto">
          <a:xfrm>
            <a:off x="590533" y="1643194"/>
            <a:ext cx="654178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Majority of respondents consume food and beverages 2-3 times a week.</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most common consumption situations are dinner and daily routines.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Variations in consumption frequency help inform marketing strategies.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chart showing different consumption frequencies and situations.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B7F8896-0C8E-C796-7A88-78ECE7C40019}"/>
              </a:ext>
            </a:extLst>
          </p:cNvPr>
          <p:cNvPicPr>
            <a:picLocks noChangeAspect="1"/>
          </p:cNvPicPr>
          <p:nvPr/>
        </p:nvPicPr>
        <p:blipFill>
          <a:blip r:embed="rId2">
            <a:extLst>
              <a:ext uri="{28A0092B-C50C-407E-A947-70E740481C1C}">
                <a14:useLocalDpi xmlns:a14="http://schemas.microsoft.com/office/drawing/2010/main" val="0"/>
              </a:ext>
            </a:extLst>
          </a:blip>
          <a:srcRect l="900" r="667"/>
          <a:stretch/>
        </p:blipFill>
        <p:spPr>
          <a:xfrm>
            <a:off x="7439811" y="1912988"/>
            <a:ext cx="4263991" cy="3032024"/>
          </a:xfrm>
          <a:prstGeom prst="rect">
            <a:avLst/>
          </a:prstGeom>
        </p:spPr>
      </p:pic>
    </p:spTree>
    <p:extLst>
      <p:ext uri="{BB962C8B-B14F-4D97-AF65-F5344CB8AC3E}">
        <p14:creationId xmlns:p14="http://schemas.microsoft.com/office/powerpoint/2010/main" val="91261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07;p55">
            <a:extLst>
              <a:ext uri="{FF2B5EF4-FFF2-40B4-BE49-F238E27FC236}">
                <a16:creationId xmlns:a16="http://schemas.microsoft.com/office/drawing/2014/main" id="{F246E970-71F3-FECA-B8CE-9EBFF6E07FDA}"/>
              </a:ext>
            </a:extLst>
          </p:cNvPr>
          <p:cNvGrpSpPr/>
          <p:nvPr/>
        </p:nvGrpSpPr>
        <p:grpSpPr>
          <a:xfrm>
            <a:off x="-11430" y="460166"/>
            <a:ext cx="8722293" cy="739983"/>
            <a:chOff x="6336019" y="3733725"/>
            <a:chExt cx="2566206" cy="351310"/>
          </a:xfrm>
          <a:solidFill>
            <a:schemeClr val="accent1">
              <a:lumMod val="75000"/>
            </a:schemeClr>
          </a:solidFill>
        </p:grpSpPr>
        <p:sp>
          <p:nvSpPr>
            <p:cNvPr id="3" name="Google Shape;1708;p55">
              <a:extLst>
                <a:ext uri="{FF2B5EF4-FFF2-40B4-BE49-F238E27FC236}">
                  <a16:creationId xmlns:a16="http://schemas.microsoft.com/office/drawing/2014/main" id="{5C818009-95AF-2BCA-36C3-3D0A47712304}"/>
                </a:ext>
              </a:extLst>
            </p:cNvPr>
            <p:cNvSpPr/>
            <p:nvPr/>
          </p:nvSpPr>
          <p:spPr>
            <a:xfrm>
              <a:off x="6336019" y="3733735"/>
              <a:ext cx="1881300" cy="351300"/>
            </a:xfrm>
            <a:prstGeom prst="homePlate">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09;p55">
              <a:extLst>
                <a:ext uri="{FF2B5EF4-FFF2-40B4-BE49-F238E27FC236}">
                  <a16:creationId xmlns:a16="http://schemas.microsoft.com/office/drawing/2014/main" id="{0B0841E4-61A0-34A2-AB7C-067FCA7FB5E3}"/>
                </a:ext>
              </a:extLst>
            </p:cNvPr>
            <p:cNvSpPr/>
            <p:nvPr/>
          </p:nvSpPr>
          <p:spPr>
            <a:xfrm>
              <a:off x="80985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10;p55">
              <a:extLst>
                <a:ext uri="{FF2B5EF4-FFF2-40B4-BE49-F238E27FC236}">
                  <a16:creationId xmlns:a16="http://schemas.microsoft.com/office/drawing/2014/main" id="{891A661E-B7DC-C683-490A-5932D923576F}"/>
                </a:ext>
              </a:extLst>
            </p:cNvPr>
            <p:cNvSpPr/>
            <p:nvPr/>
          </p:nvSpPr>
          <p:spPr>
            <a:xfrm>
              <a:off x="83271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11;p55">
              <a:extLst>
                <a:ext uri="{FF2B5EF4-FFF2-40B4-BE49-F238E27FC236}">
                  <a16:creationId xmlns:a16="http://schemas.microsoft.com/office/drawing/2014/main" id="{776543DF-9B09-20F5-4014-69882A96F17D}"/>
                </a:ext>
              </a:extLst>
            </p:cNvPr>
            <p:cNvSpPr/>
            <p:nvPr/>
          </p:nvSpPr>
          <p:spPr>
            <a:xfrm>
              <a:off x="8555725" y="3733725"/>
              <a:ext cx="346500" cy="351300"/>
            </a:xfrm>
            <a:prstGeom prst="chevron">
              <a:avLst>
                <a:gd name="adj" fmla="val 50000"/>
              </a:avLst>
            </a:prstGeom>
            <a:grpFill/>
            <a:ln w="9525" cap="flat" cmpd="sng">
              <a:solidFill>
                <a:schemeClr val="accent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6BEF9DC-E123-D169-2BBF-3DDF232F6C64}"/>
              </a:ext>
            </a:extLst>
          </p:cNvPr>
          <p:cNvSpPr txBox="1"/>
          <p:nvPr/>
        </p:nvSpPr>
        <p:spPr>
          <a:xfrm>
            <a:off x="172601" y="537759"/>
            <a:ext cx="5857795" cy="584775"/>
          </a:xfrm>
          <a:prstGeom prst="rect">
            <a:avLst/>
          </a:prstGeom>
          <a:noFill/>
        </p:spPr>
        <p:txBody>
          <a:bodyPr wrap="square" rtlCol="0">
            <a:spAutoFit/>
          </a:bodyPr>
          <a:lstStyle>
            <a:defPPr>
              <a:defRPr lang="en-US"/>
            </a:defPPr>
            <a:lvl1pPr>
              <a:defRPr sz="3200" b="1">
                <a:latin typeface="Times New Roman" panose="02020603050405020304" pitchFamily="18" charset="0"/>
                <a:cs typeface="Times New Roman" panose="02020603050405020304" pitchFamily="18" charset="0"/>
              </a:defRPr>
            </a:lvl1pPr>
          </a:lstStyle>
          <a:p>
            <a:r>
              <a:rPr lang="en-US" b="1" dirty="0"/>
              <a:t>Health and Ingredient Concerns</a:t>
            </a:r>
          </a:p>
        </p:txBody>
      </p:sp>
      <p:sp>
        <p:nvSpPr>
          <p:cNvPr id="8" name="Rectangle 1">
            <a:extLst>
              <a:ext uri="{FF2B5EF4-FFF2-40B4-BE49-F238E27FC236}">
                <a16:creationId xmlns:a16="http://schemas.microsoft.com/office/drawing/2014/main" id="{440E4ED5-3989-60D9-B4FC-A31B41F9B5D2}"/>
              </a:ext>
            </a:extLst>
          </p:cNvPr>
          <p:cNvSpPr>
            <a:spLocks noChangeArrowheads="1"/>
          </p:cNvSpPr>
          <p:nvPr/>
        </p:nvSpPr>
        <p:spPr bwMode="auto">
          <a:xfrm>
            <a:off x="470818" y="1478305"/>
            <a:ext cx="6956707"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a:latin typeface="Times New Roman" panose="02020603050405020304" pitchFamily="18" charset="0"/>
                <a:cs typeface="Times New Roman" panose="02020603050405020304" pitchFamily="18" charset="0"/>
              </a:rPr>
              <a:t>Content:</a:t>
            </a:r>
          </a:p>
          <a:p>
            <a:pPr algn="just"/>
            <a:endParaRPr lang="en-US" sz="28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Key Concerns:</a:t>
            </a:r>
            <a:r>
              <a:rPr lang="en-US" sz="2000" dirty="0">
                <a:latin typeface="Times New Roman" panose="02020603050405020304" pitchFamily="18" charset="0"/>
                <a:cs typeface="Times New Roman" panose="02020603050405020304" pitchFamily="18" charset="0"/>
              </a:rPr>
              <a:t> Sugar, caffeine, and vitamins were major health-related ingredients respondents cared about.</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Consumers showed interest in healthier and more natural ingredients in their products.</a:t>
            </a:r>
          </a:p>
          <a:p>
            <a:pPr marL="742950" lvl="1"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a:t>
            </a:r>
            <a:r>
              <a:rPr lang="en-US" sz="2000" dirty="0">
                <a:latin typeface="Times New Roman" panose="02020603050405020304" pitchFamily="18" charset="0"/>
                <a:cs typeface="Times New Roman" panose="02020603050405020304" pitchFamily="18" charset="0"/>
              </a:rPr>
              <a:t> Donut chart showing health concerns related to ingredients.</a:t>
            </a:r>
          </a:p>
        </p:txBody>
      </p:sp>
      <p:pic>
        <p:nvPicPr>
          <p:cNvPr id="10" name="Picture 9">
            <a:extLst>
              <a:ext uri="{FF2B5EF4-FFF2-40B4-BE49-F238E27FC236}">
                <a16:creationId xmlns:a16="http://schemas.microsoft.com/office/drawing/2014/main" id="{8873A78C-0CD7-E798-F504-612A160AD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93" y="1728331"/>
            <a:ext cx="3014427" cy="3107465"/>
          </a:xfrm>
          <a:prstGeom prst="rect">
            <a:avLst/>
          </a:prstGeom>
        </p:spPr>
      </p:pic>
    </p:spTree>
    <p:extLst>
      <p:ext uri="{BB962C8B-B14F-4D97-AF65-F5344CB8AC3E}">
        <p14:creationId xmlns:p14="http://schemas.microsoft.com/office/powerpoint/2010/main" val="114904203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2.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3.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ppt/theme/themeOverride4.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docProps/app.xml><?xml version="1.0" encoding="utf-8"?>
<Properties xmlns="http://schemas.openxmlformats.org/officeDocument/2006/extended-properties" xmlns:vt="http://schemas.openxmlformats.org/officeDocument/2006/docPropsVTypes">
  <Template/>
  <TotalTime>93</TotalTime>
  <Words>654</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69</cp:revision>
  <dcterms:created xsi:type="dcterms:W3CDTF">2024-09-05T08:55:35Z</dcterms:created>
  <dcterms:modified xsi:type="dcterms:W3CDTF">2024-09-06T08:44:00Z</dcterms:modified>
</cp:coreProperties>
</file>