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7"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4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AF903D3-F85A-4351-910D-F622F3119B96}"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8131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32819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644313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9729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4268228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F903D3-F85A-4351-910D-F622F3119B96}"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870671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F903D3-F85A-4351-910D-F622F3119B96}"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1780790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903D3-F85A-4351-910D-F622F3119B96}"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827019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903D3-F85A-4351-910D-F622F3119B96}"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77432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903D3-F85A-4351-910D-F622F3119B96}"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428711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F903D3-F85A-4351-910D-F622F3119B96}"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61031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94011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903D3-F85A-4351-910D-F622F3119B96}"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98114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903D3-F85A-4351-910D-F622F3119B96}"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24739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903D3-F85A-4351-910D-F622F3119B96}"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06968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72751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22616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AF903D3-F85A-4351-910D-F622F3119B96}" type="datetimeFigureOut">
              <a:rPr lang="en-US" smtClean="0"/>
              <a:t>9/6/2024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2F73E56-43F0-4688-8E80-5B883935FF2F}" type="slidenum">
              <a:rPr lang="en-US" smtClean="0"/>
              <a:t>‹#›</a:t>
            </a:fld>
            <a:endParaRPr lang="en-US"/>
          </a:p>
        </p:txBody>
      </p:sp>
    </p:spTree>
    <p:extLst>
      <p:ext uri="{BB962C8B-B14F-4D97-AF65-F5344CB8AC3E}">
        <p14:creationId xmlns:p14="http://schemas.microsoft.com/office/powerpoint/2010/main" val="253547889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707;p55">
            <a:extLst>
              <a:ext uri="{FF2B5EF4-FFF2-40B4-BE49-F238E27FC236}">
                <a16:creationId xmlns:a16="http://schemas.microsoft.com/office/drawing/2014/main" id="{528EEB7E-E3E0-3559-24BA-E96A18EB3755}"/>
              </a:ext>
            </a:extLst>
          </p:cNvPr>
          <p:cNvGrpSpPr/>
          <p:nvPr/>
        </p:nvGrpSpPr>
        <p:grpSpPr>
          <a:xfrm>
            <a:off x="-11430" y="460166"/>
            <a:ext cx="6721706" cy="739983"/>
            <a:chOff x="6336019" y="3733725"/>
            <a:chExt cx="2566206" cy="351310"/>
          </a:xfrm>
          <a:solidFill>
            <a:schemeClr val="accent1">
              <a:lumMod val="75000"/>
            </a:schemeClr>
          </a:solidFill>
        </p:grpSpPr>
        <p:sp>
          <p:nvSpPr>
            <p:cNvPr id="6" name="Google Shape;1708;p55">
              <a:extLst>
                <a:ext uri="{FF2B5EF4-FFF2-40B4-BE49-F238E27FC236}">
                  <a16:creationId xmlns:a16="http://schemas.microsoft.com/office/drawing/2014/main" id="{9A88358C-4B7A-EA82-46B1-7AF3DFEB01CC}"/>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709;p55">
              <a:extLst>
                <a:ext uri="{FF2B5EF4-FFF2-40B4-BE49-F238E27FC236}">
                  <a16:creationId xmlns:a16="http://schemas.microsoft.com/office/drawing/2014/main" id="{62A1DB85-33F7-5BA0-DA99-684182E804F8}"/>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710;p55">
              <a:extLst>
                <a:ext uri="{FF2B5EF4-FFF2-40B4-BE49-F238E27FC236}">
                  <a16:creationId xmlns:a16="http://schemas.microsoft.com/office/drawing/2014/main" id="{E843FB13-1BA5-39A4-6EF6-3FF5723985EA}"/>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11;p55">
              <a:extLst>
                <a:ext uri="{FF2B5EF4-FFF2-40B4-BE49-F238E27FC236}">
                  <a16:creationId xmlns:a16="http://schemas.microsoft.com/office/drawing/2014/main" id="{4AFF33EA-6DDD-42AF-E2BA-6AB2129D69C2}"/>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78A5E3D7-6CBB-7B7C-3C26-47D701CAA5DA}"/>
              </a:ext>
            </a:extLst>
          </p:cNvPr>
          <p:cNvSpPr txBox="1"/>
          <p:nvPr/>
        </p:nvSpPr>
        <p:spPr>
          <a:xfrm>
            <a:off x="172603" y="537759"/>
            <a:ext cx="32575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11" name="Rectangle 1">
            <a:extLst>
              <a:ext uri="{FF2B5EF4-FFF2-40B4-BE49-F238E27FC236}">
                <a16:creationId xmlns:a16="http://schemas.microsoft.com/office/drawing/2014/main" id="{73EA65EA-0F57-9010-18F7-EE0D4A53DA17}"/>
              </a:ext>
            </a:extLst>
          </p:cNvPr>
          <p:cNvSpPr>
            <a:spLocks noChangeArrowheads="1"/>
          </p:cNvSpPr>
          <p:nvPr/>
        </p:nvSpPr>
        <p:spPr bwMode="auto">
          <a:xfrm>
            <a:off x="1274185" y="1597729"/>
            <a:ext cx="9056996"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Project Name: </a:t>
            </a:r>
            <a:r>
              <a:rPr lang="en-US" sz="2000" dirty="0">
                <a:latin typeface="Times New Roman" panose="02020603050405020304" pitchFamily="18" charset="0"/>
                <a:cs typeface="Times New Roman" panose="02020603050405020304" pitchFamily="18" charset="0"/>
              </a:rPr>
              <a:t>Analysis of Food and Beverage Industry Survey Data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Times New Roman" panose="02020603050405020304" pitchFamily="18" charset="0"/>
                <a:cs typeface="Times New Roman" panose="02020603050405020304" pitchFamily="18" charset="0"/>
              </a:rPr>
              <a:t>Objective: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primary objective of this project is to analyze survey responses 	from the food and beverage industry to gain insights into consumer 	behavior, preferences, and perceptions. These insights help identify key 	trends, understand brand perception, and explore potential areas for 	improvement in product offerings and marketing strategies.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Times New Roman" panose="02020603050405020304" pitchFamily="18" charset="0"/>
                <a:cs typeface="Times New Roman" panose="02020603050405020304" pitchFamily="18" charset="0"/>
              </a:rPr>
              <a:t>Data Sources: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Three datasets used – fact_survey_responses, dim_respondent, </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and 	dim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_cities.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7F12B2-D4D2-A2D3-6E76-6EA9E1E68947}"/>
              </a:ext>
            </a:extLst>
          </p:cNvPr>
          <p:cNvSpPr txBox="1"/>
          <p:nvPr/>
        </p:nvSpPr>
        <p:spPr>
          <a:xfrm>
            <a:off x="9529676" y="6111479"/>
            <a:ext cx="2662324" cy="738664"/>
          </a:xfrm>
          <a:prstGeom prst="rect">
            <a:avLst/>
          </a:prstGeom>
          <a:noFill/>
        </p:spPr>
        <p:txBody>
          <a:bodyPr wrap="square">
            <a:spAutoFit/>
          </a:bodyPr>
          <a:lstStyle/>
          <a:p>
            <a:r>
              <a:rPr lang="en-US" sz="1400" b="0" i="0" dirty="0">
                <a:effectLst/>
                <a:latin typeface="Arial" panose="020B0604020202020204" pitchFamily="34" charset="0"/>
              </a:rPr>
              <a:t>Mentorness Internship Project </a:t>
            </a:r>
          </a:p>
          <a:p>
            <a:r>
              <a:rPr lang="en-US" sz="1400" b="0" i="0" dirty="0">
                <a:effectLst/>
                <a:latin typeface="Arial" panose="020B0604020202020204" pitchFamily="34" charset="0"/>
              </a:rPr>
              <a:t>by Saurabh Mane</a:t>
            </a:r>
          </a:p>
          <a:p>
            <a:r>
              <a:rPr lang="en-US" sz="1400" b="0" i="0" dirty="0">
                <a:effectLst/>
                <a:latin typeface="Arial" panose="020B0604020202020204" pitchFamily="34" charset="0"/>
              </a:rPr>
              <a:t>Batch Name: MIP-DA-13</a:t>
            </a:r>
            <a:endParaRPr lang="en-US" sz="1400" dirty="0"/>
          </a:p>
        </p:txBody>
      </p:sp>
    </p:spTree>
    <p:extLst>
      <p:ext uri="{BB962C8B-B14F-4D97-AF65-F5344CB8AC3E}">
        <p14:creationId xmlns:p14="http://schemas.microsoft.com/office/powerpoint/2010/main" val="308060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Find sales transactions with a gross income greater than 30.</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9" y="460133"/>
            <a:ext cx="96501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Q.8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4" y="1758434"/>
            <a:ext cx="8795226"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 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a:t>
            </a:r>
            <a:r>
              <a:rPr lang="en-US" sz="2000" dirty="0" err="1">
                <a:latin typeface="Times New Roman" panose="02020603050405020304" pitchFamily="18" charset="0"/>
                <a:cs typeface="Times New Roman" panose="02020603050405020304" pitchFamily="18" charset="0"/>
              </a:rPr>
              <a:t>gross_income</a:t>
            </a:r>
            <a:r>
              <a:rPr lang="en-US" sz="2000" dirty="0">
                <a:latin typeface="Times New Roman" panose="02020603050405020304" pitchFamily="18" charset="0"/>
                <a:cs typeface="Times New Roman" panose="02020603050405020304" pitchFamily="18" charset="0"/>
              </a:rPr>
              <a:t> &gt; 30;</a:t>
            </a:r>
          </a:p>
        </p:txBody>
      </p:sp>
      <p:pic>
        <p:nvPicPr>
          <p:cNvPr id="7" name="Picture 6">
            <a:extLst>
              <a:ext uri="{FF2B5EF4-FFF2-40B4-BE49-F238E27FC236}">
                <a16:creationId xmlns:a16="http://schemas.microsoft.com/office/drawing/2014/main" id="{8274D113-400A-F684-1F6D-9DB41D78C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0" y="3273425"/>
            <a:ext cx="11874500" cy="2482850"/>
          </a:xfrm>
          <a:prstGeom prst="rect">
            <a:avLst/>
          </a:prstGeom>
        </p:spPr>
      </p:pic>
    </p:spTree>
    <p:extLst>
      <p:ext uri="{BB962C8B-B14F-4D97-AF65-F5344CB8AC3E}">
        <p14:creationId xmlns:p14="http://schemas.microsoft.com/office/powerpoint/2010/main" val="113456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Retrieve sales transactions that occurred on weekends.</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9" y="460133"/>
            <a:ext cx="96501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Q.9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4" y="1758434"/>
            <a:ext cx="8498046"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 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WEEKDAY(STR_TO_DATE(Date, '%d-%m-%Y')) IN (5, 6);  </a:t>
            </a:r>
          </a:p>
        </p:txBody>
      </p:sp>
      <p:pic>
        <p:nvPicPr>
          <p:cNvPr id="7" name="Picture 6">
            <a:extLst>
              <a:ext uri="{FF2B5EF4-FFF2-40B4-BE49-F238E27FC236}">
                <a16:creationId xmlns:a16="http://schemas.microsoft.com/office/drawing/2014/main" id="{7F87352B-E7D2-57FF-DA66-1F4CE67CF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88" y="3140731"/>
            <a:ext cx="11855450" cy="2501900"/>
          </a:xfrm>
          <a:prstGeom prst="rect">
            <a:avLst/>
          </a:prstGeom>
        </p:spPr>
      </p:pic>
    </p:spTree>
    <p:extLst>
      <p:ext uri="{BB962C8B-B14F-4D97-AF65-F5344CB8AC3E}">
        <p14:creationId xmlns:p14="http://schemas.microsoft.com/office/powerpoint/2010/main" val="178427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Calculate the total sales and gross income for each month.</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8" y="460133"/>
            <a:ext cx="1372839"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Q.10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4" y="1797784"/>
            <a:ext cx="10803096"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a:t>
            </a:r>
          </a:p>
          <a:p>
            <a:r>
              <a:rPr lang="en-US" sz="2000" dirty="0">
                <a:latin typeface="Times New Roman" panose="02020603050405020304" pitchFamily="18" charset="0"/>
                <a:cs typeface="Times New Roman" panose="02020603050405020304" pitchFamily="18" charset="0"/>
              </a:rPr>
              <a:t>	DATE_FORMAT(STR_TO_DATE(Date, '%d-%m-%Y'), '%Y-%m') AS Month,    </a:t>
            </a:r>
          </a:p>
          <a:p>
            <a:r>
              <a:rPr lang="en-US" sz="2000" dirty="0">
                <a:latin typeface="Times New Roman" panose="02020603050405020304" pitchFamily="18" charset="0"/>
                <a:cs typeface="Times New Roman" panose="02020603050405020304" pitchFamily="18" charset="0"/>
              </a:rPr>
              <a:t>	SUM(Total) AS </a:t>
            </a:r>
            <a:r>
              <a:rPr lang="en-US" sz="2000" dirty="0" err="1">
                <a:latin typeface="Times New Roman" panose="02020603050405020304" pitchFamily="18" charset="0"/>
                <a:cs typeface="Times New Roman" panose="02020603050405020304" pitchFamily="18" charset="0"/>
              </a:rPr>
              <a:t>Total_Sales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SUM(</a:t>
            </a:r>
            <a:r>
              <a:rPr lang="en-US" sz="2000" dirty="0" err="1">
                <a:latin typeface="Times New Roman" panose="02020603050405020304" pitchFamily="18" charset="0"/>
                <a:cs typeface="Times New Roman" panose="02020603050405020304" pitchFamily="18" charset="0"/>
              </a:rPr>
              <a:t>gross_income</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Total_Gross_Income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20E816C-0CB8-5D9D-409F-9EB16F91E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707" y="3946602"/>
            <a:ext cx="8687490" cy="1848784"/>
          </a:xfrm>
          <a:prstGeom prst="rect">
            <a:avLst/>
          </a:prstGeom>
        </p:spPr>
      </p:pic>
    </p:spTree>
    <p:extLst>
      <p:ext uri="{BB962C8B-B14F-4D97-AF65-F5344CB8AC3E}">
        <p14:creationId xmlns:p14="http://schemas.microsoft.com/office/powerpoint/2010/main" val="120569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Find the number of sales transactions that occurred after 6 PM.</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8" y="460133"/>
            <a:ext cx="1096005"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Q.11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3" y="1758434"/>
            <a:ext cx="9606757"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COUNT(*) AS Transactions_After_6PM</a:t>
            </a: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TIME_FORMAT(Time, '%H:%</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:%s') &gt; '18:00:00';</a:t>
            </a:r>
          </a:p>
        </p:txBody>
      </p:sp>
      <p:pic>
        <p:nvPicPr>
          <p:cNvPr id="7" name="Picture 6">
            <a:extLst>
              <a:ext uri="{FF2B5EF4-FFF2-40B4-BE49-F238E27FC236}">
                <a16:creationId xmlns:a16="http://schemas.microsoft.com/office/drawing/2014/main" id="{2885E7E7-5274-A805-38AD-1535C9207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897" y="3535265"/>
            <a:ext cx="7252177" cy="1728058"/>
          </a:xfrm>
          <a:prstGeom prst="rect">
            <a:avLst/>
          </a:prstGeom>
        </p:spPr>
      </p:pic>
    </p:spTree>
    <p:extLst>
      <p:ext uri="{BB962C8B-B14F-4D97-AF65-F5344CB8AC3E}">
        <p14:creationId xmlns:p14="http://schemas.microsoft.com/office/powerpoint/2010/main" val="313439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List the sales transactions that have a higher total than the average total of all transactions.</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8" y="460133"/>
            <a:ext cx="1096005"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Q.12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3" y="1758434"/>
            <a:ext cx="8795227"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 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Total &gt; (SELECT AVG(Total) </a:t>
            </a: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WalmartData</a:t>
            </a:r>
            <a:r>
              <a:rPr lang="en-US" sz="20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52376DFA-488B-AE6D-133B-931F13752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63" y="3518777"/>
            <a:ext cx="11620500" cy="2501900"/>
          </a:xfrm>
          <a:prstGeom prst="rect">
            <a:avLst/>
          </a:prstGeom>
        </p:spPr>
      </p:pic>
    </p:spTree>
    <p:extLst>
      <p:ext uri="{BB962C8B-B14F-4D97-AF65-F5344CB8AC3E}">
        <p14:creationId xmlns:p14="http://schemas.microsoft.com/office/powerpoint/2010/main" val="53259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Calculate the cumulative gross income for each branch by date.</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8" y="460133"/>
            <a:ext cx="1096005"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Q.13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3" y="1495544"/>
            <a:ext cx="10521157"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a:t>
            </a:r>
          </a:p>
          <a:p>
            <a:r>
              <a:rPr lang="en-US" sz="2000" dirty="0">
                <a:latin typeface="Times New Roman" panose="02020603050405020304" pitchFamily="18" charset="0"/>
                <a:cs typeface="Times New Roman" panose="02020603050405020304" pitchFamily="18" charset="0"/>
              </a:rPr>
              <a:t>Branch,     </a:t>
            </a:r>
          </a:p>
          <a:p>
            <a:r>
              <a:rPr lang="en-US" sz="2000" dirty="0">
                <a:latin typeface="Times New Roman" panose="02020603050405020304" pitchFamily="18" charset="0"/>
                <a:cs typeface="Times New Roman" panose="02020603050405020304" pitchFamily="18" charset="0"/>
              </a:rPr>
              <a:t>STR_TO_DATE(Date, '%d-%m-%Y') AS Date,     SUM(</a:t>
            </a:r>
            <a:r>
              <a:rPr lang="en-US" sz="2000" dirty="0" err="1">
                <a:latin typeface="Times New Roman" panose="02020603050405020304" pitchFamily="18" charset="0"/>
                <a:cs typeface="Times New Roman" panose="02020603050405020304" pitchFamily="18" charset="0"/>
              </a:rPr>
              <a:t>gross_income</a:t>
            </a:r>
            <a:r>
              <a:rPr lang="en-US" sz="2000" dirty="0">
                <a:latin typeface="Times New Roman" panose="02020603050405020304" pitchFamily="18" charset="0"/>
                <a:cs typeface="Times New Roman" panose="02020603050405020304" pitchFamily="18" charset="0"/>
              </a:rPr>
              <a:t>) OVER(PARTITION BY Branch ORDER BY STR_TO_DATE(Date, '%d-%m-%Y')) AS </a:t>
            </a:r>
            <a:r>
              <a:rPr lang="en-US" sz="2000" dirty="0" err="1">
                <a:latin typeface="Times New Roman" panose="02020603050405020304" pitchFamily="18" charset="0"/>
                <a:cs typeface="Times New Roman" panose="02020603050405020304" pitchFamily="18" charset="0"/>
              </a:rPr>
              <a:t>Cumulative_Gross_Income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ORDER BY Branch, Date;</a:t>
            </a:r>
          </a:p>
        </p:txBody>
      </p:sp>
      <p:pic>
        <p:nvPicPr>
          <p:cNvPr id="11" name="Picture 10">
            <a:extLst>
              <a:ext uri="{FF2B5EF4-FFF2-40B4-BE49-F238E27FC236}">
                <a16:creationId xmlns:a16="http://schemas.microsoft.com/office/drawing/2014/main" id="{F31D9F43-AD53-8E87-1CD0-CF9A41F1D65A}"/>
              </a:ext>
            </a:extLst>
          </p:cNvPr>
          <p:cNvPicPr>
            <a:picLocks noChangeAspect="1"/>
          </p:cNvPicPr>
          <p:nvPr/>
        </p:nvPicPr>
        <p:blipFill>
          <a:blip r:embed="rId2">
            <a:extLst>
              <a:ext uri="{28A0092B-C50C-407E-A947-70E740481C1C}">
                <a14:useLocalDpi xmlns:a14="http://schemas.microsoft.com/office/drawing/2010/main" val="0"/>
              </a:ext>
            </a:extLst>
          </a:blip>
          <a:srcRect b="14015"/>
          <a:stretch/>
        </p:blipFill>
        <p:spPr>
          <a:xfrm>
            <a:off x="4142347" y="3781655"/>
            <a:ext cx="4041332" cy="3025752"/>
          </a:xfrm>
          <a:prstGeom prst="rect">
            <a:avLst/>
          </a:prstGeom>
        </p:spPr>
      </p:pic>
    </p:spTree>
    <p:extLst>
      <p:ext uri="{BB962C8B-B14F-4D97-AF65-F5344CB8AC3E}">
        <p14:creationId xmlns:p14="http://schemas.microsoft.com/office/powerpoint/2010/main" val="1907233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9BE628E-27A6-6F66-48A3-5C1178BFFD6F}"/>
              </a:ext>
            </a:extLst>
          </p:cNvPr>
          <p:cNvGrpSpPr/>
          <p:nvPr/>
        </p:nvGrpSpPr>
        <p:grpSpPr>
          <a:xfrm>
            <a:off x="-11430" y="460166"/>
            <a:ext cx="6721706"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7D4FAEB7-B4D7-C795-5E18-5E2D0015F297}"/>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3F873078-934C-1E58-4F62-DE114606534F}"/>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772566AA-CF79-5397-D619-FAE0FCFB0072}"/>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FA416D05-81D5-F8D7-FC8E-3C6DC98C754C}"/>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293ED606-0EE5-1979-1C62-C9B0645FE9DA}"/>
              </a:ext>
            </a:extLst>
          </p:cNvPr>
          <p:cNvSpPr txBox="1"/>
          <p:nvPr/>
        </p:nvSpPr>
        <p:spPr>
          <a:xfrm>
            <a:off x="172602" y="537759"/>
            <a:ext cx="4022207"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Conclusion</a:t>
            </a:r>
          </a:p>
        </p:txBody>
      </p:sp>
      <p:sp>
        <p:nvSpPr>
          <p:cNvPr id="8" name="Rectangle 1">
            <a:extLst>
              <a:ext uri="{FF2B5EF4-FFF2-40B4-BE49-F238E27FC236}">
                <a16:creationId xmlns:a16="http://schemas.microsoft.com/office/drawing/2014/main" id="{DF250FB3-C8E4-B960-5A16-E9A7DF969534}"/>
              </a:ext>
            </a:extLst>
          </p:cNvPr>
          <p:cNvSpPr>
            <a:spLocks noChangeArrowheads="1"/>
          </p:cNvSpPr>
          <p:nvPr/>
        </p:nvSpPr>
        <p:spPr bwMode="auto">
          <a:xfrm>
            <a:off x="547194" y="1624372"/>
            <a:ext cx="1141857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Branch ‘A’ Performance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Branch A had a high volume of sales, especially in Yangon.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Product Lines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1" algn="just"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 and Beauty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Sports and Travel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were the best-selling product lines.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City-wise Gross Income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Yangon generated the most gross income across all cities.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Methods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Cash and E-wallet were the most used payment methods.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Ratings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Branch A had an average rating above 8, indicating strong customer satisfaction.</a:t>
            </a:r>
          </a:p>
        </p:txBody>
      </p:sp>
    </p:spTree>
    <p:extLst>
      <p:ext uri="{BB962C8B-B14F-4D97-AF65-F5344CB8AC3E}">
        <p14:creationId xmlns:p14="http://schemas.microsoft.com/office/powerpoint/2010/main" val="244649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6456A554-2305-16ED-CD60-6C6AEBCE9C17}"/>
              </a:ext>
            </a:extLst>
          </p:cNvPr>
          <p:cNvGrpSpPr/>
          <p:nvPr/>
        </p:nvGrpSpPr>
        <p:grpSpPr>
          <a:xfrm>
            <a:off x="1327495" y="2827868"/>
            <a:ext cx="9537010" cy="1202264"/>
            <a:chOff x="1025300" y="2226736"/>
            <a:chExt cx="9537010" cy="1202264"/>
          </a:xfrm>
        </p:grpSpPr>
        <p:sp>
          <p:nvSpPr>
            <p:cNvPr id="8" name="Google Shape;1205;p47">
              <a:extLst>
                <a:ext uri="{FF2B5EF4-FFF2-40B4-BE49-F238E27FC236}">
                  <a16:creationId xmlns:a16="http://schemas.microsoft.com/office/drawing/2014/main" id="{6C5388A6-9821-B28C-2E30-E61B08B1685B}"/>
                </a:ext>
              </a:extLst>
            </p:cNvPr>
            <p:cNvSpPr txBox="1">
              <a:spLocks/>
            </p:cNvSpPr>
            <p:nvPr/>
          </p:nvSpPr>
          <p:spPr>
            <a:xfrm>
              <a:off x="3871950" y="2458500"/>
              <a:ext cx="4448100" cy="9705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spcBef>
                  <a:spcPts val="0"/>
                </a:spcBef>
              </a:pPr>
              <a:r>
                <a:rPr lang="en-US" sz="6600" dirty="0">
                  <a:latin typeface="Times New Roman" panose="02020603050405020304" pitchFamily="18" charset="0"/>
                  <a:cs typeface="Times New Roman" panose="02020603050405020304" pitchFamily="18" charset="0"/>
                </a:rPr>
                <a:t>THANKS!</a:t>
              </a:r>
            </a:p>
          </p:txBody>
        </p:sp>
        <p:grpSp>
          <p:nvGrpSpPr>
            <p:cNvPr id="9" name="Google Shape;1506;p49">
              <a:extLst>
                <a:ext uri="{FF2B5EF4-FFF2-40B4-BE49-F238E27FC236}">
                  <a16:creationId xmlns:a16="http://schemas.microsoft.com/office/drawing/2014/main" id="{4EFD66DE-13BC-D46A-DDCC-988C1E38EDAC}"/>
                </a:ext>
              </a:extLst>
            </p:cNvPr>
            <p:cNvGrpSpPr/>
            <p:nvPr/>
          </p:nvGrpSpPr>
          <p:grpSpPr>
            <a:xfrm flipH="1">
              <a:off x="1025300" y="2610243"/>
              <a:ext cx="2846650" cy="667013"/>
              <a:chOff x="3827525" y="2404352"/>
              <a:chExt cx="2846650" cy="667013"/>
            </a:xfrm>
          </p:grpSpPr>
          <p:sp>
            <p:nvSpPr>
              <p:cNvPr id="12" name="Google Shape;1507;p49">
                <a:extLst>
                  <a:ext uri="{FF2B5EF4-FFF2-40B4-BE49-F238E27FC236}">
                    <a16:creationId xmlns:a16="http://schemas.microsoft.com/office/drawing/2014/main" id="{162B5A00-1425-A841-DE44-E123A8AA48FD}"/>
                  </a:ext>
                </a:extLst>
              </p:cNvPr>
              <p:cNvSpPr/>
              <p:nvPr/>
            </p:nvSpPr>
            <p:spPr>
              <a:xfrm>
                <a:off x="3827525" y="2404352"/>
                <a:ext cx="1863630" cy="535406"/>
              </a:xfrm>
              <a:custGeom>
                <a:avLst/>
                <a:gdLst/>
                <a:ahLst/>
                <a:cxnLst/>
                <a:rect l="l" t="t" r="r" b="b"/>
                <a:pathLst>
                  <a:path w="38927" h="11184" extrusionOk="0">
                    <a:moveTo>
                      <a:pt x="0" y="0"/>
                    </a:moveTo>
                    <a:lnTo>
                      <a:pt x="0" y="356"/>
                    </a:lnTo>
                    <a:lnTo>
                      <a:pt x="10190" y="356"/>
                    </a:lnTo>
                    <a:lnTo>
                      <a:pt x="21035" y="11183"/>
                    </a:lnTo>
                    <a:lnTo>
                      <a:pt x="38927" y="11183"/>
                    </a:lnTo>
                    <a:cubicBezTo>
                      <a:pt x="38893" y="11115"/>
                      <a:pt x="38875" y="11042"/>
                      <a:pt x="38875" y="10952"/>
                    </a:cubicBezTo>
                    <a:cubicBezTo>
                      <a:pt x="38875" y="10918"/>
                      <a:pt x="38893" y="10884"/>
                      <a:pt x="38910" y="10845"/>
                    </a:cubicBezTo>
                    <a:lnTo>
                      <a:pt x="21176" y="10845"/>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8;p49">
                <a:extLst>
                  <a:ext uri="{FF2B5EF4-FFF2-40B4-BE49-F238E27FC236}">
                    <a16:creationId xmlns:a16="http://schemas.microsoft.com/office/drawing/2014/main" id="{7050D180-46D4-9A72-3167-6E0698819C67}"/>
                  </a:ext>
                </a:extLst>
              </p:cNvPr>
              <p:cNvSpPr/>
              <p:nvPr/>
            </p:nvSpPr>
            <p:spPr>
              <a:xfrm>
                <a:off x="5763640" y="2923543"/>
                <a:ext cx="910535" cy="16229"/>
              </a:xfrm>
              <a:custGeom>
                <a:avLst/>
                <a:gdLst/>
                <a:ahLst/>
                <a:cxnLst/>
                <a:rect l="l" t="t" r="r" b="b"/>
                <a:pathLst>
                  <a:path w="19019" h="339" extrusionOk="0">
                    <a:moveTo>
                      <a:pt x="0" y="0"/>
                    </a:moveTo>
                    <a:cubicBezTo>
                      <a:pt x="18" y="17"/>
                      <a:pt x="39" y="56"/>
                      <a:pt x="39" y="73"/>
                    </a:cubicBezTo>
                    <a:cubicBezTo>
                      <a:pt x="73" y="163"/>
                      <a:pt x="73" y="253"/>
                      <a:pt x="39" y="338"/>
                    </a:cubicBezTo>
                    <a:lnTo>
                      <a:pt x="19019" y="338"/>
                    </a:lnTo>
                    <a:lnTo>
                      <a:pt x="19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9;p49">
                <a:extLst>
                  <a:ext uri="{FF2B5EF4-FFF2-40B4-BE49-F238E27FC236}">
                    <a16:creationId xmlns:a16="http://schemas.microsoft.com/office/drawing/2014/main" id="{E1089D2A-7E41-C096-01CC-60535A0BF8A5}"/>
                  </a:ext>
                </a:extLst>
              </p:cNvPr>
              <p:cNvSpPr/>
              <p:nvPr/>
            </p:nvSpPr>
            <p:spPr>
              <a:xfrm>
                <a:off x="5006084" y="2631465"/>
                <a:ext cx="1493078" cy="439900"/>
              </a:xfrm>
              <a:custGeom>
                <a:avLst/>
                <a:gdLst/>
                <a:ahLst/>
                <a:cxnLst/>
                <a:rect l="l" t="t" r="r" b="b"/>
                <a:pathLst>
                  <a:path w="31187" h="9189" extrusionOk="0">
                    <a:moveTo>
                      <a:pt x="0" y="0"/>
                    </a:moveTo>
                    <a:cubicBezTo>
                      <a:pt x="39" y="56"/>
                      <a:pt x="73" y="124"/>
                      <a:pt x="73" y="180"/>
                    </a:cubicBezTo>
                    <a:cubicBezTo>
                      <a:pt x="90" y="231"/>
                      <a:pt x="73" y="304"/>
                      <a:pt x="39" y="360"/>
                    </a:cubicBezTo>
                    <a:lnTo>
                      <a:pt x="16184" y="360"/>
                    </a:lnTo>
                    <a:lnTo>
                      <a:pt x="25012" y="9188"/>
                    </a:lnTo>
                    <a:lnTo>
                      <a:pt x="31186" y="9188"/>
                    </a:lnTo>
                    <a:lnTo>
                      <a:pt x="31186" y="8850"/>
                    </a:lnTo>
                    <a:lnTo>
                      <a:pt x="25154" y="8850"/>
                    </a:lnTo>
                    <a:lnTo>
                      <a:pt x="163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0;p49">
                <a:extLst>
                  <a:ext uri="{FF2B5EF4-FFF2-40B4-BE49-F238E27FC236}">
                    <a16:creationId xmlns:a16="http://schemas.microsoft.com/office/drawing/2014/main" id="{2516E86C-7147-1F3B-088A-895BF8120751}"/>
                  </a:ext>
                </a:extLst>
              </p:cNvPr>
              <p:cNvSpPr/>
              <p:nvPr/>
            </p:nvSpPr>
            <p:spPr>
              <a:xfrm>
                <a:off x="3850696" y="2631465"/>
                <a:ext cx="1085566" cy="17234"/>
              </a:xfrm>
              <a:custGeom>
                <a:avLst/>
                <a:gdLst/>
                <a:ahLst/>
                <a:cxnLst/>
                <a:rect l="l" t="t" r="r" b="b"/>
                <a:pathLst>
                  <a:path w="22675" h="360" extrusionOk="0">
                    <a:moveTo>
                      <a:pt x="0" y="0"/>
                    </a:moveTo>
                    <a:lnTo>
                      <a:pt x="0" y="360"/>
                    </a:lnTo>
                    <a:lnTo>
                      <a:pt x="22636" y="360"/>
                    </a:lnTo>
                    <a:cubicBezTo>
                      <a:pt x="22602" y="287"/>
                      <a:pt x="22602" y="214"/>
                      <a:pt x="22602" y="146"/>
                    </a:cubicBezTo>
                    <a:cubicBezTo>
                      <a:pt x="22619" y="107"/>
                      <a:pt x="22636" y="56"/>
                      <a:pt x="22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1;p49">
                <a:extLst>
                  <a:ext uri="{FF2B5EF4-FFF2-40B4-BE49-F238E27FC236}">
                    <a16:creationId xmlns:a16="http://schemas.microsoft.com/office/drawing/2014/main" id="{C8F04B33-2415-F3FE-6673-572A3AB2F098}"/>
                  </a:ext>
                </a:extLst>
              </p:cNvPr>
              <p:cNvSpPr/>
              <p:nvPr/>
            </p:nvSpPr>
            <p:spPr>
              <a:xfrm>
                <a:off x="4922448" y="2593118"/>
                <a:ext cx="94936" cy="94740"/>
              </a:xfrm>
              <a:custGeom>
                <a:avLst/>
                <a:gdLst/>
                <a:ahLst/>
                <a:cxnLst/>
                <a:rect l="l" t="t" r="r" b="b"/>
                <a:pathLst>
                  <a:path w="1983" h="1979" extrusionOk="0">
                    <a:moveTo>
                      <a:pt x="998" y="339"/>
                    </a:moveTo>
                    <a:cubicBezTo>
                      <a:pt x="1358" y="339"/>
                      <a:pt x="1640" y="626"/>
                      <a:pt x="1640" y="981"/>
                    </a:cubicBezTo>
                    <a:cubicBezTo>
                      <a:pt x="1640" y="1336"/>
                      <a:pt x="1358" y="1623"/>
                      <a:pt x="998" y="1623"/>
                    </a:cubicBezTo>
                    <a:cubicBezTo>
                      <a:pt x="643" y="1623"/>
                      <a:pt x="356" y="1336"/>
                      <a:pt x="356" y="981"/>
                    </a:cubicBezTo>
                    <a:cubicBezTo>
                      <a:pt x="356" y="626"/>
                      <a:pt x="643" y="339"/>
                      <a:pt x="998" y="339"/>
                    </a:cubicBezTo>
                    <a:close/>
                    <a:moveTo>
                      <a:pt x="998" y="0"/>
                    </a:moveTo>
                    <a:cubicBezTo>
                      <a:pt x="446" y="0"/>
                      <a:pt x="1" y="446"/>
                      <a:pt x="1" y="981"/>
                    </a:cubicBezTo>
                    <a:cubicBezTo>
                      <a:pt x="1" y="1533"/>
                      <a:pt x="446" y="1978"/>
                      <a:pt x="998" y="1978"/>
                    </a:cubicBezTo>
                    <a:cubicBezTo>
                      <a:pt x="1533" y="1978"/>
                      <a:pt x="1983" y="1533"/>
                      <a:pt x="1983" y="981"/>
                    </a:cubicBezTo>
                    <a:cubicBezTo>
                      <a:pt x="1983" y="446"/>
                      <a:pt x="1533" y="0"/>
                      <a:pt x="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2;p49">
                <a:extLst>
                  <a:ext uri="{FF2B5EF4-FFF2-40B4-BE49-F238E27FC236}">
                    <a16:creationId xmlns:a16="http://schemas.microsoft.com/office/drawing/2014/main" id="{9BAA53DC-F391-1D69-C2CB-A598348313F4}"/>
                  </a:ext>
                </a:extLst>
              </p:cNvPr>
              <p:cNvSpPr/>
              <p:nvPr/>
            </p:nvSpPr>
            <p:spPr>
              <a:xfrm>
                <a:off x="5683499" y="2884382"/>
                <a:ext cx="94745" cy="94740"/>
              </a:xfrm>
              <a:custGeom>
                <a:avLst/>
                <a:gdLst/>
                <a:ahLst/>
                <a:cxnLst/>
                <a:rect l="l" t="t" r="r" b="b"/>
                <a:pathLst>
                  <a:path w="1979" h="1979" extrusionOk="0">
                    <a:moveTo>
                      <a:pt x="981" y="356"/>
                    </a:moveTo>
                    <a:cubicBezTo>
                      <a:pt x="1336" y="356"/>
                      <a:pt x="1623" y="643"/>
                      <a:pt x="1623" y="998"/>
                    </a:cubicBezTo>
                    <a:cubicBezTo>
                      <a:pt x="1623" y="1353"/>
                      <a:pt x="1336" y="1640"/>
                      <a:pt x="981" y="1640"/>
                    </a:cubicBezTo>
                    <a:cubicBezTo>
                      <a:pt x="643" y="1640"/>
                      <a:pt x="356" y="1353"/>
                      <a:pt x="356" y="998"/>
                    </a:cubicBezTo>
                    <a:cubicBezTo>
                      <a:pt x="356" y="643"/>
                      <a:pt x="643" y="356"/>
                      <a:pt x="981" y="356"/>
                    </a:cubicBezTo>
                    <a:close/>
                    <a:moveTo>
                      <a:pt x="981" y="0"/>
                    </a:moveTo>
                    <a:cubicBezTo>
                      <a:pt x="446" y="0"/>
                      <a:pt x="0" y="446"/>
                      <a:pt x="0" y="998"/>
                    </a:cubicBezTo>
                    <a:cubicBezTo>
                      <a:pt x="0" y="1533"/>
                      <a:pt x="446" y="1978"/>
                      <a:pt x="981" y="1978"/>
                    </a:cubicBezTo>
                    <a:cubicBezTo>
                      <a:pt x="1533" y="1978"/>
                      <a:pt x="1978" y="1533"/>
                      <a:pt x="1978" y="998"/>
                    </a:cubicBezTo>
                    <a:cubicBezTo>
                      <a:pt x="1978" y="446"/>
                      <a:pt x="1533"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506;p49">
              <a:extLst>
                <a:ext uri="{FF2B5EF4-FFF2-40B4-BE49-F238E27FC236}">
                  <a16:creationId xmlns:a16="http://schemas.microsoft.com/office/drawing/2014/main" id="{9286E145-403F-6AC5-6646-447A99A8D20E}"/>
                </a:ext>
              </a:extLst>
            </p:cNvPr>
            <p:cNvGrpSpPr/>
            <p:nvPr/>
          </p:nvGrpSpPr>
          <p:grpSpPr>
            <a:xfrm rot="10800000" flipH="1">
              <a:off x="7715660" y="2226736"/>
              <a:ext cx="2846650" cy="667013"/>
              <a:chOff x="3827525" y="2404352"/>
              <a:chExt cx="2846650" cy="667013"/>
            </a:xfrm>
          </p:grpSpPr>
          <p:sp>
            <p:nvSpPr>
              <p:cNvPr id="21" name="Google Shape;1507;p49">
                <a:extLst>
                  <a:ext uri="{FF2B5EF4-FFF2-40B4-BE49-F238E27FC236}">
                    <a16:creationId xmlns:a16="http://schemas.microsoft.com/office/drawing/2014/main" id="{BCD4E146-8710-F05D-7139-EF7AE037865F}"/>
                  </a:ext>
                </a:extLst>
              </p:cNvPr>
              <p:cNvSpPr/>
              <p:nvPr/>
            </p:nvSpPr>
            <p:spPr>
              <a:xfrm>
                <a:off x="3827525" y="2404352"/>
                <a:ext cx="1863630" cy="535406"/>
              </a:xfrm>
              <a:custGeom>
                <a:avLst/>
                <a:gdLst/>
                <a:ahLst/>
                <a:cxnLst/>
                <a:rect l="l" t="t" r="r" b="b"/>
                <a:pathLst>
                  <a:path w="38927" h="11184" extrusionOk="0">
                    <a:moveTo>
                      <a:pt x="0" y="0"/>
                    </a:moveTo>
                    <a:lnTo>
                      <a:pt x="0" y="356"/>
                    </a:lnTo>
                    <a:lnTo>
                      <a:pt x="10190" y="356"/>
                    </a:lnTo>
                    <a:lnTo>
                      <a:pt x="21035" y="11183"/>
                    </a:lnTo>
                    <a:lnTo>
                      <a:pt x="38927" y="11183"/>
                    </a:lnTo>
                    <a:cubicBezTo>
                      <a:pt x="38893" y="11115"/>
                      <a:pt x="38875" y="11042"/>
                      <a:pt x="38875" y="10952"/>
                    </a:cubicBezTo>
                    <a:cubicBezTo>
                      <a:pt x="38875" y="10918"/>
                      <a:pt x="38893" y="10884"/>
                      <a:pt x="38910" y="10845"/>
                    </a:cubicBezTo>
                    <a:lnTo>
                      <a:pt x="21176" y="10845"/>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8;p49">
                <a:extLst>
                  <a:ext uri="{FF2B5EF4-FFF2-40B4-BE49-F238E27FC236}">
                    <a16:creationId xmlns:a16="http://schemas.microsoft.com/office/drawing/2014/main" id="{9C8564B9-3049-7CBE-C3A7-863517F110BD}"/>
                  </a:ext>
                </a:extLst>
              </p:cNvPr>
              <p:cNvSpPr/>
              <p:nvPr/>
            </p:nvSpPr>
            <p:spPr>
              <a:xfrm>
                <a:off x="5763640" y="2923543"/>
                <a:ext cx="910535" cy="16229"/>
              </a:xfrm>
              <a:custGeom>
                <a:avLst/>
                <a:gdLst/>
                <a:ahLst/>
                <a:cxnLst/>
                <a:rect l="l" t="t" r="r" b="b"/>
                <a:pathLst>
                  <a:path w="19019" h="339" extrusionOk="0">
                    <a:moveTo>
                      <a:pt x="0" y="0"/>
                    </a:moveTo>
                    <a:cubicBezTo>
                      <a:pt x="18" y="17"/>
                      <a:pt x="39" y="56"/>
                      <a:pt x="39" y="73"/>
                    </a:cubicBezTo>
                    <a:cubicBezTo>
                      <a:pt x="73" y="163"/>
                      <a:pt x="73" y="253"/>
                      <a:pt x="39" y="338"/>
                    </a:cubicBezTo>
                    <a:lnTo>
                      <a:pt x="19019" y="338"/>
                    </a:lnTo>
                    <a:lnTo>
                      <a:pt x="19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9;p49">
                <a:extLst>
                  <a:ext uri="{FF2B5EF4-FFF2-40B4-BE49-F238E27FC236}">
                    <a16:creationId xmlns:a16="http://schemas.microsoft.com/office/drawing/2014/main" id="{771D97DD-613D-D53E-9113-64458B57527E}"/>
                  </a:ext>
                </a:extLst>
              </p:cNvPr>
              <p:cNvSpPr/>
              <p:nvPr/>
            </p:nvSpPr>
            <p:spPr>
              <a:xfrm>
                <a:off x="5006084" y="2631465"/>
                <a:ext cx="1493078" cy="439900"/>
              </a:xfrm>
              <a:custGeom>
                <a:avLst/>
                <a:gdLst/>
                <a:ahLst/>
                <a:cxnLst/>
                <a:rect l="l" t="t" r="r" b="b"/>
                <a:pathLst>
                  <a:path w="31187" h="9189" extrusionOk="0">
                    <a:moveTo>
                      <a:pt x="0" y="0"/>
                    </a:moveTo>
                    <a:cubicBezTo>
                      <a:pt x="39" y="56"/>
                      <a:pt x="73" y="124"/>
                      <a:pt x="73" y="180"/>
                    </a:cubicBezTo>
                    <a:cubicBezTo>
                      <a:pt x="90" y="231"/>
                      <a:pt x="73" y="304"/>
                      <a:pt x="39" y="360"/>
                    </a:cubicBezTo>
                    <a:lnTo>
                      <a:pt x="16184" y="360"/>
                    </a:lnTo>
                    <a:lnTo>
                      <a:pt x="25012" y="9188"/>
                    </a:lnTo>
                    <a:lnTo>
                      <a:pt x="31186" y="9188"/>
                    </a:lnTo>
                    <a:lnTo>
                      <a:pt x="31186" y="8850"/>
                    </a:lnTo>
                    <a:lnTo>
                      <a:pt x="25154" y="8850"/>
                    </a:lnTo>
                    <a:lnTo>
                      <a:pt x="163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10;p49">
                <a:extLst>
                  <a:ext uri="{FF2B5EF4-FFF2-40B4-BE49-F238E27FC236}">
                    <a16:creationId xmlns:a16="http://schemas.microsoft.com/office/drawing/2014/main" id="{7DD2CD19-E481-F954-1502-BDB38693A62B}"/>
                  </a:ext>
                </a:extLst>
              </p:cNvPr>
              <p:cNvSpPr/>
              <p:nvPr/>
            </p:nvSpPr>
            <p:spPr>
              <a:xfrm>
                <a:off x="3850696" y="2631465"/>
                <a:ext cx="1085566" cy="17234"/>
              </a:xfrm>
              <a:custGeom>
                <a:avLst/>
                <a:gdLst/>
                <a:ahLst/>
                <a:cxnLst/>
                <a:rect l="l" t="t" r="r" b="b"/>
                <a:pathLst>
                  <a:path w="22675" h="360" extrusionOk="0">
                    <a:moveTo>
                      <a:pt x="0" y="0"/>
                    </a:moveTo>
                    <a:lnTo>
                      <a:pt x="0" y="360"/>
                    </a:lnTo>
                    <a:lnTo>
                      <a:pt x="22636" y="360"/>
                    </a:lnTo>
                    <a:cubicBezTo>
                      <a:pt x="22602" y="287"/>
                      <a:pt x="22602" y="214"/>
                      <a:pt x="22602" y="146"/>
                    </a:cubicBezTo>
                    <a:cubicBezTo>
                      <a:pt x="22619" y="107"/>
                      <a:pt x="22636" y="56"/>
                      <a:pt x="22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11;p49">
                <a:extLst>
                  <a:ext uri="{FF2B5EF4-FFF2-40B4-BE49-F238E27FC236}">
                    <a16:creationId xmlns:a16="http://schemas.microsoft.com/office/drawing/2014/main" id="{52173830-1807-C4D7-36DC-4AA42EFF76DE}"/>
                  </a:ext>
                </a:extLst>
              </p:cNvPr>
              <p:cNvSpPr/>
              <p:nvPr/>
            </p:nvSpPr>
            <p:spPr>
              <a:xfrm>
                <a:off x="4922448" y="2593118"/>
                <a:ext cx="94936" cy="94740"/>
              </a:xfrm>
              <a:custGeom>
                <a:avLst/>
                <a:gdLst/>
                <a:ahLst/>
                <a:cxnLst/>
                <a:rect l="l" t="t" r="r" b="b"/>
                <a:pathLst>
                  <a:path w="1983" h="1979" extrusionOk="0">
                    <a:moveTo>
                      <a:pt x="998" y="339"/>
                    </a:moveTo>
                    <a:cubicBezTo>
                      <a:pt x="1358" y="339"/>
                      <a:pt x="1640" y="626"/>
                      <a:pt x="1640" y="981"/>
                    </a:cubicBezTo>
                    <a:cubicBezTo>
                      <a:pt x="1640" y="1336"/>
                      <a:pt x="1358" y="1623"/>
                      <a:pt x="998" y="1623"/>
                    </a:cubicBezTo>
                    <a:cubicBezTo>
                      <a:pt x="643" y="1623"/>
                      <a:pt x="356" y="1336"/>
                      <a:pt x="356" y="981"/>
                    </a:cubicBezTo>
                    <a:cubicBezTo>
                      <a:pt x="356" y="626"/>
                      <a:pt x="643" y="339"/>
                      <a:pt x="998" y="339"/>
                    </a:cubicBezTo>
                    <a:close/>
                    <a:moveTo>
                      <a:pt x="998" y="0"/>
                    </a:moveTo>
                    <a:cubicBezTo>
                      <a:pt x="446" y="0"/>
                      <a:pt x="1" y="446"/>
                      <a:pt x="1" y="981"/>
                    </a:cubicBezTo>
                    <a:cubicBezTo>
                      <a:pt x="1" y="1533"/>
                      <a:pt x="446" y="1978"/>
                      <a:pt x="998" y="1978"/>
                    </a:cubicBezTo>
                    <a:cubicBezTo>
                      <a:pt x="1533" y="1978"/>
                      <a:pt x="1983" y="1533"/>
                      <a:pt x="1983" y="981"/>
                    </a:cubicBezTo>
                    <a:cubicBezTo>
                      <a:pt x="1983" y="446"/>
                      <a:pt x="1533" y="0"/>
                      <a:pt x="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2;p49">
                <a:extLst>
                  <a:ext uri="{FF2B5EF4-FFF2-40B4-BE49-F238E27FC236}">
                    <a16:creationId xmlns:a16="http://schemas.microsoft.com/office/drawing/2014/main" id="{04C1A50E-E1E5-8B60-30A8-27A70187B182}"/>
                  </a:ext>
                </a:extLst>
              </p:cNvPr>
              <p:cNvSpPr/>
              <p:nvPr/>
            </p:nvSpPr>
            <p:spPr>
              <a:xfrm>
                <a:off x="5683499" y="2884382"/>
                <a:ext cx="94745" cy="94740"/>
              </a:xfrm>
              <a:custGeom>
                <a:avLst/>
                <a:gdLst/>
                <a:ahLst/>
                <a:cxnLst/>
                <a:rect l="l" t="t" r="r" b="b"/>
                <a:pathLst>
                  <a:path w="1979" h="1979" extrusionOk="0">
                    <a:moveTo>
                      <a:pt x="981" y="356"/>
                    </a:moveTo>
                    <a:cubicBezTo>
                      <a:pt x="1336" y="356"/>
                      <a:pt x="1623" y="643"/>
                      <a:pt x="1623" y="998"/>
                    </a:cubicBezTo>
                    <a:cubicBezTo>
                      <a:pt x="1623" y="1353"/>
                      <a:pt x="1336" y="1640"/>
                      <a:pt x="981" y="1640"/>
                    </a:cubicBezTo>
                    <a:cubicBezTo>
                      <a:pt x="643" y="1640"/>
                      <a:pt x="356" y="1353"/>
                      <a:pt x="356" y="998"/>
                    </a:cubicBezTo>
                    <a:cubicBezTo>
                      <a:pt x="356" y="643"/>
                      <a:pt x="643" y="356"/>
                      <a:pt x="981" y="356"/>
                    </a:cubicBezTo>
                    <a:close/>
                    <a:moveTo>
                      <a:pt x="981" y="0"/>
                    </a:moveTo>
                    <a:cubicBezTo>
                      <a:pt x="446" y="0"/>
                      <a:pt x="0" y="446"/>
                      <a:pt x="0" y="998"/>
                    </a:cubicBezTo>
                    <a:cubicBezTo>
                      <a:pt x="0" y="1533"/>
                      <a:pt x="446" y="1978"/>
                      <a:pt x="981" y="1978"/>
                    </a:cubicBezTo>
                    <a:cubicBezTo>
                      <a:pt x="1533" y="1978"/>
                      <a:pt x="1978" y="1533"/>
                      <a:pt x="1978" y="998"/>
                    </a:cubicBezTo>
                    <a:cubicBezTo>
                      <a:pt x="1978" y="446"/>
                      <a:pt x="1533"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295902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6721706"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2" y="537759"/>
            <a:ext cx="4022207"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Data Description</a:t>
            </a:r>
          </a:p>
        </p:txBody>
      </p:sp>
      <p:sp>
        <p:nvSpPr>
          <p:cNvPr id="8" name="Rectangle 1">
            <a:extLst>
              <a:ext uri="{FF2B5EF4-FFF2-40B4-BE49-F238E27FC236}">
                <a16:creationId xmlns:a16="http://schemas.microsoft.com/office/drawing/2014/main" id="{17C6211B-9237-5AD5-2CD8-449A0CA46B38}"/>
              </a:ext>
            </a:extLst>
          </p:cNvPr>
          <p:cNvSpPr>
            <a:spLocks noChangeArrowheads="1"/>
          </p:cNvSpPr>
          <p:nvPr/>
        </p:nvSpPr>
        <p:spPr bwMode="auto">
          <a:xfrm>
            <a:off x="777094" y="1415391"/>
            <a:ext cx="11175076"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Fact Table: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fact_survey_responses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Contains response-level data such as consume frequency, brand perception, health concerns, and more.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Dimension Table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dim_respondent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Contains demographic details of respondents such as age, gender, and respondent ID.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Dimension Table 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dim_cities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Contains city information, including city tier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00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Retrieve all columns for sales made in a specific branch (e.g., Branch 'A').</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9" y="460133"/>
            <a:ext cx="96501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Q.1 </a:t>
            </a:r>
            <a:endParaRPr lang="en-US" sz="3600" dirty="0"/>
          </a:p>
        </p:txBody>
      </p:sp>
      <p:sp>
        <p:nvSpPr>
          <p:cNvPr id="22" name="TextBox 21">
            <a:extLst>
              <a:ext uri="{FF2B5EF4-FFF2-40B4-BE49-F238E27FC236}">
                <a16:creationId xmlns:a16="http://schemas.microsoft.com/office/drawing/2014/main" id="{5B7F6D1F-FC5C-8D69-A088-C381AC2E63B4}"/>
              </a:ext>
            </a:extLst>
          </p:cNvPr>
          <p:cNvSpPr txBox="1"/>
          <p:nvPr/>
        </p:nvSpPr>
        <p:spPr>
          <a:xfrm>
            <a:off x="1388904" y="1758434"/>
            <a:ext cx="5932595"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 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Branch = 'A’ ;</a:t>
            </a:r>
          </a:p>
        </p:txBody>
      </p:sp>
      <p:pic>
        <p:nvPicPr>
          <p:cNvPr id="27" name="Picture 26">
            <a:extLst>
              <a:ext uri="{FF2B5EF4-FFF2-40B4-BE49-F238E27FC236}">
                <a16:creationId xmlns:a16="http://schemas.microsoft.com/office/drawing/2014/main" id="{4E3B5244-ECCC-7877-028C-291BD3CC8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75" y="3137615"/>
            <a:ext cx="11855450" cy="2635250"/>
          </a:xfrm>
          <a:prstGeom prst="rect">
            <a:avLst/>
          </a:prstGeom>
        </p:spPr>
      </p:pic>
    </p:spTree>
    <p:extLst>
      <p:ext uri="{BB962C8B-B14F-4D97-AF65-F5344CB8AC3E}">
        <p14:creationId xmlns:p14="http://schemas.microsoft.com/office/powerpoint/2010/main" val="250139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Find the total sales for each product line.</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9" y="460133"/>
            <a:ext cx="96501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Q.2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4" y="1758434"/>
            <a:ext cx="8795226"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Product_line</a:t>
            </a:r>
            <a:r>
              <a:rPr lang="en-US" sz="2000" dirty="0">
                <a:latin typeface="Times New Roman" panose="02020603050405020304" pitchFamily="18" charset="0"/>
                <a:cs typeface="Times New Roman" panose="02020603050405020304" pitchFamily="18" charset="0"/>
              </a:rPr>
              <a:t>, SUM(Total) AS </a:t>
            </a:r>
            <a:r>
              <a:rPr lang="en-US" sz="2000" dirty="0" err="1">
                <a:latin typeface="Times New Roman" panose="02020603050405020304" pitchFamily="18" charset="0"/>
                <a:cs typeface="Times New Roman" panose="02020603050405020304" pitchFamily="18" charset="0"/>
              </a:rPr>
              <a:t>Total_Sales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GROUP BY </a:t>
            </a:r>
            <a:r>
              <a:rPr lang="en-US" sz="2000" dirty="0" err="1">
                <a:latin typeface="Times New Roman" panose="02020603050405020304" pitchFamily="18" charset="0"/>
                <a:cs typeface="Times New Roman" panose="02020603050405020304" pitchFamily="18" charset="0"/>
              </a:rPr>
              <a:t>Product_line</a:t>
            </a:r>
            <a:r>
              <a:rPr lang="en-US" sz="20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11F8B174-F13B-3040-4AD2-1B515F6EE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339" y="3429000"/>
            <a:ext cx="5331322" cy="2385065"/>
          </a:xfrm>
          <a:prstGeom prst="rect">
            <a:avLst/>
          </a:prstGeom>
        </p:spPr>
      </p:pic>
    </p:spTree>
    <p:extLst>
      <p:ext uri="{BB962C8B-B14F-4D97-AF65-F5344CB8AC3E}">
        <p14:creationId xmlns:p14="http://schemas.microsoft.com/office/powerpoint/2010/main" val="262510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List all sales transactions where the payment method was 'Cash'.</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9" y="460133"/>
            <a:ext cx="96501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Q.3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4" y="1758434"/>
            <a:ext cx="8795226"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 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Payment = 'Cash';</a:t>
            </a:r>
          </a:p>
        </p:txBody>
      </p:sp>
      <p:pic>
        <p:nvPicPr>
          <p:cNvPr id="7" name="Picture 6">
            <a:extLst>
              <a:ext uri="{FF2B5EF4-FFF2-40B4-BE49-F238E27FC236}">
                <a16:creationId xmlns:a16="http://schemas.microsoft.com/office/drawing/2014/main" id="{4459F168-1A47-219D-56F5-0DDAA7C14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 y="3263507"/>
            <a:ext cx="11868150" cy="2482850"/>
          </a:xfrm>
          <a:prstGeom prst="rect">
            <a:avLst/>
          </a:prstGeom>
        </p:spPr>
      </p:pic>
    </p:spTree>
    <p:extLst>
      <p:ext uri="{BB962C8B-B14F-4D97-AF65-F5344CB8AC3E}">
        <p14:creationId xmlns:p14="http://schemas.microsoft.com/office/powerpoint/2010/main" val="56049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Calculate the total gross income generated in each city.</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9" y="460133"/>
            <a:ext cx="96501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Q.4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5" y="1758434"/>
            <a:ext cx="9340148"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City, SUM(</a:t>
            </a:r>
            <a:r>
              <a:rPr lang="en-US" sz="2000" dirty="0" err="1">
                <a:latin typeface="Times New Roman" panose="02020603050405020304" pitchFamily="18" charset="0"/>
                <a:cs typeface="Times New Roman" panose="02020603050405020304" pitchFamily="18" charset="0"/>
              </a:rPr>
              <a:t>gross_income</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Total_Gross_Income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GROUP BY City;</a:t>
            </a:r>
          </a:p>
        </p:txBody>
      </p:sp>
      <p:pic>
        <p:nvPicPr>
          <p:cNvPr id="7" name="Picture 6">
            <a:extLst>
              <a:ext uri="{FF2B5EF4-FFF2-40B4-BE49-F238E27FC236}">
                <a16:creationId xmlns:a16="http://schemas.microsoft.com/office/drawing/2014/main" id="{80EE812A-39EE-0759-F265-0BE3628FA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869" y="3679190"/>
            <a:ext cx="5360262" cy="2115820"/>
          </a:xfrm>
          <a:prstGeom prst="rect">
            <a:avLst/>
          </a:prstGeom>
        </p:spPr>
      </p:pic>
    </p:spTree>
    <p:extLst>
      <p:ext uri="{BB962C8B-B14F-4D97-AF65-F5344CB8AC3E}">
        <p14:creationId xmlns:p14="http://schemas.microsoft.com/office/powerpoint/2010/main" val="394272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Find the average rating given by customers in each branch.</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9" y="460133"/>
            <a:ext cx="96501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Q.5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4" y="1758434"/>
            <a:ext cx="8795226"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Branch, AVG(Rating) AS </a:t>
            </a:r>
            <a:r>
              <a:rPr lang="en-US" sz="2000" dirty="0" err="1">
                <a:latin typeface="Times New Roman" panose="02020603050405020304" pitchFamily="18" charset="0"/>
                <a:cs typeface="Times New Roman" panose="02020603050405020304" pitchFamily="18" charset="0"/>
              </a:rPr>
              <a:t>Average_Rating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GROUP BY Branch;</a:t>
            </a:r>
          </a:p>
        </p:txBody>
      </p:sp>
      <p:pic>
        <p:nvPicPr>
          <p:cNvPr id="7" name="Picture 6">
            <a:extLst>
              <a:ext uri="{FF2B5EF4-FFF2-40B4-BE49-F238E27FC236}">
                <a16:creationId xmlns:a16="http://schemas.microsoft.com/office/drawing/2014/main" id="{68B9E0B8-2FC0-93CD-E4E9-CD6F02E5A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800" y="3517265"/>
            <a:ext cx="6266055" cy="2232025"/>
          </a:xfrm>
          <a:prstGeom prst="rect">
            <a:avLst/>
          </a:prstGeom>
        </p:spPr>
      </p:pic>
    </p:spTree>
    <p:extLst>
      <p:ext uri="{BB962C8B-B14F-4D97-AF65-F5344CB8AC3E}">
        <p14:creationId xmlns:p14="http://schemas.microsoft.com/office/powerpoint/2010/main" val="272088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Determine the total quantity of each product line sold.</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9" y="460133"/>
            <a:ext cx="96501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Q.6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4" y="1758434"/>
            <a:ext cx="8706735"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Product_line</a:t>
            </a:r>
            <a:r>
              <a:rPr lang="en-US" sz="2000" dirty="0">
                <a:latin typeface="Times New Roman" panose="02020603050405020304" pitchFamily="18" charset="0"/>
                <a:cs typeface="Times New Roman" panose="02020603050405020304" pitchFamily="18" charset="0"/>
              </a:rPr>
              <a:t>, SUM(Quantity) AS </a:t>
            </a:r>
            <a:r>
              <a:rPr lang="en-US" sz="2000" dirty="0" err="1">
                <a:latin typeface="Times New Roman" panose="02020603050405020304" pitchFamily="18" charset="0"/>
                <a:cs typeface="Times New Roman" panose="02020603050405020304" pitchFamily="18" charset="0"/>
              </a:rPr>
              <a:t>Total_Quantity_Sold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GROUP BY </a:t>
            </a:r>
            <a:r>
              <a:rPr lang="en-US" sz="2000" dirty="0" err="1">
                <a:latin typeface="Times New Roman" panose="02020603050405020304" pitchFamily="18" charset="0"/>
                <a:cs typeface="Times New Roman" panose="02020603050405020304" pitchFamily="18" charset="0"/>
              </a:rPr>
              <a:t>Product_line</a:t>
            </a:r>
            <a:r>
              <a:rPr lang="en-US" sz="20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EF53FED9-324F-B4EB-1A53-59BD16D0D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405" y="3429000"/>
            <a:ext cx="5879189" cy="2664460"/>
          </a:xfrm>
          <a:prstGeom prst="rect">
            <a:avLst/>
          </a:prstGeom>
        </p:spPr>
      </p:pic>
    </p:spTree>
    <p:extLst>
      <p:ext uri="{BB962C8B-B14F-4D97-AF65-F5344CB8AC3E}">
        <p14:creationId xmlns:p14="http://schemas.microsoft.com/office/powerpoint/2010/main" val="363327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oogle Shape;1690;p55">
            <a:extLst>
              <a:ext uri="{FF2B5EF4-FFF2-40B4-BE49-F238E27FC236}">
                <a16:creationId xmlns:a16="http://schemas.microsoft.com/office/drawing/2014/main" id="{76827A29-B3AA-4C69-7381-B9F624982B42}"/>
              </a:ext>
            </a:extLst>
          </p:cNvPr>
          <p:cNvGrpSpPr/>
          <p:nvPr/>
        </p:nvGrpSpPr>
        <p:grpSpPr>
          <a:xfrm>
            <a:off x="34" y="389958"/>
            <a:ext cx="10614719" cy="890224"/>
            <a:chOff x="4411970" y="2962952"/>
            <a:chExt cx="615138" cy="104213"/>
          </a:xfrm>
          <a:solidFill>
            <a:schemeClr val="accent1">
              <a:lumMod val="75000"/>
            </a:schemeClr>
          </a:solidFill>
        </p:grpSpPr>
        <p:sp>
          <p:nvSpPr>
            <p:cNvPr id="15" name="Google Shape;1691;p55">
              <a:extLst>
                <a:ext uri="{FF2B5EF4-FFF2-40B4-BE49-F238E27FC236}">
                  <a16:creationId xmlns:a16="http://schemas.microsoft.com/office/drawing/2014/main" id="{3AC0753C-5E40-F9B8-8798-0835E33F5335}"/>
                </a:ext>
              </a:extLst>
            </p:cNvPr>
            <p:cNvSpPr/>
            <p:nvPr/>
          </p:nvSpPr>
          <p:spPr>
            <a:xfrm>
              <a:off x="4492457"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55">
              <a:extLst>
                <a:ext uri="{FF2B5EF4-FFF2-40B4-BE49-F238E27FC236}">
                  <a16:creationId xmlns:a16="http://schemas.microsoft.com/office/drawing/2014/main" id="{B69E9F2D-0674-71C1-12BE-99F8A8305433}"/>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65B6FA9F-AAA9-279E-0347-B49E15E4D119}"/>
              </a:ext>
            </a:extLst>
          </p:cNvPr>
          <p:cNvSpPr txBox="1"/>
          <p:nvPr/>
        </p:nvSpPr>
        <p:spPr>
          <a:xfrm>
            <a:off x="2141897" y="460133"/>
            <a:ext cx="804223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List the top 5 products by unit price.</a:t>
            </a:r>
          </a:p>
        </p:txBody>
      </p:sp>
      <p:sp>
        <p:nvSpPr>
          <p:cNvPr id="20" name="TextBox 19">
            <a:extLst>
              <a:ext uri="{FF2B5EF4-FFF2-40B4-BE49-F238E27FC236}">
                <a16:creationId xmlns:a16="http://schemas.microsoft.com/office/drawing/2014/main" id="{4BD57CA1-2C07-CBAD-837A-69ACA69B9816}"/>
              </a:ext>
            </a:extLst>
          </p:cNvPr>
          <p:cNvSpPr txBox="1"/>
          <p:nvPr/>
        </p:nvSpPr>
        <p:spPr>
          <a:xfrm>
            <a:off x="292899" y="460133"/>
            <a:ext cx="965016"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Q.7 </a:t>
            </a:r>
            <a:endParaRPr lang="en-US" sz="3600" dirty="0"/>
          </a:p>
        </p:txBody>
      </p:sp>
      <p:sp>
        <p:nvSpPr>
          <p:cNvPr id="5" name="TextBox 4">
            <a:extLst>
              <a:ext uri="{FF2B5EF4-FFF2-40B4-BE49-F238E27FC236}">
                <a16:creationId xmlns:a16="http://schemas.microsoft.com/office/drawing/2014/main" id="{18A31D48-0CFC-7B9E-E058-AEA8AE249D53}"/>
              </a:ext>
            </a:extLst>
          </p:cNvPr>
          <p:cNvSpPr txBox="1"/>
          <p:nvPr/>
        </p:nvSpPr>
        <p:spPr>
          <a:xfrm>
            <a:off x="1388904" y="1758434"/>
            <a:ext cx="8795226"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Product_line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Unit_price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WalmartData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ORDER BY </a:t>
            </a:r>
            <a:r>
              <a:rPr lang="en-US" sz="2000" dirty="0" err="1">
                <a:latin typeface="Times New Roman" panose="02020603050405020304" pitchFamily="18" charset="0"/>
                <a:cs typeface="Times New Roman" panose="02020603050405020304" pitchFamily="18" charset="0"/>
              </a:rPr>
              <a:t>Unit_price</a:t>
            </a:r>
            <a:r>
              <a:rPr lang="en-US" sz="2000" dirty="0">
                <a:latin typeface="Times New Roman" panose="02020603050405020304" pitchFamily="18" charset="0"/>
                <a:cs typeface="Times New Roman" panose="02020603050405020304" pitchFamily="18" charset="0"/>
              </a:rPr>
              <a:t> DESC</a:t>
            </a:r>
          </a:p>
          <a:p>
            <a:r>
              <a:rPr lang="en-US" sz="2000" dirty="0">
                <a:latin typeface="Times New Roman" panose="02020603050405020304" pitchFamily="18" charset="0"/>
                <a:cs typeface="Times New Roman" panose="02020603050405020304" pitchFamily="18" charset="0"/>
              </a:rPr>
              <a:t>LIMIT 5;</a:t>
            </a:r>
          </a:p>
        </p:txBody>
      </p:sp>
      <p:pic>
        <p:nvPicPr>
          <p:cNvPr id="7" name="Picture 6">
            <a:extLst>
              <a:ext uri="{FF2B5EF4-FFF2-40B4-BE49-F238E27FC236}">
                <a16:creationId xmlns:a16="http://schemas.microsoft.com/office/drawing/2014/main" id="{5AA74BB1-2329-BBA4-4B8E-A0EF12D84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697" y="3560125"/>
            <a:ext cx="5505640" cy="2761615"/>
          </a:xfrm>
          <a:prstGeom prst="rect">
            <a:avLst/>
          </a:prstGeom>
        </p:spPr>
      </p:pic>
    </p:spTree>
    <p:extLst>
      <p:ext uri="{BB962C8B-B14F-4D97-AF65-F5344CB8AC3E}">
        <p14:creationId xmlns:p14="http://schemas.microsoft.com/office/powerpoint/2010/main" val="115507340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Override1.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docProps/app.xml><?xml version="1.0" encoding="utf-8"?>
<Properties xmlns="http://schemas.openxmlformats.org/officeDocument/2006/extended-properties" xmlns:vt="http://schemas.openxmlformats.org/officeDocument/2006/docPropsVTypes">
  <Template/>
  <TotalTime>106</TotalTime>
  <Words>767</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Times New Roman</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101</cp:revision>
  <dcterms:created xsi:type="dcterms:W3CDTF">2024-09-05T08:55:35Z</dcterms:created>
  <dcterms:modified xsi:type="dcterms:W3CDTF">2024-09-06T08:41:54Z</dcterms:modified>
</cp:coreProperties>
</file>