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6" d="100"/>
          <a:sy n="96" d="100"/>
        </p:scale>
        <p:origin x="-178" y="2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1CDB7D-A091-4353-81D3-8300DB8DC3EC}" type="datetimeFigureOut">
              <a:rPr lang="en-IN" smtClean="0"/>
              <a:t>04-10-2022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68BB23E1-36C6-48EB-A4CA-B6C9FEDA2FA1}" type="slidenum">
              <a:rPr lang="en-IN" smtClean="0"/>
              <a:t>‹#›</a:t>
            </a:fld>
            <a:endParaRPr lang="en-IN"/>
          </a:p>
        </p:txBody>
      </p:sp>
    </p:spTree>
    <p:extLst>
      <p:ext uri="{BB962C8B-B14F-4D97-AF65-F5344CB8AC3E}">
        <p14:creationId xmlns:p14="http://schemas.microsoft.com/office/powerpoint/2010/main" val="961094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1CDB7D-A091-4353-81D3-8300DB8DC3EC}" type="datetimeFigureOut">
              <a:rPr lang="en-IN" smtClean="0"/>
              <a:t>04-10-2022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BB23E1-36C6-48EB-A4CA-B6C9FEDA2FA1}" type="slidenum">
              <a:rPr lang="en-IN" smtClean="0"/>
              <a:t>‹#›</a:t>
            </a:fld>
            <a:endParaRPr lang="en-IN"/>
          </a:p>
        </p:txBody>
      </p:sp>
    </p:spTree>
    <p:extLst>
      <p:ext uri="{BB962C8B-B14F-4D97-AF65-F5344CB8AC3E}">
        <p14:creationId xmlns:p14="http://schemas.microsoft.com/office/powerpoint/2010/main" val="2005342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1CDB7D-A091-4353-81D3-8300DB8DC3EC}" type="datetimeFigureOut">
              <a:rPr lang="en-IN" smtClean="0"/>
              <a:t>04-10-2022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B23E1-36C6-48EB-A4CA-B6C9FEDA2FA1}" type="slidenum">
              <a:rPr lang="en-IN" smtClean="0"/>
              <a:t>‹#›</a:t>
            </a:fld>
            <a:endParaRPr lang="en-IN"/>
          </a:p>
        </p:txBody>
      </p:sp>
    </p:spTree>
    <p:extLst>
      <p:ext uri="{BB962C8B-B14F-4D97-AF65-F5344CB8AC3E}">
        <p14:creationId xmlns:p14="http://schemas.microsoft.com/office/powerpoint/2010/main" val="4218099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1CDB7D-A091-4353-81D3-8300DB8DC3EC}" type="datetimeFigureOut">
              <a:rPr lang="en-IN" smtClean="0"/>
              <a:t>04-10-2022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B23E1-36C6-48EB-A4CA-B6C9FEDA2FA1}" type="slidenum">
              <a:rPr lang="en-IN" smtClean="0"/>
              <a:t>‹#›</a:t>
            </a:fld>
            <a:endParaRPr lang="en-IN"/>
          </a:p>
        </p:txBody>
      </p:sp>
    </p:spTree>
    <p:extLst>
      <p:ext uri="{BB962C8B-B14F-4D97-AF65-F5344CB8AC3E}">
        <p14:creationId xmlns:p14="http://schemas.microsoft.com/office/powerpoint/2010/main" val="2907648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1CDB7D-A091-4353-81D3-8300DB8DC3EC}" type="datetimeFigureOut">
              <a:rPr lang="en-IN" smtClean="0"/>
              <a:t>04-10-2022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B23E1-36C6-48EB-A4CA-B6C9FEDA2FA1}" type="slidenum">
              <a:rPr lang="en-IN" smtClean="0"/>
              <a:t>‹#›</a:t>
            </a:fld>
            <a:endParaRPr lang="en-IN"/>
          </a:p>
        </p:txBody>
      </p:sp>
    </p:spTree>
    <p:extLst>
      <p:ext uri="{BB962C8B-B14F-4D97-AF65-F5344CB8AC3E}">
        <p14:creationId xmlns:p14="http://schemas.microsoft.com/office/powerpoint/2010/main" val="611996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1CDB7D-A091-4353-81D3-8300DB8DC3EC}" type="datetimeFigureOut">
              <a:rPr lang="en-IN" smtClean="0"/>
              <a:t>04-10-2022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B23E1-36C6-48EB-A4CA-B6C9FEDA2FA1}" type="slidenum">
              <a:rPr lang="en-IN" smtClean="0"/>
              <a:t>‹#›</a:t>
            </a:fld>
            <a:endParaRPr lang="en-IN"/>
          </a:p>
        </p:txBody>
      </p:sp>
    </p:spTree>
    <p:extLst>
      <p:ext uri="{BB962C8B-B14F-4D97-AF65-F5344CB8AC3E}">
        <p14:creationId xmlns:p14="http://schemas.microsoft.com/office/powerpoint/2010/main" val="2251170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1CDB7D-A091-4353-81D3-8300DB8DC3EC}" type="datetimeFigureOut">
              <a:rPr lang="en-IN" smtClean="0"/>
              <a:t>04-10-2022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B23E1-36C6-48EB-A4CA-B6C9FEDA2FA1}" type="slidenum">
              <a:rPr lang="en-IN" smtClean="0"/>
              <a:t>‹#›</a:t>
            </a:fld>
            <a:endParaRPr lang="en-IN"/>
          </a:p>
        </p:txBody>
      </p:sp>
    </p:spTree>
    <p:extLst>
      <p:ext uri="{BB962C8B-B14F-4D97-AF65-F5344CB8AC3E}">
        <p14:creationId xmlns:p14="http://schemas.microsoft.com/office/powerpoint/2010/main" val="3708781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1CDB7D-A091-4353-81D3-8300DB8DC3EC}" type="datetimeFigureOut">
              <a:rPr lang="en-IN" smtClean="0"/>
              <a:t>04-10-2022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B23E1-36C6-48EB-A4CA-B6C9FEDA2FA1}" type="slidenum">
              <a:rPr lang="en-IN" smtClean="0"/>
              <a:t>‹#›</a:t>
            </a:fld>
            <a:endParaRPr lang="en-IN"/>
          </a:p>
        </p:txBody>
      </p:sp>
    </p:spTree>
    <p:extLst>
      <p:ext uri="{BB962C8B-B14F-4D97-AF65-F5344CB8AC3E}">
        <p14:creationId xmlns:p14="http://schemas.microsoft.com/office/powerpoint/2010/main" val="4013637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1CDB7D-A091-4353-81D3-8300DB8DC3EC}" type="datetimeFigureOut">
              <a:rPr lang="en-IN" smtClean="0"/>
              <a:t>04-10-2022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B23E1-36C6-48EB-A4CA-B6C9FEDA2FA1}" type="slidenum">
              <a:rPr lang="en-IN" smtClean="0"/>
              <a:t>‹#›</a:t>
            </a:fld>
            <a:endParaRPr lang="en-IN"/>
          </a:p>
        </p:txBody>
      </p:sp>
    </p:spTree>
    <p:extLst>
      <p:ext uri="{BB962C8B-B14F-4D97-AF65-F5344CB8AC3E}">
        <p14:creationId xmlns:p14="http://schemas.microsoft.com/office/powerpoint/2010/main" val="102189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1CDB7D-A091-4353-81D3-8300DB8DC3EC}" type="datetimeFigureOut">
              <a:rPr lang="en-IN" smtClean="0"/>
              <a:t>04-10-2022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68BB23E1-36C6-48EB-A4CA-B6C9FEDA2FA1}" type="slidenum">
              <a:rPr lang="en-IN" smtClean="0"/>
              <a:t>‹#›</a:t>
            </a:fld>
            <a:endParaRPr lang="en-IN"/>
          </a:p>
        </p:txBody>
      </p:sp>
    </p:spTree>
    <p:extLst>
      <p:ext uri="{BB962C8B-B14F-4D97-AF65-F5344CB8AC3E}">
        <p14:creationId xmlns:p14="http://schemas.microsoft.com/office/powerpoint/2010/main" val="1530515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1CDB7D-A091-4353-81D3-8300DB8DC3EC}" type="datetimeFigureOut">
              <a:rPr lang="en-IN" smtClean="0"/>
              <a:t>04-10-2022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B23E1-36C6-48EB-A4CA-B6C9FEDA2FA1}" type="slidenum">
              <a:rPr lang="en-IN" smtClean="0"/>
              <a:t>‹#›</a:t>
            </a:fld>
            <a:endParaRPr lang="en-IN"/>
          </a:p>
        </p:txBody>
      </p:sp>
    </p:spTree>
    <p:extLst>
      <p:ext uri="{BB962C8B-B14F-4D97-AF65-F5344CB8AC3E}">
        <p14:creationId xmlns:p14="http://schemas.microsoft.com/office/powerpoint/2010/main" val="1492715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1CDB7D-A091-4353-81D3-8300DB8DC3EC}" type="datetimeFigureOut">
              <a:rPr lang="en-IN" smtClean="0"/>
              <a:t>04-10-2022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BB23E1-36C6-48EB-A4CA-B6C9FEDA2FA1}" type="slidenum">
              <a:rPr lang="en-IN" smtClean="0"/>
              <a:t>‹#›</a:t>
            </a:fld>
            <a:endParaRPr lang="en-IN"/>
          </a:p>
        </p:txBody>
      </p:sp>
    </p:spTree>
    <p:extLst>
      <p:ext uri="{BB962C8B-B14F-4D97-AF65-F5344CB8AC3E}">
        <p14:creationId xmlns:p14="http://schemas.microsoft.com/office/powerpoint/2010/main" val="389886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1CDB7D-A091-4353-81D3-8300DB8DC3EC}" type="datetimeFigureOut">
              <a:rPr lang="en-IN" smtClean="0"/>
              <a:t>04-10-2022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BB23E1-36C6-48EB-A4CA-B6C9FEDA2FA1}" type="slidenum">
              <a:rPr lang="en-IN" smtClean="0"/>
              <a:t>‹#›</a:t>
            </a:fld>
            <a:endParaRPr lang="en-IN"/>
          </a:p>
        </p:txBody>
      </p:sp>
    </p:spTree>
    <p:extLst>
      <p:ext uri="{BB962C8B-B14F-4D97-AF65-F5344CB8AC3E}">
        <p14:creationId xmlns:p14="http://schemas.microsoft.com/office/powerpoint/2010/main" val="2136386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1CDB7D-A091-4353-81D3-8300DB8DC3EC}" type="datetimeFigureOut">
              <a:rPr lang="en-IN" smtClean="0"/>
              <a:t>04-10-2022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BB23E1-36C6-48EB-A4CA-B6C9FEDA2FA1}" type="slidenum">
              <a:rPr lang="en-IN" smtClean="0"/>
              <a:t>‹#›</a:t>
            </a:fld>
            <a:endParaRPr lang="en-IN"/>
          </a:p>
        </p:txBody>
      </p:sp>
    </p:spTree>
    <p:extLst>
      <p:ext uri="{BB962C8B-B14F-4D97-AF65-F5344CB8AC3E}">
        <p14:creationId xmlns:p14="http://schemas.microsoft.com/office/powerpoint/2010/main" val="2684988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1CDB7D-A091-4353-81D3-8300DB8DC3EC}" type="datetimeFigureOut">
              <a:rPr lang="en-IN" smtClean="0"/>
              <a:t>04-10-2022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BB23E1-36C6-48EB-A4CA-B6C9FEDA2FA1}" type="slidenum">
              <a:rPr lang="en-IN" smtClean="0"/>
              <a:t>‹#›</a:t>
            </a:fld>
            <a:endParaRPr lang="en-IN"/>
          </a:p>
        </p:txBody>
      </p:sp>
    </p:spTree>
    <p:extLst>
      <p:ext uri="{BB962C8B-B14F-4D97-AF65-F5344CB8AC3E}">
        <p14:creationId xmlns:p14="http://schemas.microsoft.com/office/powerpoint/2010/main" val="2281367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1CDB7D-A091-4353-81D3-8300DB8DC3EC}" type="datetimeFigureOut">
              <a:rPr lang="en-IN" smtClean="0"/>
              <a:t>04-10-2022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BB23E1-36C6-48EB-A4CA-B6C9FEDA2FA1}" type="slidenum">
              <a:rPr lang="en-IN" smtClean="0"/>
              <a:t>‹#›</a:t>
            </a:fld>
            <a:endParaRPr lang="en-IN"/>
          </a:p>
        </p:txBody>
      </p:sp>
    </p:spTree>
    <p:extLst>
      <p:ext uri="{BB962C8B-B14F-4D97-AF65-F5344CB8AC3E}">
        <p14:creationId xmlns:p14="http://schemas.microsoft.com/office/powerpoint/2010/main" val="2927155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1CDB7D-A091-4353-81D3-8300DB8DC3EC}" type="datetimeFigureOut">
              <a:rPr lang="en-IN" smtClean="0"/>
              <a:t>04-10-2022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BB23E1-36C6-48EB-A4CA-B6C9FEDA2FA1}" type="slidenum">
              <a:rPr lang="en-IN" smtClean="0"/>
              <a:t>‹#›</a:t>
            </a:fld>
            <a:endParaRPr lang="en-IN"/>
          </a:p>
        </p:txBody>
      </p:sp>
    </p:spTree>
    <p:extLst>
      <p:ext uri="{BB962C8B-B14F-4D97-AF65-F5344CB8AC3E}">
        <p14:creationId xmlns:p14="http://schemas.microsoft.com/office/powerpoint/2010/main" val="1882508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11CDB7D-A091-4353-81D3-8300DB8DC3EC}" type="datetimeFigureOut">
              <a:rPr lang="en-IN" smtClean="0"/>
              <a:t>04-10-2022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BB23E1-36C6-48EB-A4CA-B6C9FEDA2FA1}" type="slidenum">
              <a:rPr lang="en-IN" smtClean="0"/>
              <a:t>‹#›</a:t>
            </a:fld>
            <a:endParaRPr lang="en-IN"/>
          </a:p>
        </p:txBody>
      </p:sp>
    </p:spTree>
    <p:extLst>
      <p:ext uri="{BB962C8B-B14F-4D97-AF65-F5344CB8AC3E}">
        <p14:creationId xmlns:p14="http://schemas.microsoft.com/office/powerpoint/2010/main" val="33421979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peoplematters.in/news/compensation-benefits/pharma-and-healthcare-is-the-highest-paying-sector-in-india-report-18013" TargetMode="External"/><Relationship Id="rId2" Type="http://schemas.openxmlformats.org/officeDocument/2006/relationships/image" Target="../media/image21.jpg"/><Relationship Id="rId1" Type="http://schemas.openxmlformats.org/officeDocument/2006/relationships/slideLayout" Target="../slideLayouts/slideLayout7.xml"/><Relationship Id="rId5" Type="http://schemas.openxmlformats.org/officeDocument/2006/relationships/hyperlink" Target="https://theodi.org/article/comment-blockchain-technology-is-useful-but-not-for-everything/" TargetMode="External"/><Relationship Id="rId4" Type="http://schemas.openxmlformats.org/officeDocument/2006/relationships/image" Target="../media/image22.jpeg"/></Relationships>
</file>

<file path=ppt/slides/_rels/slide11.xml.rels><?xml version="1.0" encoding="UTF-8" standalone="yes"?>
<Relationships xmlns="http://schemas.openxmlformats.org/package/2006/relationships"><Relationship Id="rId3" Type="http://schemas.openxmlformats.org/officeDocument/2006/relationships/hyperlink" Target="https://blockchainhealthcaretoday.com/index.php/journal" TargetMode="External"/><Relationship Id="rId7" Type="http://schemas.openxmlformats.org/officeDocument/2006/relationships/hyperlink" Target="https://www.actuaries.digital/2019/12/12/the-far-future-of-healthcare-a-fohs-plenary-report/" TargetMode="External"/><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5.jpg"/><Relationship Id="rId5" Type="http://schemas.openxmlformats.org/officeDocument/2006/relationships/hyperlink" Target="https://technofaq.org/posts/2021/01/what-does-the-future-of-technology-look-like-in-the-world-of-healthcare/" TargetMode="External"/><Relationship Id="rId4" Type="http://schemas.openxmlformats.org/officeDocument/2006/relationships/image" Target="../media/image24.jpeg"/></Relationships>
</file>

<file path=ppt/slides/_rels/slide12.xml.rels><?xml version="1.0" encoding="UTF-8" standalone="yes"?>
<Relationships xmlns="http://schemas.openxmlformats.org/package/2006/relationships"><Relationship Id="rId2" Type="http://schemas.openxmlformats.org/officeDocument/2006/relationships/hyperlink" Target="http://www.ncbi.nlm.nih.gov/pmc/articles/PMC6764776/#:~:text=Table%201%3A%20%20%20%20Name%20%20,notifications%20to%20...%20%2014%20more%20rows%20"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www.industry-of-things.de/3-schritte-zur-blockchain-so-schaffen-unternehmen-den-einstieg-a-797478/" TargetMode="External"/><Relationship Id="rId7" Type="http://schemas.openxmlformats.org/officeDocument/2006/relationships/hyperlink" Target="https://mitigbt.com/introducing-dtravel-a-blockchain-based-airbnb-rival/" TargetMode="External"/><Relationship Id="rId2" Type="http://schemas.openxmlformats.org/officeDocument/2006/relationships/image" Target="../media/image26.jpg"/><Relationship Id="rId1" Type="http://schemas.openxmlformats.org/officeDocument/2006/relationships/slideLayout" Target="../slideLayouts/slideLayout7.xml"/><Relationship Id="rId6" Type="http://schemas.openxmlformats.org/officeDocument/2006/relationships/image" Target="../media/image28.jpg"/><Relationship Id="rId5" Type="http://schemas.openxmlformats.org/officeDocument/2006/relationships/hyperlink" Target="http://www.pngall.com/b-letter-png/download/26620" TargetMode="External"/><Relationship Id="rId4" Type="http://schemas.openxmlformats.org/officeDocument/2006/relationships/image" Target="../media/image27.png"/><Relationship Id="rId9" Type="http://schemas.openxmlformats.org/officeDocument/2006/relationships/hyperlink" Target="https://www.compliancebuilding.com/tag/blockchain/"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industry-of-things.de/3-schritte-zur-blockchain-so-schaffen-unternehmen-den-einstieg-a-797478/" TargetMode="External"/><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infomed.wikidot.com/7-28-blockchain-technology-in-healthcare" TargetMode="External"/><Relationship Id="rId7" Type="http://schemas.openxmlformats.org/officeDocument/2006/relationships/hyperlink" Target="http://www.finsmes.com/2017/11/can-blockchain-technology-redefine-healthcare.html" TargetMode="External"/><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hyperlink" Target="https://www.strategichealthnetwork.com/2016/09/the-summer-blockchain-came-to-healthcare.html" TargetMode="Externa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hyperlink" Target="https://www.peoplematters.in/article/outlook2020/eight-health-tech-hiring-trends-for-2020-24297"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compliancebuilding.com/tag/blockchain/" TargetMode="External"/><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0.tmp"/><Relationship Id="rId4" Type="http://schemas.openxmlformats.org/officeDocument/2006/relationships/hyperlink" Target="https://creativecommons.org/licenses/by-nc/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eoi.es/blogs/saraelizalde/2012/02/12/open-innovation/" TargetMode="External"/><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hyperlink" Target="http://healthxph.net/master-class/disruptions-in-health-healthcare-information-technology-in-a-limited-resource-community.html" TargetMode="Externa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bitcoindev.network/calculating-the-merkle-root-for-a-block/" TargetMode="Externa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hyperlink" Target="https://www.embarcados.com.br/blockchain-auxilia-a-seguranca-do-iot-de-diversas-formas/" TargetMode="External"/><Relationship Id="rId5" Type="http://schemas.openxmlformats.org/officeDocument/2006/relationships/image" Target="../media/image16.png"/><Relationship Id="rId4" Type="http://schemas.openxmlformats.org/officeDocument/2006/relationships/image" Target="../media/image15.tmp"/></Relationships>
</file>

<file path=ppt/slides/_rels/slide8.xml.rels><?xml version="1.0" encoding="UTF-8" standalone="yes"?>
<Relationships xmlns="http://schemas.openxmlformats.org/package/2006/relationships"><Relationship Id="rId3" Type="http://schemas.openxmlformats.org/officeDocument/2006/relationships/hyperlink" Target="https://technofaq.org/posts/2019/04/top-8-tech-innovations-that-will-shape-healthcare-in-2020/" TargetMode="External"/><Relationship Id="rId2" Type="http://schemas.openxmlformats.org/officeDocument/2006/relationships/image" Target="../media/image17.jpeg"/><Relationship Id="rId1" Type="http://schemas.openxmlformats.org/officeDocument/2006/relationships/slideLayout" Target="../slideLayouts/slideLayout7.xml"/><Relationship Id="rId5" Type="http://schemas.openxmlformats.org/officeDocument/2006/relationships/hyperlink" Target="https://scherlund.blogspot.com/2018/06/uc-berkeley-puts-blockchain-training.html" TargetMode="External"/><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3" Type="http://schemas.openxmlformats.org/officeDocument/2006/relationships/hyperlink" Target="https://researchleap.com/role-service-quality-patients-customer-satisfaction-public-healthcare-institutions-ghana/" TargetMode="External"/><Relationship Id="rId2" Type="http://schemas.openxmlformats.org/officeDocument/2006/relationships/image" Target="../media/image19.jpg"/><Relationship Id="rId1" Type="http://schemas.openxmlformats.org/officeDocument/2006/relationships/slideLayout" Target="../slideLayouts/slideLayout7.xml"/><Relationship Id="rId5" Type="http://schemas.openxmlformats.org/officeDocument/2006/relationships/hyperlink" Target="https://www.flickr.com/photos/159526894@N02/41769515024" TargetMode="External"/><Relationship Id="rId4"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E57151C-A6DE-41D9-BBF9-EA73146F5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7876" y="90769"/>
            <a:ext cx="1713915" cy="1890432"/>
          </a:xfrm>
          <a:prstGeom prst="rect">
            <a:avLst/>
          </a:prstGeom>
        </p:spPr>
      </p:pic>
      <p:pic>
        <p:nvPicPr>
          <p:cNvPr id="4" name="Picture 3">
            <a:extLst>
              <a:ext uri="{FF2B5EF4-FFF2-40B4-BE49-F238E27FC236}">
                <a16:creationId xmlns:a16="http://schemas.microsoft.com/office/drawing/2014/main" xmlns="" id="{51A52695-10CC-4C4C-8649-0798D8F4FC5B}"/>
              </a:ext>
            </a:extLst>
          </p:cNvPr>
          <p:cNvPicPr>
            <a:picLocks noChangeAspect="1"/>
          </p:cNvPicPr>
          <p:nvPr/>
        </p:nvPicPr>
        <p:blipFill>
          <a:blip r:embed="rId3"/>
          <a:stretch>
            <a:fillRect/>
          </a:stretch>
        </p:blipFill>
        <p:spPr>
          <a:xfrm>
            <a:off x="9803870" y="2305050"/>
            <a:ext cx="1713915" cy="1754326"/>
          </a:xfrm>
          <a:prstGeom prst="rect">
            <a:avLst/>
          </a:prstGeom>
        </p:spPr>
      </p:pic>
      <p:sp>
        <p:nvSpPr>
          <p:cNvPr id="6" name="Rectangle 5">
            <a:extLst>
              <a:ext uri="{FF2B5EF4-FFF2-40B4-BE49-F238E27FC236}">
                <a16:creationId xmlns:a16="http://schemas.microsoft.com/office/drawing/2014/main" xmlns="" id="{DE8EF2E1-660C-4D86-8C15-3BA8B9770A0A}"/>
              </a:ext>
            </a:extLst>
          </p:cNvPr>
          <p:cNvSpPr/>
          <p:nvPr/>
        </p:nvSpPr>
        <p:spPr>
          <a:xfrm>
            <a:off x="1712259" y="550724"/>
            <a:ext cx="7637930"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lIns="91440" tIns="45720" rIns="91440" bIns="45720">
            <a:spAutoFit/>
          </a:bodyPr>
          <a:lstStyle/>
          <a:p>
            <a:pPr algn="ctr"/>
            <a:r>
              <a:rPr lang="en-US" sz="5400" b="0" cap="none" spc="0" dirty="0">
                <a:ln w="0"/>
                <a:solidFill>
                  <a:srgbClr val="00B0F0"/>
                </a:solidFill>
                <a:effectLst>
                  <a:outerShdw blurRad="38100" dist="25400" dir="5400000" algn="ctr" rotWithShape="0">
                    <a:srgbClr val="6E747A">
                      <a:alpha val="43000"/>
                    </a:srgbClr>
                  </a:outerShdw>
                </a:effectLst>
                <a:latin typeface="Arial Black" panose="020B0A04020102020204" pitchFamily="34" charset="0"/>
              </a:rPr>
              <a:t>Blockchain in Healthcare Domain</a:t>
            </a:r>
          </a:p>
        </p:txBody>
      </p:sp>
      <p:sp>
        <p:nvSpPr>
          <p:cNvPr id="7" name="Rectangle 6">
            <a:extLst>
              <a:ext uri="{FF2B5EF4-FFF2-40B4-BE49-F238E27FC236}">
                <a16:creationId xmlns:a16="http://schemas.microsoft.com/office/drawing/2014/main" xmlns="" id="{EF0A1797-BCD4-4B24-9E49-D2D962DF733C}"/>
              </a:ext>
            </a:extLst>
          </p:cNvPr>
          <p:cNvSpPr/>
          <p:nvPr/>
        </p:nvSpPr>
        <p:spPr>
          <a:xfrm>
            <a:off x="6818397" y="5378174"/>
            <a:ext cx="4333697" cy="830997"/>
          </a:xfrm>
          <a:prstGeom prst="rect">
            <a:avLst/>
          </a:prstGeom>
        </p:spPr>
        <p:style>
          <a:lnRef idx="0">
            <a:schemeClr val="accent3"/>
          </a:lnRef>
          <a:fillRef idx="3">
            <a:schemeClr val="accent3"/>
          </a:fillRef>
          <a:effectRef idx="3">
            <a:schemeClr val="accent3"/>
          </a:effectRef>
          <a:fontRef idx="minor">
            <a:schemeClr val="lt1"/>
          </a:fontRef>
        </p:style>
        <p:txBody>
          <a:bodyPr wrap="square" lIns="91440" tIns="45720" rIns="91440" bIns="45720">
            <a:spAutoFit/>
          </a:bodyPr>
          <a:lstStyle/>
          <a:p>
            <a:pPr algn="ctr"/>
            <a:r>
              <a:rPr lang="en-US" sz="2400" b="1" cap="none" spc="0" dirty="0">
                <a:ln w="12700">
                  <a:solidFill>
                    <a:schemeClr val="accent3">
                      <a:lumMod val="50000"/>
                    </a:schemeClr>
                  </a:solidFill>
                  <a:prstDash val="solid"/>
                </a:ln>
                <a:solidFill>
                  <a:schemeClr val="accent2">
                    <a:lumMod val="75000"/>
                  </a:schemeClr>
                </a:solidFill>
                <a:effectLst>
                  <a:innerShdw blurRad="177800">
                    <a:schemeClr val="accent3">
                      <a:lumMod val="50000"/>
                    </a:schemeClr>
                  </a:innerShdw>
                </a:effectLst>
              </a:rPr>
              <a:t>By </a:t>
            </a:r>
            <a:r>
              <a:rPr lang="en-US" sz="2400" b="1" cap="none" spc="0" dirty="0" smtClean="0">
                <a:ln w="12700">
                  <a:solidFill>
                    <a:schemeClr val="accent3">
                      <a:lumMod val="50000"/>
                    </a:schemeClr>
                  </a:solidFill>
                  <a:prstDash val="solid"/>
                </a:ln>
                <a:solidFill>
                  <a:schemeClr val="accent2">
                    <a:lumMod val="75000"/>
                  </a:schemeClr>
                </a:solidFill>
                <a:effectLst>
                  <a:innerShdw blurRad="177800">
                    <a:schemeClr val="accent3">
                      <a:lumMod val="50000"/>
                    </a:schemeClr>
                  </a:innerShdw>
                </a:effectLst>
              </a:rPr>
              <a:t>:</a:t>
            </a:r>
            <a:r>
              <a:rPr lang="en-US" sz="2400" b="1" dirty="0">
                <a:ln w="12700">
                  <a:solidFill>
                    <a:schemeClr val="accent3">
                      <a:lumMod val="50000"/>
                    </a:schemeClr>
                  </a:solidFill>
                  <a:prstDash val="solid"/>
                </a:ln>
                <a:solidFill>
                  <a:schemeClr val="accent2">
                    <a:lumMod val="75000"/>
                  </a:schemeClr>
                </a:solidFill>
                <a:effectLst>
                  <a:innerShdw blurRad="177800">
                    <a:schemeClr val="accent3">
                      <a:lumMod val="50000"/>
                    </a:schemeClr>
                  </a:innerShdw>
                </a:effectLst>
              </a:rPr>
              <a:t>-</a:t>
            </a:r>
            <a:r>
              <a:rPr lang="en-US" sz="2400" b="1" cap="none" spc="0" dirty="0" smtClean="0">
                <a:ln w="12700">
                  <a:solidFill>
                    <a:schemeClr val="accent3">
                      <a:lumMod val="50000"/>
                    </a:schemeClr>
                  </a:solidFill>
                  <a:prstDash val="solid"/>
                </a:ln>
                <a:solidFill>
                  <a:schemeClr val="accent2">
                    <a:lumMod val="75000"/>
                  </a:schemeClr>
                </a:solidFill>
                <a:effectLst>
                  <a:innerShdw blurRad="177800">
                    <a:schemeClr val="accent3">
                      <a:lumMod val="50000"/>
                    </a:schemeClr>
                  </a:innerShdw>
                </a:effectLst>
              </a:rPr>
              <a:t>Saurabh </a:t>
            </a:r>
            <a:r>
              <a:rPr lang="en-US" sz="2400" b="1" cap="none" spc="0" dirty="0">
                <a:ln w="12700">
                  <a:solidFill>
                    <a:schemeClr val="accent3">
                      <a:lumMod val="50000"/>
                    </a:schemeClr>
                  </a:solidFill>
                  <a:prstDash val="solid"/>
                </a:ln>
                <a:solidFill>
                  <a:schemeClr val="accent2">
                    <a:lumMod val="75000"/>
                  </a:schemeClr>
                </a:solidFill>
                <a:effectLst>
                  <a:innerShdw blurRad="177800">
                    <a:schemeClr val="accent3">
                      <a:lumMod val="50000"/>
                    </a:schemeClr>
                  </a:innerShdw>
                </a:effectLst>
              </a:rPr>
              <a:t>Jaiswal </a:t>
            </a:r>
            <a:r>
              <a:rPr lang="en-US" sz="2400" b="1" cap="none" spc="0" dirty="0" smtClean="0">
                <a:ln w="12700">
                  <a:solidFill>
                    <a:schemeClr val="accent3">
                      <a:lumMod val="50000"/>
                    </a:schemeClr>
                  </a:solidFill>
                  <a:prstDash val="solid"/>
                </a:ln>
                <a:solidFill>
                  <a:schemeClr val="accent2">
                    <a:lumMod val="75000"/>
                  </a:schemeClr>
                </a:solidFill>
                <a:effectLst>
                  <a:innerShdw blurRad="177800">
                    <a:schemeClr val="accent3">
                      <a:lumMod val="50000"/>
                    </a:schemeClr>
                  </a:innerShdw>
                </a:effectLst>
              </a:rPr>
              <a:t>  20CS3058</a:t>
            </a:r>
            <a:endParaRPr lang="en-US" sz="2400" b="1" cap="none" spc="0" dirty="0">
              <a:ln w="12700">
                <a:solidFill>
                  <a:schemeClr val="accent3">
                    <a:lumMod val="50000"/>
                  </a:schemeClr>
                </a:solidFill>
                <a:prstDash val="solid"/>
              </a:ln>
              <a:solidFill>
                <a:schemeClr val="accent2">
                  <a:lumMod val="75000"/>
                </a:schemeClr>
              </a:solidFill>
              <a:effectLst>
                <a:innerShdw blurRad="177800">
                  <a:schemeClr val="accent3">
                    <a:lumMod val="50000"/>
                  </a:schemeClr>
                </a:innerShdw>
              </a:effectLst>
            </a:endParaRPr>
          </a:p>
        </p:txBody>
      </p:sp>
      <p:sp>
        <p:nvSpPr>
          <p:cNvPr id="8" name="Rectangle 7">
            <a:extLst>
              <a:ext uri="{FF2B5EF4-FFF2-40B4-BE49-F238E27FC236}">
                <a16:creationId xmlns:a16="http://schemas.microsoft.com/office/drawing/2014/main" xmlns="" id="{2C45D370-0F15-41B6-877B-124748AF9C4D}"/>
              </a:ext>
            </a:extLst>
          </p:cNvPr>
          <p:cNvSpPr/>
          <p:nvPr/>
        </p:nvSpPr>
        <p:spPr>
          <a:xfrm>
            <a:off x="1310683" y="3491753"/>
            <a:ext cx="4220541" cy="1384995"/>
          </a:xfrm>
          <a:prstGeom prst="rect">
            <a:avLst/>
          </a:prstGeom>
        </p:spPr>
        <p:style>
          <a:lnRef idx="1">
            <a:schemeClr val="accent6"/>
          </a:lnRef>
          <a:fillRef idx="2">
            <a:schemeClr val="accent6"/>
          </a:fillRef>
          <a:effectRef idx="1">
            <a:schemeClr val="accent6"/>
          </a:effectRef>
          <a:fontRef idx="minor">
            <a:schemeClr val="dk1"/>
          </a:fontRef>
        </p:style>
        <p:txBody>
          <a:bodyPr wrap="square" lIns="91440" tIns="45720" rIns="91440" bIns="45720">
            <a:spAutoFit/>
          </a:bodyPr>
          <a:lstStyle/>
          <a:p>
            <a:pPr algn="ctr"/>
            <a:r>
              <a:rPr lang="en-US" sz="28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gency FB" panose="020B0503020202020204" pitchFamily="34" charset="0"/>
              </a:rPr>
              <a:t>Under the guidance of:</a:t>
            </a:r>
          </a:p>
          <a:p>
            <a:pPr algn="ctr"/>
            <a:r>
              <a:rPr lang="en-US" sz="2800" b="1" dirty="0">
                <a:ln/>
                <a:solidFill>
                  <a:srgbClr val="FFFF00"/>
                </a:solidFill>
                <a:effectLst>
                  <a:outerShdw blurRad="38100" dist="19050" dir="2700000" algn="tl" rotWithShape="0">
                    <a:schemeClr val="dk1">
                      <a:lumMod val="50000"/>
                      <a:alpha val="40000"/>
                    </a:schemeClr>
                  </a:outerShdw>
                </a:effectLst>
                <a:latin typeface="Agency FB" panose="020B0503020202020204" pitchFamily="34" charset="0"/>
              </a:rPr>
              <a:t>Dr. </a:t>
            </a:r>
            <a:r>
              <a:rPr lang="en-US" sz="2800" b="1" dirty="0" err="1">
                <a:ln/>
                <a:solidFill>
                  <a:srgbClr val="FFFF00"/>
                </a:solidFill>
                <a:effectLst>
                  <a:outerShdw blurRad="38100" dist="19050" dir="2700000" algn="tl" rotWithShape="0">
                    <a:schemeClr val="dk1">
                      <a:lumMod val="50000"/>
                      <a:alpha val="40000"/>
                    </a:schemeClr>
                  </a:outerShdw>
                </a:effectLst>
                <a:latin typeface="Agency FB" panose="020B0503020202020204" pitchFamily="34" charset="0"/>
              </a:rPr>
              <a:t>Daya</a:t>
            </a:r>
            <a:r>
              <a:rPr lang="en-US" sz="2800" b="1" dirty="0">
                <a:ln/>
                <a:solidFill>
                  <a:srgbClr val="FFFF00"/>
                </a:solidFill>
                <a:effectLst>
                  <a:outerShdw blurRad="38100" dist="19050" dir="2700000" algn="tl" rotWithShape="0">
                    <a:schemeClr val="dk1">
                      <a:lumMod val="50000"/>
                      <a:alpha val="40000"/>
                    </a:schemeClr>
                  </a:outerShdw>
                </a:effectLst>
                <a:latin typeface="Agency FB" panose="020B0503020202020204" pitchFamily="34" charset="0"/>
              </a:rPr>
              <a:t> Sagar Gupta</a:t>
            </a:r>
          </a:p>
          <a:p>
            <a:pPr algn="ctr"/>
            <a:r>
              <a:rPr lang="en-US" sz="2800" b="1" cap="none" spc="0" dirty="0">
                <a:ln/>
                <a:solidFill>
                  <a:srgbClr val="FFFF00"/>
                </a:solidFill>
                <a:effectLst>
                  <a:outerShdw blurRad="38100" dist="19050" dir="2700000" algn="tl" rotWithShape="0">
                    <a:schemeClr val="dk1">
                      <a:lumMod val="50000"/>
                      <a:alpha val="40000"/>
                    </a:schemeClr>
                  </a:outerShdw>
                </a:effectLst>
                <a:latin typeface="Agency FB" panose="020B0503020202020204" pitchFamily="34" charset="0"/>
              </a:rPr>
              <a:t>Assistant Professor , RGIPT </a:t>
            </a:r>
          </a:p>
        </p:txBody>
      </p:sp>
    </p:spTree>
    <p:extLst>
      <p:ext uri="{BB962C8B-B14F-4D97-AF65-F5344CB8AC3E}">
        <p14:creationId xmlns:p14="http://schemas.microsoft.com/office/powerpoint/2010/main" val="353785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E8919D8-AEC7-4266-9770-BD10E46F6CA4}"/>
              </a:ext>
            </a:extLst>
          </p:cNvPr>
          <p:cNvSpPr/>
          <p:nvPr/>
        </p:nvSpPr>
        <p:spPr>
          <a:xfrm>
            <a:off x="1913962" y="322747"/>
            <a:ext cx="4043094" cy="923330"/>
          </a:xfrm>
          <a:prstGeom prst="rect">
            <a:avLst/>
          </a:prstGeom>
        </p:spPr>
        <p:style>
          <a:lnRef idx="1">
            <a:schemeClr val="accent4"/>
          </a:lnRef>
          <a:fillRef idx="2">
            <a:schemeClr val="accent4"/>
          </a:fillRef>
          <a:effectRef idx="1">
            <a:schemeClr val="accent4"/>
          </a:effectRef>
          <a:fontRef idx="minor">
            <a:schemeClr val="dk1"/>
          </a:fontRef>
        </p:style>
        <p:txBody>
          <a:bodyPr wrap="none" lIns="91440" tIns="45720" rIns="91440" bIns="45720">
            <a:spAutoFit/>
          </a:bodyPr>
          <a:lstStyle/>
          <a:p>
            <a:pPr algn="ctr"/>
            <a:r>
              <a:rPr lang="en-US" sz="5400" b="1" cap="none" spc="0" dirty="0">
                <a:ln w="12700">
                  <a:solidFill>
                    <a:schemeClr val="accent3">
                      <a:lumMod val="50000"/>
                    </a:schemeClr>
                  </a:solidFill>
                  <a:prstDash val="solid"/>
                </a:ln>
                <a:solidFill>
                  <a:schemeClr val="bg1"/>
                </a:solidFill>
                <a:effectLst>
                  <a:innerShdw blurRad="177800">
                    <a:schemeClr val="accent3">
                      <a:lumMod val="50000"/>
                    </a:schemeClr>
                  </a:innerShdw>
                </a:effectLst>
              </a:rPr>
              <a:t>Continued… </a:t>
            </a:r>
          </a:p>
        </p:txBody>
      </p:sp>
      <p:pic>
        <p:nvPicPr>
          <p:cNvPr id="4" name="Picture 3">
            <a:extLst>
              <a:ext uri="{FF2B5EF4-FFF2-40B4-BE49-F238E27FC236}">
                <a16:creationId xmlns:a16="http://schemas.microsoft.com/office/drawing/2014/main" xmlns="" id="{CD358ECA-1963-4DA3-940B-0E1DD1FDAC3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7284720" y="1013292"/>
            <a:ext cx="4248373" cy="3253908"/>
          </a:xfrm>
          <a:prstGeom prst="rect">
            <a:avLst/>
          </a:prstGeom>
        </p:spPr>
      </p:pic>
      <p:pic>
        <p:nvPicPr>
          <p:cNvPr id="7" name="Picture 6">
            <a:extLst>
              <a:ext uri="{FF2B5EF4-FFF2-40B4-BE49-F238E27FC236}">
                <a16:creationId xmlns:a16="http://schemas.microsoft.com/office/drawing/2014/main" xmlns="" id="{4983D645-B2C8-49FC-8026-8B1A813FD9FE}"/>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tretch>
            <a:fillRect/>
          </a:stretch>
        </p:blipFill>
        <p:spPr>
          <a:xfrm>
            <a:off x="1757680" y="2066505"/>
            <a:ext cx="4876800" cy="2799080"/>
          </a:xfrm>
          <a:prstGeom prst="rect">
            <a:avLst/>
          </a:prstGeom>
        </p:spPr>
      </p:pic>
      <p:sp>
        <p:nvSpPr>
          <p:cNvPr id="10" name="TextBox 9">
            <a:extLst>
              <a:ext uri="{FF2B5EF4-FFF2-40B4-BE49-F238E27FC236}">
                <a16:creationId xmlns:a16="http://schemas.microsoft.com/office/drawing/2014/main" xmlns="" id="{419F8BE6-6200-4A75-BDD9-68437646AC6E}"/>
              </a:ext>
            </a:extLst>
          </p:cNvPr>
          <p:cNvSpPr txBox="1"/>
          <p:nvPr/>
        </p:nvSpPr>
        <p:spPr>
          <a:xfrm>
            <a:off x="5364480" y="5212387"/>
            <a:ext cx="6096000" cy="1264642"/>
          </a:xfrm>
          <a:prstGeom prst="rect">
            <a:avLst/>
          </a:prstGeom>
          <a:noFill/>
        </p:spPr>
        <p:txBody>
          <a:bodyPr wrap="square">
            <a:spAutoFit/>
          </a:bodyPr>
          <a:lstStyle/>
          <a:p>
            <a:pPr>
              <a:lnSpc>
                <a:spcPct val="107000"/>
              </a:lnSpc>
              <a:spcAft>
                <a:spcPts val="800"/>
              </a:spcAft>
            </a:pPr>
            <a:r>
              <a:rPr lang="en-IN" sz="1800" dirty="0">
                <a:solidFill>
                  <a:srgbClr val="FF0000"/>
                </a:solidFill>
                <a:effectLst/>
                <a:highlight>
                  <a:srgbClr val="FFFF00"/>
                </a:highlight>
                <a:latin typeface="Cambria" panose="02040503050406030204" pitchFamily="18" charset="0"/>
                <a:ea typeface="Cambria" panose="02040503050406030204" pitchFamily="18" charset="0"/>
                <a:cs typeface="Mangal" panose="02040503050203030202" pitchFamily="18" charset="0"/>
              </a:rPr>
              <a:t>With some proper studies , administration can take decision after evaluating the potential disruptiveness . It can resolve the problem related to information storage , exchange and management issue in healthcare domain</a:t>
            </a:r>
            <a:r>
              <a:rPr lang="en-IN" sz="1800" dirty="0">
                <a:solidFill>
                  <a:srgbClr val="4472C4"/>
                </a:solidFill>
                <a:effectLst/>
                <a:highlight>
                  <a:srgbClr val="FFFF00"/>
                </a:highlight>
                <a:latin typeface="Cambria" panose="02040503050406030204" pitchFamily="18" charset="0"/>
                <a:ea typeface="Cambria" panose="02040503050406030204" pitchFamily="18" charset="0"/>
                <a:cs typeface="Mangal" panose="02040503050203030202" pitchFamily="18" charset="0"/>
              </a:rPr>
              <a:t>.</a:t>
            </a:r>
            <a:endParaRPr lang="en-IN" sz="1200" dirty="0">
              <a:effectLst/>
              <a:highlight>
                <a:srgbClr val="FFFF00"/>
              </a:highlight>
              <a:latin typeface="Cambria" panose="02040503050406030204" pitchFamily="18" charset="0"/>
              <a:ea typeface="Cambria" panose="02040503050406030204" pitchFamily="18" charset="0"/>
              <a:cs typeface="Mangal" panose="02040503050203030202" pitchFamily="18" charset="0"/>
            </a:endParaRPr>
          </a:p>
        </p:txBody>
      </p:sp>
    </p:spTree>
    <p:extLst>
      <p:ext uri="{BB962C8B-B14F-4D97-AF65-F5344CB8AC3E}">
        <p14:creationId xmlns:p14="http://schemas.microsoft.com/office/powerpoint/2010/main" val="119002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5B0853E8-98B9-4329-A687-109EC70B158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1695085" y="1533393"/>
            <a:ext cx="2600688" cy="2324424"/>
          </a:xfrm>
          <a:prstGeom prst="rect">
            <a:avLst/>
          </a:prstGeom>
        </p:spPr>
      </p:pic>
      <p:sp>
        <p:nvSpPr>
          <p:cNvPr id="4" name="Rectangle 3">
            <a:extLst>
              <a:ext uri="{FF2B5EF4-FFF2-40B4-BE49-F238E27FC236}">
                <a16:creationId xmlns:a16="http://schemas.microsoft.com/office/drawing/2014/main" xmlns="" id="{6692D0CA-6B59-4812-9349-735E81C2BDB7}"/>
              </a:ext>
            </a:extLst>
          </p:cNvPr>
          <p:cNvSpPr/>
          <p:nvPr/>
        </p:nvSpPr>
        <p:spPr>
          <a:xfrm>
            <a:off x="1662348" y="286888"/>
            <a:ext cx="4886980" cy="923330"/>
          </a:xfrm>
          <a:prstGeom prst="rect">
            <a:avLst/>
          </a:prstGeom>
        </p:spPr>
        <p:style>
          <a:lnRef idx="1">
            <a:schemeClr val="accent4"/>
          </a:lnRef>
          <a:fillRef idx="2">
            <a:schemeClr val="accent4"/>
          </a:fillRef>
          <a:effectRef idx="1">
            <a:schemeClr val="accent4"/>
          </a:effectRef>
          <a:fontRef idx="minor">
            <a:schemeClr val="dk1"/>
          </a:fontRef>
        </p:style>
        <p:txBody>
          <a:bodyPr wrap="non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Current Scope</a:t>
            </a: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p>
        </p:txBody>
      </p:sp>
      <p:pic>
        <p:nvPicPr>
          <p:cNvPr id="6" name="Picture 5">
            <a:extLst>
              <a:ext uri="{FF2B5EF4-FFF2-40B4-BE49-F238E27FC236}">
                <a16:creationId xmlns:a16="http://schemas.microsoft.com/office/drawing/2014/main" xmlns="" id="{EF5E5CA5-FC67-4B2E-B1E0-394872453CA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tretch>
            <a:fillRect/>
          </a:stretch>
        </p:blipFill>
        <p:spPr>
          <a:xfrm>
            <a:off x="7721600" y="1036321"/>
            <a:ext cx="3885738" cy="2208414"/>
          </a:xfrm>
          <a:prstGeom prst="rect">
            <a:avLst/>
          </a:prstGeom>
        </p:spPr>
      </p:pic>
      <p:pic>
        <p:nvPicPr>
          <p:cNvPr id="9" name="Picture 8">
            <a:extLst>
              <a:ext uri="{FF2B5EF4-FFF2-40B4-BE49-F238E27FC236}">
                <a16:creationId xmlns:a16="http://schemas.microsoft.com/office/drawing/2014/main" xmlns="" id="{021B2E7B-33C1-4AFA-AA43-F32CA7891864}"/>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xmlns="" r:id="rId7"/>
              </a:ext>
            </a:extLst>
          </a:blip>
          <a:stretch>
            <a:fillRect/>
          </a:stretch>
        </p:blipFill>
        <p:spPr>
          <a:xfrm>
            <a:off x="3214490" y="4180992"/>
            <a:ext cx="4507110" cy="2112708"/>
          </a:xfrm>
          <a:prstGeom prst="rect">
            <a:avLst/>
          </a:prstGeom>
        </p:spPr>
      </p:pic>
      <p:sp>
        <p:nvSpPr>
          <p:cNvPr id="12" name="TextBox 11">
            <a:extLst>
              <a:ext uri="{FF2B5EF4-FFF2-40B4-BE49-F238E27FC236}">
                <a16:creationId xmlns:a16="http://schemas.microsoft.com/office/drawing/2014/main" xmlns="" id="{D4884881-6635-41A3-BE3E-2AB2003D4704}"/>
              </a:ext>
            </a:extLst>
          </p:cNvPr>
          <p:cNvSpPr txBox="1"/>
          <p:nvPr/>
        </p:nvSpPr>
        <p:spPr>
          <a:xfrm>
            <a:off x="8315770" y="4180992"/>
            <a:ext cx="3291568" cy="1754326"/>
          </a:xfrm>
          <a:prstGeom prst="rect">
            <a:avLst/>
          </a:prstGeom>
          <a:noFill/>
        </p:spPr>
        <p:txBody>
          <a:bodyPr wrap="square">
            <a:spAutoFit/>
          </a:bodyPr>
          <a:lstStyle/>
          <a:p>
            <a:r>
              <a:rPr lang="en-US" sz="1800" dirty="0">
                <a:solidFill>
                  <a:srgbClr val="FF0000"/>
                </a:solidFill>
                <a:effectLst/>
                <a:highlight>
                  <a:srgbClr val="FFFF00"/>
                </a:highlight>
                <a:latin typeface="Cambria" panose="02040503050406030204" pitchFamily="18" charset="0"/>
                <a:ea typeface="Cambria" panose="02040503050406030204" pitchFamily="18" charset="0"/>
              </a:rPr>
              <a:t>Currently we have to more work on the data security features . We have to make some ethically and logically changes to make blockchain more useful .</a:t>
            </a:r>
            <a:endParaRPr lang="en-IN" dirty="0">
              <a:solidFill>
                <a:srgbClr val="FF0000"/>
              </a:solidFill>
              <a:highlight>
                <a:srgbClr val="FFFF00"/>
              </a:highligh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3155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9ED9741-A75C-4261-8E15-4AADFAAD2C49}"/>
              </a:ext>
            </a:extLst>
          </p:cNvPr>
          <p:cNvSpPr/>
          <p:nvPr/>
        </p:nvSpPr>
        <p:spPr>
          <a:xfrm>
            <a:off x="2970259" y="175128"/>
            <a:ext cx="3962239" cy="923330"/>
          </a:xfrm>
          <a:prstGeom prst="rect">
            <a:avLst/>
          </a:prstGeom>
        </p:spPr>
        <p:style>
          <a:lnRef idx="1">
            <a:schemeClr val="accent4"/>
          </a:lnRef>
          <a:fillRef idx="2">
            <a:schemeClr val="accent4"/>
          </a:fillRef>
          <a:effectRef idx="1">
            <a:schemeClr val="accent4"/>
          </a:effectRef>
          <a:fontRef idx="minor">
            <a:schemeClr val="dk1"/>
          </a:fontRef>
        </p:style>
        <p:txBody>
          <a:bodyPr wrap="non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References </a:t>
            </a: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p>
        </p:txBody>
      </p:sp>
      <p:sp>
        <p:nvSpPr>
          <p:cNvPr id="4" name="TextBox 3">
            <a:extLst>
              <a:ext uri="{FF2B5EF4-FFF2-40B4-BE49-F238E27FC236}">
                <a16:creationId xmlns:a16="http://schemas.microsoft.com/office/drawing/2014/main" xmlns="" id="{86236D21-DCF4-4138-ACAB-C8F48E461240}"/>
              </a:ext>
            </a:extLst>
          </p:cNvPr>
          <p:cNvSpPr txBox="1"/>
          <p:nvPr/>
        </p:nvSpPr>
        <p:spPr>
          <a:xfrm>
            <a:off x="2919459" y="1862860"/>
            <a:ext cx="8019779" cy="968278"/>
          </a:xfrm>
          <a:prstGeom prst="rect">
            <a:avLst/>
          </a:prstGeom>
          <a:noFill/>
        </p:spPr>
        <p:txBody>
          <a:bodyPr wrap="square">
            <a:spAutoFit/>
          </a:bodyPr>
          <a:lstStyle/>
          <a:p>
            <a:pPr lvl="0">
              <a:lnSpc>
                <a:spcPct val="107000"/>
              </a:lnSpc>
            </a:pPr>
            <a:r>
              <a:rPr lang="en-IN" sz="1800" u="sng" dirty="0">
                <a:solidFill>
                  <a:srgbClr val="4472C4"/>
                </a:solidFill>
                <a:effectLst/>
                <a:latin typeface="Calibri" panose="020F0502020204030204" pitchFamily="34" charset="0"/>
                <a:ea typeface="Calibri" panose="020F0502020204030204" pitchFamily="34" charset="0"/>
                <a:cs typeface="Mangal" panose="02040503050203030202" pitchFamily="18" charset="0"/>
              </a:rPr>
              <a:t>www.academy.binance.com/en/glossary/blockchain?utm_campaign=googleadsxacademy&amp;utm_source=bing&amp;utm_medium=cpc&amp;msclkid=df59b3082c141f7d4819d143016dec91</a:t>
            </a:r>
            <a:endParaRPr lang="en-IN" sz="1200" u="sng"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Rectangle 4">
            <a:extLst>
              <a:ext uri="{FF2B5EF4-FFF2-40B4-BE49-F238E27FC236}">
                <a16:creationId xmlns:a16="http://schemas.microsoft.com/office/drawing/2014/main" xmlns="" id="{A67290B3-EA8F-480B-9D14-BC502A79D8AA}"/>
              </a:ext>
            </a:extLst>
          </p:cNvPr>
          <p:cNvSpPr/>
          <p:nvPr/>
        </p:nvSpPr>
        <p:spPr>
          <a:xfrm>
            <a:off x="2919459" y="4501362"/>
            <a:ext cx="8341360" cy="968278"/>
          </a:xfrm>
          <a:prstGeom prst="rect">
            <a:avLst/>
          </a:prstGeom>
          <a:noFill/>
        </p:spPr>
        <p:txBody>
          <a:bodyPr wrap="square" lIns="91440" tIns="45720" rIns="91440" bIns="45720">
            <a:spAutoFit/>
          </a:bodyPr>
          <a:lstStyle/>
          <a:p>
            <a:pPr lvl="0">
              <a:lnSpc>
                <a:spcPct val="107000"/>
              </a:lnSpc>
              <a:spcAft>
                <a:spcPts val="800"/>
              </a:spcAft>
            </a:pPr>
            <a:r>
              <a:rPr lang="en-IN" u="sng" dirty="0">
                <a:solidFill>
                  <a:srgbClr val="4472C4"/>
                </a:solidFill>
                <a:effectLst/>
                <a:latin typeface="Calibri" panose="020F0502020204030204" pitchFamily="34" charset="0"/>
                <a:ea typeface="Calibri" panose="020F0502020204030204" pitchFamily="34" charset="0"/>
                <a:cs typeface="Mangal" panose="02040503050203030202" pitchFamily="18" charset="0"/>
              </a:rPr>
              <a:t>Blockchain%20in%20healthcare_%20A%20systematic%20literature%20review,%20synthesizing%20framework%20and%20future%20research%20agenda%20_%20Elsevier%20Enhanced%20Reader.pdf</a:t>
            </a:r>
            <a:endParaRPr lang="en-IN" u="sng" dirty="0">
              <a:effectLst/>
              <a:latin typeface="Calibri" panose="020F0502020204030204" pitchFamily="34" charset="0"/>
              <a:ea typeface="Calibri" panose="020F0502020204030204" pitchFamily="34" charset="0"/>
              <a:cs typeface="Mangal" panose="02040503050203030202" pitchFamily="18" charset="0"/>
            </a:endParaRPr>
          </a:p>
        </p:txBody>
      </p:sp>
      <p:sp>
        <p:nvSpPr>
          <p:cNvPr id="6" name="Rectangle 5">
            <a:extLst>
              <a:ext uri="{FF2B5EF4-FFF2-40B4-BE49-F238E27FC236}">
                <a16:creationId xmlns:a16="http://schemas.microsoft.com/office/drawing/2014/main" xmlns="" id="{BEF3C48E-6A40-4D2E-B9ED-19BE42F4743E}"/>
              </a:ext>
            </a:extLst>
          </p:cNvPr>
          <p:cNvSpPr/>
          <p:nvPr/>
        </p:nvSpPr>
        <p:spPr>
          <a:xfrm>
            <a:off x="2919459" y="3637243"/>
            <a:ext cx="8341360" cy="736355"/>
          </a:xfrm>
          <a:prstGeom prst="rect">
            <a:avLst/>
          </a:prstGeom>
          <a:noFill/>
        </p:spPr>
        <p:txBody>
          <a:bodyPr wrap="square" lIns="91440" tIns="45720" rIns="91440" bIns="45720">
            <a:spAutoFit/>
          </a:bodyPr>
          <a:lstStyle/>
          <a:p>
            <a:pPr lvl="0">
              <a:lnSpc>
                <a:spcPct val="107000"/>
              </a:lnSpc>
            </a:pPr>
            <a:r>
              <a:rPr lang="en-IN" sz="2000" u="sng" dirty="0">
                <a:solidFill>
                  <a:srgbClr val="4472C4"/>
                </a:solidFill>
                <a:effectLst/>
                <a:latin typeface="Calibri" panose="020F0502020204030204" pitchFamily="34" charset="0"/>
                <a:ea typeface="Calibri" panose="020F0502020204030204" pitchFamily="34" charset="0"/>
                <a:cs typeface="Mangal" panose="02040503050203030202" pitchFamily="18" charset="0"/>
              </a:rPr>
              <a:t>Blockchain%20in%20healthcare%20applications_%20Research%20challenges%20and%20opportunities.pdf</a:t>
            </a:r>
            <a:endParaRPr lang="en-IN" sz="2000" u="sng" dirty="0">
              <a:effectLst/>
              <a:latin typeface="Calibri" panose="020F0502020204030204" pitchFamily="34" charset="0"/>
              <a:ea typeface="Calibri" panose="020F0502020204030204" pitchFamily="34" charset="0"/>
              <a:cs typeface="Mangal" panose="02040503050203030202" pitchFamily="18" charset="0"/>
            </a:endParaRPr>
          </a:p>
        </p:txBody>
      </p:sp>
      <p:sp>
        <p:nvSpPr>
          <p:cNvPr id="7" name="Rectangle 6">
            <a:extLst>
              <a:ext uri="{FF2B5EF4-FFF2-40B4-BE49-F238E27FC236}">
                <a16:creationId xmlns:a16="http://schemas.microsoft.com/office/drawing/2014/main" xmlns="" id="{9387BA39-C33B-4E80-88F6-7D70AFFDFD84}"/>
              </a:ext>
            </a:extLst>
          </p:cNvPr>
          <p:cNvSpPr/>
          <p:nvPr/>
        </p:nvSpPr>
        <p:spPr>
          <a:xfrm>
            <a:off x="2919459" y="2905241"/>
            <a:ext cx="8097520" cy="671915"/>
          </a:xfrm>
          <a:prstGeom prst="rect">
            <a:avLst/>
          </a:prstGeom>
          <a:noFill/>
        </p:spPr>
        <p:txBody>
          <a:bodyPr wrap="square" lIns="91440" tIns="45720" rIns="91440" bIns="45720">
            <a:spAutoFit/>
          </a:bodyPr>
          <a:lstStyle/>
          <a:p>
            <a:pPr lvl="0">
              <a:lnSpc>
                <a:spcPct val="107000"/>
              </a:lnSpc>
            </a:pPr>
            <a:r>
              <a:rPr lang="en-IN" u="sng" dirty="0">
                <a:solidFill>
                  <a:srgbClr val="4472C4"/>
                </a:solidFill>
                <a:effectLst/>
                <a:latin typeface="Calibri" panose="020F0502020204030204" pitchFamily="34" charset="0"/>
                <a:ea typeface="Calibri" panose="020F0502020204030204" pitchFamily="34" charset="0"/>
                <a:cs typeface="Mangal" panose="02040503050203030202" pitchFamily="18" charset="0"/>
                <a:hlinkClick r:id="rId2"/>
              </a:rPr>
              <a:t>www.ncbi.nlm.nih.gov/</a:t>
            </a:r>
            <a:r>
              <a:rPr lang="en-IN" u="sng" dirty="0" err="1">
                <a:solidFill>
                  <a:srgbClr val="4472C4"/>
                </a:solidFill>
                <a:effectLst/>
                <a:latin typeface="Calibri" panose="020F0502020204030204" pitchFamily="34" charset="0"/>
                <a:ea typeface="Calibri" panose="020F0502020204030204" pitchFamily="34" charset="0"/>
                <a:cs typeface="Mangal" panose="02040503050203030202" pitchFamily="18" charset="0"/>
                <a:hlinkClick r:id="rId2"/>
              </a:rPr>
              <a:t>pmc</a:t>
            </a:r>
            <a:r>
              <a:rPr lang="en-IN" u="sng" dirty="0">
                <a:solidFill>
                  <a:srgbClr val="4472C4"/>
                </a:solidFill>
                <a:effectLst/>
                <a:latin typeface="Calibri" panose="020F0502020204030204" pitchFamily="34" charset="0"/>
                <a:ea typeface="Calibri" panose="020F0502020204030204" pitchFamily="34" charset="0"/>
                <a:cs typeface="Mangal" panose="02040503050203030202" pitchFamily="18" charset="0"/>
                <a:hlinkClick r:id="rId2"/>
              </a:rPr>
              <a:t>/articles/PMC6764776/#:~:text=Table%201%3A%20%20%20%20Name%20%20,notifications%20to%20...%20%2014%20more%20rows%20</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53358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226D30C-1C46-4618-B2EC-C2948BBA8DE6}"/>
              </a:ext>
            </a:extLst>
          </p:cNvPr>
          <p:cNvSpPr/>
          <p:nvPr/>
        </p:nvSpPr>
        <p:spPr>
          <a:xfrm>
            <a:off x="1863032" y="175128"/>
            <a:ext cx="6176691" cy="923330"/>
          </a:xfrm>
          <a:prstGeom prst="rect">
            <a:avLst/>
          </a:prstGeom>
        </p:spPr>
        <p:style>
          <a:lnRef idx="1">
            <a:schemeClr val="accent4"/>
          </a:lnRef>
          <a:fillRef idx="2">
            <a:schemeClr val="accent4"/>
          </a:fillRef>
          <a:effectRef idx="1">
            <a:schemeClr val="accent4"/>
          </a:effectRef>
          <a:fontRef idx="minor">
            <a:schemeClr val="dk1"/>
          </a:fontRef>
        </p:style>
        <p:txBody>
          <a:bodyPr wrap="non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Acknowledgement </a:t>
            </a: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p>
        </p:txBody>
      </p:sp>
      <p:sp>
        <p:nvSpPr>
          <p:cNvPr id="4" name="TextBox 3">
            <a:extLst>
              <a:ext uri="{FF2B5EF4-FFF2-40B4-BE49-F238E27FC236}">
                <a16:creationId xmlns:a16="http://schemas.microsoft.com/office/drawing/2014/main" xmlns="" id="{F708032B-7B6B-4531-96F9-FEF2D9AAA599}"/>
              </a:ext>
            </a:extLst>
          </p:cNvPr>
          <p:cNvSpPr txBox="1"/>
          <p:nvPr/>
        </p:nvSpPr>
        <p:spPr>
          <a:xfrm>
            <a:off x="1863032" y="1613901"/>
            <a:ext cx="4775200" cy="1264642"/>
          </a:xfrm>
          <a:prstGeom prst="rect">
            <a:avLst/>
          </a:prstGeom>
          <a:noFill/>
        </p:spPr>
        <p:txBody>
          <a:bodyPr wrap="square">
            <a:spAutoFit/>
          </a:bodyPr>
          <a:lstStyle/>
          <a:p>
            <a:pPr>
              <a:lnSpc>
                <a:spcPct val="107000"/>
              </a:lnSpc>
              <a:spcAft>
                <a:spcPts val="800"/>
              </a:spcAft>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This study is supported by our mentor </a:t>
            </a:r>
            <a:r>
              <a:rPr lang="en-IN" sz="1800" dirty="0" err="1">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Dr.</a:t>
            </a: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a:t>
            </a:r>
            <a:r>
              <a:rPr lang="en-IN" sz="1800" dirty="0" err="1">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Daya</a:t>
            </a: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Sagar Gupta and our college Rajiv Gandhi Institute of Petroleum Technology ( An Institute of national Importance).</a:t>
            </a:r>
            <a:endParaRPr lang="en-IN" sz="12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xmlns="" id="{3DA3111D-1253-471D-94EC-E4633D69BB8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5427118" y="2878543"/>
            <a:ext cx="6764882" cy="3913533"/>
          </a:xfrm>
          <a:prstGeom prst="rect">
            <a:avLst/>
          </a:prstGeom>
        </p:spPr>
      </p:pic>
      <p:pic>
        <p:nvPicPr>
          <p:cNvPr id="9" name="Picture 8">
            <a:extLst>
              <a:ext uri="{FF2B5EF4-FFF2-40B4-BE49-F238E27FC236}">
                <a16:creationId xmlns:a16="http://schemas.microsoft.com/office/drawing/2014/main" xmlns="" id="{92250A38-8426-4031-8148-E8895446BB11}"/>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tretch>
            <a:fillRect/>
          </a:stretch>
        </p:blipFill>
        <p:spPr>
          <a:xfrm>
            <a:off x="5543119" y="3101212"/>
            <a:ext cx="1668325" cy="1668325"/>
          </a:xfrm>
          <a:prstGeom prst="rect">
            <a:avLst/>
          </a:prstGeom>
        </p:spPr>
      </p:pic>
      <p:pic>
        <p:nvPicPr>
          <p:cNvPr id="12" name="Picture 11">
            <a:extLst>
              <a:ext uri="{FF2B5EF4-FFF2-40B4-BE49-F238E27FC236}">
                <a16:creationId xmlns:a16="http://schemas.microsoft.com/office/drawing/2014/main" xmlns="" id="{2B3EFF34-9D2A-4D55-AC31-C4E8ECDFFC3F}"/>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xmlns="" r:id="rId7"/>
              </a:ext>
            </a:extLst>
          </a:blip>
          <a:stretch>
            <a:fillRect/>
          </a:stretch>
        </p:blipFill>
        <p:spPr>
          <a:xfrm>
            <a:off x="1684021" y="3826001"/>
            <a:ext cx="3034464" cy="2018616"/>
          </a:xfrm>
          <a:prstGeom prst="rect">
            <a:avLst/>
          </a:prstGeom>
        </p:spPr>
      </p:pic>
      <p:pic>
        <p:nvPicPr>
          <p:cNvPr id="15" name="Picture 14">
            <a:extLst>
              <a:ext uri="{FF2B5EF4-FFF2-40B4-BE49-F238E27FC236}">
                <a16:creationId xmlns:a16="http://schemas.microsoft.com/office/drawing/2014/main" xmlns="" id="{00CA4DB4-53FF-45B9-A9B5-4A22A82CCCEF}"/>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xmlns="" r:id="rId9"/>
              </a:ext>
            </a:extLst>
          </a:blip>
          <a:stretch>
            <a:fillRect/>
          </a:stretch>
        </p:blipFill>
        <p:spPr>
          <a:xfrm>
            <a:off x="9157031" y="368945"/>
            <a:ext cx="2343874" cy="1968969"/>
          </a:xfrm>
          <a:prstGeom prst="rect">
            <a:avLst/>
          </a:prstGeom>
        </p:spPr>
      </p:pic>
    </p:spTree>
    <p:extLst>
      <p:ext uri="{BB962C8B-B14F-4D97-AF65-F5344CB8AC3E}">
        <p14:creationId xmlns:p14="http://schemas.microsoft.com/office/powerpoint/2010/main" val="278749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6AA0F72-4940-4AEF-8A87-E871AFA476A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xmlns="" id="{F4D058C0-B1A9-4D44-884C-F397AF82DC1A}"/>
              </a:ext>
            </a:extLst>
          </p:cNvPr>
          <p:cNvSpPr/>
          <p:nvPr/>
        </p:nvSpPr>
        <p:spPr>
          <a:xfrm>
            <a:off x="-9564" y="5177874"/>
            <a:ext cx="12106782" cy="1538883"/>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THANK YOU</a:t>
            </a:r>
          </a:p>
          <a:p>
            <a:pPr algn="ctr"/>
            <a:r>
              <a:rPr lang="en-US" sz="4000" b="1" dirty="0">
                <a:ln w="13462">
                  <a:solidFill>
                    <a:schemeClr val="bg1"/>
                  </a:solidFill>
                  <a:prstDash val="solid"/>
                </a:ln>
                <a:solidFill>
                  <a:srgbClr val="FF0000"/>
                </a:solidFill>
                <a:effectLst>
                  <a:outerShdw dist="38100" dir="2700000" algn="bl" rotWithShape="0">
                    <a:schemeClr val="accent5"/>
                  </a:outerShdw>
                </a:effectLst>
                <a:latin typeface="Bahnschrift Condensed" panose="020B0502040204020203" pitchFamily="34" charset="0"/>
              </a:rPr>
              <a:t>HOPE YOU LIKED THE PROJECT</a:t>
            </a:r>
            <a:endParaRPr lang="en-US" sz="4000" b="1" cap="none" spc="0" dirty="0">
              <a:ln w="13462">
                <a:solidFill>
                  <a:schemeClr val="bg1"/>
                </a:solidFill>
                <a:prstDash val="solid"/>
              </a:ln>
              <a:solidFill>
                <a:srgbClr val="FF0000"/>
              </a:solidFill>
              <a:effectLst>
                <a:outerShdw dist="38100" dir="2700000" algn="bl" rotWithShape="0">
                  <a:schemeClr val="accent5"/>
                </a:outerShdw>
              </a:effectLst>
              <a:latin typeface="Bahnschrift Condensed" panose="020B0502040204020203" pitchFamily="34" charset="0"/>
            </a:endParaRPr>
          </a:p>
        </p:txBody>
      </p:sp>
      <p:sp>
        <p:nvSpPr>
          <p:cNvPr id="4" name="Slide Number Placeholder 10">
            <a:extLst>
              <a:ext uri="{FF2B5EF4-FFF2-40B4-BE49-F238E27FC236}">
                <a16:creationId xmlns:a16="http://schemas.microsoft.com/office/drawing/2014/main" xmlns="" id="{0B3D078D-DB5D-4780-AA9A-CEFEC5877DEC}"/>
              </a:ext>
            </a:extLst>
          </p:cNvPr>
          <p:cNvSpPr>
            <a:spLocks noGrp="1"/>
          </p:cNvSpPr>
          <p:nvPr>
            <p:ph type="sldNum" sz="quarter" idx="12"/>
          </p:nvPr>
        </p:nvSpPr>
        <p:spPr>
          <a:xfrm>
            <a:off x="510402" y="787782"/>
            <a:ext cx="801957" cy="365125"/>
          </a:xfrm>
        </p:spPr>
        <p:txBody>
          <a:bodyPr/>
          <a:lstStyle/>
          <a:p>
            <a:endParaRPr lang="en-IN" dirty="0"/>
          </a:p>
        </p:txBody>
      </p:sp>
    </p:spTree>
    <p:extLst>
      <p:ext uri="{BB962C8B-B14F-4D97-AF65-F5344CB8AC3E}">
        <p14:creationId xmlns:p14="http://schemas.microsoft.com/office/powerpoint/2010/main" val="3236186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656F1E5-A57C-4694-B5F7-8A2E1BE742DB}"/>
              </a:ext>
            </a:extLst>
          </p:cNvPr>
          <p:cNvSpPr/>
          <p:nvPr/>
        </p:nvSpPr>
        <p:spPr>
          <a:xfrm>
            <a:off x="1649304" y="286888"/>
            <a:ext cx="5522667" cy="923330"/>
          </a:xfrm>
          <a:prstGeom prst="rect">
            <a:avLst/>
          </a:prstGeom>
        </p:spPr>
        <p:style>
          <a:lnRef idx="1">
            <a:schemeClr val="accent4"/>
          </a:lnRef>
          <a:fillRef idx="2">
            <a:schemeClr val="accent4"/>
          </a:fillRef>
          <a:effectRef idx="1">
            <a:schemeClr val="accent4"/>
          </a:effectRef>
          <a:fontRef idx="minor">
            <a:schemeClr val="dk1"/>
          </a:fontRef>
        </p:style>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INTRODUCTION :</a:t>
            </a:r>
          </a:p>
        </p:txBody>
      </p:sp>
      <p:pic>
        <p:nvPicPr>
          <p:cNvPr id="4" name="Picture 3">
            <a:extLst>
              <a:ext uri="{FF2B5EF4-FFF2-40B4-BE49-F238E27FC236}">
                <a16:creationId xmlns:a16="http://schemas.microsoft.com/office/drawing/2014/main" xmlns="" id="{98C5AF82-DE5C-4D35-8CCC-07798061F75C}"/>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7772219" y="983491"/>
            <a:ext cx="4177734" cy="2835474"/>
          </a:xfrm>
          <a:prstGeom prst="rect">
            <a:avLst/>
          </a:prstGeom>
        </p:spPr>
      </p:pic>
      <p:pic>
        <p:nvPicPr>
          <p:cNvPr id="7" name="Picture 6">
            <a:extLst>
              <a:ext uri="{FF2B5EF4-FFF2-40B4-BE49-F238E27FC236}">
                <a16:creationId xmlns:a16="http://schemas.microsoft.com/office/drawing/2014/main" xmlns="" id="{E71D4EE1-DAB1-4628-AD48-94DD67258A7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tretch>
            <a:fillRect/>
          </a:stretch>
        </p:blipFill>
        <p:spPr>
          <a:xfrm>
            <a:off x="1989963" y="1724830"/>
            <a:ext cx="2355476" cy="2355476"/>
          </a:xfrm>
          <a:prstGeom prst="rect">
            <a:avLst/>
          </a:prstGeom>
        </p:spPr>
      </p:pic>
      <p:pic>
        <p:nvPicPr>
          <p:cNvPr id="12" name="Picture 11">
            <a:extLst>
              <a:ext uri="{FF2B5EF4-FFF2-40B4-BE49-F238E27FC236}">
                <a16:creationId xmlns:a16="http://schemas.microsoft.com/office/drawing/2014/main" xmlns="" id="{351405C4-50A1-4687-A4CC-C383508E8F01}"/>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xmlns="" r:id="rId7"/>
              </a:ext>
            </a:extLst>
          </a:blip>
          <a:stretch>
            <a:fillRect/>
          </a:stretch>
        </p:blipFill>
        <p:spPr>
          <a:xfrm>
            <a:off x="7772219" y="4316954"/>
            <a:ext cx="4177734" cy="2398959"/>
          </a:xfrm>
          <a:prstGeom prst="rect">
            <a:avLst/>
          </a:prstGeom>
        </p:spPr>
      </p:pic>
      <p:sp>
        <p:nvSpPr>
          <p:cNvPr id="14" name="TextBox 13">
            <a:extLst>
              <a:ext uri="{FF2B5EF4-FFF2-40B4-BE49-F238E27FC236}">
                <a16:creationId xmlns:a16="http://schemas.microsoft.com/office/drawing/2014/main" xmlns="" id="{6312AEFF-6977-4F22-8511-7D3FA9855EC6}"/>
              </a:ext>
            </a:extLst>
          </p:cNvPr>
          <p:cNvSpPr txBox="1"/>
          <p:nvPr/>
        </p:nvSpPr>
        <p:spPr>
          <a:xfrm>
            <a:off x="1819835" y="4578295"/>
            <a:ext cx="6096000" cy="1200329"/>
          </a:xfrm>
          <a:prstGeom prst="rect">
            <a:avLst/>
          </a:prstGeom>
          <a:noFill/>
        </p:spPr>
        <p:txBody>
          <a:bodyPr wrap="square">
            <a:spAutoFit/>
          </a:bodyPr>
          <a:lstStyle/>
          <a:p>
            <a:r>
              <a:rPr lang="en-US" b="0" i="0" dirty="0">
                <a:solidFill>
                  <a:srgbClr val="FF0000"/>
                </a:solidFill>
                <a:effectLst/>
                <a:highlight>
                  <a:srgbClr val="FFFF00"/>
                </a:highlight>
                <a:latin typeface="Cambria" panose="02040503050406030204" pitchFamily="18" charset="0"/>
              </a:rPr>
              <a:t>Blockchain has many applications in healthcare, and can improve mobile health applications, monitoring devices, sharing and storing of electronic medical records, clinical trial data, and insurance information storage. </a:t>
            </a:r>
            <a:endParaRPr lang="en-IN" dirty="0">
              <a:solidFill>
                <a:srgbClr val="FF0000"/>
              </a:solidFill>
              <a:highlight>
                <a:srgbClr val="FFFF00"/>
              </a:highlight>
            </a:endParaRPr>
          </a:p>
        </p:txBody>
      </p:sp>
    </p:spTree>
    <p:extLst>
      <p:ext uri="{BB962C8B-B14F-4D97-AF65-F5344CB8AC3E}">
        <p14:creationId xmlns:p14="http://schemas.microsoft.com/office/powerpoint/2010/main" val="1467290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99EB311-7113-4006-8117-97312A2F3CBB}"/>
              </a:ext>
            </a:extLst>
          </p:cNvPr>
          <p:cNvSpPr/>
          <p:nvPr/>
        </p:nvSpPr>
        <p:spPr>
          <a:xfrm>
            <a:off x="1913962" y="322747"/>
            <a:ext cx="4043094" cy="923330"/>
          </a:xfrm>
          <a:prstGeom prst="rect">
            <a:avLst/>
          </a:prstGeom>
        </p:spPr>
        <p:style>
          <a:lnRef idx="1">
            <a:schemeClr val="accent4"/>
          </a:lnRef>
          <a:fillRef idx="2">
            <a:schemeClr val="accent4"/>
          </a:fillRef>
          <a:effectRef idx="1">
            <a:schemeClr val="accent4"/>
          </a:effectRef>
          <a:fontRef idx="minor">
            <a:schemeClr val="dk1"/>
          </a:fontRef>
        </p:style>
        <p:txBody>
          <a:bodyPr wrap="none" lIns="91440" tIns="45720" rIns="91440" bIns="45720">
            <a:spAutoFit/>
          </a:bodyPr>
          <a:lstStyle/>
          <a:p>
            <a:pPr algn="ctr"/>
            <a:r>
              <a:rPr lang="en-US" sz="5400" b="1" cap="none" spc="0" dirty="0">
                <a:ln w="12700">
                  <a:solidFill>
                    <a:schemeClr val="accent3">
                      <a:lumMod val="50000"/>
                    </a:schemeClr>
                  </a:solidFill>
                  <a:prstDash val="solid"/>
                </a:ln>
                <a:solidFill>
                  <a:schemeClr val="bg1"/>
                </a:solidFill>
                <a:effectLst>
                  <a:innerShdw blurRad="177800">
                    <a:schemeClr val="accent3">
                      <a:lumMod val="50000"/>
                    </a:schemeClr>
                  </a:innerShdw>
                </a:effectLst>
              </a:rPr>
              <a:t>Continued… </a:t>
            </a:r>
          </a:p>
        </p:txBody>
      </p:sp>
      <p:pic>
        <p:nvPicPr>
          <p:cNvPr id="3" name="Picture 4" descr="Digital Signature/Database - Wikiversity">
            <a:extLst>
              <a:ext uri="{FF2B5EF4-FFF2-40B4-BE49-F238E27FC236}">
                <a16:creationId xmlns:a16="http://schemas.microsoft.com/office/drawing/2014/main" xmlns="" id="{5A6EDBA8-842F-4D23-A9DA-C72474C1240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8329" y="1936376"/>
            <a:ext cx="4862046" cy="29578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xmlns="" id="{39426C1D-B299-45DE-A408-694D8A7EF69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1443317" y="1748824"/>
            <a:ext cx="3498373" cy="3360352"/>
          </a:xfrm>
          <a:prstGeom prst="rect">
            <a:avLst/>
          </a:prstGeom>
        </p:spPr>
      </p:pic>
      <p:sp>
        <p:nvSpPr>
          <p:cNvPr id="6" name="TextBox 5">
            <a:extLst>
              <a:ext uri="{FF2B5EF4-FFF2-40B4-BE49-F238E27FC236}">
                <a16:creationId xmlns:a16="http://schemas.microsoft.com/office/drawing/2014/main" xmlns="" id="{76940C46-8874-41A1-9C28-55698E4C5ACE}"/>
              </a:ext>
            </a:extLst>
          </p:cNvPr>
          <p:cNvSpPr txBox="1"/>
          <p:nvPr/>
        </p:nvSpPr>
        <p:spPr>
          <a:xfrm>
            <a:off x="4401670" y="5253318"/>
            <a:ext cx="7252446" cy="1169551"/>
          </a:xfrm>
          <a:prstGeom prst="rect">
            <a:avLst/>
          </a:prstGeom>
          <a:noFill/>
        </p:spPr>
        <p:txBody>
          <a:bodyPr wrap="square">
            <a:spAutoFit/>
          </a:bodyPr>
          <a:lstStyle/>
          <a:p>
            <a:r>
              <a:rPr lang="en-US" sz="1400" i="0" dirty="0">
                <a:solidFill>
                  <a:srgbClr val="FF0000"/>
                </a:solidFill>
                <a:effectLst/>
                <a:highlight>
                  <a:srgbClr val="FFFF00"/>
                </a:highlight>
                <a:latin typeface="Cambria" panose="02040503050406030204" pitchFamily="18" charset="0"/>
                <a:ea typeface="Cambria" panose="02040503050406030204" pitchFamily="18" charset="0"/>
              </a:rPr>
              <a:t>Blockchain can be a transparent and auditable means for people to provide others access to their sensitive health data by utilizing their unique credentials and encryption key. This includes granting access to your medical records to healthcare professionals, service providers, and other relevant actors to provide direct healthcare or enable research, statistics, or other secondary data uses.</a:t>
            </a:r>
            <a:endParaRPr lang="en-IN" sz="1400" dirty="0">
              <a:solidFill>
                <a:srgbClr val="FF0000"/>
              </a:solidFill>
              <a:highlight>
                <a:srgbClr val="FFFF00"/>
              </a:highligh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438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DD56F76-7404-4596-9720-9477401B4A69}"/>
              </a:ext>
            </a:extLst>
          </p:cNvPr>
          <p:cNvSpPr/>
          <p:nvPr/>
        </p:nvSpPr>
        <p:spPr>
          <a:xfrm>
            <a:off x="1913962" y="322747"/>
            <a:ext cx="4043094" cy="923330"/>
          </a:xfrm>
          <a:prstGeom prst="rect">
            <a:avLst/>
          </a:prstGeom>
        </p:spPr>
        <p:style>
          <a:lnRef idx="1">
            <a:schemeClr val="accent4"/>
          </a:lnRef>
          <a:fillRef idx="2">
            <a:schemeClr val="accent4"/>
          </a:fillRef>
          <a:effectRef idx="1">
            <a:schemeClr val="accent4"/>
          </a:effectRef>
          <a:fontRef idx="minor">
            <a:schemeClr val="dk1"/>
          </a:fontRef>
        </p:style>
        <p:txBody>
          <a:bodyPr wrap="none" lIns="91440" tIns="45720" rIns="91440" bIns="45720">
            <a:spAutoFit/>
          </a:bodyPr>
          <a:lstStyle/>
          <a:p>
            <a:pPr algn="ctr"/>
            <a:r>
              <a:rPr lang="en-US" sz="5400" b="1" cap="none" spc="0" dirty="0">
                <a:ln w="12700">
                  <a:solidFill>
                    <a:schemeClr val="accent3">
                      <a:lumMod val="50000"/>
                    </a:schemeClr>
                  </a:solidFill>
                  <a:prstDash val="solid"/>
                </a:ln>
                <a:solidFill>
                  <a:schemeClr val="bg1"/>
                </a:solidFill>
                <a:effectLst>
                  <a:innerShdw blurRad="177800">
                    <a:schemeClr val="accent3">
                      <a:lumMod val="50000"/>
                    </a:schemeClr>
                  </a:innerShdw>
                </a:effectLst>
              </a:rPr>
              <a:t>Continued… </a:t>
            </a:r>
          </a:p>
        </p:txBody>
      </p:sp>
      <p:pic>
        <p:nvPicPr>
          <p:cNvPr id="5" name="Picture 4">
            <a:extLst>
              <a:ext uri="{FF2B5EF4-FFF2-40B4-BE49-F238E27FC236}">
                <a16:creationId xmlns:a16="http://schemas.microsoft.com/office/drawing/2014/main" xmlns="" id="{4F99DED5-D260-486F-AEC5-75BAFC2B38BF}"/>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1816469" y="3043487"/>
            <a:ext cx="2782003" cy="2337018"/>
          </a:xfrm>
          <a:prstGeom prst="rect">
            <a:avLst/>
          </a:prstGeom>
        </p:spPr>
      </p:pic>
      <p:sp>
        <p:nvSpPr>
          <p:cNvPr id="6" name="TextBox 5">
            <a:extLst>
              <a:ext uri="{FF2B5EF4-FFF2-40B4-BE49-F238E27FC236}">
                <a16:creationId xmlns:a16="http://schemas.microsoft.com/office/drawing/2014/main" xmlns="" id="{2E668181-4934-4801-B86A-FC728E0BF48A}"/>
              </a:ext>
            </a:extLst>
          </p:cNvPr>
          <p:cNvSpPr txBox="1"/>
          <p:nvPr/>
        </p:nvSpPr>
        <p:spPr>
          <a:xfrm>
            <a:off x="-1220054" y="9731157"/>
            <a:ext cx="4859303" cy="230832"/>
          </a:xfrm>
          <a:prstGeom prst="rect">
            <a:avLst/>
          </a:prstGeom>
          <a:noFill/>
        </p:spPr>
        <p:txBody>
          <a:bodyPr wrap="square" rtlCol="0">
            <a:spAutoFit/>
          </a:bodyPr>
          <a:lstStyle/>
          <a:p>
            <a:r>
              <a:rPr lang="en-IN" sz="900">
                <a:hlinkClick r:id="rId3" tooltip="https://www.compliancebuilding.com/tag/blockchain/"/>
              </a:rPr>
              <a:t>This Photo</a:t>
            </a:r>
            <a:r>
              <a:rPr lang="en-IN" sz="900"/>
              <a:t> by Unknown Author is licensed under </a:t>
            </a:r>
            <a:r>
              <a:rPr lang="en-IN" sz="900">
                <a:hlinkClick r:id="rId4" tooltip="https://creativecommons.org/licenses/by-nc/3.0/"/>
              </a:rPr>
              <a:t>CC BY-NC</a:t>
            </a:r>
            <a:endParaRPr lang="en-IN" sz="900"/>
          </a:p>
        </p:txBody>
      </p:sp>
      <p:pic>
        <p:nvPicPr>
          <p:cNvPr id="7" name="Picture 6">
            <a:extLst>
              <a:ext uri="{FF2B5EF4-FFF2-40B4-BE49-F238E27FC236}">
                <a16:creationId xmlns:a16="http://schemas.microsoft.com/office/drawing/2014/main" xmlns="" id="{69022D2F-7AE0-4FFA-B111-70A02FFC0C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8848" y="1460427"/>
            <a:ext cx="6192280" cy="3604631"/>
          </a:xfrm>
          <a:prstGeom prst="rect">
            <a:avLst/>
          </a:prstGeom>
        </p:spPr>
      </p:pic>
      <p:sp>
        <p:nvSpPr>
          <p:cNvPr id="8" name="Rectangle 7">
            <a:extLst>
              <a:ext uri="{FF2B5EF4-FFF2-40B4-BE49-F238E27FC236}">
                <a16:creationId xmlns:a16="http://schemas.microsoft.com/office/drawing/2014/main" xmlns="" id="{824B9B47-9381-4855-A319-AB7593B9BCC1}"/>
              </a:ext>
            </a:extLst>
          </p:cNvPr>
          <p:cNvSpPr/>
          <p:nvPr/>
        </p:nvSpPr>
        <p:spPr>
          <a:xfrm>
            <a:off x="6427694" y="5477454"/>
            <a:ext cx="4491317" cy="1077218"/>
          </a:xfrm>
          <a:prstGeom prst="rect">
            <a:avLst/>
          </a:prstGeom>
          <a:noFill/>
        </p:spPr>
        <p:txBody>
          <a:bodyPr wrap="square" lIns="91440" tIns="45720" rIns="91440" bIns="45720">
            <a:spAutoFit/>
          </a:bodyPr>
          <a:lstStyle/>
          <a:p>
            <a:r>
              <a:rPr lang="en-US" sz="1600" b="0" i="0" dirty="0">
                <a:solidFill>
                  <a:srgbClr val="FF0000"/>
                </a:solidFill>
                <a:effectLst/>
                <a:highlight>
                  <a:srgbClr val="FFFF00"/>
                </a:highlight>
                <a:latin typeface="Cambria" panose="02040503050406030204" pitchFamily="18" charset="0"/>
                <a:ea typeface="Cambria" panose="02040503050406030204" pitchFamily="18" charset="0"/>
                <a:cs typeface="Arial" panose="020B0604020202020204" pitchFamily="34" charset="0"/>
              </a:rPr>
              <a:t>Peer to peer networks is defined as the group of devices that are connected together to create a network that is often known as peer to peer network (P2P) network</a:t>
            </a:r>
            <a:r>
              <a:rPr lang="en-US" sz="1600" b="0" i="0" dirty="0">
                <a:solidFill>
                  <a:srgbClr val="FF0000"/>
                </a:solidFill>
                <a:effectLst/>
                <a:highlight>
                  <a:srgbClr val="FFFF00"/>
                </a:highlight>
                <a:latin typeface="Cambria" panose="02040503050406030204" pitchFamily="18" charset="0"/>
                <a:ea typeface="Cambria" panose="02040503050406030204" pitchFamily="18" charset="0"/>
              </a:rPr>
              <a:t>. </a:t>
            </a:r>
            <a:endParaRPr lang="en-US" sz="1600" b="1" cap="none" spc="0" dirty="0">
              <a:ln w="22225">
                <a:solidFill>
                  <a:schemeClr val="accent2"/>
                </a:solidFill>
                <a:prstDash val="solid"/>
              </a:ln>
              <a:solidFill>
                <a:srgbClr val="FF0000"/>
              </a:solidFill>
              <a:effectLst/>
              <a:highlight>
                <a:srgbClr val="FFFF00"/>
              </a:highligh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5081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0333DF6-9E70-4A95-83BE-6086A9FD613D}"/>
              </a:ext>
            </a:extLst>
          </p:cNvPr>
          <p:cNvSpPr/>
          <p:nvPr/>
        </p:nvSpPr>
        <p:spPr>
          <a:xfrm>
            <a:off x="1703554" y="322747"/>
            <a:ext cx="6740948" cy="923330"/>
          </a:xfrm>
          <a:prstGeom prst="rect">
            <a:avLst/>
          </a:prstGeom>
        </p:spPr>
        <p:style>
          <a:lnRef idx="1">
            <a:schemeClr val="accent4"/>
          </a:lnRef>
          <a:fillRef idx="2">
            <a:schemeClr val="accent4"/>
          </a:fillRef>
          <a:effectRef idx="1">
            <a:schemeClr val="accent4"/>
          </a:effectRef>
          <a:fontRef idx="minor">
            <a:schemeClr val="dk1"/>
          </a:fontRef>
        </p:style>
        <p:txBody>
          <a:bodyPr wrap="non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Design &amp; Innovation : </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4" name="Picture 3">
            <a:extLst>
              <a:ext uri="{FF2B5EF4-FFF2-40B4-BE49-F238E27FC236}">
                <a16:creationId xmlns:a16="http://schemas.microsoft.com/office/drawing/2014/main" xmlns="" id="{40E5DC03-543F-44FA-B779-639DC3008634}"/>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8095129" y="1800208"/>
            <a:ext cx="3532093" cy="2649070"/>
          </a:xfrm>
          <a:prstGeom prst="rect">
            <a:avLst/>
          </a:prstGeom>
        </p:spPr>
      </p:pic>
      <p:pic>
        <p:nvPicPr>
          <p:cNvPr id="7" name="Picture 6">
            <a:extLst>
              <a:ext uri="{FF2B5EF4-FFF2-40B4-BE49-F238E27FC236}">
                <a16:creationId xmlns:a16="http://schemas.microsoft.com/office/drawing/2014/main" xmlns="" id="{AD43644C-5C68-4227-8D2B-2B1A798B42E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tretch>
            <a:fillRect/>
          </a:stretch>
        </p:blipFill>
        <p:spPr>
          <a:xfrm>
            <a:off x="2775251" y="4128442"/>
            <a:ext cx="4597554" cy="2586124"/>
          </a:xfrm>
          <a:prstGeom prst="rect">
            <a:avLst/>
          </a:prstGeom>
        </p:spPr>
      </p:pic>
      <p:sp>
        <p:nvSpPr>
          <p:cNvPr id="10" name="TextBox 9">
            <a:extLst>
              <a:ext uri="{FF2B5EF4-FFF2-40B4-BE49-F238E27FC236}">
                <a16:creationId xmlns:a16="http://schemas.microsoft.com/office/drawing/2014/main" xmlns="" id="{F526285C-A2E2-4918-9CB8-4EC1A70119FB}"/>
              </a:ext>
            </a:extLst>
          </p:cNvPr>
          <p:cNvSpPr txBox="1"/>
          <p:nvPr/>
        </p:nvSpPr>
        <p:spPr>
          <a:xfrm>
            <a:off x="1637967" y="1899681"/>
            <a:ext cx="6096000" cy="1857368"/>
          </a:xfrm>
          <a:prstGeom prst="rect">
            <a:avLst/>
          </a:prstGeom>
          <a:noFill/>
        </p:spPr>
        <p:txBody>
          <a:bodyPr wrap="square">
            <a:spAutoFit/>
          </a:bodyPr>
          <a:lstStyle/>
          <a:p>
            <a:pPr>
              <a:lnSpc>
                <a:spcPct val="107000"/>
              </a:lnSpc>
              <a:spcAft>
                <a:spcPts val="800"/>
              </a:spcAft>
            </a:pPr>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This will improve in maintaining access control, scalability and the content or transactions information stays secure. Further research is also needed to supplement ongoing efforts to address the challenges of better scalability, latency, interoperability, security and privacy in relation to the use of blockchain technology in healthcare</a:t>
            </a:r>
            <a:r>
              <a:rPr lang="en-IN" sz="1800" dirty="0">
                <a:solidFill>
                  <a:srgbClr val="FF0000"/>
                </a:solidFill>
                <a:effectLst/>
                <a:latin typeface="Calibri" panose="020F0502020204030204" pitchFamily="34" charset="0"/>
                <a:ea typeface="Calibri" panose="020F0502020204030204" pitchFamily="34" charset="0"/>
                <a:cs typeface="Mangal" panose="02040503050203030202" pitchFamily="18" charset="0"/>
              </a:rPr>
              <a:t>.</a:t>
            </a:r>
            <a:endParaRPr lang="en-IN" sz="120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313610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DAF0588D-A681-4AFF-85F8-455859F37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7803"/>
            <a:ext cx="12192000" cy="5250197"/>
          </a:xfrm>
          <a:prstGeom prst="rect">
            <a:avLst/>
          </a:prstGeom>
        </p:spPr>
      </p:pic>
      <p:sp>
        <p:nvSpPr>
          <p:cNvPr id="8" name="Rectangle 7">
            <a:extLst>
              <a:ext uri="{FF2B5EF4-FFF2-40B4-BE49-F238E27FC236}">
                <a16:creationId xmlns:a16="http://schemas.microsoft.com/office/drawing/2014/main" xmlns="" id="{B3C26E74-98C9-43E6-A0EF-0694DF4561A1}"/>
              </a:ext>
            </a:extLst>
          </p:cNvPr>
          <p:cNvSpPr/>
          <p:nvPr/>
        </p:nvSpPr>
        <p:spPr>
          <a:xfrm>
            <a:off x="1846728" y="0"/>
            <a:ext cx="8832275" cy="1754326"/>
          </a:xfrm>
          <a:prstGeom prst="rect">
            <a:avLst/>
          </a:prstGeom>
          <a:noFill/>
        </p:spPr>
        <p:txBody>
          <a:bodyPr wrap="square" lIns="91440" tIns="45720" rIns="91440" bIns="45720">
            <a:spAutoFit/>
          </a:bodyPr>
          <a:lstStyle/>
          <a:p>
            <a:pPr algn="ctr"/>
            <a:r>
              <a:rPr lang="en-US" sz="5400" b="0" cap="none" spc="0" dirty="0">
                <a:ln w="0"/>
                <a:effectLst>
                  <a:outerShdw blurRad="38100" dist="25400" dir="5400000" algn="ctr" rotWithShape="0">
                    <a:srgbClr val="6E747A">
                      <a:alpha val="43000"/>
                    </a:srgbClr>
                  </a:outerShdw>
                </a:effectLst>
                <a:latin typeface="Algerian" panose="04020705040A02060702" pitchFamily="82" charset="0"/>
              </a:rPr>
              <a:t>Flowchart </a:t>
            </a:r>
            <a:r>
              <a:rPr lang="en-US" sz="5400" dirty="0">
                <a:ln w="0"/>
                <a:effectLst>
                  <a:outerShdw blurRad="38100" dist="25400" dir="5400000" algn="ctr" rotWithShape="0">
                    <a:srgbClr val="6E747A">
                      <a:alpha val="43000"/>
                    </a:srgbClr>
                  </a:outerShdw>
                </a:effectLst>
                <a:latin typeface="Algerian" panose="04020705040A02060702" pitchFamily="82" charset="0"/>
              </a:rPr>
              <a:t>for this problem</a:t>
            </a:r>
            <a:endParaRPr lang="en-US" sz="5400" b="0" cap="none" spc="0" dirty="0">
              <a:ln w="0"/>
              <a:effectLst>
                <a:outerShdw blurRad="38100" dist="25400" dir="5400000" algn="ctr" rotWithShape="0">
                  <a:srgbClr val="6E747A">
                    <a:alpha val="43000"/>
                  </a:srgbClr>
                </a:outerShdw>
              </a:effectLst>
              <a:latin typeface="Algerian" panose="04020705040A02060702" pitchFamily="82" charset="0"/>
            </a:endParaRPr>
          </a:p>
        </p:txBody>
      </p:sp>
    </p:spTree>
    <p:extLst>
      <p:ext uri="{BB962C8B-B14F-4D97-AF65-F5344CB8AC3E}">
        <p14:creationId xmlns:p14="http://schemas.microsoft.com/office/powerpoint/2010/main" val="161284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88F93A18-2531-473A-939A-FE927982B188}"/>
              </a:ext>
            </a:extLst>
          </p:cNvPr>
          <p:cNvSpPr/>
          <p:nvPr/>
        </p:nvSpPr>
        <p:spPr>
          <a:xfrm>
            <a:off x="1731400" y="448253"/>
            <a:ext cx="6326668" cy="923330"/>
          </a:xfrm>
          <a:prstGeom prst="rect">
            <a:avLst/>
          </a:prstGeom>
        </p:spPr>
        <p:style>
          <a:lnRef idx="1">
            <a:schemeClr val="accent4"/>
          </a:lnRef>
          <a:fillRef idx="2">
            <a:schemeClr val="accent4"/>
          </a:fillRef>
          <a:effectRef idx="1">
            <a:schemeClr val="accent4"/>
          </a:effectRef>
          <a:fontRef idx="minor">
            <a:schemeClr val="dk1"/>
          </a:fontRef>
        </p:style>
        <p:txBody>
          <a:bodyPr wrap="non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Result &amp; Discussion :</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3" name="Picture 2">
            <a:extLst>
              <a:ext uri="{FF2B5EF4-FFF2-40B4-BE49-F238E27FC236}">
                <a16:creationId xmlns:a16="http://schemas.microsoft.com/office/drawing/2014/main" xmlns="" id="{03D8B899-408C-4C50-9F62-AFC9FDC580F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3801942" y="5160625"/>
            <a:ext cx="7669569" cy="1415414"/>
          </a:xfrm>
          <a:prstGeom prst="rect">
            <a:avLst/>
          </a:prstGeom>
        </p:spPr>
      </p:pic>
      <p:pic>
        <p:nvPicPr>
          <p:cNvPr id="4" name="Picture 3">
            <a:extLst>
              <a:ext uri="{FF2B5EF4-FFF2-40B4-BE49-F238E27FC236}">
                <a16:creationId xmlns:a16="http://schemas.microsoft.com/office/drawing/2014/main" xmlns="" id="{A444D736-45DA-4BAA-88B0-A9887E110E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9452" y="2129433"/>
            <a:ext cx="7729802" cy="2699422"/>
          </a:xfrm>
          <a:prstGeom prst="rect">
            <a:avLst/>
          </a:prstGeom>
        </p:spPr>
      </p:pic>
      <p:pic>
        <p:nvPicPr>
          <p:cNvPr id="6" name="Picture 5">
            <a:extLst>
              <a:ext uri="{FF2B5EF4-FFF2-40B4-BE49-F238E27FC236}">
                <a16:creationId xmlns:a16="http://schemas.microsoft.com/office/drawing/2014/main" xmlns="" id="{877C0C1C-1495-421E-A99A-BFFF76641AB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xmlns="" r:id="rId6"/>
              </a:ext>
            </a:extLst>
          </a:blip>
          <a:stretch>
            <a:fillRect/>
          </a:stretch>
        </p:blipFill>
        <p:spPr>
          <a:xfrm>
            <a:off x="9278471" y="1371582"/>
            <a:ext cx="2592218" cy="2895617"/>
          </a:xfrm>
          <a:prstGeom prst="rect">
            <a:avLst/>
          </a:prstGeom>
        </p:spPr>
      </p:pic>
    </p:spTree>
    <p:extLst>
      <p:ext uri="{BB962C8B-B14F-4D97-AF65-F5344CB8AC3E}">
        <p14:creationId xmlns:p14="http://schemas.microsoft.com/office/powerpoint/2010/main" val="406327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4B905AD-4C5E-49FF-904D-450E10EF96F2}"/>
              </a:ext>
            </a:extLst>
          </p:cNvPr>
          <p:cNvSpPr/>
          <p:nvPr/>
        </p:nvSpPr>
        <p:spPr>
          <a:xfrm>
            <a:off x="1913962" y="322747"/>
            <a:ext cx="4043094" cy="923330"/>
          </a:xfrm>
          <a:prstGeom prst="rect">
            <a:avLst/>
          </a:prstGeom>
        </p:spPr>
        <p:style>
          <a:lnRef idx="1">
            <a:schemeClr val="accent4"/>
          </a:lnRef>
          <a:fillRef idx="2">
            <a:schemeClr val="accent4"/>
          </a:fillRef>
          <a:effectRef idx="1">
            <a:schemeClr val="accent4"/>
          </a:effectRef>
          <a:fontRef idx="minor">
            <a:schemeClr val="dk1"/>
          </a:fontRef>
        </p:style>
        <p:txBody>
          <a:bodyPr wrap="none" lIns="91440" tIns="45720" rIns="91440" bIns="45720">
            <a:spAutoFit/>
          </a:bodyPr>
          <a:lstStyle/>
          <a:p>
            <a:pPr algn="ctr"/>
            <a:r>
              <a:rPr lang="en-US" sz="5400" b="1" cap="none" spc="0" dirty="0">
                <a:ln w="12700">
                  <a:solidFill>
                    <a:schemeClr val="accent3">
                      <a:lumMod val="50000"/>
                    </a:schemeClr>
                  </a:solidFill>
                  <a:prstDash val="solid"/>
                </a:ln>
                <a:solidFill>
                  <a:schemeClr val="bg1"/>
                </a:solidFill>
                <a:effectLst>
                  <a:innerShdw blurRad="177800">
                    <a:schemeClr val="accent3">
                      <a:lumMod val="50000"/>
                    </a:schemeClr>
                  </a:innerShdw>
                </a:effectLst>
              </a:rPr>
              <a:t>Continued… </a:t>
            </a:r>
          </a:p>
        </p:txBody>
      </p:sp>
      <p:pic>
        <p:nvPicPr>
          <p:cNvPr id="4" name="Picture 3">
            <a:extLst>
              <a:ext uri="{FF2B5EF4-FFF2-40B4-BE49-F238E27FC236}">
                <a16:creationId xmlns:a16="http://schemas.microsoft.com/office/drawing/2014/main" xmlns="" id="{E077A54C-ACFF-4DAE-96ED-6206BE9D3A9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8166847" y="1102659"/>
            <a:ext cx="3505201" cy="2559424"/>
          </a:xfrm>
          <a:prstGeom prst="rect">
            <a:avLst/>
          </a:prstGeom>
        </p:spPr>
      </p:pic>
      <p:pic>
        <p:nvPicPr>
          <p:cNvPr id="10" name="Picture 9">
            <a:extLst>
              <a:ext uri="{FF2B5EF4-FFF2-40B4-BE49-F238E27FC236}">
                <a16:creationId xmlns:a16="http://schemas.microsoft.com/office/drawing/2014/main" xmlns="" id="{A29C2C24-86B8-494D-948C-57232031CAD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tretch>
            <a:fillRect/>
          </a:stretch>
        </p:blipFill>
        <p:spPr>
          <a:xfrm>
            <a:off x="2196351" y="1596110"/>
            <a:ext cx="5023232" cy="3351213"/>
          </a:xfrm>
          <a:prstGeom prst="rect">
            <a:avLst/>
          </a:prstGeom>
        </p:spPr>
      </p:pic>
      <p:sp>
        <p:nvSpPr>
          <p:cNvPr id="11" name="TextBox 10">
            <a:extLst>
              <a:ext uri="{FF2B5EF4-FFF2-40B4-BE49-F238E27FC236}">
                <a16:creationId xmlns:a16="http://schemas.microsoft.com/office/drawing/2014/main" xmlns="" id="{0690094B-620A-4DAA-BAC8-4BCD6C4C32CE}"/>
              </a:ext>
            </a:extLst>
          </p:cNvPr>
          <p:cNvSpPr txBox="1"/>
          <p:nvPr/>
        </p:nvSpPr>
        <p:spPr>
          <a:xfrm rot="10800000" flipV="1">
            <a:off x="3137646" y="5153375"/>
            <a:ext cx="8416365" cy="1552605"/>
          </a:xfrm>
          <a:prstGeom prst="rect">
            <a:avLst/>
          </a:prstGeom>
          <a:noFill/>
        </p:spPr>
        <p:txBody>
          <a:bodyPr wrap="square" rtlCol="0">
            <a:spAutoFit/>
          </a:bodyPr>
          <a:lstStyle/>
          <a:p>
            <a:pPr>
              <a:lnSpc>
                <a:spcPct val="107000"/>
              </a:lnSpc>
              <a:spcAft>
                <a:spcPts val="800"/>
              </a:spcAft>
            </a:pPr>
            <a:r>
              <a:rPr lang="en-IN" sz="1800" dirty="0">
                <a:solidFill>
                  <a:srgbClr val="FF0000"/>
                </a:solidFill>
                <a:effectLst/>
                <a:highlight>
                  <a:srgbClr val="FFFF00"/>
                </a:highlight>
                <a:latin typeface="Cambria" panose="02040503050406030204" pitchFamily="18" charset="0"/>
                <a:ea typeface="Cambria" panose="02040503050406030204" pitchFamily="18" charset="0"/>
                <a:cs typeface="Mangal" panose="02040503050203030202" pitchFamily="18" charset="0"/>
              </a:rPr>
              <a:t>The objective of the this study during our project is to understand the scope of blockchain in health care domain. Blockchain has capability to face the challenges of healthcare industry . Healthcare industry is facing problem in adapting growing technical infrastructure . As such technology enable the healthcare industry to be more better .</a:t>
            </a:r>
          </a:p>
        </p:txBody>
      </p:sp>
    </p:spTree>
    <p:extLst>
      <p:ext uri="{BB962C8B-B14F-4D97-AF65-F5344CB8AC3E}">
        <p14:creationId xmlns:p14="http://schemas.microsoft.com/office/powerpoint/2010/main" val="392012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777093F-0FD7-41CB-BA29-BDE0742D727F}"/>
              </a:ext>
            </a:extLst>
          </p:cNvPr>
          <p:cNvSpPr/>
          <p:nvPr/>
        </p:nvSpPr>
        <p:spPr>
          <a:xfrm>
            <a:off x="1913962" y="322747"/>
            <a:ext cx="4043094" cy="923330"/>
          </a:xfrm>
          <a:prstGeom prst="rect">
            <a:avLst/>
          </a:prstGeom>
        </p:spPr>
        <p:style>
          <a:lnRef idx="1">
            <a:schemeClr val="accent4"/>
          </a:lnRef>
          <a:fillRef idx="2">
            <a:schemeClr val="accent4"/>
          </a:fillRef>
          <a:effectRef idx="1">
            <a:schemeClr val="accent4"/>
          </a:effectRef>
          <a:fontRef idx="minor">
            <a:schemeClr val="dk1"/>
          </a:fontRef>
        </p:style>
        <p:txBody>
          <a:bodyPr wrap="none" lIns="91440" tIns="45720" rIns="91440" bIns="45720">
            <a:spAutoFit/>
          </a:bodyPr>
          <a:lstStyle/>
          <a:p>
            <a:pPr algn="ctr"/>
            <a:r>
              <a:rPr lang="en-US" sz="5400" b="1" cap="none" spc="0" dirty="0">
                <a:ln w="12700">
                  <a:solidFill>
                    <a:schemeClr val="accent3">
                      <a:lumMod val="50000"/>
                    </a:schemeClr>
                  </a:solidFill>
                  <a:prstDash val="solid"/>
                </a:ln>
                <a:solidFill>
                  <a:schemeClr val="bg1"/>
                </a:solidFill>
                <a:effectLst>
                  <a:innerShdw blurRad="177800">
                    <a:schemeClr val="accent3">
                      <a:lumMod val="50000"/>
                    </a:schemeClr>
                  </a:innerShdw>
                </a:effectLst>
              </a:rPr>
              <a:t>Continued… </a:t>
            </a:r>
          </a:p>
        </p:txBody>
      </p:sp>
      <p:pic>
        <p:nvPicPr>
          <p:cNvPr id="4" name="Picture 3">
            <a:extLst>
              <a:ext uri="{FF2B5EF4-FFF2-40B4-BE49-F238E27FC236}">
                <a16:creationId xmlns:a16="http://schemas.microsoft.com/office/drawing/2014/main" xmlns="" id="{C4E391EB-050E-4677-8C4D-8B823EB2874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5481842" y="1550894"/>
            <a:ext cx="6555442" cy="3146612"/>
          </a:xfrm>
          <a:prstGeom prst="rect">
            <a:avLst/>
          </a:prstGeom>
        </p:spPr>
      </p:pic>
      <p:pic>
        <p:nvPicPr>
          <p:cNvPr id="7" name="Picture 6">
            <a:extLst>
              <a:ext uri="{FF2B5EF4-FFF2-40B4-BE49-F238E27FC236}">
                <a16:creationId xmlns:a16="http://schemas.microsoft.com/office/drawing/2014/main" xmlns="" id="{6D3206CD-569A-4B17-91C5-15A70E05B67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tretch>
            <a:fillRect/>
          </a:stretch>
        </p:blipFill>
        <p:spPr>
          <a:xfrm>
            <a:off x="1369634" y="2786974"/>
            <a:ext cx="3668529" cy="2877670"/>
          </a:xfrm>
          <a:prstGeom prst="rect">
            <a:avLst/>
          </a:prstGeom>
        </p:spPr>
      </p:pic>
      <p:sp>
        <p:nvSpPr>
          <p:cNvPr id="9" name="Rectangle 8">
            <a:extLst>
              <a:ext uri="{FF2B5EF4-FFF2-40B4-BE49-F238E27FC236}">
                <a16:creationId xmlns:a16="http://schemas.microsoft.com/office/drawing/2014/main" xmlns="" id="{6281C546-B194-46D3-B98B-FC8C8CD9D7E9}"/>
              </a:ext>
            </a:extLst>
          </p:cNvPr>
          <p:cNvSpPr/>
          <p:nvPr/>
        </p:nvSpPr>
        <p:spPr>
          <a:xfrm>
            <a:off x="5802880" y="5002323"/>
            <a:ext cx="5394037" cy="1477328"/>
          </a:xfrm>
          <a:prstGeom prst="rect">
            <a:avLst/>
          </a:prstGeom>
          <a:noFill/>
        </p:spPr>
        <p:txBody>
          <a:bodyPr wrap="square" lIns="91440" tIns="45720" rIns="91440" bIns="45720">
            <a:spAutoFit/>
          </a:bodyPr>
          <a:lstStyle/>
          <a:p>
            <a:r>
              <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Blockchain-study’s findings can be utilized by multiple stakeholders including healthcare providers , managers and policy makers . Increased adoption of Blockchain technology will lead to disruptive changes in the current healthcare system</a:t>
            </a:r>
            <a:endParaRPr lang="en-US" sz="5400" b="1" cap="none" spc="50" dirty="0">
              <a:ln w="9525" cmpd="sng">
                <a:solidFill>
                  <a:schemeClr val="accent1"/>
                </a:solidFill>
                <a:prstDash val="solid"/>
              </a:ln>
              <a:solidFill>
                <a:srgbClr val="FF0000"/>
              </a:solidFill>
              <a:effectLst>
                <a:glow rad="38100">
                  <a:schemeClr val="accent1">
                    <a:alpha val="40000"/>
                  </a:schemeClr>
                </a:glow>
              </a:effectLst>
              <a:highlight>
                <a:srgbClr val="FFFF00"/>
              </a:highlight>
            </a:endParaRPr>
          </a:p>
        </p:txBody>
      </p:sp>
    </p:spTree>
    <p:extLst>
      <p:ext uri="{BB962C8B-B14F-4D97-AF65-F5344CB8AC3E}">
        <p14:creationId xmlns:p14="http://schemas.microsoft.com/office/powerpoint/2010/main" val="237334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668</TotalTime>
  <Words>445</Words>
  <Application>Microsoft Office PowerPoint</Application>
  <PresentationFormat>Custom</PresentationFormat>
  <Paragraphs>33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Utkarsh Shukla</dc:creator>
  <cp:lastModifiedBy>dell</cp:lastModifiedBy>
  <cp:revision>7</cp:revision>
  <dcterms:created xsi:type="dcterms:W3CDTF">2022-04-04T19:05:12Z</dcterms:created>
  <dcterms:modified xsi:type="dcterms:W3CDTF">2022-10-04T21:05:37Z</dcterms:modified>
</cp:coreProperties>
</file>