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sldIdLst>
    <p:sldId id="256" r:id="rId3"/>
    <p:sldId id="257" r:id="rId4"/>
    <p:sldId id="258" r:id="rId5"/>
    <p:sldId id="259" r:id="rId6"/>
    <p:sldId id="260" r:id="rId7"/>
    <p:sldId id="266" r:id="rId8"/>
    <p:sldId id="265" r:id="rId9"/>
    <p:sldId id="267" r:id="rId10"/>
    <p:sldId id="261" r:id="rId11"/>
    <p:sldId id="262" r:id="rId12"/>
    <p:sldId id="263" r:id="rId13"/>
    <p:sldId id="264"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1" d="100"/>
          <a:sy n="121" d="100"/>
        </p:scale>
        <p:origin x="-346"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32D7FF-B30B-4625-903F-F1B6E99DAA4E}" type="datetimeFigureOut">
              <a:rPr lang="en-IN" smtClean="0"/>
              <a:t>17-09-2022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0410C2-54BB-41B6-B6A7-4DA01D080B7B}" type="slidenum">
              <a:rPr lang="en-IN" smtClean="0"/>
              <a:t>‹#›</a:t>
            </a:fld>
            <a:endParaRPr lang="en-IN"/>
          </a:p>
        </p:txBody>
      </p:sp>
    </p:spTree>
    <p:extLst>
      <p:ext uri="{BB962C8B-B14F-4D97-AF65-F5344CB8AC3E}">
        <p14:creationId xmlns:p14="http://schemas.microsoft.com/office/powerpoint/2010/main" val="282504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0410C2-54BB-41B6-B6A7-4DA01D080B7B}" type="slidenum">
              <a:rPr lang="en-IN" smtClean="0"/>
              <a:t>2</a:t>
            </a:fld>
            <a:endParaRPr lang="en-IN"/>
          </a:p>
        </p:txBody>
      </p:sp>
    </p:spTree>
    <p:extLst>
      <p:ext uri="{BB962C8B-B14F-4D97-AF65-F5344CB8AC3E}">
        <p14:creationId xmlns:p14="http://schemas.microsoft.com/office/powerpoint/2010/main" val="1578391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38400" y="1917000"/>
            <a:ext cx="8649000" cy="8269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38400" y="1917000"/>
            <a:ext cx="8649000" cy="8269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38400" y="1917000"/>
            <a:ext cx="8649000" cy="8269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38400" y="1917000"/>
            <a:ext cx="8649000" cy="8269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38400" y="1917000"/>
            <a:ext cx="8649000" cy="8269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38400" y="1917000"/>
            <a:ext cx="8649000" cy="8269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38400" y="1917000"/>
            <a:ext cx="8649000" cy="8269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38400" y="1917000"/>
            <a:ext cx="8649000" cy="38343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38400" y="1917000"/>
            <a:ext cx="8649000" cy="8269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38400" y="1917000"/>
            <a:ext cx="8649000" cy="8269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38400" y="1917000"/>
            <a:ext cx="8649000" cy="8269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38400" y="1917000"/>
            <a:ext cx="8649000" cy="8269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38400" y="1917000"/>
            <a:ext cx="8649000" cy="8269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38400" y="1917000"/>
            <a:ext cx="8649000" cy="8269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38400" y="1917000"/>
            <a:ext cx="8649000" cy="8269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38400" y="1917000"/>
            <a:ext cx="8649000" cy="8269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38400" y="1917000"/>
            <a:ext cx="8649000" cy="8269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38400" y="1917000"/>
            <a:ext cx="8649000" cy="8269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38400" y="1917000"/>
            <a:ext cx="8649000" cy="38343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38400" y="1917000"/>
            <a:ext cx="8649000" cy="8269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38400" y="1917000"/>
            <a:ext cx="8649000" cy="8269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38400" y="1917000"/>
            <a:ext cx="8649000" cy="82692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94640" y="229680"/>
            <a:ext cx="5647320" cy="57564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pic>
        <p:nvPicPr>
          <p:cNvPr id="6" name="Google Shape;10;p11"/>
          <p:cNvPicPr/>
          <p:nvPr/>
        </p:nvPicPr>
        <p:blipFill>
          <a:blip r:embed="rId14"/>
          <a:stretch/>
        </p:blipFill>
        <p:spPr>
          <a:xfrm>
            <a:off x="53280" y="4989240"/>
            <a:ext cx="946080" cy="109440"/>
          </a:xfrm>
          <a:prstGeom prst="rect">
            <a:avLst/>
          </a:prstGeom>
          <a:ln w="0">
            <a:noFill/>
          </a:ln>
        </p:spPr>
      </p:pic>
      <p:sp>
        <p:nvSpPr>
          <p:cNvPr id="2" name="Google Shape;11;p11"/>
          <p:cNvSpPr/>
          <p:nvPr/>
        </p:nvSpPr>
        <p:spPr>
          <a:xfrm>
            <a:off x="4338720" y="4899960"/>
            <a:ext cx="466560" cy="198720"/>
          </a:xfrm>
          <a:prstGeom prst="rect">
            <a:avLst/>
          </a:prstGeom>
          <a:noFill/>
          <a:ln w="0">
            <a:noFill/>
          </a:ln>
        </p:spPr>
        <p:style>
          <a:lnRef idx="0">
            <a:scrgbClr r="0" g="0" b="0"/>
          </a:lnRef>
          <a:fillRef idx="0">
            <a:scrgbClr r="0" g="0" b="0"/>
          </a:fillRef>
          <a:effectRef idx="0">
            <a:scrgbClr r="0" g="0" b="0"/>
          </a:effectRef>
          <a:fontRef idx="minor"/>
        </p:style>
        <p:txBody>
          <a:bodyPr tIns="182880" bIns="182880" anchor="t">
            <a:noAutofit/>
          </a:bodyPr>
          <a:lstStyle/>
          <a:p>
            <a:pPr>
              <a:lnSpc>
                <a:spcPct val="100000"/>
              </a:lnSpc>
              <a:buNone/>
              <a:tabLst>
                <a:tab pos="0" algn="l"/>
              </a:tabLst>
            </a:pPr>
            <a:r>
              <a:rPr lang="en" sz="900" b="0" strike="noStrike" spc="-1">
                <a:solidFill>
                  <a:srgbClr val="FFFFFF"/>
                </a:solidFill>
                <a:latin typeface="Lato"/>
                <a:ea typeface="Lato"/>
              </a:rPr>
              <a:t>//01</a:t>
            </a:r>
            <a:endParaRPr lang="en-IN" sz="900" b="0" strike="noStrike" spc="-1">
              <a:latin typeface="Arial"/>
            </a:endParaRPr>
          </a:p>
        </p:txBody>
      </p:sp>
      <p:sp>
        <p:nvSpPr>
          <p:cNvPr id="3" name="Google Shape;12;p11"/>
          <p:cNvSpPr/>
          <p:nvPr/>
        </p:nvSpPr>
        <p:spPr>
          <a:xfrm>
            <a:off x="4268880" y="4859280"/>
            <a:ext cx="548280" cy="39312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buNone/>
              <a:tabLst>
                <a:tab pos="0" algn="l"/>
              </a:tabLst>
            </a:pPr>
            <a:r>
              <a:rPr lang="en" sz="900" b="0" strike="noStrike" spc="-1">
                <a:solidFill>
                  <a:srgbClr val="FFFFFF"/>
                </a:solidFill>
                <a:latin typeface="Lato"/>
                <a:ea typeface="Lato"/>
              </a:rPr>
              <a:t>// </a:t>
            </a:r>
            <a:fld id="{CDBDA2A0-33CE-4768-98AD-6953FF97438F}" type="slidenum">
              <a:rPr lang="en" sz="900" b="0" strike="noStrike" spc="-1">
                <a:solidFill>
                  <a:srgbClr val="FFFFFF"/>
                </a:solidFill>
                <a:latin typeface="Lato"/>
                <a:ea typeface="Lato"/>
              </a:rPr>
              <a:t>‹#›</a:t>
            </a:fld>
            <a:endParaRPr lang="en-IN" sz="900" b="0" strike="noStrike" spc="-1">
              <a:latin typeface="Arial"/>
            </a:endParaRPr>
          </a:p>
        </p:txBody>
      </p:sp>
      <p:sp>
        <p:nvSpPr>
          <p:cNvPr id="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38400" y="1917000"/>
            <a:ext cx="8649000" cy="82692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pic>
        <p:nvPicPr>
          <p:cNvPr id="42" name="Google Shape;167;p13"/>
          <p:cNvPicPr/>
          <p:nvPr/>
        </p:nvPicPr>
        <p:blipFill>
          <a:blip r:embed="rId15"/>
          <a:stretch/>
        </p:blipFill>
        <p:spPr>
          <a:xfrm>
            <a:off x="551520" y="509760"/>
            <a:ext cx="1356480" cy="338760"/>
          </a:xfrm>
          <a:prstGeom prst="rect">
            <a:avLst/>
          </a:prstGeom>
          <a:ln w="0">
            <a:noFill/>
          </a:ln>
        </p:spPr>
      </p:pic>
      <p:sp>
        <p:nvSpPr>
          <p:cNvPr id="4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aurabh4033/Cheque_Processing.git"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0" y="1371600"/>
            <a:ext cx="9143640" cy="575640"/>
          </a:xfrm>
          <a:prstGeom prst="rect">
            <a:avLst/>
          </a:prstGeom>
          <a:noFill/>
          <a:ln w="0">
            <a:noFill/>
          </a:ln>
        </p:spPr>
        <p:txBody>
          <a:bodyPr tIns="91440" bIns="91440" anchor="t">
            <a:noAutofit/>
          </a:bodyPr>
          <a:lstStyle/>
          <a:p>
            <a:pPr>
              <a:lnSpc>
                <a:spcPct val="100000"/>
              </a:lnSpc>
              <a:buNone/>
              <a:tabLst>
                <a:tab pos="0" algn="l"/>
              </a:tabLst>
            </a:pPr>
            <a:r>
              <a:rPr lang="en" sz="2900" b="1" u="sng" strike="noStrike" spc="-1">
                <a:solidFill>
                  <a:srgbClr val="FFFFFF"/>
                </a:solidFill>
                <a:uFillTx/>
                <a:latin typeface="Trebuchet MS"/>
                <a:ea typeface="Trebuchet MS"/>
              </a:rPr>
              <a:t>Bank of Baroda Hackathon - 2022                       </a:t>
            </a:r>
            <a:endParaRPr lang="en-IN" sz="2900" b="0" strike="noStrike" spc="-1">
              <a:solidFill>
                <a:srgbClr val="000000"/>
              </a:solidFill>
              <a:latin typeface="Arial"/>
            </a:endParaRPr>
          </a:p>
        </p:txBody>
      </p:sp>
      <p:sp>
        <p:nvSpPr>
          <p:cNvPr id="81" name="Google Shape;339;p1"/>
          <p:cNvSpPr/>
          <p:nvPr/>
        </p:nvSpPr>
        <p:spPr>
          <a:xfrm>
            <a:off x="0" y="2161440"/>
            <a:ext cx="6192000" cy="630942"/>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 sz="2900" b="1" strike="noStrike" spc="-1" dirty="0">
                <a:solidFill>
                  <a:srgbClr val="FFFFFF"/>
                </a:solidFill>
                <a:latin typeface="Trebuchet MS"/>
                <a:ea typeface="Trebuchet MS"/>
              </a:rPr>
              <a:t>Your Team Name : </a:t>
            </a:r>
            <a:r>
              <a:rPr lang="en" sz="2900" b="1" strike="noStrike" spc="-1" dirty="0" smtClean="0">
                <a:solidFill>
                  <a:srgbClr val="FFFFFF"/>
                </a:solidFill>
                <a:latin typeface="Trebuchet MS"/>
                <a:ea typeface="Trebuchet MS"/>
              </a:rPr>
              <a:t>MASS</a:t>
            </a:r>
            <a:endParaRPr lang="en-IN" sz="2900" b="0" strike="noStrike" spc="-1" dirty="0">
              <a:latin typeface="Arial"/>
            </a:endParaRPr>
          </a:p>
        </p:txBody>
      </p:sp>
      <p:sp>
        <p:nvSpPr>
          <p:cNvPr id="82" name="Google Shape;340;p1"/>
          <p:cNvSpPr/>
          <p:nvPr/>
        </p:nvSpPr>
        <p:spPr>
          <a:xfrm>
            <a:off x="229344" y="2992680"/>
            <a:ext cx="4558680" cy="3772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50000"/>
              </a:lnSpc>
              <a:buNone/>
              <a:tabLst>
                <a:tab pos="0" algn="l"/>
              </a:tabLst>
            </a:pPr>
            <a:r>
              <a:rPr lang="en" sz="1700" b="0" strike="noStrike" spc="-1" dirty="0">
                <a:solidFill>
                  <a:srgbClr val="FFFFFF"/>
                </a:solidFill>
                <a:latin typeface="Trebuchet MS"/>
                <a:ea typeface="Trebuchet MS"/>
              </a:rPr>
              <a:t>Your team bio </a:t>
            </a:r>
            <a:r>
              <a:rPr lang="en" sz="1700" b="0" strike="noStrike" spc="-1" dirty="0" smtClean="0">
                <a:solidFill>
                  <a:srgbClr val="FFFFFF"/>
                </a:solidFill>
                <a:latin typeface="Trebuchet MS"/>
                <a:ea typeface="Trebuchet MS"/>
              </a:rPr>
              <a:t>: Undergraduates willing to solve real-world Problems through hands on experience with Projects. </a:t>
            </a:r>
            <a:endParaRPr lang="en-IN" sz="1700" b="0" strike="noStrike" spc="-1" dirty="0">
              <a:latin typeface="Arial"/>
            </a:endParaRPr>
          </a:p>
          <a:p>
            <a:pPr>
              <a:lnSpc>
                <a:spcPct val="150000"/>
              </a:lnSpc>
              <a:spcBef>
                <a:spcPts val="1599"/>
              </a:spcBef>
              <a:spcAft>
                <a:spcPts val="1599"/>
              </a:spcAft>
              <a:buNone/>
              <a:tabLst>
                <a:tab pos="0" algn="l"/>
              </a:tabLst>
            </a:pPr>
            <a:r>
              <a:rPr lang="en" sz="1200" b="0" strike="noStrike" spc="-1" dirty="0">
                <a:solidFill>
                  <a:srgbClr val="FFFFFF"/>
                </a:solidFill>
                <a:latin typeface="Trebuchet MS"/>
                <a:ea typeface="Trebuchet MS"/>
              </a:rPr>
              <a:t>Date </a:t>
            </a:r>
            <a:r>
              <a:rPr lang="en" sz="1200" b="0" strike="noStrike" spc="-1" dirty="0" smtClean="0">
                <a:solidFill>
                  <a:srgbClr val="FFFFFF"/>
                </a:solidFill>
                <a:latin typeface="Trebuchet MS"/>
                <a:ea typeface="Trebuchet MS"/>
              </a:rPr>
              <a:t>: 18 September, 2022</a:t>
            </a:r>
            <a:endParaRPr lang="en-IN" sz="1200" b="0" strike="noStrike" spc="-1" dirty="0">
              <a:latin typeface="Arial"/>
            </a:endParaRPr>
          </a:p>
        </p:txBody>
      </p:sp>
      <p:pic>
        <p:nvPicPr>
          <p:cNvPr id="83" name="Google Shape;341;p1"/>
          <p:cNvPicPr/>
          <p:nvPr/>
        </p:nvPicPr>
        <p:blipFill>
          <a:blip r:embed="rId3"/>
          <a:stretch/>
        </p:blipFill>
        <p:spPr>
          <a:xfrm>
            <a:off x="6807600" y="270360"/>
            <a:ext cx="2234880" cy="738720"/>
          </a:xfrm>
          <a:prstGeom prst="rect">
            <a:avLst/>
          </a:prstGeom>
          <a:ln w="0">
            <a:noFill/>
          </a:ln>
        </p:spPr>
      </p:pic>
      <p:sp>
        <p:nvSpPr>
          <p:cNvPr id="84" name="Google Shape;342;p1"/>
          <p:cNvSpPr/>
          <p:nvPr/>
        </p:nvSpPr>
        <p:spPr>
          <a:xfrm>
            <a:off x="6807600" y="117720"/>
            <a:ext cx="2385720" cy="5022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gn="ctr">
              <a:lnSpc>
                <a:spcPct val="150000"/>
              </a:lnSpc>
              <a:buNone/>
              <a:tabLst>
                <a:tab pos="0" algn="l"/>
              </a:tabLst>
            </a:pPr>
            <a:r>
              <a:rPr lang="en" sz="1400" b="0" strike="noStrike" spc="-1">
                <a:solidFill>
                  <a:srgbClr val="141414"/>
                </a:solidFill>
                <a:latin typeface="Lato"/>
                <a:ea typeface="Lato"/>
              </a:rPr>
              <a:t>Technology Partner</a:t>
            </a:r>
            <a:endParaRPr lang="en-IN"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94640" y="229680"/>
            <a:ext cx="8279640" cy="575640"/>
          </a:xfrm>
          <a:prstGeom prst="rect">
            <a:avLst/>
          </a:prstGeom>
          <a:noFill/>
          <a:ln w="0">
            <a:noFill/>
          </a:ln>
        </p:spPr>
        <p:txBody>
          <a:bodyPr tIns="91440" bIns="91440" anchor="t">
            <a:noAutofit/>
          </a:bodyPr>
          <a:lstStyle/>
          <a:p>
            <a:pPr>
              <a:lnSpc>
                <a:spcPct val="100000"/>
              </a:lnSpc>
              <a:buNone/>
              <a:tabLst>
                <a:tab pos="0" algn="l"/>
              </a:tabLst>
            </a:pPr>
            <a:r>
              <a:rPr lang="en" sz="2000" b="1" strike="noStrike" spc="-1">
                <a:solidFill>
                  <a:srgbClr val="222222"/>
                </a:solidFill>
                <a:highlight>
                  <a:srgbClr val="FFFFFF"/>
                </a:highlight>
                <a:latin typeface="Lato"/>
                <a:ea typeface="Lato"/>
              </a:rPr>
              <a:t>Key Differentiators &amp; Adoption Plan</a:t>
            </a:r>
            <a:endParaRPr lang="en-IN" sz="2000" b="0" strike="noStrike" spc="-1">
              <a:solidFill>
                <a:srgbClr val="000000"/>
              </a:solidFill>
              <a:latin typeface="Arial"/>
            </a:endParaRPr>
          </a:p>
        </p:txBody>
      </p:sp>
      <p:sp>
        <p:nvSpPr>
          <p:cNvPr id="96" name="Google Shape;378;p7"/>
          <p:cNvSpPr/>
          <p:nvPr/>
        </p:nvSpPr>
        <p:spPr>
          <a:xfrm>
            <a:off x="512280" y="1151280"/>
            <a:ext cx="8238240" cy="34138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buNone/>
              <a:tabLst>
                <a:tab pos="0" algn="l"/>
              </a:tabLst>
            </a:pPr>
            <a:r>
              <a:rPr lang="en" sz="1400" b="0" strike="noStrike" spc="-1" dirty="0">
                <a:solidFill>
                  <a:srgbClr val="222222"/>
                </a:solidFill>
                <a:highlight>
                  <a:srgbClr val="FFFFFF"/>
                </a:highlight>
                <a:latin typeface="Lato"/>
                <a:ea typeface="Lato"/>
              </a:rPr>
              <a:t>How is your solution better than alternatives and how do you plan to build adoption?</a:t>
            </a:r>
            <a:endParaRPr lang="en-IN" sz="1400" b="0" strike="noStrike" spc="-1" dirty="0">
              <a:latin typeface="Arial"/>
            </a:endParaRPr>
          </a:p>
          <a:p>
            <a:pPr marL="285750" indent="-285750">
              <a:lnSpc>
                <a:spcPct val="100000"/>
              </a:lnSpc>
              <a:buFont typeface="Arial" panose="020B0604020202020204" pitchFamily="34" charset="0"/>
              <a:buChar char="•"/>
              <a:tabLst>
                <a:tab pos="0" algn="l"/>
              </a:tabLst>
            </a:pPr>
            <a:endParaRPr lang="en-IN" sz="1400" b="0" strike="noStrike" spc="-1" dirty="0">
              <a:latin typeface="Arial"/>
            </a:endParaRPr>
          </a:p>
          <a:p>
            <a:pPr marL="285750" indent="-285750">
              <a:lnSpc>
                <a:spcPct val="100000"/>
              </a:lnSpc>
              <a:buFont typeface="Arial" panose="020B0604020202020204" pitchFamily="34" charset="0"/>
              <a:buChar char="•"/>
              <a:tabLst>
                <a:tab pos="0" algn="l"/>
              </a:tabLst>
            </a:pPr>
            <a:r>
              <a:rPr lang="en" sz="1400" b="1" strike="noStrike" spc="-1" dirty="0">
                <a:solidFill>
                  <a:srgbClr val="0070C0"/>
                </a:solidFill>
                <a:highlight>
                  <a:srgbClr val="FFFFFF"/>
                </a:highlight>
                <a:latin typeface="Lato"/>
                <a:ea typeface="Lato"/>
              </a:rPr>
              <a:t>Dataset </a:t>
            </a:r>
            <a:r>
              <a:rPr lang="en" sz="1400" b="1" strike="noStrike" spc="-1" dirty="0" smtClean="0">
                <a:solidFill>
                  <a:srgbClr val="0070C0"/>
                </a:solidFill>
                <a:highlight>
                  <a:srgbClr val="FFFFFF"/>
                </a:highlight>
                <a:latin typeface="Lato"/>
                <a:ea typeface="Lato"/>
              </a:rPr>
              <a:t>keeps </a:t>
            </a:r>
            <a:r>
              <a:rPr lang="en" sz="1400" b="1" strike="noStrike" spc="-1" dirty="0">
                <a:solidFill>
                  <a:srgbClr val="0070C0"/>
                </a:solidFill>
                <a:highlight>
                  <a:srgbClr val="FFFFFF"/>
                </a:highlight>
                <a:latin typeface="Lato"/>
                <a:ea typeface="Lato"/>
              </a:rPr>
              <a:t>on updating as more </a:t>
            </a:r>
            <a:r>
              <a:rPr lang="en" sz="1400" b="0" strike="noStrike" spc="-1" dirty="0">
                <a:solidFill>
                  <a:srgbClr val="0070C0"/>
                </a:solidFill>
                <a:highlight>
                  <a:srgbClr val="FFFFFF"/>
                </a:highlight>
                <a:latin typeface="Lato"/>
                <a:ea typeface="Lato"/>
              </a:rPr>
              <a:t>&amp; more </a:t>
            </a:r>
            <a:r>
              <a:rPr lang="en" sz="1400" b="0" strike="noStrike" spc="-1" dirty="0" smtClean="0">
                <a:solidFill>
                  <a:srgbClr val="0070C0"/>
                </a:solidFill>
                <a:highlight>
                  <a:srgbClr val="FFFFFF"/>
                </a:highlight>
                <a:latin typeface="Lato"/>
                <a:ea typeface="Lato"/>
              </a:rPr>
              <a:t>users </a:t>
            </a:r>
            <a:r>
              <a:rPr lang="en" sz="1400" b="0" strike="noStrike" spc="-1" dirty="0">
                <a:solidFill>
                  <a:srgbClr val="0070C0"/>
                </a:solidFill>
                <a:highlight>
                  <a:srgbClr val="FFFFFF"/>
                </a:highlight>
                <a:latin typeface="Lato"/>
                <a:ea typeface="Lato"/>
              </a:rPr>
              <a:t>use our service and hence </a:t>
            </a:r>
            <a:r>
              <a:rPr lang="en" sz="1400" b="1" strike="noStrike" spc="-1" dirty="0">
                <a:solidFill>
                  <a:srgbClr val="0070C0"/>
                </a:solidFill>
                <a:highlight>
                  <a:srgbClr val="FFFFFF"/>
                </a:highlight>
                <a:latin typeface="Lato"/>
                <a:ea typeface="Lato"/>
              </a:rPr>
              <a:t>enhance the </a:t>
            </a:r>
            <a:r>
              <a:rPr lang="en" sz="1400" b="1" strike="noStrike" spc="-1" dirty="0" smtClean="0">
                <a:solidFill>
                  <a:srgbClr val="0070C0"/>
                </a:solidFill>
                <a:highlight>
                  <a:srgbClr val="FFFFFF"/>
                </a:highlight>
                <a:latin typeface="Lato"/>
                <a:ea typeface="Lato"/>
              </a:rPr>
              <a:t>security</a:t>
            </a:r>
            <a:r>
              <a:rPr lang="en" sz="1400" b="0" strike="noStrike" spc="-1" dirty="0" smtClean="0">
                <a:solidFill>
                  <a:srgbClr val="0070C0"/>
                </a:solidFill>
                <a:highlight>
                  <a:srgbClr val="FFFFFF"/>
                </a:highlight>
                <a:latin typeface="Lato"/>
                <a:ea typeface="Lato"/>
              </a:rPr>
              <a:t>.</a:t>
            </a:r>
          </a:p>
          <a:p>
            <a:pPr marL="285750" indent="-285750">
              <a:lnSpc>
                <a:spcPct val="100000"/>
              </a:lnSpc>
              <a:buFont typeface="Arial" panose="020B0604020202020204" pitchFamily="34" charset="0"/>
              <a:buChar char="•"/>
              <a:tabLst>
                <a:tab pos="0" algn="l"/>
              </a:tabLst>
            </a:pPr>
            <a:endParaRPr lang="en" sz="1400" b="0" strike="noStrike" spc="-1" dirty="0" smtClean="0">
              <a:solidFill>
                <a:srgbClr val="0070C0"/>
              </a:solidFill>
              <a:highlight>
                <a:srgbClr val="FFFFFF"/>
              </a:highlight>
              <a:latin typeface="Lato"/>
              <a:ea typeface="Lato"/>
            </a:endParaRPr>
          </a:p>
          <a:p>
            <a:pPr marL="285750" indent="-285750">
              <a:lnSpc>
                <a:spcPct val="100000"/>
              </a:lnSpc>
              <a:buFont typeface="Arial" panose="020B0604020202020204" pitchFamily="34" charset="0"/>
              <a:buChar char="•"/>
              <a:tabLst>
                <a:tab pos="0" algn="l"/>
              </a:tabLst>
            </a:pPr>
            <a:r>
              <a:rPr lang="en" sz="1400" b="0" strike="noStrike" spc="-1" dirty="0" smtClean="0">
                <a:solidFill>
                  <a:srgbClr val="0070C0"/>
                </a:solidFill>
                <a:highlight>
                  <a:srgbClr val="FFFFFF"/>
                </a:highlight>
                <a:latin typeface="Lato"/>
                <a:ea typeface="Lato"/>
              </a:rPr>
              <a:t>Gets better as more and more pattern is identified and eventually able to </a:t>
            </a:r>
            <a:r>
              <a:rPr lang="en" sz="1400" b="1" strike="noStrike" spc="-1" dirty="0" smtClean="0">
                <a:solidFill>
                  <a:srgbClr val="0070C0"/>
                </a:solidFill>
                <a:highlight>
                  <a:srgbClr val="FFFFFF"/>
                </a:highlight>
                <a:latin typeface="Lato"/>
                <a:ea typeface="Lato"/>
              </a:rPr>
              <a:t>recognize older people signature</a:t>
            </a:r>
            <a:r>
              <a:rPr lang="en" sz="1400" b="0" strike="noStrike" spc="-1" dirty="0" smtClean="0">
                <a:solidFill>
                  <a:srgbClr val="0070C0"/>
                </a:solidFill>
                <a:highlight>
                  <a:srgbClr val="FFFFFF"/>
                </a:highlight>
                <a:latin typeface="Lato"/>
                <a:ea typeface="Lato"/>
              </a:rPr>
              <a:t>.</a:t>
            </a:r>
            <a:endParaRPr lang="en-IN" sz="1400" b="0" strike="noStrike" spc="-1" dirty="0">
              <a:solidFill>
                <a:srgbClr val="0070C0"/>
              </a:solidFill>
              <a:latin typeface="Arial"/>
            </a:endParaRPr>
          </a:p>
          <a:p>
            <a:pPr marL="285750" indent="-285750">
              <a:lnSpc>
                <a:spcPct val="100000"/>
              </a:lnSpc>
              <a:buFont typeface="Arial" panose="020B0604020202020204" pitchFamily="34" charset="0"/>
              <a:buChar char="•"/>
              <a:tabLst>
                <a:tab pos="0" algn="l"/>
              </a:tabLst>
            </a:pPr>
            <a:endParaRPr lang="en-IN" sz="1400" b="0" strike="noStrike" spc="-1" dirty="0">
              <a:solidFill>
                <a:srgbClr val="0070C0"/>
              </a:solidFill>
              <a:latin typeface="Arial"/>
            </a:endParaRPr>
          </a:p>
          <a:p>
            <a:pPr marL="285750" indent="-285750">
              <a:lnSpc>
                <a:spcPct val="100000"/>
              </a:lnSpc>
              <a:buFont typeface="Arial" panose="020B0604020202020204" pitchFamily="34" charset="0"/>
              <a:buChar char="•"/>
              <a:tabLst>
                <a:tab pos="0" algn="l"/>
              </a:tabLst>
            </a:pPr>
            <a:r>
              <a:rPr lang="en" sz="1400" b="0" strike="noStrike" spc="-1" dirty="0">
                <a:solidFill>
                  <a:srgbClr val="0070C0"/>
                </a:solidFill>
                <a:highlight>
                  <a:srgbClr val="FFFFFF"/>
                </a:highlight>
                <a:latin typeface="Lato"/>
                <a:ea typeface="Lato"/>
              </a:rPr>
              <a:t>Uneducated people will </a:t>
            </a:r>
            <a:r>
              <a:rPr lang="en" sz="1400" b="0" strike="noStrike" spc="-1" dirty="0" smtClean="0">
                <a:solidFill>
                  <a:srgbClr val="0070C0"/>
                </a:solidFill>
                <a:highlight>
                  <a:srgbClr val="FFFFFF"/>
                </a:highlight>
                <a:latin typeface="Lato"/>
                <a:ea typeface="Lato"/>
              </a:rPr>
              <a:t>also find it easy to use as they only need to fill cheque and model will instantly process it within fractions of second.</a:t>
            </a:r>
            <a:endParaRPr lang="en-IN" sz="1400" b="0" strike="noStrike" spc="-1" dirty="0">
              <a:solidFill>
                <a:srgbClr val="0070C0"/>
              </a:solidFill>
              <a:latin typeface="Arial"/>
            </a:endParaRPr>
          </a:p>
          <a:p>
            <a:pPr>
              <a:lnSpc>
                <a:spcPct val="100000"/>
              </a:lnSpc>
              <a:buNone/>
              <a:tabLst>
                <a:tab pos="0" algn="l"/>
              </a:tabLst>
            </a:pPr>
            <a:r>
              <a:rPr lang="en" sz="1400" b="0" strike="noStrike" spc="-1" dirty="0">
                <a:solidFill>
                  <a:srgbClr val="222222"/>
                </a:solidFill>
                <a:highlight>
                  <a:srgbClr val="FFFFFF"/>
                </a:highlight>
                <a:latin typeface="Lato"/>
                <a:ea typeface="Lato"/>
              </a:rPr>
              <a:t> </a:t>
            </a:r>
            <a:endParaRPr lang="en-IN" sz="1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Google Shape;383;p8"/>
          <p:cNvSpPr/>
          <p:nvPr/>
        </p:nvSpPr>
        <p:spPr>
          <a:xfrm>
            <a:off x="0" y="0"/>
            <a:ext cx="9209160" cy="7923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 sz="2000" b="1" strike="noStrike" spc="-1">
                <a:solidFill>
                  <a:srgbClr val="1F1F50"/>
                </a:solidFill>
                <a:latin typeface="Lato"/>
                <a:ea typeface="Lato"/>
              </a:rPr>
              <a:t>GitHub Repository Link &amp; </a:t>
            </a:r>
            <a:r>
              <a:rPr lang="en" sz="2000" b="1" strike="noStrike" spc="-1">
                <a:solidFill>
                  <a:srgbClr val="4A4548"/>
                </a:solidFill>
                <a:highlight>
                  <a:srgbClr val="FFFFFF"/>
                </a:highlight>
                <a:latin typeface="Lato"/>
                <a:ea typeface="Lato"/>
              </a:rPr>
              <a:t>supporting diagrams, screenshots, if any</a:t>
            </a:r>
            <a:endParaRPr lang="en-IN" sz="2000" b="0" strike="noStrike" spc="-1">
              <a:latin typeface="Arial"/>
            </a:endParaRPr>
          </a:p>
        </p:txBody>
      </p:sp>
      <p:sp>
        <p:nvSpPr>
          <p:cNvPr id="98" name="Google Shape;384;p8"/>
          <p:cNvSpPr/>
          <p:nvPr/>
        </p:nvSpPr>
        <p:spPr>
          <a:xfrm>
            <a:off x="0" y="1044000"/>
            <a:ext cx="8385840" cy="1908215"/>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 sz="1400" b="0" strike="noStrike" spc="-1" dirty="0">
                <a:solidFill>
                  <a:srgbClr val="222222"/>
                </a:solidFill>
                <a:highlight>
                  <a:srgbClr val="FFFFFF"/>
                </a:highlight>
                <a:latin typeface="Lato"/>
                <a:ea typeface="Lato"/>
              </a:rPr>
              <a:t>How far it can go</a:t>
            </a:r>
            <a:r>
              <a:rPr lang="en" sz="1400" b="0" strike="noStrike" spc="-1" dirty="0" smtClean="0">
                <a:solidFill>
                  <a:srgbClr val="222222"/>
                </a:solidFill>
                <a:highlight>
                  <a:srgbClr val="FFFFFF"/>
                </a:highlight>
                <a:latin typeface="Lato"/>
                <a:ea typeface="Lato"/>
              </a:rPr>
              <a:t>?</a:t>
            </a:r>
          </a:p>
          <a:p>
            <a:pPr>
              <a:lnSpc>
                <a:spcPct val="100000"/>
              </a:lnSpc>
              <a:buNone/>
              <a:tabLst>
                <a:tab pos="0" algn="l"/>
              </a:tabLst>
            </a:pPr>
            <a:endParaRPr lang="en" sz="1400" spc="-1" dirty="0">
              <a:solidFill>
                <a:srgbClr val="222222"/>
              </a:solidFill>
              <a:highlight>
                <a:srgbClr val="FFFFFF"/>
              </a:highlight>
              <a:latin typeface="Lato"/>
              <a:ea typeface="Lato"/>
            </a:endParaRPr>
          </a:p>
          <a:p>
            <a:pPr>
              <a:lnSpc>
                <a:spcPct val="100000"/>
              </a:lnSpc>
              <a:buNone/>
              <a:tabLst>
                <a:tab pos="0" algn="l"/>
              </a:tabLst>
            </a:pPr>
            <a:r>
              <a:rPr lang="en" sz="1400" spc="-1" dirty="0" smtClean="0">
                <a:solidFill>
                  <a:srgbClr val="0070C0"/>
                </a:solidFill>
                <a:highlight>
                  <a:srgbClr val="FFFFFF"/>
                </a:highlight>
                <a:latin typeface="Lato"/>
                <a:ea typeface="Lato"/>
              </a:rPr>
              <a:t>We are planning to build hardware which uses high quality sensors to scan the check and read its characters using OCR techniques, our model is going to authenticate the check and once it get verified the data is going to be updated in the dataset atomatically.</a:t>
            </a:r>
          </a:p>
          <a:p>
            <a:pPr>
              <a:lnSpc>
                <a:spcPct val="100000"/>
              </a:lnSpc>
              <a:buNone/>
              <a:tabLst>
                <a:tab pos="0" algn="l"/>
              </a:tabLst>
            </a:pPr>
            <a:endParaRPr lang="en" sz="1400" b="0" strike="noStrike" spc="-1" dirty="0" smtClean="0">
              <a:solidFill>
                <a:srgbClr val="222222"/>
              </a:solidFill>
              <a:highlight>
                <a:srgbClr val="FFFFFF"/>
              </a:highlight>
              <a:latin typeface="Lato"/>
              <a:ea typeface="Lato"/>
            </a:endParaRPr>
          </a:p>
          <a:p>
            <a:pPr>
              <a:lnSpc>
                <a:spcPct val="100000"/>
              </a:lnSpc>
              <a:buNone/>
              <a:tabLst>
                <a:tab pos="0" algn="l"/>
              </a:tabLst>
            </a:pPr>
            <a:r>
              <a:rPr lang="en-IN" sz="1400" b="0" strike="noStrike" spc="-1" dirty="0" smtClean="0">
                <a:solidFill>
                  <a:srgbClr val="222222"/>
                </a:solidFill>
                <a:highlight>
                  <a:srgbClr val="FFFFFF"/>
                </a:highlight>
                <a:latin typeface="Lato"/>
                <a:ea typeface="Lato"/>
                <a:hlinkClick r:id="rId2"/>
              </a:rPr>
              <a:t>GitHub-Repository</a:t>
            </a:r>
            <a:endParaRPr lang="en" sz="1400" b="0" strike="noStrike" spc="-1" dirty="0" smtClean="0">
              <a:solidFill>
                <a:srgbClr val="222222"/>
              </a:solidFill>
              <a:highlight>
                <a:srgbClr val="FFFFFF"/>
              </a:highlight>
              <a:latin typeface="Lato"/>
              <a:ea typeface="Lato"/>
            </a:endParaRPr>
          </a:p>
          <a:p>
            <a:pPr>
              <a:lnSpc>
                <a:spcPct val="100000"/>
              </a:lnSpc>
              <a:buNone/>
              <a:tabLst>
                <a:tab pos="0" algn="l"/>
              </a:tabLst>
            </a:pPr>
            <a:endParaRPr lang="en-IN" sz="1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23528" y="1347614"/>
            <a:ext cx="8649000" cy="826920"/>
          </a:xfrm>
          <a:prstGeom prst="rect">
            <a:avLst/>
          </a:prstGeom>
          <a:noFill/>
          <a:ln w="0">
            <a:noFill/>
          </a:ln>
        </p:spPr>
        <p:txBody>
          <a:bodyPr tIns="91440" bIns="91440" anchor="t">
            <a:noAutofit/>
          </a:bodyPr>
          <a:lstStyle/>
          <a:p>
            <a:pPr>
              <a:lnSpc>
                <a:spcPct val="100000"/>
              </a:lnSpc>
              <a:buNone/>
              <a:tabLst>
                <a:tab pos="0" algn="l"/>
              </a:tabLst>
            </a:pPr>
            <a:r>
              <a:rPr lang="en" sz="3600" b="0" strike="noStrike" spc="-1" dirty="0">
                <a:solidFill>
                  <a:srgbClr val="FFFFFF"/>
                </a:solidFill>
                <a:latin typeface="Lato Black"/>
                <a:ea typeface="Lato Black"/>
              </a:rPr>
              <a:t>Thank You</a:t>
            </a:r>
            <a:endParaRPr lang="en-IN" sz="3600" b="0" strike="noStrike" spc="-1" dirty="0">
              <a:solidFill>
                <a:srgbClr val="000000"/>
              </a:solidFill>
              <a:latin typeface="Arial"/>
            </a:endParaRPr>
          </a:p>
        </p:txBody>
      </p:sp>
      <p:sp>
        <p:nvSpPr>
          <p:cNvPr id="100" name="PlaceHolder 2"/>
          <p:cNvSpPr>
            <a:spLocks noGrp="1"/>
          </p:cNvSpPr>
          <p:nvPr>
            <p:ph type="subTitle"/>
          </p:nvPr>
        </p:nvSpPr>
        <p:spPr>
          <a:xfrm>
            <a:off x="251520" y="2355726"/>
            <a:ext cx="4719008" cy="2664296"/>
          </a:xfrm>
          <a:prstGeom prst="rect">
            <a:avLst/>
          </a:prstGeom>
          <a:noFill/>
          <a:ln w="0">
            <a:noFill/>
          </a:ln>
        </p:spPr>
        <p:txBody>
          <a:bodyPr tIns="91440" bIns="91440" anchor="t">
            <a:noAutofit/>
          </a:bodyPr>
          <a:lstStyle/>
          <a:p>
            <a:pPr>
              <a:lnSpc>
                <a:spcPct val="150000"/>
              </a:lnSpc>
              <a:spcAft>
                <a:spcPts val="1599"/>
              </a:spcAft>
              <a:buNone/>
              <a:tabLst>
                <a:tab pos="0" algn="l"/>
              </a:tabLst>
            </a:pPr>
            <a:r>
              <a:rPr lang="en" sz="1500" b="0" strike="noStrike" spc="-1" dirty="0">
                <a:solidFill>
                  <a:srgbClr val="FFFFFF"/>
                </a:solidFill>
                <a:latin typeface="Lato"/>
                <a:ea typeface="Lato"/>
              </a:rPr>
              <a:t>Team member </a:t>
            </a:r>
            <a:r>
              <a:rPr lang="en" sz="1500" b="0" strike="noStrike" spc="-1" dirty="0" smtClean="0">
                <a:solidFill>
                  <a:srgbClr val="FFFFFF"/>
                </a:solidFill>
                <a:latin typeface="Lato"/>
                <a:ea typeface="Lato"/>
              </a:rPr>
              <a:t>names:</a:t>
            </a:r>
          </a:p>
          <a:p>
            <a:pPr marL="342900" indent="-342900">
              <a:lnSpc>
                <a:spcPct val="150000"/>
              </a:lnSpc>
              <a:spcAft>
                <a:spcPts val="1599"/>
              </a:spcAft>
              <a:buAutoNum type="arabicPeriod"/>
              <a:tabLst>
                <a:tab pos="0" algn="l"/>
              </a:tabLst>
            </a:pPr>
            <a:r>
              <a:rPr lang="en" sz="1500" spc="-1" dirty="0" smtClean="0">
                <a:solidFill>
                  <a:srgbClr val="FFFFFF"/>
                </a:solidFill>
                <a:latin typeface="Lato"/>
              </a:rPr>
              <a:t>Asad Shoyeb Khan</a:t>
            </a:r>
          </a:p>
          <a:p>
            <a:pPr marL="342900" indent="-342900">
              <a:lnSpc>
                <a:spcPct val="150000"/>
              </a:lnSpc>
              <a:spcAft>
                <a:spcPts val="1599"/>
              </a:spcAft>
              <a:buAutoNum type="arabicPeriod"/>
              <a:tabLst>
                <a:tab pos="0" algn="l"/>
              </a:tabLst>
            </a:pPr>
            <a:r>
              <a:rPr lang="en" sz="1500" spc="-1" dirty="0" smtClean="0">
                <a:solidFill>
                  <a:srgbClr val="FFFFFF"/>
                </a:solidFill>
                <a:latin typeface="Lato"/>
              </a:rPr>
              <a:t>Deepanshu Goel</a:t>
            </a:r>
          </a:p>
          <a:p>
            <a:pPr marL="342900" indent="-342900">
              <a:lnSpc>
                <a:spcPct val="150000"/>
              </a:lnSpc>
              <a:spcAft>
                <a:spcPts val="1599"/>
              </a:spcAft>
              <a:buAutoNum type="arabicPeriod"/>
              <a:tabLst>
                <a:tab pos="0" algn="l"/>
              </a:tabLst>
            </a:pPr>
            <a:r>
              <a:rPr lang="en" sz="1500" spc="-1" dirty="0" smtClean="0">
                <a:solidFill>
                  <a:srgbClr val="FFFFFF"/>
                </a:solidFill>
                <a:latin typeface="Lato"/>
              </a:rPr>
              <a:t>Pranav Jadhav</a:t>
            </a:r>
          </a:p>
          <a:p>
            <a:pPr marL="342900" indent="-342900">
              <a:lnSpc>
                <a:spcPct val="150000"/>
              </a:lnSpc>
              <a:spcAft>
                <a:spcPts val="1599"/>
              </a:spcAft>
              <a:buAutoNum type="arabicPeriod"/>
              <a:tabLst>
                <a:tab pos="0" algn="l"/>
              </a:tabLst>
            </a:pPr>
            <a:r>
              <a:rPr lang="en" sz="1500" spc="-1" dirty="0" smtClean="0">
                <a:solidFill>
                  <a:srgbClr val="FFFFFF"/>
                </a:solidFill>
                <a:latin typeface="Lato"/>
              </a:rPr>
              <a:t>Saurabh Jaiswal</a:t>
            </a:r>
            <a:endParaRPr lang="en" sz="1500" spc="-1" dirty="0">
              <a:solidFill>
                <a:srgbClr val="FFFFFF"/>
              </a:solidFill>
              <a:latin typeface="Lato"/>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94640" y="229680"/>
            <a:ext cx="8279640" cy="575640"/>
          </a:xfrm>
          <a:prstGeom prst="rect">
            <a:avLst/>
          </a:prstGeom>
          <a:noFill/>
          <a:ln w="0">
            <a:noFill/>
          </a:ln>
        </p:spPr>
        <p:txBody>
          <a:bodyPr tIns="91440" bIns="91440" anchor="t">
            <a:noAutofit/>
          </a:bodyPr>
          <a:lstStyle/>
          <a:p>
            <a:pPr>
              <a:lnSpc>
                <a:spcPct val="100000"/>
              </a:lnSpc>
              <a:buNone/>
              <a:tabLst>
                <a:tab pos="0" algn="l"/>
              </a:tabLst>
            </a:pPr>
            <a:r>
              <a:rPr lang="en" sz="2000" b="1" strike="noStrike" spc="-1">
                <a:solidFill>
                  <a:srgbClr val="1F1F50"/>
                </a:solidFill>
                <a:latin typeface="Lato"/>
                <a:ea typeface="Lato"/>
              </a:rPr>
              <a:t>Problem Statement?</a:t>
            </a:r>
            <a:endParaRPr lang="en-IN" sz="2000" b="0" strike="noStrike" spc="-1">
              <a:solidFill>
                <a:srgbClr val="000000"/>
              </a:solidFill>
              <a:latin typeface="Arial"/>
            </a:endParaRPr>
          </a:p>
        </p:txBody>
      </p:sp>
      <p:sp>
        <p:nvSpPr>
          <p:cNvPr id="86" name="Google Shape;348;p2"/>
          <p:cNvSpPr/>
          <p:nvPr/>
        </p:nvSpPr>
        <p:spPr>
          <a:xfrm>
            <a:off x="512280" y="1151280"/>
            <a:ext cx="8238240" cy="34138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buNone/>
              <a:tabLst>
                <a:tab pos="0" algn="l"/>
              </a:tabLst>
            </a:pPr>
            <a:r>
              <a:rPr lang="en" sz="1400" b="0" strike="noStrike" spc="-1" dirty="0">
                <a:solidFill>
                  <a:srgbClr val="222222"/>
                </a:solidFill>
                <a:highlight>
                  <a:srgbClr val="FFFFFF"/>
                </a:highlight>
                <a:latin typeface="Lato"/>
                <a:ea typeface="Lato"/>
              </a:rPr>
              <a:t>Why did you decide to solve this Problem statement?</a:t>
            </a:r>
            <a:endParaRPr lang="en-IN" sz="1400" b="0" strike="noStrike" spc="-1" dirty="0">
              <a:latin typeface="Arial"/>
            </a:endParaRPr>
          </a:p>
          <a:p>
            <a:pPr>
              <a:lnSpc>
                <a:spcPct val="100000"/>
              </a:lnSpc>
              <a:buNone/>
              <a:tabLst>
                <a:tab pos="0" algn="l"/>
              </a:tabLst>
            </a:pPr>
            <a:endParaRPr lang="en-IN" sz="1400" b="0" strike="noStrike" spc="-1" dirty="0">
              <a:latin typeface="Arial"/>
            </a:endParaRPr>
          </a:p>
          <a:p>
            <a:pPr marL="285750" indent="-285750">
              <a:lnSpc>
                <a:spcPct val="100000"/>
              </a:lnSpc>
              <a:buFont typeface="Arial" panose="020B0604020202020204" pitchFamily="34" charset="0"/>
              <a:buChar char="•"/>
              <a:tabLst>
                <a:tab pos="0" algn="l"/>
              </a:tabLst>
            </a:pPr>
            <a:r>
              <a:rPr lang="en" sz="1400" b="0" strike="noStrike" spc="-1" dirty="0">
                <a:solidFill>
                  <a:srgbClr val="0070C0"/>
                </a:solidFill>
                <a:highlight>
                  <a:srgbClr val="FFFFFF"/>
                </a:highlight>
                <a:latin typeface="Lato"/>
                <a:ea typeface="Lato"/>
              </a:rPr>
              <a:t>Bank is doing alot of </a:t>
            </a:r>
            <a:r>
              <a:rPr lang="en" sz="1400" b="1" strike="noStrike" spc="-1" dirty="0" smtClean="0">
                <a:solidFill>
                  <a:srgbClr val="0070C0"/>
                </a:solidFill>
                <a:highlight>
                  <a:srgbClr val="FFFFFF"/>
                </a:highlight>
                <a:latin typeface="Lato"/>
                <a:ea typeface="Lato"/>
              </a:rPr>
              <a:t>manual</a:t>
            </a:r>
            <a:r>
              <a:rPr lang="en" sz="1400" b="0" strike="noStrike" spc="-1" dirty="0" smtClean="0">
                <a:solidFill>
                  <a:srgbClr val="0070C0"/>
                </a:solidFill>
                <a:highlight>
                  <a:srgbClr val="FFFFFF"/>
                </a:highlight>
                <a:latin typeface="Lato"/>
                <a:ea typeface="Lato"/>
              </a:rPr>
              <a:t>, time taking, tedious </a:t>
            </a:r>
            <a:r>
              <a:rPr lang="en" sz="1400" b="0" strike="noStrike" spc="-1" dirty="0">
                <a:solidFill>
                  <a:srgbClr val="0070C0"/>
                </a:solidFill>
                <a:highlight>
                  <a:srgbClr val="FFFFFF"/>
                </a:highlight>
                <a:latin typeface="Lato"/>
                <a:ea typeface="Lato"/>
              </a:rPr>
              <a:t>task in order to verify single </a:t>
            </a:r>
            <a:r>
              <a:rPr lang="en" sz="1400" b="0" strike="noStrike" spc="-1" dirty="0" smtClean="0">
                <a:solidFill>
                  <a:srgbClr val="0070C0"/>
                </a:solidFill>
                <a:highlight>
                  <a:srgbClr val="FFFFFF"/>
                </a:highlight>
                <a:latin typeface="Lato"/>
                <a:ea typeface="Lato"/>
              </a:rPr>
              <a:t>cheque.</a:t>
            </a:r>
          </a:p>
          <a:p>
            <a:pPr>
              <a:lnSpc>
                <a:spcPct val="100000"/>
              </a:lnSpc>
              <a:tabLst>
                <a:tab pos="0" algn="l"/>
              </a:tabLst>
            </a:pPr>
            <a:endParaRPr lang="en-IN" sz="1400" b="0" strike="noStrike" spc="-1" dirty="0">
              <a:solidFill>
                <a:srgbClr val="0070C0"/>
              </a:solidFill>
              <a:latin typeface="Arial"/>
            </a:endParaRPr>
          </a:p>
          <a:p>
            <a:pPr marL="285750" indent="-285750">
              <a:lnSpc>
                <a:spcPct val="100000"/>
              </a:lnSpc>
              <a:buFont typeface="Arial" panose="020B0604020202020204" pitchFamily="34" charset="0"/>
              <a:buChar char="•"/>
              <a:tabLst>
                <a:tab pos="0" algn="l"/>
              </a:tabLst>
            </a:pPr>
            <a:r>
              <a:rPr lang="en" sz="1400" b="0" strike="noStrike" spc="-1" dirty="0">
                <a:solidFill>
                  <a:srgbClr val="0070C0"/>
                </a:solidFill>
                <a:highlight>
                  <a:srgbClr val="FFFFFF"/>
                </a:highlight>
                <a:latin typeface="Lato"/>
                <a:ea typeface="Lato"/>
              </a:rPr>
              <a:t>Sometimes human manual verification is not that much </a:t>
            </a:r>
            <a:r>
              <a:rPr lang="en" sz="1400" b="0" strike="noStrike" spc="-1" dirty="0" smtClean="0">
                <a:solidFill>
                  <a:srgbClr val="0070C0"/>
                </a:solidFill>
                <a:highlight>
                  <a:srgbClr val="FFFFFF"/>
                </a:highlight>
                <a:latin typeface="Lato"/>
                <a:ea typeface="Lato"/>
              </a:rPr>
              <a:t>effective </a:t>
            </a:r>
            <a:r>
              <a:rPr lang="en" sz="1400" b="0" strike="noStrike" spc="-1" dirty="0">
                <a:solidFill>
                  <a:srgbClr val="0070C0"/>
                </a:solidFill>
                <a:highlight>
                  <a:srgbClr val="FFFFFF"/>
                </a:highlight>
                <a:latin typeface="Lato"/>
                <a:ea typeface="Lato"/>
              </a:rPr>
              <a:t>and has high possiblity of </a:t>
            </a:r>
            <a:r>
              <a:rPr lang="en" sz="1400" b="0" strike="noStrike" spc="-1" dirty="0" smtClean="0">
                <a:solidFill>
                  <a:srgbClr val="0070C0"/>
                </a:solidFill>
                <a:highlight>
                  <a:srgbClr val="FFFFFF"/>
                </a:highlight>
                <a:latin typeface="Lato"/>
                <a:ea typeface="Lato"/>
              </a:rPr>
              <a:t>error in case when a lot of people are </a:t>
            </a:r>
            <a:r>
              <a:rPr lang="en" sz="1400" b="1" strike="noStrike" spc="-1" dirty="0" smtClean="0">
                <a:solidFill>
                  <a:srgbClr val="0070C0"/>
                </a:solidFill>
                <a:highlight>
                  <a:srgbClr val="FFFFFF"/>
                </a:highlight>
                <a:latin typeface="Lato"/>
                <a:ea typeface="Lato"/>
              </a:rPr>
              <a:t>waiting in long Queue</a:t>
            </a:r>
            <a:r>
              <a:rPr lang="en" sz="1400" b="0" strike="noStrike" spc="-1" dirty="0" smtClean="0">
                <a:solidFill>
                  <a:srgbClr val="0070C0"/>
                </a:solidFill>
                <a:highlight>
                  <a:srgbClr val="FFFFFF"/>
                </a:highlight>
                <a:latin typeface="Lato"/>
                <a:ea typeface="Lato"/>
              </a:rPr>
              <a:t>.</a:t>
            </a:r>
          </a:p>
          <a:p>
            <a:pPr marL="285750" indent="-285750">
              <a:lnSpc>
                <a:spcPct val="100000"/>
              </a:lnSpc>
              <a:buFont typeface="Arial" panose="020B0604020202020204" pitchFamily="34" charset="0"/>
              <a:buChar char="•"/>
              <a:tabLst>
                <a:tab pos="0" algn="l"/>
              </a:tabLst>
            </a:pPr>
            <a:endParaRPr lang="en" sz="1400" spc="-1" dirty="0">
              <a:solidFill>
                <a:srgbClr val="0070C0"/>
              </a:solidFill>
              <a:highlight>
                <a:srgbClr val="FFFFFF"/>
              </a:highlight>
              <a:latin typeface="Lato"/>
              <a:ea typeface="Lato"/>
            </a:endParaRPr>
          </a:p>
          <a:p>
            <a:pPr marL="285750" indent="-285750">
              <a:lnSpc>
                <a:spcPct val="100000"/>
              </a:lnSpc>
              <a:buFont typeface="Arial" panose="020B0604020202020204" pitchFamily="34" charset="0"/>
              <a:buChar char="•"/>
              <a:tabLst>
                <a:tab pos="0" algn="l"/>
              </a:tabLst>
            </a:pPr>
            <a:r>
              <a:rPr lang="en" sz="1400" b="0" strike="noStrike" spc="-1" dirty="0" smtClean="0">
                <a:solidFill>
                  <a:srgbClr val="0070C0"/>
                </a:solidFill>
                <a:highlight>
                  <a:srgbClr val="FFFFFF"/>
                </a:highlight>
                <a:latin typeface="Lato"/>
                <a:ea typeface="Lato"/>
              </a:rPr>
              <a:t>People </a:t>
            </a:r>
            <a:r>
              <a:rPr lang="en" sz="1400" b="0" strike="noStrike" spc="-1" dirty="0">
                <a:solidFill>
                  <a:srgbClr val="0070C0"/>
                </a:solidFill>
                <a:highlight>
                  <a:srgbClr val="FFFFFF"/>
                </a:highlight>
                <a:latin typeface="Lato"/>
                <a:ea typeface="Lato"/>
              </a:rPr>
              <a:t>of </a:t>
            </a:r>
            <a:r>
              <a:rPr lang="en" sz="1400" b="1" strike="noStrike" spc="-1" dirty="0">
                <a:solidFill>
                  <a:srgbClr val="0070C0"/>
                </a:solidFill>
                <a:highlight>
                  <a:srgbClr val="FFFFFF"/>
                </a:highlight>
                <a:latin typeface="Lato"/>
                <a:ea typeface="Lato"/>
              </a:rPr>
              <a:t>older age </a:t>
            </a:r>
            <a:r>
              <a:rPr lang="en" sz="1400" b="0" strike="noStrike" spc="-1" dirty="0">
                <a:solidFill>
                  <a:srgbClr val="0070C0"/>
                </a:solidFill>
                <a:highlight>
                  <a:srgbClr val="FFFFFF"/>
                </a:highlight>
                <a:latin typeface="Lato"/>
                <a:ea typeface="Lato"/>
              </a:rPr>
              <a:t>especially find it alot more difficult to verify their </a:t>
            </a:r>
            <a:r>
              <a:rPr lang="en" sz="1400" b="0" strike="noStrike" spc="-1" dirty="0" smtClean="0">
                <a:solidFill>
                  <a:srgbClr val="0070C0"/>
                </a:solidFill>
                <a:highlight>
                  <a:srgbClr val="FFFFFF"/>
                </a:highlight>
                <a:latin typeface="Lato"/>
                <a:ea typeface="Lato"/>
              </a:rPr>
              <a:t>cheque as their </a:t>
            </a:r>
            <a:r>
              <a:rPr lang="en" sz="1400" b="1" strike="noStrike" spc="-1" dirty="0" smtClean="0">
                <a:solidFill>
                  <a:srgbClr val="0070C0"/>
                </a:solidFill>
                <a:highlight>
                  <a:srgbClr val="FFFFFF"/>
                </a:highlight>
                <a:latin typeface="Lato"/>
                <a:ea typeface="Lato"/>
              </a:rPr>
              <a:t>signature changes with time </a:t>
            </a:r>
            <a:r>
              <a:rPr lang="en" sz="1400" b="0" strike="noStrike" spc="-1" dirty="0" smtClean="0">
                <a:solidFill>
                  <a:srgbClr val="0070C0"/>
                </a:solidFill>
                <a:highlight>
                  <a:srgbClr val="FFFFFF"/>
                </a:highlight>
                <a:latin typeface="Lato"/>
                <a:ea typeface="Lato"/>
              </a:rPr>
              <a:t>and hence not matches with bank database.</a:t>
            </a:r>
            <a:endParaRPr lang="en-IN" sz="1400" b="0" strike="noStrike" spc="-1" dirty="0">
              <a:solidFill>
                <a:srgbClr val="0070C0"/>
              </a:solidFill>
              <a:latin typeface="Arial"/>
            </a:endParaRPr>
          </a:p>
          <a:p>
            <a:pPr>
              <a:lnSpc>
                <a:spcPct val="100000"/>
              </a:lnSpc>
              <a:tabLst>
                <a:tab pos="0" algn="l"/>
              </a:tabLst>
            </a:pPr>
            <a:endParaRPr lang="en-IN" sz="1400" b="0" strike="noStrike" spc="-1" dirty="0">
              <a:solidFill>
                <a:srgbClr val="0070C0"/>
              </a:solidFill>
              <a:latin typeface="Arial"/>
            </a:endParaRPr>
          </a:p>
          <a:p>
            <a:pPr marL="285750" indent="-285750">
              <a:lnSpc>
                <a:spcPct val="100000"/>
              </a:lnSpc>
              <a:buFont typeface="Arial" panose="020B0604020202020204" pitchFamily="34" charset="0"/>
              <a:buChar char="•"/>
              <a:tabLst>
                <a:tab pos="0" algn="l"/>
              </a:tabLst>
            </a:pPr>
            <a:r>
              <a:rPr lang="en" sz="1400" b="0" strike="noStrike" spc="-1" dirty="0" smtClean="0">
                <a:solidFill>
                  <a:srgbClr val="0070C0"/>
                </a:solidFill>
                <a:highlight>
                  <a:srgbClr val="FFFFFF"/>
                </a:highlight>
                <a:latin typeface="Lato"/>
                <a:ea typeface="Lato"/>
              </a:rPr>
              <a:t>Being </a:t>
            </a:r>
            <a:r>
              <a:rPr lang="en" sz="1400" b="0" strike="noStrike" spc="-1" dirty="0">
                <a:solidFill>
                  <a:srgbClr val="0070C0"/>
                </a:solidFill>
                <a:highlight>
                  <a:srgbClr val="FFFFFF"/>
                </a:highlight>
                <a:latin typeface="Lato"/>
                <a:ea typeface="Lato"/>
              </a:rPr>
              <a:t>Student of computer  Science we are thrilled to address this problem and provide an effective and efficient solution to prevent </a:t>
            </a:r>
            <a:r>
              <a:rPr lang="en" sz="1400" b="0" strike="noStrike" spc="-1" dirty="0" smtClean="0">
                <a:solidFill>
                  <a:srgbClr val="0070C0"/>
                </a:solidFill>
                <a:highlight>
                  <a:srgbClr val="FFFFFF"/>
                </a:highlight>
                <a:latin typeface="Lato"/>
                <a:ea typeface="Lato"/>
              </a:rPr>
              <a:t>frauds and increse throughput of check processing.</a:t>
            </a:r>
            <a:endParaRPr lang="en-IN" sz="1400" b="0" strike="noStrike" spc="-1" dirty="0">
              <a:solidFill>
                <a:srgbClr val="0070C0"/>
              </a:solidFill>
              <a:latin typeface="Arial"/>
            </a:endParaRPr>
          </a:p>
          <a:p>
            <a:pPr>
              <a:lnSpc>
                <a:spcPct val="100000"/>
              </a:lnSpc>
              <a:buNone/>
              <a:tabLst>
                <a:tab pos="0" algn="l"/>
              </a:tabLst>
            </a:pPr>
            <a:r>
              <a:rPr lang="en" sz="1400" b="0" strike="noStrike" spc="-1" dirty="0">
                <a:solidFill>
                  <a:srgbClr val="222222"/>
                </a:solidFill>
                <a:highlight>
                  <a:srgbClr val="FFFFFF"/>
                </a:highlight>
                <a:latin typeface="Lato"/>
                <a:ea typeface="Lato"/>
              </a:rPr>
              <a:t>   </a:t>
            </a:r>
            <a:endParaRPr lang="en-IN" sz="1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494640" y="229680"/>
            <a:ext cx="8279640" cy="575640"/>
          </a:xfrm>
          <a:prstGeom prst="rect">
            <a:avLst/>
          </a:prstGeom>
          <a:noFill/>
          <a:ln w="0">
            <a:noFill/>
          </a:ln>
        </p:spPr>
        <p:txBody>
          <a:bodyPr tIns="91440" bIns="91440" anchor="t">
            <a:noAutofit/>
          </a:bodyPr>
          <a:lstStyle/>
          <a:p>
            <a:pPr>
              <a:lnSpc>
                <a:spcPct val="100000"/>
              </a:lnSpc>
              <a:buNone/>
              <a:tabLst>
                <a:tab pos="0" algn="l"/>
              </a:tabLst>
            </a:pPr>
            <a:r>
              <a:rPr lang="en" sz="2000" b="1" strike="noStrike" spc="-1">
                <a:solidFill>
                  <a:srgbClr val="222222"/>
                </a:solidFill>
                <a:highlight>
                  <a:srgbClr val="FFFFFF"/>
                </a:highlight>
                <a:latin typeface="Lato"/>
                <a:ea typeface="Lato"/>
              </a:rPr>
              <a:t>User Segment &amp; Pain Points</a:t>
            </a:r>
            <a:endParaRPr lang="en-IN" sz="2000" b="0" strike="noStrike" spc="-1">
              <a:solidFill>
                <a:srgbClr val="000000"/>
              </a:solidFill>
              <a:latin typeface="Arial"/>
            </a:endParaRPr>
          </a:p>
        </p:txBody>
      </p:sp>
      <p:sp>
        <p:nvSpPr>
          <p:cNvPr id="88" name="Google Shape;354;p3"/>
          <p:cNvSpPr/>
          <p:nvPr/>
        </p:nvSpPr>
        <p:spPr>
          <a:xfrm>
            <a:off x="512280" y="1151280"/>
            <a:ext cx="8238240" cy="34138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15000"/>
              </a:lnSpc>
              <a:spcBef>
                <a:spcPts val="1001"/>
              </a:spcBef>
              <a:buNone/>
              <a:tabLst>
                <a:tab pos="0" algn="l"/>
              </a:tabLst>
            </a:pPr>
            <a:r>
              <a:rPr lang="en" sz="1400" b="0" strike="noStrike" spc="-1" dirty="0">
                <a:solidFill>
                  <a:srgbClr val="222222"/>
                </a:solidFill>
                <a:highlight>
                  <a:srgbClr val="FFFFFF"/>
                </a:highlight>
                <a:latin typeface="Lato"/>
                <a:ea typeface="Lato"/>
              </a:rPr>
              <a:t>Which user /advertiser segment would be early adopter of your product &amp; why?</a:t>
            </a:r>
            <a:endParaRPr lang="en-IN" sz="1400" b="0" strike="noStrike" spc="-1" dirty="0">
              <a:latin typeface="Arial"/>
            </a:endParaRPr>
          </a:p>
          <a:p>
            <a:pPr>
              <a:lnSpc>
                <a:spcPct val="115000"/>
              </a:lnSpc>
              <a:spcBef>
                <a:spcPts val="1001"/>
              </a:spcBef>
              <a:buNone/>
              <a:tabLst>
                <a:tab pos="0" algn="l"/>
              </a:tabLst>
            </a:pPr>
            <a:endParaRPr lang="en-IN" sz="1400" b="0" strike="noStrike" spc="-1" dirty="0">
              <a:latin typeface="Arial"/>
            </a:endParaRPr>
          </a:p>
          <a:p>
            <a:pPr marL="285750" indent="-285750">
              <a:lnSpc>
                <a:spcPct val="115000"/>
              </a:lnSpc>
              <a:spcBef>
                <a:spcPts val="1001"/>
              </a:spcBef>
              <a:buFont typeface="Arial" panose="020B0604020202020204" pitchFamily="34" charset="0"/>
              <a:buChar char="•"/>
              <a:tabLst>
                <a:tab pos="0" algn="l"/>
              </a:tabLst>
            </a:pPr>
            <a:r>
              <a:rPr lang="en" sz="1400" b="1" u="sng" strike="noStrike" spc="-1" dirty="0">
                <a:solidFill>
                  <a:srgbClr val="0070C0"/>
                </a:solidFill>
                <a:highlight>
                  <a:srgbClr val="FFFFFF"/>
                </a:highlight>
                <a:latin typeface="Lato"/>
                <a:ea typeface="Lato"/>
              </a:rPr>
              <a:t>For older citizen </a:t>
            </a:r>
            <a:r>
              <a:rPr lang="en" sz="1400" spc="-1" dirty="0" smtClean="0">
                <a:solidFill>
                  <a:srgbClr val="0070C0"/>
                </a:solidFill>
                <a:highlight>
                  <a:srgbClr val="FFFFFF"/>
                </a:highlight>
                <a:latin typeface="Lato"/>
                <a:ea typeface="Lato"/>
              </a:rPr>
              <a:t>: </a:t>
            </a:r>
            <a:r>
              <a:rPr lang="en" sz="1400" b="0" strike="noStrike" spc="-1" dirty="0" smtClean="0">
                <a:solidFill>
                  <a:srgbClr val="0070C0"/>
                </a:solidFill>
                <a:highlight>
                  <a:srgbClr val="FFFFFF"/>
                </a:highlight>
                <a:latin typeface="Lato"/>
                <a:ea typeface="Lato"/>
              </a:rPr>
              <a:t>As their signature changes </a:t>
            </a:r>
            <a:r>
              <a:rPr lang="en" sz="1400" b="0" strike="noStrike" spc="-1" dirty="0">
                <a:solidFill>
                  <a:srgbClr val="0070C0"/>
                </a:solidFill>
                <a:highlight>
                  <a:srgbClr val="FFFFFF"/>
                </a:highlight>
                <a:latin typeface="Lato"/>
                <a:ea typeface="Lato"/>
              </a:rPr>
              <a:t>with </a:t>
            </a:r>
            <a:r>
              <a:rPr lang="en" sz="1400" b="0" strike="noStrike" spc="-1" dirty="0" smtClean="0">
                <a:solidFill>
                  <a:srgbClr val="0070C0"/>
                </a:solidFill>
                <a:highlight>
                  <a:srgbClr val="FFFFFF"/>
                </a:highlight>
                <a:latin typeface="Lato"/>
                <a:ea typeface="Lato"/>
              </a:rPr>
              <a:t>time.</a:t>
            </a:r>
            <a:endParaRPr lang="en-IN" sz="1400" b="0" strike="noStrike" spc="-1" dirty="0">
              <a:solidFill>
                <a:srgbClr val="0070C0"/>
              </a:solidFill>
              <a:latin typeface="Arial"/>
            </a:endParaRPr>
          </a:p>
          <a:p>
            <a:pPr marL="285750" indent="-285750">
              <a:lnSpc>
                <a:spcPct val="115000"/>
              </a:lnSpc>
              <a:spcBef>
                <a:spcPts val="1001"/>
              </a:spcBef>
              <a:buFont typeface="Arial" panose="020B0604020202020204" pitchFamily="34" charset="0"/>
              <a:buChar char="•"/>
              <a:tabLst>
                <a:tab pos="0" algn="l"/>
              </a:tabLst>
            </a:pPr>
            <a:r>
              <a:rPr lang="en" sz="1400" b="1" u="sng" strike="noStrike" spc="-1" dirty="0">
                <a:solidFill>
                  <a:srgbClr val="0070C0"/>
                </a:solidFill>
                <a:highlight>
                  <a:srgbClr val="FFFFFF"/>
                </a:highlight>
                <a:latin typeface="Lato"/>
                <a:ea typeface="Lato"/>
              </a:rPr>
              <a:t>Middle class </a:t>
            </a:r>
            <a:r>
              <a:rPr lang="en" sz="1400" spc="-1" dirty="0" smtClean="0">
                <a:solidFill>
                  <a:srgbClr val="0070C0"/>
                </a:solidFill>
                <a:highlight>
                  <a:srgbClr val="FFFFFF"/>
                </a:highlight>
                <a:latin typeface="Lato"/>
                <a:ea typeface="Lato"/>
              </a:rPr>
              <a:t>: </a:t>
            </a:r>
            <a:r>
              <a:rPr lang="en" sz="1400" b="0" strike="noStrike" spc="-1" dirty="0" smtClean="0">
                <a:solidFill>
                  <a:srgbClr val="0070C0"/>
                </a:solidFill>
                <a:highlight>
                  <a:srgbClr val="FFFFFF"/>
                </a:highlight>
                <a:latin typeface="Lato"/>
                <a:ea typeface="Lato"/>
              </a:rPr>
              <a:t>Waste a lot of time </a:t>
            </a:r>
            <a:r>
              <a:rPr lang="en" sz="1400" b="0" strike="noStrike" spc="-1" dirty="0">
                <a:solidFill>
                  <a:srgbClr val="0070C0"/>
                </a:solidFill>
                <a:highlight>
                  <a:srgbClr val="FFFFFF"/>
                </a:highlight>
                <a:latin typeface="Lato"/>
                <a:ea typeface="Lato"/>
              </a:rPr>
              <a:t>in </a:t>
            </a:r>
            <a:r>
              <a:rPr lang="en" sz="1400" b="0" strike="noStrike" spc="-1" dirty="0" smtClean="0">
                <a:solidFill>
                  <a:srgbClr val="0070C0"/>
                </a:solidFill>
                <a:highlight>
                  <a:srgbClr val="FFFFFF"/>
                </a:highlight>
                <a:latin typeface="Lato"/>
                <a:ea typeface="Lato"/>
              </a:rPr>
              <a:t>long queue due </a:t>
            </a:r>
            <a:r>
              <a:rPr lang="en" sz="1400" b="0" strike="noStrike" spc="-1" dirty="0">
                <a:solidFill>
                  <a:srgbClr val="0070C0"/>
                </a:solidFill>
                <a:highlight>
                  <a:srgbClr val="FFFFFF"/>
                </a:highlight>
                <a:latin typeface="Lato"/>
                <a:ea typeface="Lato"/>
              </a:rPr>
              <a:t>to </a:t>
            </a:r>
            <a:r>
              <a:rPr lang="en" sz="1400" b="0" strike="noStrike" spc="-1" dirty="0" smtClean="0">
                <a:solidFill>
                  <a:srgbClr val="0070C0"/>
                </a:solidFill>
                <a:highlight>
                  <a:srgbClr val="FFFFFF"/>
                </a:highlight>
                <a:latin typeface="Lato"/>
                <a:ea typeface="Lato"/>
              </a:rPr>
              <a:t>long manual </a:t>
            </a:r>
            <a:r>
              <a:rPr lang="en" sz="1400" b="0" strike="noStrike" spc="-1" dirty="0">
                <a:solidFill>
                  <a:srgbClr val="0070C0"/>
                </a:solidFill>
                <a:highlight>
                  <a:srgbClr val="FFFFFF"/>
                </a:highlight>
                <a:latin typeface="Lato"/>
                <a:ea typeface="Lato"/>
              </a:rPr>
              <a:t>processing </a:t>
            </a:r>
            <a:r>
              <a:rPr lang="en" sz="1400" b="0" strike="noStrike" spc="-1" dirty="0" smtClean="0">
                <a:solidFill>
                  <a:srgbClr val="0070C0"/>
                </a:solidFill>
                <a:highlight>
                  <a:srgbClr val="FFFFFF"/>
                </a:highlight>
                <a:latin typeface="Lato"/>
                <a:ea typeface="Lato"/>
              </a:rPr>
              <a:t>time of individual cheque.</a:t>
            </a:r>
            <a:endParaRPr lang="en-IN" sz="1400" b="0" strike="noStrike" spc="-1" dirty="0">
              <a:solidFill>
                <a:srgbClr val="0070C0"/>
              </a:solidFill>
              <a:latin typeface="Arial"/>
            </a:endParaRPr>
          </a:p>
          <a:p>
            <a:pPr marL="285750" indent="-285750">
              <a:lnSpc>
                <a:spcPct val="115000"/>
              </a:lnSpc>
              <a:spcBef>
                <a:spcPts val="1001"/>
              </a:spcBef>
              <a:buFont typeface="Arial" panose="020B0604020202020204" pitchFamily="34" charset="0"/>
              <a:buChar char="•"/>
              <a:tabLst>
                <a:tab pos="0" algn="l"/>
              </a:tabLst>
            </a:pPr>
            <a:r>
              <a:rPr lang="en" sz="1400" b="1" u="sng" strike="noStrike" spc="-1" dirty="0">
                <a:solidFill>
                  <a:srgbClr val="0070C0"/>
                </a:solidFill>
                <a:highlight>
                  <a:srgbClr val="FFFFFF"/>
                </a:highlight>
                <a:latin typeface="Lato"/>
                <a:ea typeface="Lato"/>
              </a:rPr>
              <a:t>Uneducated person  </a:t>
            </a:r>
            <a:r>
              <a:rPr lang="en" sz="1400" b="0" strike="noStrike" spc="-1" dirty="0" smtClean="0">
                <a:solidFill>
                  <a:srgbClr val="0070C0"/>
                </a:solidFill>
                <a:highlight>
                  <a:srgbClr val="FFFFFF"/>
                </a:highlight>
                <a:latin typeface="Lato"/>
                <a:ea typeface="Lato"/>
              </a:rPr>
              <a:t>:Don’t have knowledge to </a:t>
            </a:r>
            <a:r>
              <a:rPr lang="en" sz="1400" b="0" strike="noStrike" spc="-1" dirty="0">
                <a:solidFill>
                  <a:srgbClr val="0070C0"/>
                </a:solidFill>
                <a:highlight>
                  <a:srgbClr val="FFFFFF"/>
                </a:highlight>
                <a:latin typeface="Lato"/>
                <a:ea typeface="Lato"/>
              </a:rPr>
              <a:t>operate </a:t>
            </a:r>
            <a:r>
              <a:rPr lang="en" sz="1400" b="0" strike="noStrike" spc="-1" dirty="0" smtClean="0">
                <a:solidFill>
                  <a:srgbClr val="0070C0"/>
                </a:solidFill>
                <a:highlight>
                  <a:srgbClr val="FFFFFF"/>
                </a:highlight>
                <a:latin typeface="Lato"/>
                <a:ea typeface="Lato"/>
              </a:rPr>
              <a:t>ATM or online services and hence they had to rely on cheque. </a:t>
            </a:r>
            <a:endParaRPr lang="en-IN" sz="1400" b="0" strike="noStrike" spc="-1" dirty="0">
              <a:solidFill>
                <a:srgbClr val="0070C0"/>
              </a:solidFill>
              <a:latin typeface="Arial"/>
            </a:endParaRPr>
          </a:p>
          <a:p>
            <a:pPr>
              <a:lnSpc>
                <a:spcPct val="115000"/>
              </a:lnSpc>
              <a:spcBef>
                <a:spcPts val="1001"/>
              </a:spcBef>
              <a:buNone/>
              <a:tabLst>
                <a:tab pos="0" algn="l"/>
              </a:tabLst>
            </a:pPr>
            <a:r>
              <a:rPr lang="en" sz="1400" b="0" strike="noStrike" spc="-1" dirty="0">
                <a:solidFill>
                  <a:srgbClr val="222222"/>
                </a:solidFill>
                <a:highlight>
                  <a:srgbClr val="FFFFFF"/>
                </a:highlight>
                <a:latin typeface="Lato"/>
                <a:ea typeface="Lato"/>
              </a:rPr>
              <a:t> </a:t>
            </a:r>
            <a:endParaRPr lang="en-IN" sz="1400" b="0" strike="noStrike" spc="-1" dirty="0">
              <a:latin typeface="Arial"/>
            </a:endParaRPr>
          </a:p>
          <a:p>
            <a:pPr>
              <a:lnSpc>
                <a:spcPct val="115000"/>
              </a:lnSpc>
              <a:spcBef>
                <a:spcPts val="1001"/>
              </a:spcBef>
              <a:buNone/>
              <a:tabLst>
                <a:tab pos="0" algn="l"/>
              </a:tabLst>
            </a:pPr>
            <a:endParaRPr lang="en-IN" sz="1400" b="0" strike="noStrike" spc="-1" dirty="0">
              <a:latin typeface="Arial"/>
            </a:endParaRPr>
          </a:p>
          <a:p>
            <a:pPr>
              <a:lnSpc>
                <a:spcPct val="115000"/>
              </a:lnSpc>
              <a:spcBef>
                <a:spcPts val="1001"/>
              </a:spcBef>
              <a:buNone/>
              <a:tabLst>
                <a:tab pos="0" algn="l"/>
              </a:tabLst>
            </a:pPr>
            <a:endParaRPr lang="en-IN" sz="1400" b="0" strike="noStrike" spc="-1" dirty="0">
              <a:latin typeface="Arial"/>
            </a:endParaRPr>
          </a:p>
          <a:p>
            <a:pPr>
              <a:lnSpc>
                <a:spcPct val="115000"/>
              </a:lnSpc>
              <a:spcBef>
                <a:spcPts val="1001"/>
              </a:spcBef>
              <a:buNone/>
              <a:tabLst>
                <a:tab pos="0" algn="l"/>
              </a:tabLst>
            </a:pPr>
            <a:endParaRPr lang="en-IN" sz="1400" b="0" strike="noStrike" spc="-1" dirty="0">
              <a:latin typeface="Arial"/>
            </a:endParaRPr>
          </a:p>
          <a:p>
            <a:pPr>
              <a:lnSpc>
                <a:spcPct val="115000"/>
              </a:lnSpc>
              <a:spcBef>
                <a:spcPts val="1001"/>
              </a:spcBef>
              <a:spcAft>
                <a:spcPts val="1001"/>
              </a:spcAft>
              <a:buNone/>
              <a:tabLst>
                <a:tab pos="0" algn="l"/>
              </a:tabLst>
            </a:pPr>
            <a:endParaRPr lang="en-IN" sz="12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Google Shape;359;p4"/>
          <p:cNvSpPr/>
          <p:nvPr/>
        </p:nvSpPr>
        <p:spPr>
          <a:xfrm>
            <a:off x="472320" y="1227600"/>
            <a:ext cx="8238240" cy="3216358"/>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15000"/>
              </a:lnSpc>
              <a:spcBef>
                <a:spcPts val="1001"/>
              </a:spcBef>
              <a:spcAft>
                <a:spcPts val="1001"/>
              </a:spcAft>
              <a:buNone/>
              <a:tabLst>
                <a:tab pos="0" algn="l"/>
              </a:tabLst>
            </a:pPr>
            <a:r>
              <a:rPr lang="en" sz="1400" b="0" strike="noStrike" spc="-1" dirty="0">
                <a:solidFill>
                  <a:srgbClr val="222222"/>
                </a:solidFill>
                <a:highlight>
                  <a:srgbClr val="FFFFFF"/>
                </a:highlight>
                <a:latin typeface="Lato"/>
                <a:ea typeface="Lato"/>
              </a:rPr>
              <a:t>What are the alternatives/competitive products for the problem you are solving?</a:t>
            </a:r>
            <a:endParaRPr lang="en-IN" sz="1400" b="0" strike="noStrike" spc="-1" dirty="0">
              <a:latin typeface="Arial"/>
            </a:endParaRPr>
          </a:p>
          <a:p>
            <a:pPr marL="285750" indent="-285750">
              <a:lnSpc>
                <a:spcPct val="115000"/>
              </a:lnSpc>
              <a:spcBef>
                <a:spcPts val="1001"/>
              </a:spcBef>
              <a:spcAft>
                <a:spcPts val="1001"/>
              </a:spcAft>
              <a:buFont typeface="Arial" panose="020B0604020202020204" pitchFamily="34" charset="0"/>
              <a:buChar char="•"/>
              <a:tabLst>
                <a:tab pos="0" algn="l"/>
              </a:tabLst>
            </a:pPr>
            <a:r>
              <a:rPr lang="en" sz="1400" b="1" u="sng" strike="noStrike" spc="-1" dirty="0">
                <a:solidFill>
                  <a:srgbClr val="0070C0"/>
                </a:solidFill>
                <a:highlight>
                  <a:srgbClr val="FFFFFF"/>
                </a:highlight>
                <a:latin typeface="Lato"/>
                <a:ea typeface="Lato"/>
              </a:rPr>
              <a:t>Net </a:t>
            </a:r>
            <a:r>
              <a:rPr lang="en" sz="1400" b="1" u="sng" strike="noStrike" spc="-1" dirty="0" smtClean="0">
                <a:solidFill>
                  <a:srgbClr val="0070C0"/>
                </a:solidFill>
                <a:highlight>
                  <a:srgbClr val="FFFFFF"/>
                </a:highlight>
                <a:latin typeface="Lato"/>
                <a:ea typeface="Lato"/>
              </a:rPr>
              <a:t>banking</a:t>
            </a:r>
            <a:r>
              <a:rPr lang="en" sz="1400" b="0" strike="noStrike" spc="-1" dirty="0" smtClean="0">
                <a:solidFill>
                  <a:srgbClr val="0070C0"/>
                </a:solidFill>
                <a:highlight>
                  <a:srgbClr val="FFFFFF"/>
                </a:highlight>
                <a:latin typeface="Lato"/>
                <a:ea typeface="Lato"/>
              </a:rPr>
              <a:t>: Significantly </a:t>
            </a:r>
            <a:r>
              <a:rPr lang="en" sz="1400" b="0" strike="noStrike" spc="-1" dirty="0">
                <a:solidFill>
                  <a:srgbClr val="0070C0"/>
                </a:solidFill>
                <a:highlight>
                  <a:srgbClr val="FFFFFF"/>
                </a:highlight>
                <a:latin typeface="Lato"/>
                <a:ea typeface="Lato"/>
              </a:rPr>
              <a:t>reduce cheque but only operable by </a:t>
            </a:r>
            <a:r>
              <a:rPr lang="en" sz="1400" b="0" strike="noStrike" spc="-1" dirty="0" smtClean="0">
                <a:solidFill>
                  <a:srgbClr val="0070C0"/>
                </a:solidFill>
                <a:highlight>
                  <a:srgbClr val="FFFFFF"/>
                </a:highlight>
                <a:latin typeface="Lato"/>
                <a:ea typeface="Lato"/>
              </a:rPr>
              <a:t>educated </a:t>
            </a:r>
            <a:r>
              <a:rPr lang="en" sz="1400" b="0" strike="noStrike" spc="-1" dirty="0">
                <a:solidFill>
                  <a:srgbClr val="0070C0"/>
                </a:solidFill>
                <a:highlight>
                  <a:srgbClr val="FFFFFF"/>
                </a:highlight>
                <a:latin typeface="Lato"/>
                <a:ea typeface="Lato"/>
              </a:rPr>
              <a:t>sector of </a:t>
            </a:r>
            <a:r>
              <a:rPr lang="en" sz="1400" b="0" strike="noStrike" spc="-1" dirty="0" smtClean="0">
                <a:solidFill>
                  <a:srgbClr val="0070C0"/>
                </a:solidFill>
                <a:highlight>
                  <a:srgbClr val="FFFFFF"/>
                </a:highlight>
                <a:latin typeface="Lato"/>
                <a:ea typeface="Lato"/>
              </a:rPr>
              <a:t>society. </a:t>
            </a:r>
            <a:endParaRPr lang="en-IN" sz="1400" b="0" strike="noStrike" spc="-1" dirty="0">
              <a:solidFill>
                <a:srgbClr val="0070C0"/>
              </a:solidFill>
              <a:latin typeface="Arial"/>
            </a:endParaRPr>
          </a:p>
          <a:p>
            <a:pPr marL="285750" indent="-285750">
              <a:lnSpc>
                <a:spcPct val="115000"/>
              </a:lnSpc>
              <a:spcBef>
                <a:spcPts val="1001"/>
              </a:spcBef>
              <a:spcAft>
                <a:spcPts val="1001"/>
              </a:spcAft>
              <a:buFont typeface="Arial" panose="020B0604020202020204" pitchFamily="34" charset="0"/>
              <a:buChar char="•"/>
              <a:tabLst>
                <a:tab pos="0" algn="l"/>
              </a:tabLst>
            </a:pPr>
            <a:r>
              <a:rPr lang="en" sz="1400" b="1" u="sng" strike="noStrike" spc="-1" dirty="0" smtClean="0">
                <a:solidFill>
                  <a:srgbClr val="0070C0"/>
                </a:solidFill>
                <a:highlight>
                  <a:srgbClr val="FFFFFF"/>
                </a:highlight>
                <a:latin typeface="Lato"/>
                <a:ea typeface="Lato"/>
              </a:rPr>
              <a:t>Debit Card</a:t>
            </a:r>
            <a:r>
              <a:rPr lang="en" sz="1400" b="0" strike="noStrike" spc="-1" dirty="0" smtClean="0">
                <a:solidFill>
                  <a:srgbClr val="0070C0"/>
                </a:solidFill>
                <a:highlight>
                  <a:srgbClr val="FFFFFF"/>
                </a:highlight>
                <a:latin typeface="Lato"/>
                <a:ea typeface="Lato"/>
              </a:rPr>
              <a:t>: Not all people are eligble for KYC, the</a:t>
            </a:r>
            <a:r>
              <a:rPr lang="en-IN" sz="1400" b="0" strike="noStrike" spc="-1" dirty="0" smtClean="0">
                <a:solidFill>
                  <a:srgbClr val="0070C0"/>
                </a:solidFill>
                <a:highlight>
                  <a:srgbClr val="FFFFFF"/>
                </a:highlight>
                <a:latin typeface="Lato"/>
                <a:ea typeface="Lato"/>
              </a:rPr>
              <a:t>re</a:t>
            </a:r>
            <a:r>
              <a:rPr lang="en" sz="1400" b="0" strike="noStrike" spc="-1" dirty="0" smtClean="0">
                <a:solidFill>
                  <a:srgbClr val="0070C0"/>
                </a:solidFill>
                <a:highlight>
                  <a:srgbClr val="FFFFFF"/>
                </a:highlight>
                <a:latin typeface="Lato"/>
                <a:ea typeface="Lato"/>
              </a:rPr>
              <a:t> are various services charge which are debited from account on annual basis.</a:t>
            </a:r>
          </a:p>
          <a:p>
            <a:pPr marL="285750" indent="-285750">
              <a:lnSpc>
                <a:spcPct val="115000"/>
              </a:lnSpc>
              <a:spcBef>
                <a:spcPts val="1001"/>
              </a:spcBef>
              <a:spcAft>
                <a:spcPts val="1001"/>
              </a:spcAft>
              <a:buFont typeface="Arial" panose="020B0604020202020204" pitchFamily="34" charset="0"/>
              <a:buChar char="•"/>
              <a:tabLst>
                <a:tab pos="0" algn="l"/>
              </a:tabLst>
            </a:pPr>
            <a:endParaRPr lang="en" sz="1400" b="0" strike="noStrike" spc="-1" dirty="0" smtClean="0">
              <a:solidFill>
                <a:srgbClr val="0070C0"/>
              </a:solidFill>
              <a:highlight>
                <a:srgbClr val="FFFFFF"/>
              </a:highlight>
              <a:latin typeface="Lato"/>
              <a:ea typeface="Lato"/>
            </a:endParaRPr>
          </a:p>
          <a:p>
            <a:pPr>
              <a:lnSpc>
                <a:spcPct val="115000"/>
              </a:lnSpc>
              <a:spcBef>
                <a:spcPts val="1001"/>
              </a:spcBef>
              <a:spcAft>
                <a:spcPts val="1001"/>
              </a:spcAft>
              <a:buNone/>
              <a:tabLst>
                <a:tab pos="0" algn="l"/>
              </a:tabLst>
            </a:pPr>
            <a:endParaRPr lang="en-IN" sz="1400" b="0" strike="noStrike" spc="-1" dirty="0">
              <a:latin typeface="Arial"/>
            </a:endParaRPr>
          </a:p>
          <a:p>
            <a:pPr>
              <a:lnSpc>
                <a:spcPct val="115000"/>
              </a:lnSpc>
              <a:spcBef>
                <a:spcPts val="1001"/>
              </a:spcBef>
              <a:spcAft>
                <a:spcPts val="1001"/>
              </a:spcAft>
              <a:buNone/>
              <a:tabLst>
                <a:tab pos="0" algn="l"/>
              </a:tabLst>
            </a:pPr>
            <a:r>
              <a:rPr lang="en" sz="1400" b="0" strike="noStrike" spc="-1" dirty="0">
                <a:solidFill>
                  <a:srgbClr val="222222"/>
                </a:solidFill>
                <a:highlight>
                  <a:srgbClr val="FFFFFF"/>
                </a:highlight>
                <a:latin typeface="Lato"/>
                <a:ea typeface="Lato"/>
              </a:rPr>
              <a:t> </a:t>
            </a:r>
            <a:endParaRPr lang="en-IN" sz="1400" b="0" strike="noStrike" spc="-1" dirty="0">
              <a:latin typeface="Arial"/>
            </a:endParaRPr>
          </a:p>
          <a:p>
            <a:pPr>
              <a:lnSpc>
                <a:spcPct val="115000"/>
              </a:lnSpc>
              <a:spcBef>
                <a:spcPts val="1001"/>
              </a:spcBef>
              <a:spcAft>
                <a:spcPts val="1001"/>
              </a:spcAft>
              <a:buNone/>
              <a:tabLst>
                <a:tab pos="0" algn="l"/>
              </a:tabLst>
            </a:pPr>
            <a:endParaRPr lang="en-IN" sz="1400" b="0" strike="noStrike" spc="-1" dirty="0">
              <a:latin typeface="Arial"/>
            </a:endParaRPr>
          </a:p>
        </p:txBody>
      </p:sp>
      <p:sp>
        <p:nvSpPr>
          <p:cNvPr id="90" name="PlaceHolder 1"/>
          <p:cNvSpPr>
            <a:spLocks noGrp="1"/>
          </p:cNvSpPr>
          <p:nvPr>
            <p:ph type="title"/>
          </p:nvPr>
        </p:nvSpPr>
        <p:spPr>
          <a:xfrm>
            <a:off x="342360" y="229680"/>
            <a:ext cx="8279640" cy="575640"/>
          </a:xfrm>
          <a:prstGeom prst="rect">
            <a:avLst/>
          </a:prstGeom>
          <a:noFill/>
          <a:ln w="0">
            <a:noFill/>
          </a:ln>
        </p:spPr>
        <p:txBody>
          <a:bodyPr tIns="91440" bIns="91440" anchor="t">
            <a:noAutofit/>
          </a:bodyPr>
          <a:lstStyle/>
          <a:p>
            <a:pPr>
              <a:lnSpc>
                <a:spcPct val="100000"/>
              </a:lnSpc>
              <a:buNone/>
              <a:tabLst>
                <a:tab pos="0" algn="l"/>
              </a:tabLst>
            </a:pPr>
            <a:r>
              <a:rPr lang="en" sz="2000" b="1" strike="noStrike" spc="-1">
                <a:solidFill>
                  <a:srgbClr val="1F1F50"/>
                </a:solidFill>
                <a:latin typeface="Lato"/>
                <a:ea typeface="Lato"/>
              </a:rPr>
              <a:t>Pre-Requisite</a:t>
            </a:r>
            <a:endParaRPr lang="en-IN" sz="20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494640" y="229680"/>
            <a:ext cx="8279640" cy="575640"/>
          </a:xfrm>
          <a:prstGeom prst="rect">
            <a:avLst/>
          </a:prstGeom>
          <a:noFill/>
          <a:ln w="0">
            <a:noFill/>
          </a:ln>
        </p:spPr>
        <p:txBody>
          <a:bodyPr tIns="91440" bIns="91440" anchor="t">
            <a:noAutofit/>
          </a:bodyPr>
          <a:lstStyle/>
          <a:p>
            <a:pPr>
              <a:lnSpc>
                <a:spcPct val="100000"/>
              </a:lnSpc>
              <a:buNone/>
              <a:tabLst>
                <a:tab pos="0" algn="l"/>
              </a:tabLst>
            </a:pPr>
            <a:r>
              <a:rPr lang="en" sz="2000" b="1" strike="noStrike" spc="-1">
                <a:solidFill>
                  <a:srgbClr val="1F1F50"/>
                </a:solidFill>
                <a:latin typeface="Lato"/>
                <a:ea typeface="Lato"/>
              </a:rPr>
              <a:t>Any Supporting Documents</a:t>
            </a:r>
            <a:endParaRPr lang="en-IN" sz="2000" b="0" strike="noStrike" spc="-1">
              <a:solidFill>
                <a:srgbClr val="000000"/>
              </a:solidFill>
              <a:latin typeface="Arial"/>
            </a:endParaRPr>
          </a:p>
        </p:txBody>
      </p:sp>
      <p:sp>
        <p:nvSpPr>
          <p:cNvPr id="92" name="Google Shape;372;p6"/>
          <p:cNvSpPr/>
          <p:nvPr/>
        </p:nvSpPr>
        <p:spPr>
          <a:xfrm>
            <a:off x="512280" y="1151280"/>
            <a:ext cx="8238240" cy="358071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buNone/>
              <a:tabLst>
                <a:tab pos="0" algn="l"/>
              </a:tabLst>
            </a:pPr>
            <a:r>
              <a:rPr lang="en" sz="1400" b="0" strike="noStrike" spc="-1" dirty="0">
                <a:solidFill>
                  <a:srgbClr val="222222"/>
                </a:solidFill>
                <a:highlight>
                  <a:srgbClr val="FFFFFF"/>
                </a:highlight>
                <a:latin typeface="Lato"/>
                <a:ea typeface="Lato"/>
              </a:rPr>
              <a:t>Present your solution, talk about methodology, architecture &amp; </a:t>
            </a:r>
            <a:r>
              <a:rPr lang="en" sz="1400" b="0" strike="noStrike" spc="-1" dirty="0" smtClean="0">
                <a:solidFill>
                  <a:srgbClr val="222222"/>
                </a:solidFill>
                <a:highlight>
                  <a:srgbClr val="FFFFFF"/>
                </a:highlight>
                <a:latin typeface="Lato"/>
                <a:ea typeface="Lato"/>
              </a:rPr>
              <a:t>scalability.</a:t>
            </a:r>
            <a:endParaRPr lang="en-IN" sz="1400" b="0" strike="noStrike" spc="-1" dirty="0">
              <a:latin typeface="Arial"/>
            </a:endParaRPr>
          </a:p>
          <a:p>
            <a:pPr>
              <a:lnSpc>
                <a:spcPct val="100000"/>
              </a:lnSpc>
              <a:buNone/>
              <a:tabLst>
                <a:tab pos="0" algn="l"/>
              </a:tabLst>
            </a:pPr>
            <a:endParaRPr lang="en-IN" sz="1400" b="0" strike="noStrike" spc="-1" dirty="0">
              <a:latin typeface="Arial"/>
            </a:endParaRPr>
          </a:p>
          <a:p>
            <a:pPr marL="285750" indent="-285750">
              <a:lnSpc>
                <a:spcPct val="100000"/>
              </a:lnSpc>
              <a:buFont typeface="Arial" panose="020B0604020202020204" pitchFamily="34" charset="0"/>
              <a:buChar char="•"/>
              <a:tabLst>
                <a:tab pos="0" algn="l"/>
              </a:tabLst>
            </a:pPr>
            <a:r>
              <a:rPr lang="en" sz="1400" b="0" strike="noStrike" spc="-1" dirty="0" smtClean="0">
                <a:solidFill>
                  <a:srgbClr val="0070C0"/>
                </a:solidFill>
                <a:highlight>
                  <a:srgbClr val="FFFFFF"/>
                </a:highlight>
                <a:latin typeface="Lato"/>
                <a:ea typeface="Lato"/>
              </a:rPr>
              <a:t>Sign </a:t>
            </a:r>
            <a:r>
              <a:rPr lang="en" sz="1400" b="0" strike="noStrike" spc="-1" dirty="0">
                <a:solidFill>
                  <a:srgbClr val="0070C0"/>
                </a:solidFill>
                <a:highlight>
                  <a:srgbClr val="FFFFFF"/>
                </a:highlight>
                <a:latin typeface="Lato"/>
                <a:ea typeface="Lato"/>
              </a:rPr>
              <a:t>verification by measuring </a:t>
            </a:r>
            <a:r>
              <a:rPr lang="en" sz="1400" b="1" strike="noStrike" spc="-1" dirty="0">
                <a:solidFill>
                  <a:srgbClr val="0070C0"/>
                </a:solidFill>
                <a:highlight>
                  <a:srgbClr val="FFFFFF"/>
                </a:highlight>
                <a:latin typeface="Lato"/>
                <a:ea typeface="Lato"/>
              </a:rPr>
              <a:t>slope</a:t>
            </a:r>
            <a:r>
              <a:rPr lang="en" sz="1400" b="0" strike="noStrike" spc="-1" dirty="0">
                <a:solidFill>
                  <a:srgbClr val="0070C0"/>
                </a:solidFill>
                <a:highlight>
                  <a:srgbClr val="FFFFFF"/>
                </a:highlight>
                <a:latin typeface="Lato"/>
                <a:ea typeface="Lato"/>
              </a:rPr>
              <a:t> of </a:t>
            </a:r>
            <a:r>
              <a:rPr lang="en" sz="1400" b="0" strike="noStrike" spc="-1" dirty="0" smtClean="0">
                <a:solidFill>
                  <a:srgbClr val="0070C0"/>
                </a:solidFill>
                <a:highlight>
                  <a:srgbClr val="FFFFFF"/>
                </a:highlight>
                <a:latin typeface="Lato"/>
                <a:ea typeface="Lato"/>
              </a:rPr>
              <a:t>sign.</a:t>
            </a:r>
          </a:p>
          <a:p>
            <a:pPr marL="285750" indent="-285750">
              <a:lnSpc>
                <a:spcPct val="100000"/>
              </a:lnSpc>
              <a:buFont typeface="Arial" panose="020B0604020202020204" pitchFamily="34" charset="0"/>
              <a:buChar char="•"/>
              <a:tabLst>
                <a:tab pos="0" algn="l"/>
              </a:tabLst>
            </a:pPr>
            <a:endParaRPr lang="en" sz="1400" spc="-1" dirty="0">
              <a:solidFill>
                <a:srgbClr val="0070C0"/>
              </a:solidFill>
              <a:highlight>
                <a:srgbClr val="FFFFFF"/>
              </a:highlight>
              <a:latin typeface="Lato"/>
              <a:ea typeface="Lato"/>
            </a:endParaRPr>
          </a:p>
          <a:p>
            <a:pPr>
              <a:lnSpc>
                <a:spcPct val="100000"/>
              </a:lnSpc>
              <a:tabLst>
                <a:tab pos="0" algn="l"/>
              </a:tabLst>
            </a:pPr>
            <a:endParaRPr lang="en" sz="1400" b="0" strike="noStrike" spc="-1" dirty="0" smtClean="0">
              <a:solidFill>
                <a:srgbClr val="0070C0"/>
              </a:solidFill>
              <a:highlight>
                <a:srgbClr val="FFFFFF"/>
              </a:highlight>
              <a:latin typeface="Lato"/>
              <a:ea typeface="Lato"/>
            </a:endParaRPr>
          </a:p>
          <a:p>
            <a:pPr>
              <a:lnSpc>
                <a:spcPct val="100000"/>
              </a:lnSpc>
              <a:tabLst>
                <a:tab pos="0" algn="l"/>
              </a:tabLst>
            </a:pPr>
            <a:endParaRPr lang="en" sz="1400" b="0" strike="noStrike" spc="-1" dirty="0" smtClean="0">
              <a:solidFill>
                <a:srgbClr val="0070C0"/>
              </a:solidFill>
              <a:highlight>
                <a:srgbClr val="FFFFFF"/>
              </a:highlight>
              <a:latin typeface="Lato"/>
              <a:ea typeface="Lato"/>
            </a:endParaRPr>
          </a:p>
          <a:p>
            <a:pPr>
              <a:lnSpc>
                <a:spcPct val="100000"/>
              </a:lnSpc>
              <a:tabLst>
                <a:tab pos="0" algn="l"/>
              </a:tabLst>
            </a:pPr>
            <a:endParaRPr lang="en" sz="1400" spc="-1" dirty="0">
              <a:solidFill>
                <a:srgbClr val="0070C0"/>
              </a:solidFill>
              <a:highlight>
                <a:srgbClr val="FFFFFF"/>
              </a:highlight>
              <a:latin typeface="Lato"/>
              <a:ea typeface="Lato"/>
            </a:endParaRPr>
          </a:p>
          <a:p>
            <a:pPr>
              <a:lnSpc>
                <a:spcPct val="100000"/>
              </a:lnSpc>
              <a:tabLst>
                <a:tab pos="0" algn="l"/>
              </a:tabLst>
            </a:pPr>
            <a:endParaRPr lang="en" sz="1400" b="0" strike="noStrike" spc="-1" dirty="0" smtClean="0">
              <a:solidFill>
                <a:srgbClr val="0070C0"/>
              </a:solidFill>
              <a:highlight>
                <a:srgbClr val="FFFFFF"/>
              </a:highlight>
              <a:latin typeface="Lato"/>
              <a:ea typeface="Lato"/>
            </a:endParaRPr>
          </a:p>
          <a:p>
            <a:pPr>
              <a:lnSpc>
                <a:spcPct val="100000"/>
              </a:lnSpc>
              <a:tabLst>
                <a:tab pos="0" algn="l"/>
              </a:tabLst>
            </a:pPr>
            <a:endParaRPr lang="en" sz="1400" spc="-1" dirty="0">
              <a:solidFill>
                <a:srgbClr val="0070C0"/>
              </a:solidFill>
              <a:highlight>
                <a:srgbClr val="FFFFFF"/>
              </a:highlight>
              <a:latin typeface="Lato"/>
              <a:ea typeface="Lato"/>
            </a:endParaRPr>
          </a:p>
          <a:p>
            <a:pPr>
              <a:lnSpc>
                <a:spcPct val="100000"/>
              </a:lnSpc>
              <a:tabLst>
                <a:tab pos="0" algn="l"/>
              </a:tabLst>
            </a:pPr>
            <a:endParaRPr lang="en" sz="1400" b="0" strike="noStrike" spc="-1" dirty="0" smtClean="0">
              <a:solidFill>
                <a:srgbClr val="0070C0"/>
              </a:solidFill>
              <a:highlight>
                <a:srgbClr val="FFFFFF"/>
              </a:highlight>
              <a:latin typeface="Lato"/>
              <a:ea typeface="Lato"/>
            </a:endParaRPr>
          </a:p>
          <a:p>
            <a:pPr marL="285750" indent="-285750">
              <a:buFont typeface="Arial" panose="020B0604020202020204" pitchFamily="34" charset="0"/>
              <a:buChar char="•"/>
              <a:tabLst>
                <a:tab pos="0" algn="l"/>
              </a:tabLst>
            </a:pPr>
            <a:r>
              <a:rPr lang="en" sz="1400" spc="-1" dirty="0">
                <a:solidFill>
                  <a:srgbClr val="0070C0"/>
                </a:solidFill>
                <a:highlight>
                  <a:srgbClr val="FFFFFF"/>
                </a:highlight>
                <a:latin typeface="Lato"/>
                <a:ea typeface="Lato"/>
              </a:rPr>
              <a:t>S</a:t>
            </a:r>
            <a:r>
              <a:rPr lang="en" sz="1400" b="0" strike="noStrike" spc="-1" dirty="0" smtClean="0">
                <a:solidFill>
                  <a:srgbClr val="0070C0"/>
                </a:solidFill>
                <a:highlight>
                  <a:srgbClr val="FFFFFF"/>
                </a:highlight>
                <a:latin typeface="Lato"/>
                <a:ea typeface="Lato"/>
              </a:rPr>
              <a:t>pace </a:t>
            </a:r>
            <a:r>
              <a:rPr lang="en" sz="1400" b="1" strike="noStrike" spc="-1" dirty="0">
                <a:solidFill>
                  <a:srgbClr val="0070C0"/>
                </a:solidFill>
                <a:highlight>
                  <a:srgbClr val="FFFFFF"/>
                </a:highlight>
                <a:latin typeface="Lato"/>
                <a:ea typeface="Lato"/>
              </a:rPr>
              <a:t>ratio</a:t>
            </a:r>
            <a:r>
              <a:rPr lang="en" sz="1400" b="0" strike="noStrike" spc="-1" dirty="0">
                <a:solidFill>
                  <a:srgbClr val="0070C0"/>
                </a:solidFill>
                <a:highlight>
                  <a:srgbClr val="FFFFFF"/>
                </a:highlight>
                <a:latin typeface="Lato"/>
                <a:ea typeface="Lato"/>
              </a:rPr>
              <a:t> of alternate </a:t>
            </a:r>
            <a:r>
              <a:rPr lang="en" sz="1400" b="0" strike="noStrike" spc="-1" dirty="0" smtClean="0">
                <a:solidFill>
                  <a:srgbClr val="0070C0"/>
                </a:solidFill>
                <a:highlight>
                  <a:srgbClr val="FFFFFF"/>
                </a:highlight>
                <a:latin typeface="Lato"/>
                <a:ea typeface="Lato"/>
              </a:rPr>
              <a:t>character</a:t>
            </a:r>
            <a:endParaRPr lang="en" sz="1400" spc="-1" dirty="0">
              <a:solidFill>
                <a:srgbClr val="0070C0"/>
              </a:solidFill>
              <a:highlight>
                <a:srgbClr val="FFFFFF"/>
              </a:highlight>
              <a:latin typeface="Lato"/>
              <a:ea typeface="Lato"/>
            </a:endParaRPr>
          </a:p>
          <a:p>
            <a:pPr marL="285750" indent="-285750">
              <a:lnSpc>
                <a:spcPct val="100000"/>
              </a:lnSpc>
              <a:buFont typeface="Arial" panose="020B0604020202020204" pitchFamily="34" charset="0"/>
              <a:buChar char="•"/>
              <a:tabLst>
                <a:tab pos="0" algn="l"/>
              </a:tabLst>
            </a:pPr>
            <a:endParaRPr lang="en" sz="1400" b="0" strike="noStrike" spc="-1" dirty="0" smtClean="0">
              <a:solidFill>
                <a:srgbClr val="0070C0"/>
              </a:solidFill>
              <a:highlight>
                <a:srgbClr val="FFFFFF"/>
              </a:highlight>
              <a:latin typeface="Lato"/>
              <a:ea typeface="Lato"/>
            </a:endParaRPr>
          </a:p>
          <a:p>
            <a:pPr marL="285750" indent="-285750">
              <a:lnSpc>
                <a:spcPct val="100000"/>
              </a:lnSpc>
              <a:buFont typeface="Arial" panose="020B0604020202020204" pitchFamily="34" charset="0"/>
              <a:buChar char="•"/>
              <a:tabLst>
                <a:tab pos="0" algn="l"/>
              </a:tabLst>
            </a:pPr>
            <a:endParaRPr lang="en" sz="1400" b="0" strike="noStrike" spc="-1" dirty="0" smtClean="0">
              <a:solidFill>
                <a:srgbClr val="0070C0"/>
              </a:solidFill>
              <a:highlight>
                <a:srgbClr val="FFFFFF"/>
              </a:highlight>
              <a:latin typeface="Lato"/>
              <a:ea typeface="Lato"/>
            </a:endParaRPr>
          </a:p>
          <a:p>
            <a:pPr marL="285750" indent="-285750">
              <a:lnSpc>
                <a:spcPct val="100000"/>
              </a:lnSpc>
              <a:buFont typeface="Arial" panose="020B0604020202020204" pitchFamily="34" charset="0"/>
              <a:buChar char="•"/>
              <a:tabLst>
                <a:tab pos="0" algn="l"/>
              </a:tabLst>
            </a:pPr>
            <a:endParaRPr lang="en" sz="1400" b="0" strike="noStrike" spc="-1" dirty="0" smtClean="0">
              <a:solidFill>
                <a:srgbClr val="0070C0"/>
              </a:solidFill>
              <a:highlight>
                <a:srgbClr val="FFFFFF"/>
              </a:highlight>
              <a:latin typeface="Lato"/>
              <a:ea typeface="Lato"/>
            </a:endParaRPr>
          </a:p>
          <a:p>
            <a:pPr marL="285750" indent="-285750">
              <a:lnSpc>
                <a:spcPct val="100000"/>
              </a:lnSpc>
              <a:buFont typeface="Arial" panose="020B0604020202020204" pitchFamily="34" charset="0"/>
              <a:buChar char="•"/>
              <a:tabLst>
                <a:tab pos="0" algn="l"/>
              </a:tabLst>
            </a:pPr>
            <a:endParaRPr lang="en" sz="1400" b="0" strike="noStrike" spc="-1" dirty="0" smtClean="0">
              <a:solidFill>
                <a:srgbClr val="0070C0"/>
              </a:solidFill>
              <a:highlight>
                <a:srgbClr val="FFFFFF"/>
              </a:highlight>
              <a:latin typeface="Lato"/>
              <a:ea typeface="Lato"/>
            </a:endParaRPr>
          </a:p>
          <a:p>
            <a:pPr>
              <a:lnSpc>
                <a:spcPct val="100000"/>
              </a:lnSpc>
              <a:tabLst>
                <a:tab pos="0" algn="l"/>
              </a:tabLst>
            </a:pPr>
            <a:endParaRPr lang="en" sz="1400" b="0" strike="noStrike" spc="-1" dirty="0" smtClean="0">
              <a:solidFill>
                <a:srgbClr val="0070C0"/>
              </a:solidFill>
              <a:highlight>
                <a:srgbClr val="FFFFFF"/>
              </a:highlight>
              <a:latin typeface="Lato"/>
              <a:ea typeface="Lato"/>
            </a:endParaRPr>
          </a:p>
          <a:p>
            <a:pPr>
              <a:lnSpc>
                <a:spcPct val="100000"/>
              </a:lnSpc>
              <a:tabLst>
                <a:tab pos="0" algn="l"/>
              </a:tabLst>
            </a:pPr>
            <a:endParaRPr lang="en-IN" sz="1400" b="0" strike="noStrike" spc="-1" dirty="0">
              <a:solidFill>
                <a:srgbClr val="0070C0"/>
              </a:solidFill>
              <a:latin typeface="Arial"/>
            </a:endParaRPr>
          </a:p>
          <a:p>
            <a:pPr marL="285750" indent="-285750">
              <a:lnSpc>
                <a:spcPct val="100000"/>
              </a:lnSpc>
              <a:buFont typeface="Arial" panose="020B0604020202020204" pitchFamily="34" charset="0"/>
              <a:buChar char="•"/>
              <a:tabLst>
                <a:tab pos="0" algn="l"/>
              </a:tabLst>
            </a:pPr>
            <a:endParaRPr lang="en-IN" sz="1400" b="0" strike="noStrike" spc="-1" dirty="0">
              <a:solidFill>
                <a:srgbClr val="0070C0"/>
              </a:solidFill>
              <a:latin typeface="Arial"/>
            </a:endParaRPr>
          </a:p>
          <a:p>
            <a:pPr>
              <a:lnSpc>
                <a:spcPct val="100000"/>
              </a:lnSpc>
              <a:buNone/>
              <a:tabLst>
                <a:tab pos="0" algn="l"/>
              </a:tabLst>
            </a:pPr>
            <a:endParaRPr lang="en-IN" sz="1400" b="0" strike="noStrike" spc="-1" dirty="0">
              <a:latin typeface="Arial"/>
            </a:endParaRPr>
          </a:p>
          <a:p>
            <a:pPr>
              <a:lnSpc>
                <a:spcPct val="100000"/>
              </a:lnSpc>
              <a:buNone/>
              <a:tabLst>
                <a:tab pos="0" algn="l"/>
              </a:tabLst>
            </a:pPr>
            <a:endParaRPr lang="en-IN" sz="1400" b="0" strike="noStrike" spc="-1" dirty="0">
              <a:latin typeface="Arial"/>
            </a:endParaRPr>
          </a:p>
          <a:p>
            <a:pPr>
              <a:lnSpc>
                <a:spcPct val="100000"/>
              </a:lnSpc>
              <a:buNone/>
              <a:tabLst>
                <a:tab pos="0" algn="l"/>
              </a:tabLst>
            </a:pPr>
            <a:endParaRPr lang="en-IN" sz="1400" b="0" strike="noStrike" spc="-1" dirty="0">
              <a:latin typeface="Arial"/>
            </a:endParaRPr>
          </a:p>
          <a:p>
            <a:pPr>
              <a:lnSpc>
                <a:spcPct val="100000"/>
              </a:lnSpc>
              <a:buNone/>
              <a:tabLst>
                <a:tab pos="0" algn="l"/>
              </a:tabLst>
            </a:pPr>
            <a:endParaRPr lang="en-IN" sz="1400" b="0" strike="noStrike" spc="-1" dirty="0">
              <a:latin typeface="Arial"/>
            </a:endParaRPr>
          </a:p>
          <a:p>
            <a:pPr marL="914400">
              <a:lnSpc>
                <a:spcPct val="100000"/>
              </a:lnSpc>
              <a:buNone/>
              <a:tabLst>
                <a:tab pos="0" algn="l"/>
              </a:tabLst>
            </a:pPr>
            <a:endParaRPr lang="en-IN" sz="1200" b="0" strike="noStrike" spc="-1" dirty="0">
              <a:latin typeface="Aria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3683604"/>
            <a:ext cx="1512168" cy="1064037"/>
          </a:xfrm>
          <a:prstGeom prst="rect">
            <a:avLst/>
          </a:prstGeom>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1947719"/>
            <a:ext cx="1728192" cy="120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411510"/>
            <a:ext cx="7272808" cy="3970318"/>
          </a:xfrm>
          <a:prstGeom prst="rect">
            <a:avLst/>
          </a:prstGeom>
        </p:spPr>
        <p:txBody>
          <a:bodyPr wrap="square">
            <a:spAutoFit/>
          </a:bodyPr>
          <a:lstStyle/>
          <a:p>
            <a:pPr marL="285750" indent="-285750">
              <a:buFont typeface="Arial" panose="020B0604020202020204" pitchFamily="34" charset="0"/>
              <a:buChar char="•"/>
            </a:pPr>
            <a:r>
              <a:rPr lang="en" b="1" spc="-1" dirty="0">
                <a:solidFill>
                  <a:srgbClr val="0070C0"/>
                </a:solidFill>
                <a:highlight>
                  <a:srgbClr val="FFFFFF"/>
                </a:highlight>
                <a:latin typeface="Lato"/>
                <a:ea typeface="Lato"/>
              </a:rPr>
              <a:t>E</a:t>
            </a:r>
            <a:r>
              <a:rPr lang="en" b="1" strike="noStrike" spc="-1" dirty="0" smtClean="0">
                <a:solidFill>
                  <a:srgbClr val="0070C0"/>
                </a:solidFill>
                <a:highlight>
                  <a:srgbClr val="FFFFFF"/>
                </a:highlight>
                <a:latin typeface="Lato"/>
                <a:ea typeface="Lato"/>
              </a:rPr>
              <a:t>nding</a:t>
            </a:r>
            <a:r>
              <a:rPr lang="en" b="0" strike="noStrike" spc="-1" dirty="0" smtClean="0">
                <a:solidFill>
                  <a:srgbClr val="0070C0"/>
                </a:solidFill>
                <a:highlight>
                  <a:srgbClr val="FFFFFF"/>
                </a:highlight>
                <a:latin typeface="Lato"/>
                <a:ea typeface="Lato"/>
              </a:rPr>
              <a:t> flow of signature</a:t>
            </a:r>
            <a:br>
              <a:rPr lang="en" b="0" strike="noStrike" spc="-1" dirty="0" smtClean="0">
                <a:solidFill>
                  <a:srgbClr val="0070C0"/>
                </a:solidFill>
                <a:highlight>
                  <a:srgbClr val="FFFFFF"/>
                </a:highlight>
                <a:latin typeface="Lato"/>
                <a:ea typeface="Lato"/>
              </a:rPr>
            </a:br>
            <a:endParaRPr lang="en" b="0" strike="noStrike" spc="-1" dirty="0" smtClean="0">
              <a:solidFill>
                <a:srgbClr val="0070C0"/>
              </a:solidFill>
              <a:highlight>
                <a:srgbClr val="FFFFFF"/>
              </a:highlight>
              <a:latin typeface="Lato"/>
              <a:ea typeface="Lato"/>
            </a:endParaRPr>
          </a:p>
          <a:p>
            <a:endParaRPr lang="en" spc="-1" dirty="0">
              <a:solidFill>
                <a:srgbClr val="0070C0"/>
              </a:solidFill>
              <a:highlight>
                <a:srgbClr val="FFFFFF"/>
              </a:highlight>
              <a:latin typeface="Lato"/>
            </a:endParaRPr>
          </a:p>
          <a:p>
            <a:endParaRPr lang="en" spc="-1" dirty="0" smtClean="0">
              <a:solidFill>
                <a:srgbClr val="0070C0"/>
              </a:solidFill>
              <a:highlight>
                <a:srgbClr val="FFFFFF"/>
              </a:highlight>
              <a:latin typeface="Lato"/>
            </a:endParaRPr>
          </a:p>
          <a:p>
            <a:endParaRPr lang="en" spc="-1" dirty="0">
              <a:solidFill>
                <a:srgbClr val="0070C0"/>
              </a:solidFill>
              <a:highlight>
                <a:srgbClr val="FFFFFF"/>
              </a:highlight>
              <a:latin typeface="Lato"/>
            </a:endParaRPr>
          </a:p>
          <a:p>
            <a:endParaRPr lang="en" spc="-1" dirty="0" smtClean="0">
              <a:solidFill>
                <a:srgbClr val="0070C0"/>
              </a:solidFill>
              <a:highlight>
                <a:srgbClr val="FFFFFF"/>
              </a:highlight>
              <a:latin typeface="Lato"/>
            </a:endParaRPr>
          </a:p>
          <a:p>
            <a:endParaRPr lang="en" dirty="0" smtClean="0"/>
          </a:p>
          <a:p>
            <a:pPr marL="285750" indent="-285750">
              <a:buFont typeface="Arial" panose="020B0604020202020204" pitchFamily="34" charset="0"/>
              <a:buChar char="•"/>
            </a:pPr>
            <a:r>
              <a:rPr lang="en" b="1" spc="-1" dirty="0" smtClean="0">
                <a:solidFill>
                  <a:srgbClr val="0070C0"/>
                </a:solidFill>
                <a:highlight>
                  <a:srgbClr val="FFFFFF"/>
                </a:highlight>
                <a:latin typeface="Lato"/>
              </a:rPr>
              <a:t>P</a:t>
            </a:r>
            <a:r>
              <a:rPr lang="en" b="1" strike="noStrike" spc="-1" dirty="0" smtClean="0">
                <a:solidFill>
                  <a:srgbClr val="0070C0"/>
                </a:solidFill>
                <a:highlight>
                  <a:srgbClr val="FFFFFF"/>
                </a:highlight>
                <a:latin typeface="Lato"/>
                <a:ea typeface="Lato"/>
              </a:rPr>
              <a:t>ressure</a:t>
            </a:r>
            <a:r>
              <a:rPr lang="en" b="0" strike="noStrike" spc="-1" dirty="0" smtClean="0">
                <a:solidFill>
                  <a:srgbClr val="0070C0"/>
                </a:solidFill>
                <a:highlight>
                  <a:srgbClr val="FFFFFF"/>
                </a:highlight>
                <a:latin typeface="Lato"/>
                <a:ea typeface="Lato"/>
              </a:rPr>
              <a:t> with which signature is done &amp; ink pixel verification.</a:t>
            </a:r>
            <a:r>
              <a:rPr lang="en" spc="-1" dirty="0" smtClean="0">
                <a:solidFill>
                  <a:srgbClr val="0070C0"/>
                </a:solidFill>
                <a:highlight>
                  <a:srgbClr val="FFFFFF"/>
                </a:highlight>
                <a:latin typeface="Lato"/>
                <a:ea typeface="Lato"/>
              </a:rPr>
              <a:t/>
            </a:r>
            <a:br>
              <a:rPr lang="en" spc="-1" dirty="0" smtClean="0">
                <a:solidFill>
                  <a:srgbClr val="0070C0"/>
                </a:solidFill>
                <a:highlight>
                  <a:srgbClr val="FFFFFF"/>
                </a:highlight>
                <a:latin typeface="Lato"/>
                <a:ea typeface="Lato"/>
              </a:rPr>
            </a:br>
            <a:endParaRPr lang="en" spc="-1" dirty="0" smtClean="0">
              <a:solidFill>
                <a:srgbClr val="0070C0"/>
              </a:solidFill>
              <a:highlight>
                <a:srgbClr val="FFFFFF"/>
              </a:highlight>
              <a:latin typeface="Lato"/>
              <a:ea typeface="Lato"/>
            </a:endParaRPr>
          </a:p>
          <a:p>
            <a:endParaRPr lang="en" b="0" strike="noStrike" spc="-1" dirty="0">
              <a:solidFill>
                <a:srgbClr val="0070C0"/>
              </a:solidFill>
              <a:highlight>
                <a:srgbClr val="FFFFFF"/>
              </a:highlight>
              <a:latin typeface="Lato"/>
              <a:ea typeface="Lato"/>
            </a:endParaRPr>
          </a:p>
          <a:p>
            <a:r>
              <a:rPr lang="en" b="0" strike="noStrike" spc="-1" dirty="0" smtClean="0">
                <a:solidFill>
                  <a:srgbClr val="0070C0"/>
                </a:solidFill>
                <a:highlight>
                  <a:srgbClr val="FFFFFF"/>
                </a:highlight>
                <a:latin typeface="Lato"/>
                <a:ea typeface="Lato"/>
              </a:rPr>
              <a:t/>
            </a:r>
            <a:br>
              <a:rPr lang="en" b="0" strike="noStrike" spc="-1" dirty="0" smtClean="0">
                <a:solidFill>
                  <a:srgbClr val="0070C0"/>
                </a:solidFill>
                <a:highlight>
                  <a:srgbClr val="FFFFFF"/>
                </a:highlight>
                <a:latin typeface="Lato"/>
                <a:ea typeface="Lato"/>
              </a:rPr>
            </a:br>
            <a:endParaRPr lang="en" b="0" strike="noStrike" spc="-1" dirty="0" smtClean="0">
              <a:solidFill>
                <a:srgbClr val="0070C0"/>
              </a:solidFill>
              <a:highlight>
                <a:srgbClr val="FFFFFF"/>
              </a:highlight>
              <a:latin typeface="Lato"/>
              <a:ea typeface="Lato"/>
            </a:endParaRPr>
          </a:p>
          <a:p>
            <a:endParaRPr lang="en" spc="-1" dirty="0">
              <a:solidFill>
                <a:srgbClr val="0070C0"/>
              </a:solidFill>
              <a:highlight>
                <a:srgbClr val="FFFFFF"/>
              </a:highlight>
              <a:latin typeface="Lato"/>
              <a:ea typeface="Lato"/>
            </a:endParaRPr>
          </a:p>
          <a:p>
            <a:endParaRPr lang="en" b="0" strike="noStrike" spc="-1" dirty="0" smtClean="0">
              <a:solidFill>
                <a:srgbClr val="0070C0"/>
              </a:solidFill>
              <a:highlight>
                <a:srgbClr val="FFFFFF"/>
              </a:highlight>
              <a:latin typeface="Lato"/>
              <a:ea typeface="Lato"/>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3023028"/>
            <a:ext cx="2258459" cy="1044538"/>
          </a:xfrm>
          <a:prstGeom prst="rect">
            <a:avLst/>
          </a:prstGeom>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2235" y="987574"/>
            <a:ext cx="2333754" cy="89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0475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a:xfrm>
            <a:off x="251520" y="627534"/>
            <a:ext cx="8649000" cy="3834360"/>
          </a:xfrm>
        </p:spPr>
        <p:txBody>
          <a:bodyPr/>
          <a:lstStyle/>
          <a:p>
            <a:pPr marL="285750" indent="-285750">
              <a:lnSpc>
                <a:spcPct val="100000"/>
              </a:lnSpc>
              <a:buFont typeface="Arial" panose="020B0604020202020204" pitchFamily="34" charset="0"/>
              <a:buChar char="•"/>
              <a:tabLst>
                <a:tab pos="0" algn="l"/>
              </a:tabLst>
            </a:pPr>
            <a:r>
              <a:rPr lang="en" b="1" spc="-1" dirty="0">
                <a:solidFill>
                  <a:srgbClr val="0070C0"/>
                </a:solidFill>
                <a:highlight>
                  <a:srgbClr val="FFFFFF"/>
                </a:highlight>
                <a:latin typeface="Lato"/>
                <a:ea typeface="Lato"/>
              </a:rPr>
              <a:t>A</a:t>
            </a:r>
            <a:r>
              <a:rPr lang="en" b="1" strike="noStrike" spc="-1" dirty="0" smtClean="0">
                <a:solidFill>
                  <a:srgbClr val="0070C0"/>
                </a:solidFill>
                <a:highlight>
                  <a:srgbClr val="FFFFFF"/>
                </a:highlight>
                <a:latin typeface="Lato"/>
                <a:ea typeface="Lato"/>
              </a:rPr>
              <a:t>utomatic</a:t>
            </a:r>
            <a:r>
              <a:rPr lang="en" b="0" strike="noStrike" spc="-1" dirty="0" smtClean="0">
                <a:solidFill>
                  <a:srgbClr val="0070C0"/>
                </a:solidFill>
                <a:highlight>
                  <a:srgbClr val="FFFFFF"/>
                </a:highlight>
                <a:latin typeface="Lato"/>
                <a:ea typeface="Lato"/>
              </a:rPr>
              <a:t> </a:t>
            </a:r>
            <a:r>
              <a:rPr lang="en" b="1" strike="noStrike" spc="-1" dirty="0" smtClean="0">
                <a:solidFill>
                  <a:srgbClr val="0070C0"/>
                </a:solidFill>
                <a:highlight>
                  <a:srgbClr val="FFFFFF"/>
                </a:highlight>
                <a:latin typeface="Lato"/>
                <a:ea typeface="Lato"/>
              </a:rPr>
              <a:t>data entry </a:t>
            </a:r>
            <a:r>
              <a:rPr lang="en" b="0" strike="noStrike" spc="-1" dirty="0" smtClean="0">
                <a:solidFill>
                  <a:srgbClr val="0070C0"/>
                </a:solidFill>
                <a:highlight>
                  <a:srgbClr val="FFFFFF"/>
                </a:highlight>
                <a:latin typeface="Lato"/>
                <a:ea typeface="Lato"/>
              </a:rPr>
              <a:t>from cheque no. &amp; account no. Using OCR.</a:t>
            </a:r>
          </a:p>
          <a:p>
            <a:pPr marL="285750" indent="-285750">
              <a:lnSpc>
                <a:spcPct val="100000"/>
              </a:lnSpc>
              <a:buFont typeface="Arial" panose="020B0604020202020204" pitchFamily="34" charset="0"/>
              <a:buChar char="•"/>
              <a:tabLst>
                <a:tab pos="0" algn="l"/>
              </a:tabLst>
            </a:pPr>
            <a:endParaRPr lang="en-IN" b="0" strike="noStrike" spc="-1" dirty="0" smtClean="0">
              <a:solidFill>
                <a:srgbClr val="0070C0"/>
              </a:solidFill>
              <a:latin typeface="Arial"/>
            </a:endParaRPr>
          </a:p>
          <a:p>
            <a:pPr marL="285750" indent="-285750">
              <a:lnSpc>
                <a:spcPct val="100000"/>
              </a:lnSpc>
              <a:buFont typeface="Arial" panose="020B0604020202020204" pitchFamily="34" charset="0"/>
              <a:buChar char="•"/>
              <a:tabLst>
                <a:tab pos="0" algn="l"/>
              </a:tabLst>
            </a:pPr>
            <a:r>
              <a:rPr lang="en" spc="-1" dirty="0">
                <a:solidFill>
                  <a:srgbClr val="0070C0"/>
                </a:solidFill>
                <a:highlight>
                  <a:srgbClr val="FFFFFF"/>
                </a:highlight>
                <a:latin typeface="Lato"/>
                <a:ea typeface="Lato"/>
              </a:rPr>
              <a:t>B</a:t>
            </a:r>
            <a:r>
              <a:rPr lang="en" b="0" strike="noStrike" spc="-1" dirty="0" smtClean="0">
                <a:solidFill>
                  <a:srgbClr val="0070C0"/>
                </a:solidFill>
                <a:highlight>
                  <a:srgbClr val="FFFFFF"/>
                </a:highlight>
                <a:latin typeface="Lato"/>
                <a:ea typeface="Lato"/>
              </a:rPr>
              <a:t>etter hardware like in vending machine to directly proceess cheque </a:t>
            </a:r>
            <a:r>
              <a:rPr lang="en" b="1" strike="noStrike" spc="-1" dirty="0" smtClean="0">
                <a:solidFill>
                  <a:srgbClr val="0070C0"/>
                </a:solidFill>
                <a:highlight>
                  <a:srgbClr val="FFFFFF"/>
                </a:highlight>
                <a:latin typeface="Lato"/>
                <a:ea typeface="Lato"/>
              </a:rPr>
              <a:t>without human intervention</a:t>
            </a:r>
            <a:r>
              <a:rPr lang="en" b="0" strike="noStrike" spc="-1" dirty="0" smtClean="0">
                <a:solidFill>
                  <a:srgbClr val="0070C0"/>
                </a:solidFill>
                <a:highlight>
                  <a:srgbClr val="FFFFFF"/>
                </a:highlight>
                <a:latin typeface="Lato"/>
                <a:ea typeface="Lato"/>
              </a:rPr>
              <a:t>.</a:t>
            </a:r>
          </a:p>
          <a:p>
            <a:pPr marL="285750" indent="-285750">
              <a:lnSpc>
                <a:spcPct val="100000"/>
              </a:lnSpc>
              <a:buFont typeface="Arial" panose="020B0604020202020204" pitchFamily="34" charset="0"/>
              <a:buChar char="•"/>
              <a:tabLst>
                <a:tab pos="0" algn="l"/>
              </a:tabLst>
            </a:pPr>
            <a:endParaRPr lang="en" spc="-1" dirty="0">
              <a:solidFill>
                <a:srgbClr val="0070C0"/>
              </a:solidFill>
              <a:highlight>
                <a:srgbClr val="FFFFFF"/>
              </a:highlight>
              <a:latin typeface="Lato"/>
              <a:ea typeface="Lato"/>
            </a:endParaRPr>
          </a:p>
          <a:p>
            <a:pPr>
              <a:lnSpc>
                <a:spcPct val="100000"/>
              </a:lnSpc>
              <a:tabLst>
                <a:tab pos="0" algn="l"/>
              </a:tabLst>
            </a:pPr>
            <a:endParaRPr lang="en" b="0" strike="noStrike" spc="-1" dirty="0" smtClean="0">
              <a:solidFill>
                <a:srgbClr val="0070C0"/>
              </a:solidFill>
              <a:highlight>
                <a:srgbClr val="FFFFFF"/>
              </a:highlight>
              <a:latin typeface="Lato"/>
              <a:ea typeface="Lato"/>
            </a:endParaRPr>
          </a:p>
          <a:p>
            <a:pPr marL="285750" indent="-285750">
              <a:lnSpc>
                <a:spcPct val="100000"/>
              </a:lnSpc>
              <a:buFont typeface="Arial" panose="020B0604020202020204" pitchFamily="34" charset="0"/>
              <a:buChar char="•"/>
              <a:tabLst>
                <a:tab pos="0" algn="l"/>
              </a:tabLst>
            </a:pPr>
            <a:endParaRPr lang="en-IN" b="0" strike="noStrike" spc="-1" dirty="0" smtClean="0">
              <a:solidFill>
                <a:srgbClr val="0070C0"/>
              </a:solidFill>
              <a:latin typeface="Arial"/>
            </a:endParaRPr>
          </a:p>
          <a:p>
            <a:pPr marL="285750" indent="-285750">
              <a:lnSpc>
                <a:spcPct val="100000"/>
              </a:lnSpc>
              <a:buFont typeface="Arial" panose="020B0604020202020204" pitchFamily="34" charset="0"/>
              <a:buChar char="•"/>
              <a:tabLst>
                <a:tab pos="0" algn="l"/>
              </a:tabLst>
            </a:pPr>
            <a:endParaRPr lang="en-IN" b="0" strike="noStrike" spc="-1" dirty="0" smtClean="0">
              <a:solidFill>
                <a:srgbClr val="0070C0"/>
              </a:solidFill>
              <a:latin typeface="Arial"/>
            </a:endParaRPr>
          </a:p>
          <a:p>
            <a:endParaRPr lang="en-IN"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2526919"/>
            <a:ext cx="2016224"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886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p:nvPr>
        </p:nvSpPr>
        <p:spPr>
          <a:xfrm>
            <a:off x="467544" y="1203480"/>
            <a:ext cx="8218896" cy="1872326"/>
          </a:xfrm>
        </p:spPr>
        <p:txBody>
          <a:bodyPr/>
          <a:lstStyle/>
          <a:p>
            <a:pPr>
              <a:lnSpc>
                <a:spcPct val="100000"/>
              </a:lnSpc>
              <a:tabLst>
                <a:tab pos="0" algn="l"/>
              </a:tabLst>
            </a:pPr>
            <a:r>
              <a:rPr lang="en" b="1" u="sng" strike="noStrike" spc="-1" dirty="0" smtClean="0">
                <a:solidFill>
                  <a:schemeClr val="tx1"/>
                </a:solidFill>
                <a:highlight>
                  <a:srgbClr val="FFFFFF"/>
                </a:highlight>
                <a:latin typeface="Lato"/>
                <a:ea typeface="Lato"/>
              </a:rPr>
              <a:t>Scalability</a:t>
            </a:r>
          </a:p>
          <a:p>
            <a:pPr>
              <a:lnSpc>
                <a:spcPct val="100000"/>
              </a:lnSpc>
              <a:tabLst>
                <a:tab pos="0" algn="l"/>
              </a:tabLst>
            </a:pPr>
            <a:endParaRPr lang="en-IN" b="0" strike="noStrike" spc="-1" dirty="0" smtClean="0">
              <a:solidFill>
                <a:schemeClr val="tx1"/>
              </a:solidFill>
              <a:latin typeface="Arial"/>
            </a:endParaRPr>
          </a:p>
          <a:p>
            <a:pPr marL="285750" indent="-285750">
              <a:lnSpc>
                <a:spcPct val="100000"/>
              </a:lnSpc>
              <a:buFont typeface="Arial" panose="020B0604020202020204" pitchFamily="34" charset="0"/>
              <a:buChar char="•"/>
              <a:tabLst>
                <a:tab pos="0" algn="l"/>
              </a:tabLst>
            </a:pPr>
            <a:r>
              <a:rPr lang="en" b="0" strike="noStrike" spc="-1" dirty="0" smtClean="0">
                <a:solidFill>
                  <a:srgbClr val="0070C0"/>
                </a:solidFill>
                <a:highlight>
                  <a:srgbClr val="FFFFFF"/>
                </a:highlight>
                <a:latin typeface="Lato"/>
                <a:ea typeface="Lato"/>
              </a:rPr>
              <a:t>Provide cloud solution for our problem.</a:t>
            </a:r>
            <a:endParaRPr lang="en-IN" b="0" strike="noStrike" spc="-1" dirty="0" smtClean="0">
              <a:solidFill>
                <a:srgbClr val="0070C0"/>
              </a:solidFill>
              <a:latin typeface="Arial"/>
            </a:endParaRPr>
          </a:p>
          <a:p>
            <a:pPr marL="285750" indent="-285750">
              <a:lnSpc>
                <a:spcPct val="100000"/>
              </a:lnSpc>
              <a:buFont typeface="Arial" panose="020B0604020202020204" pitchFamily="34" charset="0"/>
              <a:buChar char="•"/>
              <a:tabLst>
                <a:tab pos="0" algn="l"/>
              </a:tabLst>
            </a:pPr>
            <a:r>
              <a:rPr lang="en" b="0" strike="noStrike" spc="-1" dirty="0" smtClean="0">
                <a:solidFill>
                  <a:srgbClr val="0070C0"/>
                </a:solidFill>
                <a:highlight>
                  <a:srgbClr val="FFFFFF"/>
                </a:highlight>
                <a:latin typeface="Lato"/>
                <a:ea typeface="Lato"/>
              </a:rPr>
              <a:t>Can be implemented by other bank. </a:t>
            </a:r>
            <a:endParaRPr lang="en-IN" b="0" strike="noStrike" spc="-1" dirty="0" smtClean="0">
              <a:solidFill>
                <a:srgbClr val="0070C0"/>
              </a:solidFill>
              <a:latin typeface="Arial"/>
            </a:endParaRPr>
          </a:p>
          <a:p>
            <a:endParaRPr lang="en-IN" dirty="0"/>
          </a:p>
        </p:txBody>
      </p:sp>
    </p:spTree>
    <p:extLst>
      <p:ext uri="{BB962C8B-B14F-4D97-AF65-F5344CB8AC3E}">
        <p14:creationId xmlns:p14="http://schemas.microsoft.com/office/powerpoint/2010/main" val="1630835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0" y="818640"/>
            <a:ext cx="8279640" cy="575640"/>
          </a:xfrm>
          <a:prstGeom prst="rect">
            <a:avLst/>
          </a:prstGeom>
          <a:noFill/>
          <a:ln w="0">
            <a:noFill/>
          </a:ln>
        </p:spPr>
        <p:txBody>
          <a:bodyPr tIns="91440" bIns="91440" anchor="t">
            <a:noAutofit/>
          </a:bodyPr>
          <a:lstStyle/>
          <a:p>
            <a:pPr>
              <a:lnSpc>
                <a:spcPct val="100000"/>
              </a:lnSpc>
              <a:buNone/>
              <a:tabLst>
                <a:tab pos="0" algn="l"/>
              </a:tabLst>
            </a:pPr>
            <a:r>
              <a:rPr lang="en" sz="2000" b="1" strike="noStrike" spc="-1" dirty="0" smtClean="0">
                <a:solidFill>
                  <a:srgbClr val="4A4548"/>
                </a:solidFill>
                <a:highlight>
                  <a:srgbClr val="FFFFFF"/>
                </a:highlight>
                <a:latin typeface="Lato"/>
                <a:ea typeface="Lato"/>
              </a:rPr>
              <a:t> Azure </a:t>
            </a:r>
            <a:r>
              <a:rPr lang="en" sz="2000" b="1" strike="noStrike" spc="-1" dirty="0">
                <a:solidFill>
                  <a:srgbClr val="4A4548"/>
                </a:solidFill>
                <a:highlight>
                  <a:srgbClr val="FFFFFF"/>
                </a:highlight>
                <a:latin typeface="Lato"/>
                <a:ea typeface="Lato"/>
              </a:rPr>
              <a:t>tools or resources</a:t>
            </a:r>
            <a:endParaRPr lang="en-IN" sz="2000" b="0" strike="noStrike" spc="-1" dirty="0">
              <a:solidFill>
                <a:srgbClr val="000000"/>
              </a:solidFill>
              <a:latin typeface="Arial"/>
            </a:endParaRPr>
          </a:p>
        </p:txBody>
      </p:sp>
      <p:sp>
        <p:nvSpPr>
          <p:cNvPr id="94" name="PlaceHolder 2"/>
          <p:cNvSpPr>
            <a:spLocks noGrp="1"/>
          </p:cNvSpPr>
          <p:nvPr>
            <p:ph type="title"/>
          </p:nvPr>
        </p:nvSpPr>
        <p:spPr>
          <a:xfrm>
            <a:off x="0" y="2019960"/>
            <a:ext cx="8279640" cy="1343878"/>
          </a:xfrm>
          <a:prstGeom prst="rect">
            <a:avLst/>
          </a:prstGeom>
          <a:noFill/>
          <a:ln w="0">
            <a:noFill/>
          </a:ln>
        </p:spPr>
        <p:txBody>
          <a:bodyPr tIns="91440" bIns="91440" anchor="t">
            <a:noAutofit/>
          </a:bodyPr>
          <a:lstStyle/>
          <a:p>
            <a:pPr>
              <a:lnSpc>
                <a:spcPct val="100000"/>
              </a:lnSpc>
              <a:buNone/>
              <a:tabLst>
                <a:tab pos="0" algn="l"/>
              </a:tabLst>
            </a:pPr>
            <a:r>
              <a:rPr lang="en" sz="1400" b="0" strike="noStrike" spc="-1" dirty="0" smtClean="0">
                <a:solidFill>
                  <a:srgbClr val="4A4548"/>
                </a:solidFill>
                <a:highlight>
                  <a:srgbClr val="FFFFFF"/>
                </a:highlight>
                <a:latin typeface="Lato"/>
                <a:ea typeface="Lato"/>
              </a:rPr>
              <a:t>  Azure </a:t>
            </a:r>
            <a:r>
              <a:rPr lang="en" sz="1400" b="0" strike="noStrike" spc="-1" dirty="0">
                <a:solidFill>
                  <a:srgbClr val="4A4548"/>
                </a:solidFill>
                <a:highlight>
                  <a:srgbClr val="FFFFFF"/>
                </a:highlight>
                <a:latin typeface="Lato"/>
                <a:ea typeface="Lato"/>
              </a:rPr>
              <a:t>tools or resources which are likely to be used by you for the prototype, if your idea gets </a:t>
            </a:r>
            <a:r>
              <a:rPr lang="en" sz="1400" b="0" strike="noStrike" spc="-1" dirty="0" smtClean="0">
                <a:solidFill>
                  <a:srgbClr val="4A4548"/>
                </a:solidFill>
                <a:highlight>
                  <a:srgbClr val="FFFFFF"/>
                </a:highlight>
                <a:latin typeface="Lato"/>
                <a:ea typeface="Lato"/>
              </a:rPr>
              <a:t>selected.</a:t>
            </a:r>
            <a:br>
              <a:rPr lang="en" sz="1400" b="0" strike="noStrike" spc="-1" dirty="0" smtClean="0">
                <a:solidFill>
                  <a:srgbClr val="4A4548"/>
                </a:solidFill>
                <a:highlight>
                  <a:srgbClr val="FFFFFF"/>
                </a:highlight>
                <a:latin typeface="Lato"/>
                <a:ea typeface="Lato"/>
              </a:rPr>
            </a:br>
            <a:r>
              <a:rPr lang="en" sz="1400" spc="-1" dirty="0" smtClean="0">
                <a:solidFill>
                  <a:srgbClr val="4A4548"/>
                </a:solidFill>
                <a:highlight>
                  <a:srgbClr val="FFFFFF"/>
                </a:highlight>
                <a:latin typeface="Lato"/>
                <a:ea typeface="Lato"/>
              </a:rPr>
              <a:t/>
            </a:r>
            <a:br>
              <a:rPr lang="en" sz="1400" spc="-1" dirty="0" smtClean="0">
                <a:solidFill>
                  <a:srgbClr val="4A4548"/>
                </a:solidFill>
                <a:highlight>
                  <a:srgbClr val="FFFFFF"/>
                </a:highlight>
                <a:latin typeface="Lato"/>
                <a:ea typeface="Lato"/>
              </a:rPr>
            </a:br>
            <a:r>
              <a:rPr lang="en" sz="1400" spc="-1" dirty="0" smtClean="0">
                <a:solidFill>
                  <a:srgbClr val="4A4548"/>
                </a:solidFill>
                <a:highlight>
                  <a:srgbClr val="FFFFFF"/>
                </a:highlight>
                <a:latin typeface="Lato"/>
                <a:ea typeface="Lato"/>
              </a:rPr>
              <a:t>  </a:t>
            </a:r>
            <a:r>
              <a:rPr lang="en" sz="1400" spc="-1" dirty="0" smtClean="0">
                <a:solidFill>
                  <a:srgbClr val="0070C0"/>
                </a:solidFill>
                <a:highlight>
                  <a:srgbClr val="FFFFFF"/>
                </a:highlight>
                <a:latin typeface="Lato"/>
                <a:ea typeface="Lato"/>
              </a:rPr>
              <a:t>Need cloud server to host out pototype. </a:t>
            </a:r>
            <a:endParaRPr lang="en-IN" sz="1400" b="0" strike="noStrike" spc="-1" dirty="0">
              <a:solidFill>
                <a:srgbClr val="0070C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TotalTime>
  <Words>553</Words>
  <Application>Microsoft Office PowerPoint</Application>
  <PresentationFormat>On-screen Show (16:9)</PresentationFormat>
  <Paragraphs>97</Paragraphs>
  <Slides>12</Slides>
  <Notes>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Office Theme</vt:lpstr>
      <vt:lpstr>Bank of Baroda Hackathon - 2022                       </vt:lpstr>
      <vt:lpstr>Problem Statement?</vt:lpstr>
      <vt:lpstr>User Segment &amp; Pain Points</vt:lpstr>
      <vt:lpstr>Pre-Requisite</vt:lpstr>
      <vt:lpstr>Any Supporting Documents</vt:lpstr>
      <vt:lpstr>PowerPoint Presentation</vt:lpstr>
      <vt:lpstr>PowerPoint Presentation</vt:lpstr>
      <vt:lpstr>PowerPoint Presentation</vt:lpstr>
      <vt:lpstr> Azure tools or resources</vt:lpstr>
      <vt:lpstr>Key Differentiators &amp; Adoption Plan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dell</dc:creator>
  <cp:lastModifiedBy>dell</cp:lastModifiedBy>
  <cp:revision>16</cp:revision>
  <dcterms:modified xsi:type="dcterms:W3CDTF">2022-09-17T19:35:12Z</dcterms:modified>
  <dc:language>en-IN</dc:language>
</cp:coreProperties>
</file>