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58" r:id="rId5"/>
    <p:sldId id="277" r:id="rId6"/>
    <p:sldId id="261" r:id="rId7"/>
    <p:sldId id="263" r:id="rId8"/>
    <p:sldId id="276" r:id="rId9"/>
    <p:sldId id="267" r:id="rId10"/>
    <p:sldId id="274" r:id="rId11"/>
    <p:sldId id="273" r:id="rId12"/>
    <p:sldId id="272" r:id="rId13"/>
    <p:sldId id="271" r:id="rId14"/>
    <p:sldId id="270" r:id="rId15"/>
    <p:sldId id="269"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12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1B60A-873D-4757-AA57-686C13B96C55}"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17913AC9-9DFB-4C8E-9954-7477D27F04A4}">
      <dgm:prSet/>
      <dgm:spPr/>
      <dgm:t>
        <a:bodyPr/>
        <a:lstStyle/>
        <a:p>
          <a:r>
            <a:rPr lang="en-US"/>
            <a:t>Study customer behavior for loan granting</a:t>
          </a:r>
        </a:p>
      </dgm:t>
    </dgm:pt>
    <dgm:pt modelId="{B8B69FA8-AB47-4658-8DA9-BE78A5C54E49}" type="parTrans" cxnId="{569F036E-F613-4EE4-938D-53F378321F77}">
      <dgm:prSet/>
      <dgm:spPr/>
      <dgm:t>
        <a:bodyPr/>
        <a:lstStyle/>
        <a:p>
          <a:endParaRPr lang="en-US"/>
        </a:p>
      </dgm:t>
    </dgm:pt>
    <dgm:pt modelId="{A7F9B7FE-B20B-4229-B3CB-E7834A1CF29B}" type="sibTrans" cxnId="{569F036E-F613-4EE4-938D-53F378321F77}">
      <dgm:prSet phldrT="01" phldr="0"/>
      <dgm:spPr/>
      <dgm:t>
        <a:bodyPr/>
        <a:lstStyle/>
        <a:p>
          <a:r>
            <a:rPr lang="en-US"/>
            <a:t>01</a:t>
          </a:r>
        </a:p>
      </dgm:t>
    </dgm:pt>
    <dgm:pt modelId="{4E33629C-900E-4D38-B1F5-4B0BFAD688A8}">
      <dgm:prSet/>
      <dgm:spPr/>
      <dgm:t>
        <a:bodyPr/>
        <a:lstStyle/>
        <a:p>
          <a:r>
            <a:rPr lang="en-US"/>
            <a:t>Predict likelihood of default</a:t>
          </a:r>
        </a:p>
      </dgm:t>
    </dgm:pt>
    <dgm:pt modelId="{0186BF8B-4EF1-4288-9C38-85B7C75EE387}" type="parTrans" cxnId="{64AA1FCD-D47F-4532-8BB8-9327C7645394}">
      <dgm:prSet/>
      <dgm:spPr/>
      <dgm:t>
        <a:bodyPr/>
        <a:lstStyle/>
        <a:p>
          <a:endParaRPr lang="en-US"/>
        </a:p>
      </dgm:t>
    </dgm:pt>
    <dgm:pt modelId="{B3474C4D-0E64-499F-B4BA-F3BB435BA896}" type="sibTrans" cxnId="{64AA1FCD-D47F-4532-8BB8-9327C7645394}">
      <dgm:prSet phldrT="02" phldr="0"/>
      <dgm:spPr/>
      <dgm:t>
        <a:bodyPr/>
        <a:lstStyle/>
        <a:p>
          <a:r>
            <a:rPr lang="en-US"/>
            <a:t>02</a:t>
          </a:r>
        </a:p>
      </dgm:t>
    </dgm:pt>
    <dgm:pt modelId="{3CE2786A-23DD-44C1-8C53-E0CBEA28AF54}">
      <dgm:prSet/>
      <dgm:spPr/>
      <dgm:t>
        <a:bodyPr/>
        <a:lstStyle/>
        <a:p>
          <a:r>
            <a:rPr lang="en-US"/>
            <a:t>Support decision-making: loan denial, amount adjustment, or higher interest rates for risky applicants</a:t>
          </a:r>
        </a:p>
      </dgm:t>
    </dgm:pt>
    <dgm:pt modelId="{07191D39-7E4B-4966-97F5-B02DA6DBE188}" type="parTrans" cxnId="{F1237DF9-ABC2-42A1-918D-6AC020DF3526}">
      <dgm:prSet/>
      <dgm:spPr/>
      <dgm:t>
        <a:bodyPr/>
        <a:lstStyle/>
        <a:p>
          <a:endParaRPr lang="en-US"/>
        </a:p>
      </dgm:t>
    </dgm:pt>
    <dgm:pt modelId="{8452EDCD-3CE0-44BE-8B3A-60F19CC68ADE}" type="sibTrans" cxnId="{F1237DF9-ABC2-42A1-918D-6AC020DF3526}">
      <dgm:prSet phldrT="03" phldr="0"/>
      <dgm:spPr/>
      <dgm:t>
        <a:bodyPr/>
        <a:lstStyle/>
        <a:p>
          <a:r>
            <a:rPr lang="en-US"/>
            <a:t>03</a:t>
          </a:r>
        </a:p>
      </dgm:t>
    </dgm:pt>
    <dgm:pt modelId="{16723EC1-98FE-4A34-BB8C-69585CF2BB91}" type="pres">
      <dgm:prSet presAssocID="{AC41B60A-873D-4757-AA57-686C13B96C55}" presName="Name0" presStyleCnt="0">
        <dgm:presLayoutVars>
          <dgm:animLvl val="lvl"/>
          <dgm:resizeHandles val="exact"/>
        </dgm:presLayoutVars>
      </dgm:prSet>
      <dgm:spPr/>
    </dgm:pt>
    <dgm:pt modelId="{9B3C5C66-3A81-4F57-A23B-B7150D6CF5F7}" type="pres">
      <dgm:prSet presAssocID="{17913AC9-9DFB-4C8E-9954-7477D27F04A4}" presName="compositeNode" presStyleCnt="0">
        <dgm:presLayoutVars>
          <dgm:bulletEnabled val="1"/>
        </dgm:presLayoutVars>
      </dgm:prSet>
      <dgm:spPr/>
    </dgm:pt>
    <dgm:pt modelId="{DBF8187E-3283-4AE3-898C-835B92958E9C}" type="pres">
      <dgm:prSet presAssocID="{17913AC9-9DFB-4C8E-9954-7477D27F04A4}" presName="bgRect" presStyleLbl="alignNode1" presStyleIdx="0" presStyleCnt="3"/>
      <dgm:spPr/>
    </dgm:pt>
    <dgm:pt modelId="{B4BCF732-9870-45FB-BF63-2FFB3381D844}" type="pres">
      <dgm:prSet presAssocID="{A7F9B7FE-B20B-4229-B3CB-E7834A1CF29B}" presName="sibTransNodeRect" presStyleLbl="alignNode1" presStyleIdx="0" presStyleCnt="3">
        <dgm:presLayoutVars>
          <dgm:chMax val="0"/>
          <dgm:bulletEnabled val="1"/>
        </dgm:presLayoutVars>
      </dgm:prSet>
      <dgm:spPr/>
    </dgm:pt>
    <dgm:pt modelId="{A12487A1-C93D-4215-AEF5-BF6D5E5DC4A5}" type="pres">
      <dgm:prSet presAssocID="{17913AC9-9DFB-4C8E-9954-7477D27F04A4}" presName="nodeRect" presStyleLbl="alignNode1" presStyleIdx="0" presStyleCnt="3">
        <dgm:presLayoutVars>
          <dgm:bulletEnabled val="1"/>
        </dgm:presLayoutVars>
      </dgm:prSet>
      <dgm:spPr/>
    </dgm:pt>
    <dgm:pt modelId="{EEFA81EC-94B6-40DB-812E-55461677AA8A}" type="pres">
      <dgm:prSet presAssocID="{A7F9B7FE-B20B-4229-B3CB-E7834A1CF29B}" presName="sibTrans" presStyleCnt="0"/>
      <dgm:spPr/>
    </dgm:pt>
    <dgm:pt modelId="{0D26C4EA-BEA8-4581-A276-22F3573653EB}" type="pres">
      <dgm:prSet presAssocID="{4E33629C-900E-4D38-B1F5-4B0BFAD688A8}" presName="compositeNode" presStyleCnt="0">
        <dgm:presLayoutVars>
          <dgm:bulletEnabled val="1"/>
        </dgm:presLayoutVars>
      </dgm:prSet>
      <dgm:spPr/>
    </dgm:pt>
    <dgm:pt modelId="{51A6FE9B-FE21-4565-BA99-4FAFD40C0BC8}" type="pres">
      <dgm:prSet presAssocID="{4E33629C-900E-4D38-B1F5-4B0BFAD688A8}" presName="bgRect" presStyleLbl="alignNode1" presStyleIdx="1" presStyleCnt="3"/>
      <dgm:spPr/>
    </dgm:pt>
    <dgm:pt modelId="{9F3906A0-6506-4EEB-8346-F1B83E86F916}" type="pres">
      <dgm:prSet presAssocID="{B3474C4D-0E64-499F-B4BA-F3BB435BA896}" presName="sibTransNodeRect" presStyleLbl="alignNode1" presStyleIdx="1" presStyleCnt="3">
        <dgm:presLayoutVars>
          <dgm:chMax val="0"/>
          <dgm:bulletEnabled val="1"/>
        </dgm:presLayoutVars>
      </dgm:prSet>
      <dgm:spPr/>
    </dgm:pt>
    <dgm:pt modelId="{AF0B9864-BBB1-45AA-B699-B50F8D7F3A99}" type="pres">
      <dgm:prSet presAssocID="{4E33629C-900E-4D38-B1F5-4B0BFAD688A8}" presName="nodeRect" presStyleLbl="alignNode1" presStyleIdx="1" presStyleCnt="3">
        <dgm:presLayoutVars>
          <dgm:bulletEnabled val="1"/>
        </dgm:presLayoutVars>
      </dgm:prSet>
      <dgm:spPr/>
    </dgm:pt>
    <dgm:pt modelId="{B0A98B26-83F1-4E91-9010-3D3CDC81617C}" type="pres">
      <dgm:prSet presAssocID="{B3474C4D-0E64-499F-B4BA-F3BB435BA896}" presName="sibTrans" presStyleCnt="0"/>
      <dgm:spPr/>
    </dgm:pt>
    <dgm:pt modelId="{1E67B803-1D1D-45A8-BC52-A043B855F347}" type="pres">
      <dgm:prSet presAssocID="{3CE2786A-23DD-44C1-8C53-E0CBEA28AF54}" presName="compositeNode" presStyleCnt="0">
        <dgm:presLayoutVars>
          <dgm:bulletEnabled val="1"/>
        </dgm:presLayoutVars>
      </dgm:prSet>
      <dgm:spPr/>
    </dgm:pt>
    <dgm:pt modelId="{31F3F0C4-CB52-4148-A0E3-E2F20B7AE2C2}" type="pres">
      <dgm:prSet presAssocID="{3CE2786A-23DD-44C1-8C53-E0CBEA28AF54}" presName="bgRect" presStyleLbl="alignNode1" presStyleIdx="2" presStyleCnt="3"/>
      <dgm:spPr/>
    </dgm:pt>
    <dgm:pt modelId="{DDE5363F-B26A-46E6-BA83-1730F4AFD28B}" type="pres">
      <dgm:prSet presAssocID="{8452EDCD-3CE0-44BE-8B3A-60F19CC68ADE}" presName="sibTransNodeRect" presStyleLbl="alignNode1" presStyleIdx="2" presStyleCnt="3">
        <dgm:presLayoutVars>
          <dgm:chMax val="0"/>
          <dgm:bulletEnabled val="1"/>
        </dgm:presLayoutVars>
      </dgm:prSet>
      <dgm:spPr/>
    </dgm:pt>
    <dgm:pt modelId="{451BAF59-3385-4727-B483-7BA6293F4F08}" type="pres">
      <dgm:prSet presAssocID="{3CE2786A-23DD-44C1-8C53-E0CBEA28AF54}" presName="nodeRect" presStyleLbl="alignNode1" presStyleIdx="2" presStyleCnt="3">
        <dgm:presLayoutVars>
          <dgm:bulletEnabled val="1"/>
        </dgm:presLayoutVars>
      </dgm:prSet>
      <dgm:spPr/>
    </dgm:pt>
  </dgm:ptLst>
  <dgm:cxnLst>
    <dgm:cxn modelId="{C6C44832-2198-4011-8FBC-DCC9EDE3800D}" type="presOf" srcId="{3CE2786A-23DD-44C1-8C53-E0CBEA28AF54}" destId="{451BAF59-3385-4727-B483-7BA6293F4F08}" srcOrd="1" destOrd="0" presId="urn:microsoft.com/office/officeart/2016/7/layout/LinearBlockProcessNumbered"/>
    <dgm:cxn modelId="{78E65F34-5555-4864-8C92-4D88E30CFE07}" type="presOf" srcId="{17913AC9-9DFB-4C8E-9954-7477D27F04A4}" destId="{A12487A1-C93D-4215-AEF5-BF6D5E5DC4A5}" srcOrd="1" destOrd="0" presId="urn:microsoft.com/office/officeart/2016/7/layout/LinearBlockProcessNumbered"/>
    <dgm:cxn modelId="{67FEC945-0ACD-4B67-8316-BC72BD321BB5}" type="presOf" srcId="{A7F9B7FE-B20B-4229-B3CB-E7834A1CF29B}" destId="{B4BCF732-9870-45FB-BF63-2FFB3381D844}" srcOrd="0" destOrd="0" presId="urn:microsoft.com/office/officeart/2016/7/layout/LinearBlockProcessNumbered"/>
    <dgm:cxn modelId="{9BA06D47-559F-4DDE-8BAF-F1B321629BCF}" type="presOf" srcId="{8452EDCD-3CE0-44BE-8B3A-60F19CC68ADE}" destId="{DDE5363F-B26A-46E6-BA83-1730F4AFD28B}" srcOrd="0" destOrd="0" presId="urn:microsoft.com/office/officeart/2016/7/layout/LinearBlockProcessNumbered"/>
    <dgm:cxn modelId="{569F036E-F613-4EE4-938D-53F378321F77}" srcId="{AC41B60A-873D-4757-AA57-686C13B96C55}" destId="{17913AC9-9DFB-4C8E-9954-7477D27F04A4}" srcOrd="0" destOrd="0" parTransId="{B8B69FA8-AB47-4658-8DA9-BE78A5C54E49}" sibTransId="{A7F9B7FE-B20B-4229-B3CB-E7834A1CF29B}"/>
    <dgm:cxn modelId="{9166487E-BBCD-4DEA-99E1-518BDA372E57}" type="presOf" srcId="{4E33629C-900E-4D38-B1F5-4B0BFAD688A8}" destId="{AF0B9864-BBB1-45AA-B699-B50F8D7F3A99}" srcOrd="1" destOrd="0" presId="urn:microsoft.com/office/officeart/2016/7/layout/LinearBlockProcessNumbered"/>
    <dgm:cxn modelId="{3746F98C-3B10-4484-B341-7EAF843B8A7F}" type="presOf" srcId="{4E33629C-900E-4D38-B1F5-4B0BFAD688A8}" destId="{51A6FE9B-FE21-4565-BA99-4FAFD40C0BC8}" srcOrd="0" destOrd="0" presId="urn:microsoft.com/office/officeart/2016/7/layout/LinearBlockProcessNumbered"/>
    <dgm:cxn modelId="{62A0B7C7-C9BE-4557-887B-82DBF8803100}" type="presOf" srcId="{AC41B60A-873D-4757-AA57-686C13B96C55}" destId="{16723EC1-98FE-4A34-BB8C-69585CF2BB91}" srcOrd="0" destOrd="0" presId="urn:microsoft.com/office/officeart/2016/7/layout/LinearBlockProcessNumbered"/>
    <dgm:cxn modelId="{64AA1FCD-D47F-4532-8BB8-9327C7645394}" srcId="{AC41B60A-873D-4757-AA57-686C13B96C55}" destId="{4E33629C-900E-4D38-B1F5-4B0BFAD688A8}" srcOrd="1" destOrd="0" parTransId="{0186BF8B-4EF1-4288-9C38-85B7C75EE387}" sibTransId="{B3474C4D-0E64-499F-B4BA-F3BB435BA896}"/>
    <dgm:cxn modelId="{7D1D7CD3-07F9-4FAD-B869-FA5B3BE734EF}" type="presOf" srcId="{3CE2786A-23DD-44C1-8C53-E0CBEA28AF54}" destId="{31F3F0C4-CB52-4148-A0E3-E2F20B7AE2C2}" srcOrd="0" destOrd="0" presId="urn:microsoft.com/office/officeart/2016/7/layout/LinearBlockProcessNumbered"/>
    <dgm:cxn modelId="{6E99BADE-4420-4D74-840C-E71E95CD150E}" type="presOf" srcId="{17913AC9-9DFB-4C8E-9954-7477D27F04A4}" destId="{DBF8187E-3283-4AE3-898C-835B92958E9C}" srcOrd="0" destOrd="0" presId="urn:microsoft.com/office/officeart/2016/7/layout/LinearBlockProcessNumbered"/>
    <dgm:cxn modelId="{7B50FFE3-0ECA-4430-A341-7BD59B9853B0}" type="presOf" srcId="{B3474C4D-0E64-499F-B4BA-F3BB435BA896}" destId="{9F3906A0-6506-4EEB-8346-F1B83E86F916}" srcOrd="0" destOrd="0" presId="urn:microsoft.com/office/officeart/2016/7/layout/LinearBlockProcessNumbered"/>
    <dgm:cxn modelId="{F1237DF9-ABC2-42A1-918D-6AC020DF3526}" srcId="{AC41B60A-873D-4757-AA57-686C13B96C55}" destId="{3CE2786A-23DD-44C1-8C53-E0CBEA28AF54}" srcOrd="2" destOrd="0" parTransId="{07191D39-7E4B-4966-97F5-B02DA6DBE188}" sibTransId="{8452EDCD-3CE0-44BE-8B3A-60F19CC68ADE}"/>
    <dgm:cxn modelId="{80028F84-11EE-4D42-AE97-3D19786B133C}" type="presParOf" srcId="{16723EC1-98FE-4A34-BB8C-69585CF2BB91}" destId="{9B3C5C66-3A81-4F57-A23B-B7150D6CF5F7}" srcOrd="0" destOrd="0" presId="urn:microsoft.com/office/officeart/2016/7/layout/LinearBlockProcessNumbered"/>
    <dgm:cxn modelId="{6FFFCA1C-4CB4-48FB-8511-604E4D845AF5}" type="presParOf" srcId="{9B3C5C66-3A81-4F57-A23B-B7150D6CF5F7}" destId="{DBF8187E-3283-4AE3-898C-835B92958E9C}" srcOrd="0" destOrd="0" presId="urn:microsoft.com/office/officeart/2016/7/layout/LinearBlockProcessNumbered"/>
    <dgm:cxn modelId="{AA3034A8-60C0-471F-8FE7-2B05A6A47CD6}" type="presParOf" srcId="{9B3C5C66-3A81-4F57-A23B-B7150D6CF5F7}" destId="{B4BCF732-9870-45FB-BF63-2FFB3381D844}" srcOrd="1" destOrd="0" presId="urn:microsoft.com/office/officeart/2016/7/layout/LinearBlockProcessNumbered"/>
    <dgm:cxn modelId="{BD29ECB5-CF21-46F8-A4F3-384A526B93A9}" type="presParOf" srcId="{9B3C5C66-3A81-4F57-A23B-B7150D6CF5F7}" destId="{A12487A1-C93D-4215-AEF5-BF6D5E5DC4A5}" srcOrd="2" destOrd="0" presId="urn:microsoft.com/office/officeart/2016/7/layout/LinearBlockProcessNumbered"/>
    <dgm:cxn modelId="{33B402DA-FAC5-410A-B668-0D9465B912C5}" type="presParOf" srcId="{16723EC1-98FE-4A34-BB8C-69585CF2BB91}" destId="{EEFA81EC-94B6-40DB-812E-55461677AA8A}" srcOrd="1" destOrd="0" presId="urn:microsoft.com/office/officeart/2016/7/layout/LinearBlockProcessNumbered"/>
    <dgm:cxn modelId="{24B83142-F759-472D-9FA5-C504D1C3CF6F}" type="presParOf" srcId="{16723EC1-98FE-4A34-BB8C-69585CF2BB91}" destId="{0D26C4EA-BEA8-4581-A276-22F3573653EB}" srcOrd="2" destOrd="0" presId="urn:microsoft.com/office/officeart/2016/7/layout/LinearBlockProcessNumbered"/>
    <dgm:cxn modelId="{93F00BE8-7609-46CE-97B1-CAFD1C5FDCD5}" type="presParOf" srcId="{0D26C4EA-BEA8-4581-A276-22F3573653EB}" destId="{51A6FE9B-FE21-4565-BA99-4FAFD40C0BC8}" srcOrd="0" destOrd="0" presId="urn:microsoft.com/office/officeart/2016/7/layout/LinearBlockProcessNumbered"/>
    <dgm:cxn modelId="{9297A37B-661C-4388-85EB-F0991C65E0C9}" type="presParOf" srcId="{0D26C4EA-BEA8-4581-A276-22F3573653EB}" destId="{9F3906A0-6506-4EEB-8346-F1B83E86F916}" srcOrd="1" destOrd="0" presId="urn:microsoft.com/office/officeart/2016/7/layout/LinearBlockProcessNumbered"/>
    <dgm:cxn modelId="{B2FCB245-48DA-4544-A0DC-41DDD418227E}" type="presParOf" srcId="{0D26C4EA-BEA8-4581-A276-22F3573653EB}" destId="{AF0B9864-BBB1-45AA-B699-B50F8D7F3A99}" srcOrd="2" destOrd="0" presId="urn:microsoft.com/office/officeart/2016/7/layout/LinearBlockProcessNumbered"/>
    <dgm:cxn modelId="{4E0C9333-2A42-4207-B441-F8DAF18ED757}" type="presParOf" srcId="{16723EC1-98FE-4A34-BB8C-69585CF2BB91}" destId="{B0A98B26-83F1-4E91-9010-3D3CDC81617C}" srcOrd="3" destOrd="0" presId="urn:microsoft.com/office/officeart/2016/7/layout/LinearBlockProcessNumbered"/>
    <dgm:cxn modelId="{701D07D0-5BDA-4254-B164-DDF300AA00E3}" type="presParOf" srcId="{16723EC1-98FE-4A34-BB8C-69585CF2BB91}" destId="{1E67B803-1D1D-45A8-BC52-A043B855F347}" srcOrd="4" destOrd="0" presId="urn:microsoft.com/office/officeart/2016/7/layout/LinearBlockProcessNumbered"/>
    <dgm:cxn modelId="{29F7F9FA-C549-4F78-85CA-F72BC0D66A79}" type="presParOf" srcId="{1E67B803-1D1D-45A8-BC52-A043B855F347}" destId="{31F3F0C4-CB52-4148-A0E3-E2F20B7AE2C2}" srcOrd="0" destOrd="0" presId="urn:microsoft.com/office/officeart/2016/7/layout/LinearBlockProcessNumbered"/>
    <dgm:cxn modelId="{2CDF592B-66B5-48D8-8E59-96AE241BE889}" type="presParOf" srcId="{1E67B803-1D1D-45A8-BC52-A043B855F347}" destId="{DDE5363F-B26A-46E6-BA83-1730F4AFD28B}" srcOrd="1" destOrd="0" presId="urn:microsoft.com/office/officeart/2016/7/layout/LinearBlockProcessNumbered"/>
    <dgm:cxn modelId="{B4527E9C-5565-4A96-B6A2-AD8F7AB64748}" type="presParOf" srcId="{1E67B803-1D1D-45A8-BC52-A043B855F347}" destId="{451BAF59-3385-4727-B483-7BA6293F4F0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8187E-3283-4AE3-898C-835B92958E9C}">
      <dsp:nvSpPr>
        <dsp:cNvPr id="0" name=""/>
        <dsp:cNvSpPr/>
      </dsp:nvSpPr>
      <dsp:spPr>
        <a:xfrm>
          <a:off x="640" y="540467"/>
          <a:ext cx="2593224" cy="31118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800100">
            <a:lnSpc>
              <a:spcPct val="90000"/>
            </a:lnSpc>
            <a:spcBef>
              <a:spcPct val="0"/>
            </a:spcBef>
            <a:spcAft>
              <a:spcPct val="35000"/>
            </a:spcAft>
            <a:buNone/>
          </a:pPr>
          <a:r>
            <a:rPr lang="en-US" sz="1800" kern="1200"/>
            <a:t>Study customer behavior for loan granting</a:t>
          </a:r>
        </a:p>
      </dsp:txBody>
      <dsp:txXfrm>
        <a:off x="640" y="1785215"/>
        <a:ext cx="2593224" cy="1867121"/>
      </dsp:txXfrm>
    </dsp:sp>
    <dsp:sp modelId="{B4BCF732-9870-45FB-BF63-2FFB3381D844}">
      <dsp:nvSpPr>
        <dsp:cNvPr id="0" name=""/>
        <dsp:cNvSpPr/>
      </dsp:nvSpPr>
      <dsp:spPr>
        <a:xfrm>
          <a:off x="640"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640" y="540467"/>
        <a:ext cx="2593224" cy="1244747"/>
      </dsp:txXfrm>
    </dsp:sp>
    <dsp:sp modelId="{51A6FE9B-FE21-4565-BA99-4FAFD40C0BC8}">
      <dsp:nvSpPr>
        <dsp:cNvPr id="0" name=""/>
        <dsp:cNvSpPr/>
      </dsp:nvSpPr>
      <dsp:spPr>
        <a:xfrm>
          <a:off x="2801323" y="540467"/>
          <a:ext cx="2593224" cy="3111869"/>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800100">
            <a:lnSpc>
              <a:spcPct val="90000"/>
            </a:lnSpc>
            <a:spcBef>
              <a:spcPct val="0"/>
            </a:spcBef>
            <a:spcAft>
              <a:spcPct val="35000"/>
            </a:spcAft>
            <a:buNone/>
          </a:pPr>
          <a:r>
            <a:rPr lang="en-US" sz="1800" kern="1200"/>
            <a:t>Predict likelihood of default</a:t>
          </a:r>
        </a:p>
      </dsp:txBody>
      <dsp:txXfrm>
        <a:off x="2801323" y="1785215"/>
        <a:ext cx="2593224" cy="1867121"/>
      </dsp:txXfrm>
    </dsp:sp>
    <dsp:sp modelId="{9F3906A0-6506-4EEB-8346-F1B83E86F916}">
      <dsp:nvSpPr>
        <dsp:cNvPr id="0" name=""/>
        <dsp:cNvSpPr/>
      </dsp:nvSpPr>
      <dsp:spPr>
        <a:xfrm>
          <a:off x="2801323"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801323" y="540467"/>
        <a:ext cx="2593224" cy="1244747"/>
      </dsp:txXfrm>
    </dsp:sp>
    <dsp:sp modelId="{31F3F0C4-CB52-4148-A0E3-E2F20B7AE2C2}">
      <dsp:nvSpPr>
        <dsp:cNvPr id="0" name=""/>
        <dsp:cNvSpPr/>
      </dsp:nvSpPr>
      <dsp:spPr>
        <a:xfrm>
          <a:off x="5602005" y="540467"/>
          <a:ext cx="2593224" cy="3111869"/>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800100">
            <a:lnSpc>
              <a:spcPct val="90000"/>
            </a:lnSpc>
            <a:spcBef>
              <a:spcPct val="0"/>
            </a:spcBef>
            <a:spcAft>
              <a:spcPct val="35000"/>
            </a:spcAft>
            <a:buNone/>
          </a:pPr>
          <a:r>
            <a:rPr lang="en-US" sz="1800" kern="1200"/>
            <a:t>Support decision-making: loan denial, amount adjustment, or higher interest rates for risky applicants</a:t>
          </a:r>
        </a:p>
      </dsp:txBody>
      <dsp:txXfrm>
        <a:off x="5602005" y="1785215"/>
        <a:ext cx="2593224" cy="1867121"/>
      </dsp:txXfrm>
    </dsp:sp>
    <dsp:sp modelId="{DDE5363F-B26A-46E6-BA83-1730F4AFD28B}">
      <dsp:nvSpPr>
        <dsp:cNvPr id="0" name=""/>
        <dsp:cNvSpPr/>
      </dsp:nvSpPr>
      <dsp:spPr>
        <a:xfrm>
          <a:off x="5602005"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602005" y="540467"/>
        <a:ext cx="2593224" cy="124474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Loan Default Prediction: A Data-Driven Approach</a:t>
            </a:r>
          </a:p>
        </p:txBody>
      </p:sp>
      <p:sp>
        <p:nvSpPr>
          <p:cNvPr id="3" name="Subtitle 2"/>
          <p:cNvSpPr>
            <a:spLocks noGrp="1"/>
          </p:cNvSpPr>
          <p:nvPr>
            <p:ph type="subTitle" idx="1"/>
          </p:nvPr>
        </p:nvSpPr>
        <p:spPr>
          <a:xfrm>
            <a:off x="1013011" y="4870824"/>
            <a:ext cx="7504463" cy="1458258"/>
          </a:xfrm>
        </p:spPr>
        <p:txBody>
          <a:bodyPr anchor="ctr">
            <a:normAutofit/>
          </a:bodyPr>
          <a:lstStyle/>
          <a:p>
            <a:pPr algn="l">
              <a:lnSpc>
                <a:spcPct val="90000"/>
              </a:lnSpc>
            </a:pPr>
            <a:r>
              <a:rPr lang="en-US" sz="2700" dirty="0"/>
              <a:t>Customer behavior analysis for loan granting</a:t>
            </a:r>
          </a:p>
          <a:p>
            <a:pPr algn="l">
              <a:lnSpc>
                <a:spcPct val="90000"/>
              </a:lnSpc>
            </a:pPr>
            <a:r>
              <a:rPr lang="en-US" sz="2700" dirty="0"/>
              <a:t>Prepared by: Saurabh Pandey</a:t>
            </a:r>
          </a:p>
          <a:p>
            <a:pPr algn="l">
              <a:lnSpc>
                <a:spcPct val="90000"/>
              </a:lnSpc>
            </a:pPr>
            <a:r>
              <a:rPr lang="en-US" sz="2700" dirty="0"/>
              <a:t>                    	Poluri Leela Shankar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Interest Rate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095480" y="91063"/>
            <a:ext cx="5783045" cy="1815882"/>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Interest rate less than 10% or very low has very less chances of charged off. Interest rates are starting from minimum 5 %.</a:t>
            </a:r>
            <a:br>
              <a:rPr lang="en-US" sz="1400" dirty="0">
                <a:latin typeface="+mj-lt"/>
                <a:ea typeface="+mj-ea"/>
                <a:cs typeface="+mj-cs"/>
              </a:rPr>
            </a:br>
            <a:r>
              <a:rPr lang="en-US" sz="1400" dirty="0">
                <a:latin typeface="+mj-lt"/>
                <a:ea typeface="+mj-ea"/>
                <a:cs typeface="+mj-cs"/>
              </a:rPr>
              <a:t>2. Interest rate more than 15% or very high has good chances of charged off as compared to other category interest rates.</a:t>
            </a:r>
            <a:br>
              <a:rPr lang="en-US" sz="1400" dirty="0">
                <a:latin typeface="+mj-lt"/>
                <a:ea typeface="+mj-ea"/>
                <a:cs typeface="+mj-cs"/>
              </a:rPr>
            </a:br>
            <a:r>
              <a:rPr lang="en-US" sz="1400" dirty="0">
                <a:latin typeface="+mj-lt"/>
                <a:ea typeface="+mj-ea"/>
                <a:cs typeface="+mj-cs"/>
              </a:rPr>
              <a:t>3. Reason could be they might be failing to pay the installments with higher interest rate. </a:t>
            </a:r>
            <a:br>
              <a:rPr lang="en-US" sz="1400" dirty="0">
                <a:latin typeface="+mj-lt"/>
                <a:ea typeface="+mj-ea"/>
                <a:cs typeface="+mj-cs"/>
              </a:rPr>
            </a:br>
            <a:r>
              <a:rPr lang="en-US" sz="1400" dirty="0">
                <a:latin typeface="+mj-lt"/>
                <a:ea typeface="+mj-ea"/>
                <a:cs typeface="+mj-cs"/>
              </a:rPr>
              <a:t>4. Charged off proportion is increasing with higher interest rates.</a:t>
            </a:r>
            <a:endParaRPr lang="en-IN" sz="1400" dirty="0">
              <a:latin typeface="+mj-lt"/>
              <a:ea typeface="+mj-ea"/>
              <a:cs typeface="+mj-cs"/>
            </a:endParaRPr>
          </a:p>
        </p:txBody>
      </p:sp>
      <p:pic>
        <p:nvPicPr>
          <p:cNvPr id="23" name="Picture 22">
            <a:extLst>
              <a:ext uri="{FF2B5EF4-FFF2-40B4-BE49-F238E27FC236}">
                <a16:creationId xmlns:a16="http://schemas.microsoft.com/office/drawing/2014/main" id="{09DD6C2D-E948-2BC1-BE45-682D3B6BEBCE}"/>
              </a:ext>
            </a:extLst>
          </p:cNvPr>
          <p:cNvPicPr>
            <a:picLocks noChangeAspect="1"/>
          </p:cNvPicPr>
          <p:nvPr/>
        </p:nvPicPr>
        <p:blipFill>
          <a:blip r:embed="rId3"/>
          <a:stretch>
            <a:fillRect/>
          </a:stretch>
        </p:blipFill>
        <p:spPr>
          <a:xfrm>
            <a:off x="3063730" y="2269067"/>
            <a:ext cx="5877070" cy="4191000"/>
          </a:xfrm>
          <a:prstGeom prst="rect">
            <a:avLst/>
          </a:prstGeom>
        </p:spPr>
      </p:pic>
    </p:spTree>
    <p:extLst>
      <p:ext uri="{BB962C8B-B14F-4D97-AF65-F5344CB8AC3E}">
        <p14:creationId xmlns:p14="http://schemas.microsoft.com/office/powerpoint/2010/main" val="353106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Purpose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095480" y="91063"/>
            <a:ext cx="5783045" cy="1169551"/>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Those applicants who is having home loan is having low chances of loan defaults.</a:t>
            </a:r>
          </a:p>
          <a:p>
            <a:r>
              <a:rPr lang="en-US" sz="1400" dirty="0">
                <a:latin typeface="+mj-lt"/>
                <a:ea typeface="+mj-ea"/>
                <a:cs typeface="+mj-cs"/>
              </a:rPr>
              <a:t>2. Those applicants having loan for small business is having high chances for loan defaults.</a:t>
            </a:r>
            <a:endParaRPr lang="en-IN" sz="1400" dirty="0">
              <a:latin typeface="+mj-lt"/>
              <a:ea typeface="+mj-ea"/>
              <a:cs typeface="+mj-cs"/>
            </a:endParaRPr>
          </a:p>
        </p:txBody>
      </p:sp>
      <p:pic>
        <p:nvPicPr>
          <p:cNvPr id="21" name="Picture 20">
            <a:extLst>
              <a:ext uri="{FF2B5EF4-FFF2-40B4-BE49-F238E27FC236}">
                <a16:creationId xmlns:a16="http://schemas.microsoft.com/office/drawing/2014/main" id="{A6FBA01F-0D2B-6FDA-B352-F83168645AE5}"/>
              </a:ext>
            </a:extLst>
          </p:cNvPr>
          <p:cNvPicPr>
            <a:picLocks noChangeAspect="1"/>
          </p:cNvPicPr>
          <p:nvPr/>
        </p:nvPicPr>
        <p:blipFill>
          <a:blip r:embed="rId3"/>
          <a:stretch>
            <a:fillRect/>
          </a:stretch>
        </p:blipFill>
        <p:spPr>
          <a:xfrm>
            <a:off x="3095480" y="1343966"/>
            <a:ext cx="5783045" cy="4828233"/>
          </a:xfrm>
          <a:prstGeom prst="rect">
            <a:avLst/>
          </a:prstGeom>
        </p:spPr>
      </p:pic>
    </p:spTree>
    <p:extLst>
      <p:ext uri="{BB962C8B-B14F-4D97-AF65-F5344CB8AC3E}">
        <p14:creationId xmlns:p14="http://schemas.microsoft.com/office/powerpoint/2010/main" val="153217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Issue Year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20880" y="91063"/>
            <a:ext cx="5783045" cy="738664"/>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Year 2007 is having highest loan defaults. </a:t>
            </a:r>
          </a:p>
          <a:p>
            <a:r>
              <a:rPr lang="en-US" sz="1400" dirty="0">
                <a:latin typeface="+mj-lt"/>
                <a:ea typeface="+mj-ea"/>
                <a:cs typeface="+mj-cs"/>
              </a:rPr>
              <a:t>2. Year 2009 is having lowest loan defaults.</a:t>
            </a:r>
            <a:endParaRPr lang="en-IN" sz="1400" dirty="0">
              <a:latin typeface="+mj-lt"/>
              <a:ea typeface="+mj-ea"/>
              <a:cs typeface="+mj-cs"/>
            </a:endParaRPr>
          </a:p>
        </p:txBody>
      </p:sp>
      <p:pic>
        <p:nvPicPr>
          <p:cNvPr id="17" name="Picture 16">
            <a:extLst>
              <a:ext uri="{FF2B5EF4-FFF2-40B4-BE49-F238E27FC236}">
                <a16:creationId xmlns:a16="http://schemas.microsoft.com/office/drawing/2014/main" id="{2EB9F4C5-3447-A54A-312C-F17A16F479BD}"/>
              </a:ext>
            </a:extLst>
          </p:cNvPr>
          <p:cNvPicPr>
            <a:picLocks noChangeAspect="1"/>
          </p:cNvPicPr>
          <p:nvPr/>
        </p:nvPicPr>
        <p:blipFill>
          <a:blip r:embed="rId3"/>
          <a:stretch>
            <a:fillRect/>
          </a:stretch>
        </p:blipFill>
        <p:spPr>
          <a:xfrm>
            <a:off x="2961070" y="1916536"/>
            <a:ext cx="6005130" cy="4210266"/>
          </a:xfrm>
          <a:prstGeom prst="rect">
            <a:avLst/>
          </a:prstGeom>
        </p:spPr>
      </p:pic>
    </p:spTree>
    <p:extLst>
      <p:ext uri="{BB962C8B-B14F-4D97-AF65-F5344CB8AC3E}">
        <p14:creationId xmlns:p14="http://schemas.microsoft.com/office/powerpoint/2010/main" val="77954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Issue Month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20880" y="91063"/>
            <a:ext cx="5783045" cy="1600438"/>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Those loan has been issued in May, September and December is having high number of loan defaults.</a:t>
            </a:r>
            <a:br>
              <a:rPr lang="en-US" sz="1400" dirty="0">
                <a:latin typeface="+mj-lt"/>
                <a:ea typeface="+mj-ea"/>
                <a:cs typeface="+mj-cs"/>
              </a:rPr>
            </a:br>
            <a:r>
              <a:rPr lang="en-US" sz="1400" dirty="0">
                <a:latin typeface="+mj-lt"/>
                <a:ea typeface="+mj-ea"/>
                <a:cs typeface="+mj-cs"/>
              </a:rPr>
              <a:t>2. Those loan has been issued in month of February is having high number of loan defaults.</a:t>
            </a:r>
            <a:br>
              <a:rPr lang="en-US" sz="1400" dirty="0">
                <a:latin typeface="+mj-lt"/>
                <a:ea typeface="+mj-ea"/>
                <a:cs typeface="+mj-cs"/>
              </a:rPr>
            </a:br>
            <a:r>
              <a:rPr lang="en-US" sz="1400" dirty="0">
                <a:latin typeface="+mj-lt"/>
                <a:ea typeface="+mj-ea"/>
                <a:cs typeface="+mj-cs"/>
              </a:rPr>
              <a:t>3. Majority of loan defaults coming from applicants whose loan has been approved from September to December.</a:t>
            </a:r>
            <a:endParaRPr lang="en-IN" sz="1400" dirty="0">
              <a:latin typeface="+mj-lt"/>
              <a:ea typeface="+mj-ea"/>
              <a:cs typeface="+mj-cs"/>
            </a:endParaRPr>
          </a:p>
        </p:txBody>
      </p:sp>
      <p:pic>
        <p:nvPicPr>
          <p:cNvPr id="15" name="Picture 14">
            <a:extLst>
              <a:ext uri="{FF2B5EF4-FFF2-40B4-BE49-F238E27FC236}">
                <a16:creationId xmlns:a16="http://schemas.microsoft.com/office/drawing/2014/main" id="{89B1FC0B-286F-CC69-0622-D80BE435A26B}"/>
              </a:ext>
            </a:extLst>
          </p:cNvPr>
          <p:cNvPicPr>
            <a:picLocks noChangeAspect="1"/>
          </p:cNvPicPr>
          <p:nvPr/>
        </p:nvPicPr>
        <p:blipFill>
          <a:blip r:embed="rId3"/>
          <a:stretch>
            <a:fillRect/>
          </a:stretch>
        </p:blipFill>
        <p:spPr>
          <a:xfrm>
            <a:off x="2908805" y="1862667"/>
            <a:ext cx="6009923" cy="4013200"/>
          </a:xfrm>
          <a:prstGeom prst="rect">
            <a:avLst/>
          </a:prstGeom>
        </p:spPr>
      </p:pic>
    </p:spTree>
    <p:extLst>
      <p:ext uri="{BB962C8B-B14F-4D97-AF65-F5344CB8AC3E}">
        <p14:creationId xmlns:p14="http://schemas.microsoft.com/office/powerpoint/2010/main" val="211901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State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54716" y="446663"/>
            <a:ext cx="5510652" cy="738664"/>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NV States is holding highest number of loan defaults.</a:t>
            </a:r>
          </a:p>
          <a:p>
            <a:r>
              <a:rPr lang="en-US" sz="1400" dirty="0">
                <a:latin typeface="+mj-lt"/>
                <a:ea typeface="+mj-ea"/>
                <a:cs typeface="+mj-cs"/>
              </a:rPr>
              <a:t>2. WY is having low number of loan defaults</a:t>
            </a:r>
            <a:endParaRPr lang="en-IN" sz="1400" dirty="0">
              <a:latin typeface="+mj-lt"/>
              <a:ea typeface="+mj-ea"/>
              <a:cs typeface="+mj-cs"/>
            </a:endParaRPr>
          </a:p>
        </p:txBody>
      </p:sp>
      <p:pic>
        <p:nvPicPr>
          <p:cNvPr id="13" name="Picture 12">
            <a:extLst>
              <a:ext uri="{FF2B5EF4-FFF2-40B4-BE49-F238E27FC236}">
                <a16:creationId xmlns:a16="http://schemas.microsoft.com/office/drawing/2014/main" id="{D6BCACD9-07F0-5701-F778-B9B6D85362C4}"/>
              </a:ext>
            </a:extLst>
          </p:cNvPr>
          <p:cNvPicPr>
            <a:picLocks noChangeAspect="1"/>
          </p:cNvPicPr>
          <p:nvPr/>
        </p:nvPicPr>
        <p:blipFill>
          <a:blip r:embed="rId3"/>
          <a:stretch>
            <a:fillRect/>
          </a:stretch>
        </p:blipFill>
        <p:spPr>
          <a:xfrm>
            <a:off x="2901801" y="1371494"/>
            <a:ext cx="5996666" cy="4529773"/>
          </a:xfrm>
          <a:prstGeom prst="rect">
            <a:avLst/>
          </a:prstGeom>
        </p:spPr>
      </p:pic>
    </p:spTree>
    <p:extLst>
      <p:ext uri="{BB962C8B-B14F-4D97-AF65-F5344CB8AC3E}">
        <p14:creationId xmlns:p14="http://schemas.microsoft.com/office/powerpoint/2010/main" val="2764360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Grade Vs Charged off</a:t>
            </a:r>
          </a:p>
        </p:txBody>
      </p:sp>
      <p:pic>
        <p:nvPicPr>
          <p:cNvPr id="5" name="Picture 4">
            <a:extLst>
              <a:ext uri="{FF2B5EF4-FFF2-40B4-BE49-F238E27FC236}">
                <a16:creationId xmlns:a16="http://schemas.microsoft.com/office/drawing/2014/main" id="{DC5DEB64-4A84-A9FD-80C2-57DB9833F07D}"/>
              </a:ext>
            </a:extLst>
          </p:cNvPr>
          <p:cNvPicPr>
            <a:picLocks noChangeAspect="1"/>
          </p:cNvPicPr>
          <p:nvPr/>
        </p:nvPicPr>
        <p:blipFill>
          <a:blip r:embed="rId2"/>
          <a:stretch>
            <a:fillRect/>
          </a:stretch>
        </p:blipFill>
        <p:spPr>
          <a:xfrm>
            <a:off x="3154716" y="1613487"/>
            <a:ext cx="5743751" cy="4245446"/>
          </a:xfrm>
          <a:prstGeom prst="rect">
            <a:avLst/>
          </a:prstGeom>
        </p:spPr>
      </p:pic>
      <p:pic>
        <p:nvPicPr>
          <p:cNvPr id="3" name="Picture 2" descr="loan_amount_boxplot.png"/>
          <p:cNvPicPr>
            <a:picLocks noChangeAspect="1"/>
          </p:cNvPicPr>
          <p:nvPr/>
        </p:nvPicPr>
        <p:blipFill>
          <a:blip r:embed="rId3"/>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54716" y="446663"/>
            <a:ext cx="5510652" cy="738664"/>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The Loan applicants with loan Grade G is having highest Loan Defaults.</a:t>
            </a:r>
            <a:br>
              <a:rPr lang="en-US" sz="1400" dirty="0">
                <a:latin typeface="+mj-lt"/>
                <a:ea typeface="+mj-ea"/>
                <a:cs typeface="+mj-cs"/>
              </a:rPr>
            </a:br>
            <a:r>
              <a:rPr lang="en-US" sz="1400" dirty="0">
                <a:latin typeface="+mj-lt"/>
                <a:ea typeface="+mj-ea"/>
                <a:cs typeface="+mj-cs"/>
              </a:rPr>
              <a:t>2. The Loan applicants with loan A is having lowest Loan Defaults.</a:t>
            </a:r>
            <a:endParaRPr lang="en-IN" sz="1400" dirty="0">
              <a:latin typeface="+mj-lt"/>
              <a:ea typeface="+mj-ea"/>
              <a:cs typeface="+mj-cs"/>
            </a:endParaRPr>
          </a:p>
        </p:txBody>
      </p:sp>
    </p:spTree>
    <p:extLst>
      <p:ext uri="{BB962C8B-B14F-4D97-AF65-F5344CB8AC3E}">
        <p14:creationId xmlns:p14="http://schemas.microsoft.com/office/powerpoint/2010/main" val="255052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an_vs_funded_chart.png"/>
          <p:cNvPicPr>
            <a:picLocks noChangeAspect="1"/>
          </p:cNvPicPr>
          <p:nvPr/>
        </p:nvPicPr>
        <p:blipFill>
          <a:blip r:embed="rId2"/>
          <a:stretch>
            <a:fillRect/>
          </a:stretch>
        </p:blipFill>
        <p:spPr>
          <a:xfrm>
            <a:off x="1" y="1"/>
            <a:ext cx="7" cy="4"/>
          </a:xfrm>
          <a:prstGeom prst="rect">
            <a:avLst/>
          </a:prstGeom>
        </p:spPr>
      </p:pic>
      <p:pic>
        <p:nvPicPr>
          <p:cNvPr id="5" name="Picture 4">
            <a:extLst>
              <a:ext uri="{FF2B5EF4-FFF2-40B4-BE49-F238E27FC236}">
                <a16:creationId xmlns:a16="http://schemas.microsoft.com/office/drawing/2014/main" id="{5C497904-0822-F6B8-2A84-9CBDFDEF7A02}"/>
              </a:ext>
            </a:extLst>
          </p:cNvPr>
          <p:cNvPicPr>
            <a:picLocks noChangeAspect="1"/>
          </p:cNvPicPr>
          <p:nvPr/>
        </p:nvPicPr>
        <p:blipFill>
          <a:blip r:embed="rId3"/>
          <a:stretch>
            <a:fillRect/>
          </a:stretch>
        </p:blipFill>
        <p:spPr>
          <a:xfrm>
            <a:off x="457199" y="1722438"/>
            <a:ext cx="8229599" cy="3673810"/>
          </a:xfrm>
          <a:prstGeom prst="rect">
            <a:avLst/>
          </a:prstGeom>
        </p:spPr>
      </p:pic>
      <p:sp>
        <p:nvSpPr>
          <p:cNvPr id="6" name="Title 1">
            <a:extLst>
              <a:ext uri="{FF2B5EF4-FFF2-40B4-BE49-F238E27FC236}">
                <a16:creationId xmlns:a16="http://schemas.microsoft.com/office/drawing/2014/main" id="{253796B7-DD8C-36B6-254D-6F132741D40C}"/>
              </a:ext>
            </a:extLst>
          </p:cNvPr>
          <p:cNvSpPr txBox="1">
            <a:spLocks/>
          </p:cNvSpPr>
          <p:nvPr/>
        </p:nvSpPr>
        <p:spPr>
          <a:xfrm>
            <a:off x="244700" y="173865"/>
            <a:ext cx="4739424" cy="13961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400" b="1" u="sng" dirty="0"/>
              <a:t>Positive Correlation: </a:t>
            </a:r>
            <a:br>
              <a:rPr lang="en-US" sz="1400" dirty="0"/>
            </a:br>
            <a:r>
              <a:rPr lang="en-US" sz="1400" dirty="0"/>
              <a:t>1.Term has a positive correlation with loan amount.</a:t>
            </a:r>
            <a:br>
              <a:rPr lang="en-US" sz="1400" dirty="0"/>
            </a:br>
            <a:r>
              <a:rPr lang="en-US" sz="1400" dirty="0"/>
              <a:t>2.Term has a positive correlation with interest rate.</a:t>
            </a:r>
            <a:br>
              <a:rPr lang="en-US" sz="1400" dirty="0"/>
            </a:br>
            <a:r>
              <a:rPr lang="en-US" sz="1400" dirty="0"/>
              <a:t>3.Annual income has a positive correlation with </a:t>
            </a:r>
            <a:r>
              <a:rPr lang="en-US" sz="1400" dirty="0" err="1"/>
              <a:t>loan_amount</a:t>
            </a:r>
            <a:r>
              <a:rPr lang="en-US" sz="1400" dirty="0"/>
              <a:t>.</a:t>
            </a:r>
            <a:br>
              <a:rPr lang="en-US" sz="1400" dirty="0"/>
            </a:br>
            <a:r>
              <a:rPr lang="en-US" sz="1400" dirty="0"/>
              <a:t>4. </a:t>
            </a:r>
            <a:r>
              <a:rPr lang="en-US" sz="1400" dirty="0" err="1"/>
              <a:t>loan_amnt</a:t>
            </a:r>
            <a:r>
              <a:rPr lang="en-US" sz="1400" dirty="0"/>
              <a:t> has strong positive correlation with Installment, </a:t>
            </a:r>
            <a:r>
              <a:rPr lang="en-US" sz="1400" dirty="0" err="1"/>
              <a:t>funded_amnt</a:t>
            </a:r>
            <a:r>
              <a:rPr lang="en-US" sz="1400" dirty="0"/>
              <a:t>, </a:t>
            </a:r>
            <a:r>
              <a:rPr lang="en-US" sz="1400" dirty="0" err="1"/>
              <a:t>funded_amnt_inv</a:t>
            </a:r>
            <a:r>
              <a:rPr lang="en-US" sz="1400" dirty="0"/>
              <a:t>.</a:t>
            </a:r>
          </a:p>
        </p:txBody>
      </p:sp>
      <p:sp>
        <p:nvSpPr>
          <p:cNvPr id="7" name="Title 1">
            <a:extLst>
              <a:ext uri="{FF2B5EF4-FFF2-40B4-BE49-F238E27FC236}">
                <a16:creationId xmlns:a16="http://schemas.microsoft.com/office/drawing/2014/main" id="{1FC57B0A-324A-3887-0B90-96227FCF3B7C}"/>
              </a:ext>
            </a:extLst>
          </p:cNvPr>
          <p:cNvSpPr txBox="1">
            <a:spLocks/>
          </p:cNvSpPr>
          <p:nvPr/>
        </p:nvSpPr>
        <p:spPr>
          <a:xfrm>
            <a:off x="4874655" y="173865"/>
            <a:ext cx="3962374" cy="15485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400" b="1" u="sng" dirty="0"/>
              <a:t>Negative Correlation: </a:t>
            </a:r>
            <a:br>
              <a:rPr lang="en-US" sz="1400" b="1" u="sng" dirty="0"/>
            </a:br>
            <a:r>
              <a:rPr lang="en-US" sz="1400" dirty="0"/>
              <a:t>1.loan_amnt has negative correlation with </a:t>
            </a:r>
            <a:r>
              <a:rPr lang="en-US" sz="1400" dirty="0" err="1"/>
              <a:t>pub_rec_bankrupticies</a:t>
            </a:r>
            <a:r>
              <a:rPr lang="en-US" sz="1400" dirty="0"/>
              <a:t>.</a:t>
            </a:r>
            <a:br>
              <a:rPr lang="en-US" sz="1400" dirty="0"/>
            </a:br>
            <a:r>
              <a:rPr lang="en-US" sz="1400" dirty="0"/>
              <a:t>2.annual income has a negative correlation with </a:t>
            </a:r>
            <a:r>
              <a:rPr lang="en-US" sz="1400" dirty="0" err="1"/>
              <a:t>dti</a:t>
            </a:r>
            <a:r>
              <a:rPr lang="en-US" sz="1400" dirty="0"/>
              <a:t>.</a:t>
            </a:r>
            <a:br>
              <a:rPr lang="en-US" sz="1400" dirty="0"/>
            </a:br>
            <a:r>
              <a:rPr lang="en-US" sz="1400" dirty="0"/>
              <a:t>3.loan_amnt has negative correlation with delinq_2yrs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Objective</a:t>
            </a:r>
          </a:p>
        </p:txBody>
      </p:sp>
      <p:graphicFrame>
        <p:nvGraphicFramePr>
          <p:cNvPr id="5" name="Content Placeholder 2">
            <a:extLst>
              <a:ext uri="{FF2B5EF4-FFF2-40B4-BE49-F238E27FC236}">
                <a16:creationId xmlns:a16="http://schemas.microsoft.com/office/drawing/2014/main" id="{8E8BC568-D2A5-DA82-6A51-471DB8A3D3D9}"/>
              </a:ext>
            </a:extLst>
          </p:cNvPr>
          <p:cNvGraphicFramePr>
            <a:graphicFrameLocks noGrp="1"/>
          </p:cNvGraphicFramePr>
          <p:nvPr>
            <p:ph idx="1"/>
            <p:extLst>
              <p:ext uri="{D42A27DB-BD31-4B8C-83A1-F6EECF244321}">
                <p14:modId xmlns:p14="http://schemas.microsoft.com/office/powerpoint/2010/main" val="92913020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Case Study Understanding</a:t>
            </a:r>
          </a:p>
        </p:txBody>
      </p:sp>
      <p:sp>
        <p:nvSpPr>
          <p:cNvPr id="17" name="Content Placeholder 2"/>
          <p:cNvSpPr>
            <a:spLocks noGrp="1"/>
          </p:cNvSpPr>
          <p:nvPr>
            <p:ph idx="1"/>
          </p:nvPr>
        </p:nvSpPr>
        <p:spPr>
          <a:xfrm>
            <a:off x="1028699" y="2318197"/>
            <a:ext cx="7293023" cy="3683358"/>
          </a:xfrm>
        </p:spPr>
        <p:txBody>
          <a:bodyPr anchor="ctr">
            <a:normAutofit/>
          </a:bodyPr>
          <a:lstStyle/>
          <a:p>
            <a:pPr marL="0" indent="0">
              <a:lnSpc>
                <a:spcPct val="90000"/>
              </a:lnSpc>
              <a:buNone/>
            </a:pPr>
            <a:r>
              <a:rPr lang="en-US" sz="1100" b="0" i="0" dirty="0">
                <a:effectLst/>
                <a:latin typeface="-apple-system"/>
              </a:rPr>
              <a:t>This case study aims to provide insights into solving business problem through exploratory data analysis (EDA), focusing on risk analytics in banking and financial services. It highlights how data is used to minimize financial risk when lending to customers.</a:t>
            </a:r>
          </a:p>
          <a:p>
            <a:pPr marL="0" indent="0">
              <a:lnSpc>
                <a:spcPct val="90000"/>
              </a:lnSpc>
              <a:buNone/>
            </a:pPr>
            <a:r>
              <a:rPr lang="en-US" sz="1100" b="1" i="0" dirty="0">
                <a:effectLst/>
                <a:latin typeface="-apple-system"/>
              </a:rPr>
              <a:t>Business Understanding</a:t>
            </a:r>
          </a:p>
          <a:p>
            <a:pPr>
              <a:lnSpc>
                <a:spcPct val="90000"/>
              </a:lnSpc>
            </a:pPr>
            <a:r>
              <a:rPr lang="en-US" sz="1100" b="0" i="0" dirty="0">
                <a:effectLst/>
                <a:latin typeface="-apple-system"/>
              </a:rPr>
              <a:t>You are working for a consumer finance company that lends various types of loans to urban customers. The company must decide on loan approvals based on applicants' profiles, facing two main risks:</a:t>
            </a:r>
          </a:p>
          <a:p>
            <a:pPr>
              <a:lnSpc>
                <a:spcPct val="90000"/>
              </a:lnSpc>
            </a:pPr>
            <a:r>
              <a:rPr lang="en-US" sz="1100" b="0" i="0" dirty="0">
                <a:effectLst/>
                <a:latin typeface="-apple-system"/>
              </a:rPr>
              <a:t>Not approving a loan may result in lost business if the applicant can repay. Approving a loan may lead to financial loss if the applicant is likely to default. The dataset includes information on past loan applicants, indicating whether they defaulted. The goal is to identify patterns that predict loan defaults, which can guide decisions like denying loans, reducing loan amounts, or adjusting interest rates for risky applicants.</a:t>
            </a:r>
          </a:p>
          <a:p>
            <a:pPr>
              <a:lnSpc>
                <a:spcPct val="90000"/>
              </a:lnSpc>
            </a:pPr>
            <a:r>
              <a:rPr lang="en-US" sz="1100" b="0" i="0" dirty="0">
                <a:effectLst/>
                <a:latin typeface="-apple-system"/>
              </a:rPr>
              <a:t>Decision Scenarios: When a loan is applied for, the company can either:</a:t>
            </a:r>
          </a:p>
          <a:p>
            <a:pPr>
              <a:lnSpc>
                <a:spcPct val="90000"/>
              </a:lnSpc>
            </a:pPr>
            <a:r>
              <a:rPr lang="en-US" sz="1100" b="0" i="0" dirty="0">
                <a:effectLst/>
                <a:latin typeface="-apple-system"/>
              </a:rPr>
              <a:t>Approve the Loan: Fully paid: The applicant repays the loan completely. Current: The applicant is still paying installments. Charged-off: The applicant defaults on the loan. Reject the Loan: No data is available for these applicants since they did not proceed with the loan.</a:t>
            </a:r>
          </a:p>
          <a:p>
            <a:pPr marL="0" indent="0">
              <a:lnSpc>
                <a:spcPct val="90000"/>
              </a:lnSpc>
              <a:buNone/>
            </a:pPr>
            <a:r>
              <a:rPr lang="en-US" sz="1100" b="1" i="0" dirty="0">
                <a:effectLst/>
                <a:latin typeface="-apple-system"/>
              </a:rPr>
              <a:t>Business Objectives</a:t>
            </a:r>
          </a:p>
          <a:p>
            <a:pPr>
              <a:lnSpc>
                <a:spcPct val="90000"/>
              </a:lnSpc>
            </a:pPr>
            <a:r>
              <a:rPr lang="en-US" sz="1100" b="0" i="0" dirty="0">
                <a:effectLst/>
                <a:latin typeface="-apple-system"/>
              </a:rPr>
              <a:t>As the largest online loan marketplace, the company seeks to minimize credit loss, which occurs when borrowers default on loans. The aim is to identify risky applicants labeled as 'charged-off' to reduce potential losses.</a:t>
            </a:r>
          </a:p>
          <a:p>
            <a:pPr>
              <a:lnSpc>
                <a:spcPct val="90000"/>
              </a:lnSpc>
            </a:pPr>
            <a:r>
              <a:rPr lang="en-US" sz="1100" b="0" i="0" dirty="0">
                <a:effectLst/>
                <a:latin typeface="-apple-system"/>
              </a:rPr>
              <a:t>By understanding the key variables influencing loan defaults, the company can enhance its risk assessment and portfolio management. Additionally, conducting independent research on risk analytics is recommended to deepen your understanding of the relevant variables and their significance.</a:t>
            </a:r>
          </a:p>
          <a:p>
            <a:pPr>
              <a:lnSpc>
                <a:spcPct val="90000"/>
              </a:lnSpc>
            </a:pPr>
            <a:endParaRPr sz="1100" dirty="0"/>
          </a:p>
        </p:txBody>
      </p:sp>
    </p:spTree>
    <p:extLst>
      <p:ext uri="{BB962C8B-B14F-4D97-AF65-F5344CB8AC3E}">
        <p14:creationId xmlns:p14="http://schemas.microsoft.com/office/powerpoint/2010/main" val="374173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sv-SE" sz="3500">
                <a:solidFill>
                  <a:srgbClr val="FFFFFF"/>
                </a:solidFill>
              </a:rPr>
              <a:t>Data Preparation - Steps</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pPr>
            <a:r>
              <a:rPr lang="sv-SE" sz="1400" b="1" u="sng"/>
              <a:t>Handling Missing Values</a:t>
            </a:r>
          </a:p>
          <a:p>
            <a:pPr marL="0" indent="0">
              <a:lnSpc>
                <a:spcPct val="90000"/>
              </a:lnSpc>
              <a:buNone/>
            </a:pPr>
            <a:r>
              <a:rPr lang="sv-SE" sz="1400"/>
              <a:t>Step 1: Identifying Missing Values</a:t>
            </a:r>
          </a:p>
          <a:p>
            <a:pPr marL="0" indent="0">
              <a:lnSpc>
                <a:spcPct val="90000"/>
              </a:lnSpc>
              <a:buNone/>
            </a:pPr>
            <a:r>
              <a:rPr lang="sv-SE" sz="1400"/>
              <a:t>  - Analyze and drop columns with excessive null values</a:t>
            </a:r>
          </a:p>
          <a:p>
            <a:pPr marL="0" indent="0">
              <a:lnSpc>
                <a:spcPct val="90000"/>
              </a:lnSpc>
              <a:buNone/>
            </a:pPr>
            <a:r>
              <a:rPr lang="sv-SE" sz="1400"/>
              <a:t>  - Ensure no null columns are left after processing</a:t>
            </a:r>
          </a:p>
          <a:p>
            <a:pPr marL="0" indent="0">
              <a:lnSpc>
                <a:spcPct val="90000"/>
              </a:lnSpc>
              <a:buNone/>
            </a:pPr>
            <a:r>
              <a:rPr lang="sv-SE" sz="1400"/>
              <a:t>Step 2: Removing Duplicates</a:t>
            </a:r>
          </a:p>
          <a:p>
            <a:pPr marL="0" indent="0">
              <a:lnSpc>
                <a:spcPct val="90000"/>
              </a:lnSpc>
              <a:buNone/>
            </a:pPr>
            <a:r>
              <a:rPr lang="sv-SE" sz="1400"/>
              <a:t>  - Check for duplicates in the dataset and remove if found</a:t>
            </a:r>
          </a:p>
          <a:p>
            <a:pPr>
              <a:lnSpc>
                <a:spcPct val="90000"/>
              </a:lnSpc>
            </a:pPr>
            <a:r>
              <a:rPr lang="sv-SE" sz="1400" b="1" u="sng"/>
              <a:t>Dropping Unnecessary Columns</a:t>
            </a:r>
          </a:p>
          <a:p>
            <a:pPr marL="0" indent="0">
              <a:lnSpc>
                <a:spcPct val="90000"/>
              </a:lnSpc>
              <a:buNone/>
            </a:pPr>
            <a:r>
              <a:rPr lang="sv-SE" sz="1400"/>
              <a:t>Step 1: Remove Unique/Descriptive Columns</a:t>
            </a:r>
          </a:p>
          <a:p>
            <a:pPr marL="0" indent="0">
              <a:lnSpc>
                <a:spcPct val="90000"/>
              </a:lnSpc>
              <a:buNone/>
            </a:pPr>
            <a:r>
              <a:rPr lang="sv-SE" sz="1400"/>
              <a:t>  - Columns with unique or text-based descriptions contribute little to analysis</a:t>
            </a:r>
          </a:p>
          <a:p>
            <a:pPr marL="0" indent="0">
              <a:lnSpc>
                <a:spcPct val="90000"/>
              </a:lnSpc>
              <a:buNone/>
            </a:pPr>
            <a:r>
              <a:rPr lang="sv-SE" sz="1400"/>
              <a:t>  - Focus on relevant columns for better accuracy</a:t>
            </a:r>
          </a:p>
          <a:p>
            <a:pPr marL="0" indent="0">
              <a:lnSpc>
                <a:spcPct val="90000"/>
              </a:lnSpc>
              <a:buNone/>
            </a:pPr>
            <a:r>
              <a:rPr lang="sv-SE" sz="1400"/>
              <a:t>Step 2: Limit Analysis to Loan Grade Level</a:t>
            </a:r>
          </a:p>
          <a:p>
            <a:pPr marL="0" indent="0">
              <a:lnSpc>
                <a:spcPct val="90000"/>
              </a:lnSpc>
              <a:buNone/>
            </a:pPr>
            <a:r>
              <a:rPr lang="sv-SE" sz="1400"/>
              <a:t>  - Subgrade level detail removed</a:t>
            </a:r>
          </a:p>
          <a:p>
            <a:pPr>
              <a:lnSpc>
                <a:spcPct val="90000"/>
              </a:lnSpc>
            </a:pPr>
            <a:r>
              <a:rPr lang="sv-SE" sz="1400" b="1" u="sng">
                <a:latin typeface="+mn-lt"/>
                <a:ea typeface="+mn-ea"/>
                <a:cs typeface="+mn-cs"/>
              </a:rPr>
              <a:t>Correct Data Types &amp; Derived Columns</a:t>
            </a:r>
          </a:p>
          <a:p>
            <a:pPr marL="0" indent="0">
              <a:lnSpc>
                <a:spcPct val="90000"/>
              </a:lnSpc>
              <a:buNone/>
            </a:pPr>
            <a:r>
              <a:rPr lang="sv-SE" sz="1400"/>
              <a:t>  - Convert columns to appropriate data types</a:t>
            </a:r>
          </a:p>
          <a:p>
            <a:pPr marL="0" indent="0">
              <a:lnSpc>
                <a:spcPct val="90000"/>
              </a:lnSpc>
              <a:buNone/>
            </a:pPr>
            <a:r>
              <a:rPr lang="sv-SE" sz="1400"/>
              <a:t>  - Generate derived columns for enhanced insights</a:t>
            </a:r>
          </a:p>
          <a:p>
            <a:pPr>
              <a:lnSpc>
                <a:spcPct val="90000"/>
              </a:lnSpc>
            </a:pPr>
            <a:endParaRPr lang="sv-SE" sz="1400" b="1" u="sng"/>
          </a:p>
          <a:p>
            <a:pPr>
              <a:lnSpc>
                <a:spcPct val="90000"/>
              </a:lnSpc>
            </a:pPr>
            <a:endParaRPr lang="sv-SE"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sv-SE" sz="3500" dirty="0">
                <a:solidFill>
                  <a:srgbClr val="FFFFFF"/>
                </a:solidFill>
              </a:rPr>
              <a:t>Key Variables For Analysis</a:t>
            </a:r>
          </a:p>
        </p:txBody>
      </p:sp>
      <p:sp>
        <p:nvSpPr>
          <p:cNvPr id="3" name="Content Placeholder 2"/>
          <p:cNvSpPr>
            <a:spLocks noGrp="1"/>
          </p:cNvSpPr>
          <p:nvPr>
            <p:ph idx="1"/>
          </p:nvPr>
        </p:nvSpPr>
        <p:spPr>
          <a:xfrm>
            <a:off x="754709" y="2113917"/>
            <a:ext cx="3193105" cy="3177931"/>
          </a:xfrm>
        </p:spPr>
        <p:txBody>
          <a:bodyPr anchor="t">
            <a:normAutofit/>
          </a:bodyPr>
          <a:lstStyle/>
          <a:p>
            <a:pPr marL="0" indent="0">
              <a:lnSpc>
                <a:spcPct val="90000"/>
              </a:lnSpc>
              <a:buNone/>
            </a:pPr>
            <a:r>
              <a:rPr lang="en-US" sz="1800" b="1" dirty="0"/>
              <a:t>Customer Demographics</a:t>
            </a:r>
          </a:p>
          <a:p>
            <a:pPr>
              <a:lnSpc>
                <a:spcPct val="90000"/>
              </a:lnSpc>
            </a:pPr>
            <a:r>
              <a:rPr lang="en-US" sz="1600" dirty="0"/>
              <a:t>Annual Income (</a:t>
            </a:r>
            <a:r>
              <a:rPr lang="en-US" sz="1600" dirty="0" err="1"/>
              <a:t>annual_inc</a:t>
            </a:r>
            <a:r>
              <a:rPr lang="en-US" sz="1600" dirty="0"/>
              <a:t>)</a:t>
            </a:r>
          </a:p>
          <a:p>
            <a:pPr>
              <a:lnSpc>
                <a:spcPct val="90000"/>
              </a:lnSpc>
            </a:pPr>
            <a:r>
              <a:rPr lang="en-US" sz="1600" dirty="0"/>
              <a:t>Home Ownership (</a:t>
            </a:r>
            <a:r>
              <a:rPr lang="en-US" sz="1600" dirty="0" err="1"/>
              <a:t>home_ownership</a:t>
            </a:r>
            <a:r>
              <a:rPr lang="en-US" sz="1600" dirty="0"/>
              <a:t>)</a:t>
            </a:r>
          </a:p>
          <a:p>
            <a:pPr>
              <a:lnSpc>
                <a:spcPct val="90000"/>
              </a:lnSpc>
            </a:pPr>
            <a:r>
              <a:rPr lang="en-US" sz="1600" dirty="0"/>
              <a:t>Employment Length (</a:t>
            </a:r>
            <a:r>
              <a:rPr lang="en-US" sz="1600" dirty="0" err="1"/>
              <a:t>emp_length</a:t>
            </a:r>
            <a:r>
              <a:rPr lang="en-US" sz="1600" dirty="0"/>
              <a:t>)</a:t>
            </a:r>
          </a:p>
          <a:p>
            <a:pPr>
              <a:lnSpc>
                <a:spcPct val="90000"/>
              </a:lnSpc>
            </a:pPr>
            <a:r>
              <a:rPr lang="en-US" sz="1600" dirty="0"/>
              <a:t>Debt to Income (</a:t>
            </a:r>
            <a:r>
              <a:rPr lang="en-US" sz="1600" dirty="0" err="1"/>
              <a:t>dti</a:t>
            </a:r>
            <a:r>
              <a:rPr lang="en-US" sz="1600" dirty="0"/>
              <a:t>)</a:t>
            </a:r>
          </a:p>
          <a:p>
            <a:pPr>
              <a:lnSpc>
                <a:spcPct val="90000"/>
              </a:lnSpc>
            </a:pPr>
            <a:r>
              <a:rPr lang="en-US" sz="1600" dirty="0"/>
              <a:t>State (</a:t>
            </a:r>
            <a:r>
              <a:rPr lang="en-US" sz="1600" dirty="0" err="1"/>
              <a:t>addr_state</a:t>
            </a:r>
            <a:r>
              <a:rPr lang="en-US" sz="1600" dirty="0"/>
              <a:t>)</a:t>
            </a:r>
            <a:endParaRPr lang="sv-SE" sz="1600" dirty="0"/>
          </a:p>
        </p:txBody>
      </p:sp>
      <p:sp>
        <p:nvSpPr>
          <p:cNvPr id="4" name="Content Placeholder 2">
            <a:extLst>
              <a:ext uri="{FF2B5EF4-FFF2-40B4-BE49-F238E27FC236}">
                <a16:creationId xmlns:a16="http://schemas.microsoft.com/office/drawing/2014/main" id="{AFF113C1-B329-208C-E64E-0CDB721645C1}"/>
              </a:ext>
            </a:extLst>
          </p:cNvPr>
          <p:cNvSpPr txBox="1">
            <a:spLocks/>
          </p:cNvSpPr>
          <p:nvPr/>
        </p:nvSpPr>
        <p:spPr>
          <a:xfrm>
            <a:off x="4702523" y="2113917"/>
            <a:ext cx="3193105" cy="317793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Font typeface="Arial"/>
              <a:buNone/>
            </a:pPr>
            <a:r>
              <a:rPr lang="en-US" sz="1800" b="1" dirty="0"/>
              <a:t>Loan Characteristics</a:t>
            </a:r>
          </a:p>
          <a:p>
            <a:pPr>
              <a:lnSpc>
                <a:spcPct val="90000"/>
              </a:lnSpc>
            </a:pPr>
            <a:r>
              <a:rPr lang="en-US" sz="1600" dirty="0"/>
              <a:t>Loan Amount (</a:t>
            </a:r>
            <a:r>
              <a:rPr lang="en-US" sz="1600" dirty="0" err="1"/>
              <a:t>loan_amt</a:t>
            </a:r>
            <a:r>
              <a:rPr lang="en-US" sz="1600" dirty="0"/>
              <a:t>)</a:t>
            </a:r>
          </a:p>
          <a:p>
            <a:pPr>
              <a:lnSpc>
                <a:spcPct val="90000"/>
              </a:lnSpc>
            </a:pPr>
            <a:r>
              <a:rPr lang="en-US" sz="1600" dirty="0"/>
              <a:t>Grade (grade)</a:t>
            </a:r>
          </a:p>
          <a:p>
            <a:pPr>
              <a:lnSpc>
                <a:spcPct val="90000"/>
              </a:lnSpc>
            </a:pPr>
            <a:r>
              <a:rPr lang="en-US" sz="1600" dirty="0"/>
              <a:t>Term (term)</a:t>
            </a:r>
          </a:p>
          <a:p>
            <a:pPr>
              <a:lnSpc>
                <a:spcPct val="90000"/>
              </a:lnSpc>
            </a:pPr>
            <a:r>
              <a:rPr lang="en-US" sz="1600" dirty="0"/>
              <a:t>Loan Date (</a:t>
            </a:r>
            <a:r>
              <a:rPr lang="en-US" sz="1600" dirty="0" err="1"/>
              <a:t>issue_d</a:t>
            </a:r>
            <a:r>
              <a:rPr lang="en-US" sz="1600" dirty="0"/>
              <a:t>)</a:t>
            </a:r>
          </a:p>
          <a:p>
            <a:pPr>
              <a:lnSpc>
                <a:spcPct val="90000"/>
              </a:lnSpc>
            </a:pPr>
            <a:r>
              <a:rPr lang="en-US" sz="1600" dirty="0"/>
              <a:t>Purpose of Loan (purpose)</a:t>
            </a:r>
          </a:p>
          <a:p>
            <a:pPr>
              <a:lnSpc>
                <a:spcPct val="90000"/>
              </a:lnSpc>
            </a:pPr>
            <a:r>
              <a:rPr lang="en-US" sz="1600" dirty="0"/>
              <a:t>Verification Status (</a:t>
            </a:r>
            <a:r>
              <a:rPr lang="en-US" sz="1600" dirty="0" err="1"/>
              <a:t>verification_status</a:t>
            </a:r>
            <a:r>
              <a:rPr lang="en-US" sz="1600" dirty="0"/>
              <a:t>)</a:t>
            </a:r>
          </a:p>
          <a:p>
            <a:pPr>
              <a:lnSpc>
                <a:spcPct val="90000"/>
              </a:lnSpc>
            </a:pPr>
            <a:r>
              <a:rPr lang="en-US" sz="1600" dirty="0"/>
              <a:t>Interest Rate (</a:t>
            </a:r>
            <a:r>
              <a:rPr lang="en-US" sz="1600" dirty="0" err="1"/>
              <a:t>int_rate</a:t>
            </a:r>
            <a:r>
              <a:rPr lang="en-US" sz="1600" dirty="0"/>
              <a:t>)</a:t>
            </a:r>
          </a:p>
          <a:p>
            <a:pPr>
              <a:lnSpc>
                <a:spcPct val="90000"/>
              </a:lnSpc>
            </a:pPr>
            <a:r>
              <a:rPr lang="en-US" sz="1600" dirty="0"/>
              <a:t>Installment (installment)</a:t>
            </a:r>
          </a:p>
          <a:p>
            <a:pPr>
              <a:lnSpc>
                <a:spcPct val="90000"/>
              </a:lnSpc>
            </a:pPr>
            <a:r>
              <a:rPr lang="en-US" sz="1600" dirty="0"/>
              <a:t>Public Records (</a:t>
            </a:r>
            <a:r>
              <a:rPr lang="en-US" sz="1600" dirty="0" err="1"/>
              <a:t>public_rec</a:t>
            </a:r>
            <a:r>
              <a:rPr lang="en-US" sz="1600" dirty="0"/>
              <a:t>)</a:t>
            </a:r>
          </a:p>
        </p:txBody>
      </p:sp>
    </p:spTree>
    <p:extLst>
      <p:ext uri="{BB962C8B-B14F-4D97-AF65-F5344CB8AC3E}">
        <p14:creationId xmlns:p14="http://schemas.microsoft.com/office/powerpoint/2010/main" val="162136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Univariate Analysis</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pPr>
            <a:r>
              <a:rPr lang="en-US" sz="1400" b="1" u="sng"/>
              <a:t>Purpose: Understand individual features of the data</a:t>
            </a:r>
          </a:p>
          <a:p>
            <a:pPr marL="0" indent="0">
              <a:lnSpc>
                <a:spcPct val="90000"/>
              </a:lnSpc>
              <a:buNone/>
            </a:pPr>
            <a:r>
              <a:rPr lang="en-US" sz="1400"/>
              <a:t>- Graphical overview of all columns</a:t>
            </a:r>
          </a:p>
          <a:p>
            <a:pPr marL="0" indent="0">
              <a:lnSpc>
                <a:spcPct val="90000"/>
              </a:lnSpc>
              <a:buNone/>
            </a:pPr>
            <a:r>
              <a:rPr lang="en-US" sz="1400"/>
              <a:t>- Handle outliers and create appropriate buckets for continuous variables</a:t>
            </a:r>
          </a:p>
          <a:p>
            <a:pPr marL="0" indent="0">
              <a:lnSpc>
                <a:spcPct val="90000"/>
              </a:lnSpc>
              <a:buNone/>
            </a:pPr>
            <a:r>
              <a:rPr lang="en-US" sz="1400" b="1" u="sng"/>
              <a:t>Observations</a:t>
            </a:r>
          </a:p>
          <a:p>
            <a:pPr>
              <a:lnSpc>
                <a:spcPct val="90000"/>
              </a:lnSpc>
            </a:pPr>
            <a:r>
              <a:rPr lang="en-US" sz="1400" b="1"/>
              <a:t>Loan Amount:</a:t>
            </a:r>
          </a:p>
          <a:p>
            <a:pPr marL="0" indent="0">
              <a:lnSpc>
                <a:spcPct val="90000"/>
              </a:lnSpc>
              <a:buNone/>
            </a:pPr>
            <a:r>
              <a:rPr lang="en-US" sz="1400"/>
              <a:t> - Majority in range: 5.5k - 15k</a:t>
            </a:r>
          </a:p>
          <a:p>
            <a:pPr marL="0" indent="0">
              <a:lnSpc>
                <a:spcPct val="90000"/>
              </a:lnSpc>
              <a:buNone/>
            </a:pPr>
            <a:r>
              <a:rPr lang="en-US" sz="1400"/>
              <a:t> - Max: ~35k</a:t>
            </a:r>
          </a:p>
          <a:p>
            <a:pPr>
              <a:lnSpc>
                <a:spcPct val="90000"/>
              </a:lnSpc>
            </a:pPr>
            <a:r>
              <a:rPr lang="en-US" sz="1400" b="1"/>
              <a:t>Funded Amount:</a:t>
            </a:r>
          </a:p>
          <a:p>
            <a:pPr marL="0" indent="0">
              <a:lnSpc>
                <a:spcPct val="90000"/>
              </a:lnSpc>
              <a:buNone/>
            </a:pPr>
            <a:r>
              <a:rPr lang="en-US" sz="1400"/>
              <a:t> - Most in range: 5.4k - 15k</a:t>
            </a:r>
          </a:p>
          <a:p>
            <a:pPr marL="0" indent="0">
              <a:lnSpc>
                <a:spcPct val="90000"/>
              </a:lnSpc>
              <a:buNone/>
            </a:pPr>
            <a:r>
              <a:rPr lang="en-US" sz="1400"/>
              <a:t> - Max funded amount: ~35k</a:t>
            </a:r>
          </a:p>
          <a:p>
            <a:pPr>
              <a:lnSpc>
                <a:spcPct val="90000"/>
              </a:lnSpc>
            </a:pPr>
            <a:r>
              <a:rPr lang="en-US" sz="1400" b="1"/>
              <a:t>Interest Rate:</a:t>
            </a:r>
          </a:p>
          <a:p>
            <a:pPr marL="0" indent="0">
              <a:lnSpc>
                <a:spcPct val="90000"/>
              </a:lnSpc>
              <a:buNone/>
            </a:pPr>
            <a:r>
              <a:rPr lang="en-US" sz="1400"/>
              <a:t>  - Average: 11.8%</a:t>
            </a:r>
          </a:p>
          <a:p>
            <a:pPr marL="0" indent="0">
              <a:lnSpc>
                <a:spcPct val="90000"/>
              </a:lnSpc>
              <a:buNone/>
            </a:pPr>
            <a:r>
              <a:rPr lang="en-US" sz="1400"/>
              <a:t>  - Min: 5.4%, Max: 24.4%</a:t>
            </a:r>
          </a:p>
          <a:p>
            <a:pPr marL="0" indent="0">
              <a:lnSpc>
                <a:spcPct val="90000"/>
              </a:lnSpc>
              <a:buNone/>
            </a:pPr>
            <a:r>
              <a:rPr lang="en-US" sz="1400"/>
              <a:t>  - Common range: 8.9% - 14.52%</a:t>
            </a:r>
          </a:p>
          <a:p>
            <a:pPr marL="0" indent="0">
              <a:lnSpc>
                <a:spcPct val="90000"/>
              </a:lnSpc>
              <a:buNone/>
            </a:pPr>
            <a:endParaRPr lang="en-US" sz="1400"/>
          </a:p>
          <a:p>
            <a:pPr marL="0" indent="0">
              <a:lnSpc>
                <a:spcPct val="90000"/>
              </a:lnSpc>
              <a:buNone/>
            </a:pP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Categorical Variable Analysis</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US" sz="1700" b="1" u="sng"/>
              <a:t>Observations</a:t>
            </a:r>
          </a:p>
          <a:p>
            <a:r>
              <a:rPr lang="en-US" sz="1700"/>
              <a:t>Experience: Majority of applicants have 10+ years of experience</a:t>
            </a:r>
          </a:p>
          <a:p>
            <a:r>
              <a:rPr lang="en-US" sz="1700"/>
              <a:t>Living Situation: Most applicants are either renting or have a mortgage</a:t>
            </a:r>
          </a:p>
          <a:p>
            <a:r>
              <a:rPr lang="en-US" sz="1700"/>
              <a:t>Loan Purpose: Debt consolidation is the primary reason for applying</a:t>
            </a:r>
          </a:p>
          <a:p>
            <a:r>
              <a:rPr lang="en-US" sz="1700"/>
              <a:t>Location: Most applicants are from California (CA)</a:t>
            </a:r>
          </a:p>
          <a:p>
            <a:r>
              <a:rPr lang="en-US" sz="1700"/>
              <a:t>Loan Grade: Majority of loans are of Grade B</a:t>
            </a:r>
          </a:p>
          <a:p>
            <a:r>
              <a:rPr lang="en-US" sz="1700"/>
              <a:t>Verification Status: 'Verified' applicants have a higher likelihood of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305" y="2759383"/>
            <a:ext cx="2171679" cy="2834223"/>
          </a:xfrm>
        </p:spPr>
        <p:txBody>
          <a:bodyPr vert="horz" lIns="91440" tIns="45720" rIns="91440" bIns="45720" rtlCol="0" anchor="t">
            <a:normAutofit/>
          </a:bodyPr>
          <a:lstStyle/>
          <a:p>
            <a:pPr algn="l" defTabSz="914400">
              <a:lnSpc>
                <a:spcPct val="90000"/>
              </a:lnSpc>
            </a:pPr>
            <a:r>
              <a:rPr lang="en-US" sz="3200" dirty="0">
                <a:solidFill>
                  <a:srgbClr val="FFFFFF"/>
                </a:solidFill>
              </a:rPr>
              <a:t>Variables Analysis</a:t>
            </a:r>
          </a:p>
        </p:txBody>
      </p:sp>
      <p:pic>
        <p:nvPicPr>
          <p:cNvPr id="9" name="Content Placeholder 8">
            <a:extLst>
              <a:ext uri="{FF2B5EF4-FFF2-40B4-BE49-F238E27FC236}">
                <a16:creationId xmlns:a16="http://schemas.microsoft.com/office/drawing/2014/main" id="{9B260D67-C2B8-D4EF-018D-64D822A74BD1}"/>
              </a:ext>
            </a:extLst>
          </p:cNvPr>
          <p:cNvPicPr>
            <a:picLocks noGrp="1" noChangeAspect="1"/>
          </p:cNvPicPr>
          <p:nvPr>
            <p:ph idx="1"/>
          </p:nvPr>
        </p:nvPicPr>
        <p:blipFill>
          <a:blip r:embed="rId2"/>
          <a:stretch>
            <a:fillRect/>
          </a:stretch>
        </p:blipFill>
        <p:spPr>
          <a:xfrm>
            <a:off x="3710017" y="1696230"/>
            <a:ext cx="2279959" cy="1658669"/>
          </a:xfrm>
          <a:prstGeom prst="rect">
            <a:avLst/>
          </a:prstGeom>
        </p:spPr>
      </p:pic>
      <p:pic>
        <p:nvPicPr>
          <p:cNvPr id="15" name="Picture 14">
            <a:extLst>
              <a:ext uri="{FF2B5EF4-FFF2-40B4-BE49-F238E27FC236}">
                <a16:creationId xmlns:a16="http://schemas.microsoft.com/office/drawing/2014/main" id="{168FDAAF-9DF0-E723-30D8-D970798AB5BE}"/>
              </a:ext>
            </a:extLst>
          </p:cNvPr>
          <p:cNvPicPr>
            <a:picLocks noChangeAspect="1"/>
          </p:cNvPicPr>
          <p:nvPr/>
        </p:nvPicPr>
        <p:blipFill>
          <a:blip r:embed="rId3"/>
          <a:stretch>
            <a:fillRect/>
          </a:stretch>
        </p:blipFill>
        <p:spPr>
          <a:xfrm>
            <a:off x="6224076" y="1864988"/>
            <a:ext cx="2283389" cy="1489910"/>
          </a:xfrm>
          <a:prstGeom prst="rect">
            <a:avLst/>
          </a:prstGeom>
        </p:spPr>
      </p:pic>
      <p:pic>
        <p:nvPicPr>
          <p:cNvPr id="11" name="Picture 10">
            <a:extLst>
              <a:ext uri="{FF2B5EF4-FFF2-40B4-BE49-F238E27FC236}">
                <a16:creationId xmlns:a16="http://schemas.microsoft.com/office/drawing/2014/main" id="{24C387BA-8622-6633-EF08-2E41383EBD98}"/>
              </a:ext>
            </a:extLst>
          </p:cNvPr>
          <p:cNvPicPr>
            <a:picLocks noChangeAspect="1"/>
          </p:cNvPicPr>
          <p:nvPr/>
        </p:nvPicPr>
        <p:blipFill>
          <a:blip r:embed="rId4"/>
          <a:stretch>
            <a:fillRect/>
          </a:stretch>
        </p:blipFill>
        <p:spPr>
          <a:xfrm>
            <a:off x="3698926" y="3673425"/>
            <a:ext cx="2291050" cy="1454816"/>
          </a:xfrm>
          <a:prstGeom prst="rect">
            <a:avLst/>
          </a:prstGeom>
        </p:spPr>
      </p:pic>
      <p:pic>
        <p:nvPicPr>
          <p:cNvPr id="13" name="Picture 12">
            <a:extLst>
              <a:ext uri="{FF2B5EF4-FFF2-40B4-BE49-F238E27FC236}">
                <a16:creationId xmlns:a16="http://schemas.microsoft.com/office/drawing/2014/main" id="{23A1F54B-96AD-BA32-49A7-2AD198658061}"/>
              </a:ext>
            </a:extLst>
          </p:cNvPr>
          <p:cNvPicPr>
            <a:picLocks noChangeAspect="1"/>
          </p:cNvPicPr>
          <p:nvPr/>
        </p:nvPicPr>
        <p:blipFill>
          <a:blip r:embed="rId5"/>
          <a:stretch>
            <a:fillRect/>
          </a:stretch>
        </p:blipFill>
        <p:spPr>
          <a:xfrm>
            <a:off x="6224076" y="3673425"/>
            <a:ext cx="2291047" cy="1466270"/>
          </a:xfrm>
          <a:prstGeom prst="rect">
            <a:avLst/>
          </a:prstGeom>
        </p:spPr>
      </p:pic>
    </p:spTree>
    <p:extLst>
      <p:ext uri="{BB962C8B-B14F-4D97-AF65-F5344CB8AC3E}">
        <p14:creationId xmlns:p14="http://schemas.microsoft.com/office/powerpoint/2010/main" val="337801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Annual Income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095480" y="91063"/>
            <a:ext cx="5783045" cy="954107"/>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Income range 80000+ has less chances of charged off.</a:t>
            </a:r>
            <a:br>
              <a:rPr lang="en-US" sz="1400" dirty="0">
                <a:latin typeface="+mj-lt"/>
                <a:ea typeface="+mj-ea"/>
                <a:cs typeface="+mj-cs"/>
              </a:rPr>
            </a:br>
            <a:r>
              <a:rPr lang="en-US" sz="1400" dirty="0">
                <a:latin typeface="+mj-lt"/>
                <a:ea typeface="+mj-ea"/>
                <a:cs typeface="+mj-cs"/>
              </a:rPr>
              <a:t>2. Income range 0-80000 has high chances of charged off.</a:t>
            </a:r>
            <a:br>
              <a:rPr lang="en-US" sz="1400" dirty="0">
                <a:latin typeface="+mj-lt"/>
                <a:ea typeface="+mj-ea"/>
                <a:cs typeface="+mj-cs"/>
              </a:rPr>
            </a:br>
            <a:r>
              <a:rPr lang="en-US" sz="1400" dirty="0">
                <a:latin typeface="+mj-lt"/>
                <a:ea typeface="+mj-ea"/>
                <a:cs typeface="+mj-cs"/>
              </a:rPr>
              <a:t>3. Increase in annual income decreases charged off proportion.</a:t>
            </a:r>
            <a:endParaRPr lang="en-IN" sz="1400" dirty="0">
              <a:latin typeface="+mj-lt"/>
              <a:ea typeface="+mj-ea"/>
              <a:cs typeface="+mj-cs"/>
            </a:endParaRPr>
          </a:p>
        </p:txBody>
      </p:sp>
      <p:pic>
        <p:nvPicPr>
          <p:cNvPr id="25" name="Picture 24">
            <a:extLst>
              <a:ext uri="{FF2B5EF4-FFF2-40B4-BE49-F238E27FC236}">
                <a16:creationId xmlns:a16="http://schemas.microsoft.com/office/drawing/2014/main" id="{F1CAB8F4-0926-3041-FCDC-E41581C0DAF0}"/>
              </a:ext>
            </a:extLst>
          </p:cNvPr>
          <p:cNvPicPr>
            <a:picLocks noChangeAspect="1"/>
          </p:cNvPicPr>
          <p:nvPr/>
        </p:nvPicPr>
        <p:blipFill>
          <a:blip r:embed="rId3"/>
          <a:stretch>
            <a:fillRect/>
          </a:stretch>
        </p:blipFill>
        <p:spPr>
          <a:xfrm>
            <a:off x="3229889" y="1109134"/>
            <a:ext cx="5664491" cy="49340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111</TotalTime>
  <Words>1193</Words>
  <PresentationFormat>On-screen Show (4:3)</PresentationFormat>
  <Paragraphs>97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-apple-system</vt:lpstr>
      <vt:lpstr>Arial</vt:lpstr>
      <vt:lpstr>Calibri</vt:lpstr>
      <vt:lpstr>Office Theme</vt:lpstr>
      <vt:lpstr>Loan Default Prediction: A Data-Driven Approach</vt:lpstr>
      <vt:lpstr>Objective</vt:lpstr>
      <vt:lpstr>Case Study Understanding</vt:lpstr>
      <vt:lpstr>Data Preparation - Steps</vt:lpstr>
      <vt:lpstr>Key Variables For Analysis</vt:lpstr>
      <vt:lpstr>Univariate Analysis</vt:lpstr>
      <vt:lpstr>Categorical Variable Analysis</vt:lpstr>
      <vt:lpstr>Variables Analysis</vt:lpstr>
      <vt:lpstr>Annual Income Vs Charged off</vt:lpstr>
      <vt:lpstr>Interest Rate Vs Charged off</vt:lpstr>
      <vt:lpstr>Purpose Vs Charged off</vt:lpstr>
      <vt:lpstr>Issue Year Vs Charged off</vt:lpstr>
      <vt:lpstr>Issue Month Vs Charged off</vt:lpstr>
      <vt:lpstr>State Vs Charged off</vt:lpstr>
      <vt:lpstr>Grade Vs Charged off</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terms:created xsi:type="dcterms:W3CDTF">2013-01-27T09:14:16Z</dcterms:created>
  <dcterms:modified xsi:type="dcterms:W3CDTF">2024-10-23T12:02:46Z</dcterms:modified>
  <cp:category/>
</cp:coreProperties>
</file>