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DBA7C1-3C18-403E-ADBA-D69B33AF899D}">
  <a:tblStyle styleId="{95DBA7C1-3C18-403E-ADBA-D69B33AF8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7a6a2f49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7a6a2f49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dee70dc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5dee70dc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7a6a2f49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7a6a2f49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7a6a2f4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7a6a2f4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dee70dc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dee70dc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7a6a2f49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7a6a2f49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f645b6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f645b6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7a6a2f49_1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7a6a2f49_1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7a6a2f4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7a6a2f4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f645b6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f645b6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7a6a2f49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7a6a2f49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7a6a2f49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7a6a2f49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7a6a2f49_1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7a6a2f49_1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7a6a2f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7a6a2f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7a6a2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7a6a2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7a6a2f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7a6a2f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7a6a2f4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7a6a2f4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dee70d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dee70d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f645b6f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f645b6f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7a6a2f49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7a6a2f49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2375" y="196075"/>
            <a:ext cx="85206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E-Commerce database management system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36850"/>
            <a:ext cx="85206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Chandan Kumar (2019ucs0094)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Anshul Sharma </a:t>
            </a:r>
            <a:r>
              <a:rPr lang="en"/>
              <a:t>(2019ucs0074)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Maurya </a:t>
            </a:r>
            <a:r>
              <a:rPr lang="en"/>
              <a:t>(2019uee0134)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Abhay Yadav </a:t>
            </a:r>
            <a:r>
              <a:rPr lang="en"/>
              <a:t>(2019uee0110)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Sachin Naik </a:t>
            </a:r>
            <a:r>
              <a:rPr lang="en"/>
              <a:t>(2019ucs0091)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Anant Kumar </a:t>
            </a:r>
            <a:r>
              <a:rPr lang="en"/>
              <a:t>(2019uce0059)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Saurabh Kumar Verma </a:t>
            </a:r>
            <a:r>
              <a:rPr lang="en"/>
              <a:t>(2019uch0033)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Balwant Yadav </a:t>
            </a:r>
            <a:r>
              <a:rPr lang="en"/>
              <a:t>(2019uch0009)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Closure of F :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42150"/>
            <a:ext cx="87591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Taking, customer_id=A, customer_name=B, gender=C, id_type=D, last_purchase=E,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    id_discount=F, cart_id=G.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Closure of F (F</a:t>
            </a:r>
            <a:r>
              <a:rPr b="1" baseline="30000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: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{A→B, A→C, A→D, A→E, A→F, A→G, D→F, G→A, G→B, G→C, G→D, G→E, G→F, A→BC, A→CD, A→DE, A→EF, A→FG, A→BD, A→BF,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A→BE, A→BCD, A→BCDE, A→BCDEF, A→CDE, A→CDEF, A→AB,  A→AC, A→AD, A→AE, A→AF, A→ABC, A→ABD, A→ACD,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A→ABCD, A→ACDE, A→DEF, A→ABCDEFG, G→BC, G→CD,   G→DE, G→EF, G→FA, G→BD, G→BF, G→BE, G→BCD, G→BCDE,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G→BCDEF, G→CDE, G→CDEF, G→GB,G→AC, G→AD, G→AE, G→AF, G→ABC, G→ABD, G→ACD, G→ABCD, G→ACDE, G→DEF,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G→ABCDEFG, AG→BC, AG→CD,  AG→DE, AG→EF, AG→FA, AG→BD, AG→BF, AG→BE, AG→BCD, AG→BCDE, AG→BCDEF,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AG→CDE, AG→CDEF, AG→GB, AG→AC, GA→AD, AG→AE, AG→AF, AG→ABC, AG→ABD, AG→ACD, AG→ABCD, AG→ACDE,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AG→DEF, AG→ABCDEFG,......}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Closure of attributes :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(customer_id</a:t>
            </a:r>
            <a:r>
              <a:rPr baseline="30000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 {customer_id, customer_name, gender ,id_type, last_purchase, id_discount, cart_id}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(cart_id</a:t>
            </a:r>
            <a:r>
              <a:rPr baseline="30000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{customer_id, cart_id , customer_name , gender ,id_type, last_purchase , id_discount }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(id_type</a:t>
            </a:r>
            <a:r>
              <a:rPr baseline="30000"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{ id_type , id_discount}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23700"/>
            <a:ext cx="8520600" cy="4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61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1661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anonical cover of functional dependencies :</a:t>
            </a:r>
            <a:endParaRPr b="1" sz="1661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{A→B, A→C, A→D, A→E, A→F, A→G, D→F, G→A, G→B, G→C, G→D, G→E, G→F, A→BC, A→CD, A→DE,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A→EF, A→FG, A→BD, A→BF, A→BE, A→BCD, A→BCDE, A→BCDEF, A→CDE, A→CDEF, A→AB,  A→AC,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A→AD, A→AE, A→AF, A→ABC, A→ABD, A→ACD, A→ABCD, A→ACDE, A→DEF, A→ABCDEFG, G→BC,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G→CD,   G→DE, G→EF, G→FA, G→BD, G→BF, G→BE, G→BCD, G→BCDE, G→BCDEF, G→CDE, G→CDEF,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G→GB, G→AC, G→AD, G→AE, G→AF, G→ABC, G→ABD, G→ACD, G→ABCD, G→ACDE, G→DEF,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G→ABCDEFG,......}</a:t>
            </a:r>
            <a:endParaRPr b="1" sz="125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Candidate key:</a:t>
            </a:r>
            <a:r>
              <a:rPr lang="en" sz="1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customer_id , cart_id </a:t>
            </a:r>
            <a:endParaRPr sz="1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 attributes :</a:t>
            </a:r>
            <a:r>
              <a:rPr lang="en" sz="1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customer_id, cart_id</a:t>
            </a:r>
            <a:endParaRPr sz="1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Non-Prime attributes:</a:t>
            </a:r>
            <a:r>
              <a:rPr lang="en" sz="1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50">
                <a:solidFill>
                  <a:schemeClr val="dk1"/>
                </a:solidFill>
              </a:rPr>
              <a:t>customer_name, gender, id_type, last_purchase, id_discount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25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 Form:</a:t>
            </a:r>
            <a:endParaRPr b="1" sz="125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5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attributes are atomic, so it is in 1st Normal form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5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5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non prime attributes are fully functional dependent on primary key. So it is in 2nd Normal form.</a:t>
            </a:r>
            <a:endParaRPr sz="75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50"/>
              <a:buFont typeface="Roboto"/>
              <a:buChar char="●"/>
            </a:pPr>
            <a:r>
              <a:rPr lang="en" sz="1355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non-prime attributes are transitively dependent on primary key so it is not in  3rd NF.</a:t>
            </a:r>
            <a:endParaRPr sz="125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250">
                <a:solidFill>
                  <a:schemeClr val="dk1"/>
                </a:solidFill>
              </a:rPr>
              <a:t>(</a:t>
            </a:r>
            <a:r>
              <a:rPr lang="en" sz="1250" u="sng">
                <a:solidFill>
                  <a:schemeClr val="dk1"/>
                </a:solidFill>
              </a:rPr>
              <a:t>customer_id</a:t>
            </a:r>
            <a:r>
              <a:rPr lang="en" sz="1250">
                <a:solidFill>
                  <a:schemeClr val="dk1"/>
                </a:solidFill>
              </a:rPr>
              <a:t>, customer_name, gender, id_type, last_purchase, cart_id)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r2(</a:t>
            </a:r>
            <a:r>
              <a:rPr lang="en" sz="1250" u="sng">
                <a:solidFill>
                  <a:schemeClr val="dk1"/>
                </a:solidFill>
              </a:rPr>
              <a:t>id_type</a:t>
            </a:r>
            <a:r>
              <a:rPr lang="en" sz="1250">
                <a:solidFill>
                  <a:schemeClr val="dk1"/>
                </a:solidFill>
              </a:rPr>
              <a:t>, id_discount)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r3(</a:t>
            </a:r>
            <a:r>
              <a:rPr lang="en" sz="1250" u="sng">
                <a:solidFill>
                  <a:schemeClr val="dk1"/>
                </a:solidFill>
              </a:rPr>
              <a:t>customer_id</a:t>
            </a:r>
            <a:r>
              <a:rPr lang="en" sz="1250">
                <a:solidFill>
                  <a:schemeClr val="dk1"/>
                </a:solidFill>
              </a:rPr>
              <a:t>, </a:t>
            </a:r>
            <a:r>
              <a:rPr lang="en" sz="1250" u="sng">
                <a:solidFill>
                  <a:schemeClr val="dk1"/>
                </a:solidFill>
              </a:rPr>
              <a:t>cart_id)</a:t>
            </a:r>
            <a:endParaRPr sz="1250" u="sng">
              <a:solidFill>
                <a:schemeClr val="dk1"/>
              </a:solidFill>
            </a:endParaRPr>
          </a:p>
          <a:p>
            <a:pPr indent="-3079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en" sz="1250">
                <a:solidFill>
                  <a:schemeClr val="dk1"/>
                </a:solidFill>
              </a:rPr>
              <a:t>Now, all relation also in BCNF.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412300"/>
            <a:ext cx="8520600" cy="4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Cart (</a:t>
            </a:r>
            <a:r>
              <a:rPr b="1" lang="en" sz="1500" u="sng">
                <a:solidFill>
                  <a:schemeClr val="dk1"/>
                </a:solidFill>
              </a:rPr>
              <a:t>cart_id</a:t>
            </a:r>
            <a:r>
              <a:rPr b="1" lang="en" sz="1500">
                <a:solidFill>
                  <a:schemeClr val="dk1"/>
                </a:solidFill>
              </a:rPr>
              <a:t>, cart_amount, total_quantity)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 trivial Functional dependencies: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F=</a:t>
            </a:r>
            <a:r>
              <a:rPr lang="en" sz="1500">
                <a:solidFill>
                  <a:schemeClr val="dk1"/>
                </a:solidFill>
              </a:rPr>
              <a:t> {cart_id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→cart_amount  ,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lang="en" sz="1500">
                <a:solidFill>
                  <a:schemeClr val="dk1"/>
                </a:solidFill>
              </a:rPr>
              <a:t>cart_id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→total_quantity}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Closure of F 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Taking,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cart_id=A, cart-amount=B, total_quantity=C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Closure of F (F</a:t>
            </a:r>
            <a:r>
              <a:rPr b="1" baseline="30000" lang="en" sz="150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  ) :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{A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→B, A→C, A→BC, A→AB, A→AC, A→ABC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Closure of Attributes: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(cart_id</a:t>
            </a:r>
            <a:r>
              <a:rPr baseline="30000" lang="en" sz="1500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) → {cart_id , cart_amount , total_quantity}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extraneous attributes found , so canonical cover of functional dependencies is same as closure of functional dependencies .</a:t>
            </a:r>
            <a:endParaRPr b="1" sz="15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Candidate key :</a:t>
            </a:r>
            <a:r>
              <a:rPr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cart_id</a:t>
            </a:r>
            <a:endParaRPr sz="15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Prime attributes :</a:t>
            </a:r>
            <a:r>
              <a:rPr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cart_id</a:t>
            </a:r>
            <a:endParaRPr sz="15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 prime attributes :</a:t>
            </a:r>
            <a:r>
              <a:rPr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/>
              <a:t>cart_amount, total_quantity</a:t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 Form:</a:t>
            </a:r>
            <a:endParaRPr b="1" sz="15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attributes are atomic, so it is in 1st Normal form.</a:t>
            </a:r>
            <a:r>
              <a:rPr lang="en" sz="11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1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non prime attributes are fully functional dependent on primary key. So it is in 2nd Normal form.</a:t>
            </a:r>
            <a:endParaRPr sz="11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non-prime attributes are transitively dependent on primary key so it is in 3rd NF.</a:t>
            </a:r>
            <a:endParaRPr sz="150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It is in BCNF form.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67400"/>
            <a:ext cx="8520600" cy="4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Product (</a:t>
            </a:r>
            <a:r>
              <a:rPr b="1" lang="en" sz="1600" u="sng">
                <a:solidFill>
                  <a:schemeClr val="dk1"/>
                </a:solidFill>
              </a:rPr>
              <a:t>product_id</a:t>
            </a:r>
            <a:r>
              <a:rPr b="1" lang="en" sz="1600">
                <a:solidFill>
                  <a:schemeClr val="dk1"/>
                </a:solidFill>
              </a:rPr>
              <a:t>, brand_name, quantity_left, price,availability, discount, rating, seller_id)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 trivial Functional dependencies: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 = </a:t>
            </a:r>
            <a:r>
              <a:rPr lang="en" sz="1600">
                <a:solidFill>
                  <a:schemeClr val="dk1"/>
                </a:solidFill>
              </a:rPr>
              <a:t>{product_id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→ brand_name,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>
                <a:solidFill>
                  <a:schemeClr val="dk1"/>
                </a:solidFill>
              </a:rPr>
              <a:t>product_id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quantity_left,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>
                <a:solidFill>
                  <a:schemeClr val="dk1"/>
                </a:solidFill>
              </a:rPr>
              <a:t>product_id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price,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>
                <a:solidFill>
                  <a:schemeClr val="dk1"/>
                </a:solidFill>
              </a:rPr>
              <a:t>product_id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discount,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product_id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→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rating,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" sz="1600">
                <a:solidFill>
                  <a:schemeClr val="dk1"/>
                </a:solidFill>
              </a:rPr>
              <a:t>product_id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→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seller_id,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quatity_left→availability}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175225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Closure of F :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845125"/>
            <a:ext cx="8520600" cy="4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Taking, product_id=A, brand_name=B, quantity_left=C, price=D, availability=E, discount=F,</a:t>
            </a:r>
            <a:endParaRPr sz="172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            rating=G, seller_id=H.</a:t>
            </a:r>
            <a:endParaRPr sz="172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619"/>
              <a:buFont typeface="Arial"/>
              <a:buNone/>
            </a:pPr>
            <a:r>
              <a:rPr b="1" lang="en" sz="1729">
                <a:solidFill>
                  <a:schemeClr val="dk1"/>
                </a:solidFill>
                <a:highlight>
                  <a:schemeClr val="lt1"/>
                </a:highlight>
              </a:rPr>
              <a:t>Closure of F (F</a:t>
            </a:r>
            <a:r>
              <a:rPr b="1" baseline="30000" lang="en" sz="1729">
                <a:solidFill>
                  <a:schemeClr val="dk1"/>
                </a:solidFill>
                <a:highlight>
                  <a:schemeClr val="lt1"/>
                </a:highlight>
              </a:rPr>
              <a:t>+</a:t>
            </a:r>
            <a:r>
              <a:rPr b="1" lang="en" sz="1729">
                <a:solidFill>
                  <a:schemeClr val="dk1"/>
                </a:solidFill>
                <a:highlight>
                  <a:schemeClr val="lt1"/>
                </a:highlight>
              </a:rPr>
              <a:t>  ) : </a:t>
            </a:r>
            <a:endParaRPr b="1" sz="172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{A→B, A→C, A→D, A→F, A→G, A→H, C→E, A→</a:t>
            </a: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E,</a:t>
            </a: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A→BC, A→CD, A→DE, A→EF, A→FG, A→BD, A→BF, A→BE, A→BCD,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A→BCDE, A→BCDEF, A→CDE, A→CDEF, A→AB,  A→AC, A→AD, A→AE, A→AF, A→ABC, A→ABD, A→ACD, A→ABCD, A→ACDE,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A→DEF, A→ABCDEFG,A→BCH, A→CDH, A→DEH, A→EFH, A→FGH, A→BDH, A→BFH, A→BEH, A→BCDH, A→BCDEH, 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A→BCDEFH, A→AD, A→AE,A→ABCH, A→ABDH, A→ACDH, A→ABCDH, A→ACDEH, A→DEFH, A→ABCDEFGH, C→CE, 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AC→BCDE, AC→BCDEF, AC→CDE, AC→CDEF, AC→AB,  AC→AC, AC→AD, AC→AE, AC→AF, AC→ABC, AC→ABD, AC→ACD, 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AC→ABCD, AC→ACDE, AC→DEF, AC→ABCDEFG,AC→BCH, AC→CDH, AC→DEH, AC→EFH, AC→FGH, AC→BDH, AC→BFH, 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524"/>
              <a:buFont typeface="Arial"/>
              <a:buNone/>
            </a:pPr>
            <a:r>
              <a:rPr lang="en" sz="1629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AC→BEH, AC→BCDH, AC→BCDEH,....}</a:t>
            </a:r>
            <a:endParaRPr sz="1629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619"/>
              <a:buFont typeface="Arial"/>
              <a:buNone/>
            </a:pPr>
            <a:r>
              <a:rPr b="1" lang="en" sz="1729">
                <a:solidFill>
                  <a:schemeClr val="dk1"/>
                </a:solidFill>
                <a:highlight>
                  <a:schemeClr val="lt1"/>
                </a:highlight>
              </a:rPr>
              <a:t>Closure of attributes:</a:t>
            </a:r>
            <a:endParaRPr sz="172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619"/>
              <a:buFont typeface="Arial"/>
              <a:buNone/>
            </a:pP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(product_id</a:t>
            </a:r>
            <a:r>
              <a:rPr baseline="30000" lang="en" sz="1729">
                <a:solidFill>
                  <a:schemeClr val="dk1"/>
                </a:solidFill>
                <a:highlight>
                  <a:schemeClr val="lt1"/>
                </a:highlight>
              </a:rPr>
              <a:t>+</a:t>
            </a: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) → { product_id ,brand_name , quantity_left , price , availability , discount , rating , seller_id}</a:t>
            </a:r>
            <a:endParaRPr sz="172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619"/>
              <a:buFont typeface="Arial"/>
              <a:buNone/>
            </a:pP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(quantity_left</a:t>
            </a:r>
            <a:r>
              <a:rPr baseline="30000" lang="en" sz="1729">
                <a:solidFill>
                  <a:schemeClr val="dk1"/>
                </a:solidFill>
                <a:highlight>
                  <a:schemeClr val="lt1"/>
                </a:highlight>
              </a:rPr>
              <a:t>+</a:t>
            </a:r>
            <a:r>
              <a:rPr lang="en" sz="1729">
                <a:solidFill>
                  <a:schemeClr val="dk1"/>
                </a:solidFill>
                <a:highlight>
                  <a:schemeClr val="lt1"/>
                </a:highlight>
              </a:rPr>
              <a:t>) →  { quantity_left , availability}</a:t>
            </a:r>
            <a:endParaRPr sz="172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113375" y="256425"/>
            <a:ext cx="8957400" cy="4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b="1" lang="en" sz="2024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2024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anonical cover of functional dependencies</a:t>
            </a:r>
            <a:endParaRPr b="1" sz="2024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574"/>
              <a:buFont typeface="Arial"/>
              <a:buNone/>
            </a:pPr>
            <a:r>
              <a:rPr lang="en" sz="1382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{A→B, A→C, A→D, A→F, A→G, A→H, C→E,A→E, A→BC, A→CD, A→DE, A→EF, A→FG, A→BD, A→BF, A→BE, A→BCD,</a:t>
            </a:r>
            <a:endParaRPr sz="1382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574"/>
              <a:buFont typeface="Arial"/>
              <a:buNone/>
            </a:pPr>
            <a:r>
              <a:rPr lang="en" sz="1382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A→BCDE, A→BCDEF, A→CDE, A→CDEF, A→AB,  A→AC, A→AD, A→AE, A→AF, A→ABC, A→ABD, A→ACD, A→ABCD, </a:t>
            </a:r>
            <a:endParaRPr sz="1382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574"/>
              <a:buFont typeface="Arial"/>
              <a:buNone/>
            </a:pPr>
            <a:r>
              <a:rPr lang="en" sz="1382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A→ACDE, A→DEF, A→ABCDEFG,A→BCH, A→CDH, A→DEH, A→EFH, A→FGH, A→BDH, A→BFH, A→BEH, A→BCDH, </a:t>
            </a:r>
            <a:endParaRPr sz="1382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574"/>
              <a:buFont typeface="Arial"/>
              <a:buNone/>
            </a:pPr>
            <a:r>
              <a:rPr lang="en" sz="1382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A→BCDEH, A→BCDEFH, A→AD, A→AE,A→ABCH, A→ABDH, A→ACDH, A→ABCDH, A→ACDEH, A→DEFH, </a:t>
            </a:r>
            <a:endParaRPr sz="1382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574"/>
              <a:buFont typeface="Arial"/>
              <a:buNone/>
            </a:pPr>
            <a:r>
              <a:rPr lang="en" sz="1382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A→ABCDEFGH, C→CE, ....}</a:t>
            </a:r>
            <a:endParaRPr b="1" sz="1582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Candidate key :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product_id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Prime attributes :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product_id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 prime attributes : 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brand_name, quantity_left, price, availability, discount, rating, seller_id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4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 Form: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1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089"/>
              <a:buFont typeface="Roboto"/>
              <a:buChar char="●"/>
            </a:pPr>
            <a:r>
              <a:rPr lang="en" sz="169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attributes are atomic, so it is in 1st Normal form.</a:t>
            </a:r>
            <a:endParaRPr sz="159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575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685"/>
              <a:buFont typeface="Roboto"/>
              <a:buChar char="●"/>
            </a:pPr>
            <a:r>
              <a:rPr lang="en" sz="1583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non prime attributes are fully functional dependent on primary key. So it is in 2nd Normal form.</a:t>
            </a:r>
            <a:endParaRPr sz="1483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5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non-prime attributes are transitively dependent on primary key so it is not in  3rd NF. 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5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650">
                <a:solidFill>
                  <a:schemeClr val="dk1"/>
                </a:solidFill>
              </a:rPr>
              <a:t>(</a:t>
            </a:r>
            <a:r>
              <a:rPr lang="en" sz="1650" u="sng">
                <a:solidFill>
                  <a:schemeClr val="dk1"/>
                </a:solidFill>
              </a:rPr>
              <a:t>product_id</a:t>
            </a:r>
            <a:r>
              <a:rPr lang="en" sz="1650">
                <a:solidFill>
                  <a:schemeClr val="dk1"/>
                </a:solidFill>
              </a:rPr>
              <a:t>, brand_name, quantity_left, price, discount, rating, seller_id)</a:t>
            </a:r>
            <a:endParaRPr sz="1650">
              <a:solidFill>
                <a:schemeClr val="dk1"/>
              </a:solidFill>
            </a:endParaRPr>
          </a:p>
          <a:p>
            <a:pPr indent="-3255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50">
                <a:solidFill>
                  <a:schemeClr val="dk1"/>
                </a:solidFill>
              </a:rPr>
              <a:t>r2(</a:t>
            </a:r>
            <a:r>
              <a:rPr lang="en" sz="1650" u="sng">
                <a:solidFill>
                  <a:schemeClr val="dk1"/>
                </a:solidFill>
              </a:rPr>
              <a:t>quantity_left</a:t>
            </a:r>
            <a:r>
              <a:rPr lang="en" sz="1650">
                <a:solidFill>
                  <a:schemeClr val="dk1"/>
                </a:solidFill>
              </a:rPr>
              <a:t>, availability)</a:t>
            </a:r>
            <a:endParaRPr sz="1650">
              <a:solidFill>
                <a:schemeClr val="dk1"/>
              </a:solidFill>
            </a:endParaRPr>
          </a:p>
          <a:p>
            <a:pPr indent="-32551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50">
                <a:solidFill>
                  <a:schemeClr val="dk1"/>
                </a:solidFill>
              </a:rPr>
              <a:t>Decomposed relation is in BCNF.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402000"/>
            <a:ext cx="8723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Seller (</a:t>
            </a:r>
            <a:r>
              <a:rPr b="1" lang="en" sz="2100" u="sng">
                <a:solidFill>
                  <a:schemeClr val="dk1"/>
                </a:solidFill>
              </a:rPr>
              <a:t>seller_id</a:t>
            </a:r>
            <a:r>
              <a:rPr b="1" lang="en" sz="2100">
                <a:solidFill>
                  <a:schemeClr val="dk1"/>
                </a:solidFill>
              </a:rPr>
              <a:t>, seller_name, gmail_id)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 trivial Functional dependencies: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F=</a:t>
            </a:r>
            <a:r>
              <a:rPr lang="en" sz="2100">
                <a:solidFill>
                  <a:schemeClr val="dk1"/>
                </a:solidFill>
              </a:rPr>
              <a:t>{seller_id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→seller_name,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2100">
                <a:solidFill>
                  <a:schemeClr val="dk1"/>
                </a:solidFill>
              </a:rPr>
              <a:t>Seller_id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gmail_id,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    gmail_id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→Seller_id,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    gmail_id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→Seller_name</a:t>
            </a:r>
            <a:r>
              <a:rPr lang="en" sz="2100">
                <a:solidFill>
                  <a:schemeClr val="dk1"/>
                </a:solidFill>
              </a:rPr>
              <a:t>}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Closure of F :</a:t>
            </a:r>
            <a:endParaRPr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216075" y="1177875"/>
            <a:ext cx="88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Taking, seller_id=A, seller_name=B, gmail_id=C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Closure of F (F</a:t>
            </a:r>
            <a:r>
              <a:rPr b="1" baseline="30000" lang="en" sz="2100">
                <a:solidFill>
                  <a:schemeClr val="dk1"/>
                </a:solidFill>
              </a:rPr>
              <a:t>+</a:t>
            </a:r>
            <a:r>
              <a:rPr b="1" lang="en" sz="2100">
                <a:solidFill>
                  <a:schemeClr val="dk1"/>
                </a:solidFill>
              </a:rPr>
              <a:t>) 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{A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→B, </a:t>
            </a: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→C,C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→A, C→B, C→AB, C→ABC,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→BC, </a:t>
            </a: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→AB, </a:t>
            </a: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→AC, </a:t>
            </a: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→ABC }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Closure of attributes :</a:t>
            </a:r>
            <a:endParaRPr b="1" sz="2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(seller_id</a:t>
            </a:r>
            <a:r>
              <a:rPr baseline="30000"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{ seller_id , seller_name , gmail_id}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(gmail_id</a:t>
            </a:r>
            <a:r>
              <a:rPr baseline="30000" lang="en" sz="2100">
                <a:solidFill>
                  <a:schemeClr val="dk1"/>
                </a:solidFill>
              </a:rPr>
              <a:t>+</a:t>
            </a:r>
            <a:r>
              <a:rPr lang="en" sz="2100">
                <a:solidFill>
                  <a:schemeClr val="dk1"/>
                </a:solidFill>
              </a:rPr>
              <a:t>) </a:t>
            </a: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 { seller_id , seller_name , gmail_id}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199600" y="185175"/>
            <a:ext cx="8745000" cy="47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extraneous attributes found , so canonical cover of functional dependencies is same as closure of functional dependencies 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Candidate key :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seller_id, gmail_id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Prime attributes :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seller_id, gmail_id                                                                                          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 prime attributes : </a:t>
            </a:r>
            <a:r>
              <a:rPr lang="en" sz="1700">
                <a:solidFill>
                  <a:schemeClr val="dk1"/>
                </a:solidFill>
              </a:rPr>
              <a:t> seller_name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 Form: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attributes are atomic, so it is in 1st Normal form.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non prime attributes are fully functional dependent on primary key. So it is in 2nd Normal form.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non-prime attributes are transitively dependent on primary key so it is in  3rd NF.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 is in BCNF form.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50"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031325" y="119850"/>
            <a:ext cx="85206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Enterprise-Description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86175" y="441575"/>
            <a:ext cx="8881800" cy="4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Customer 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A unique identification number is given to every customer . 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Every customer has name , gender , customer address , customer phone number . 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And every customer has different id types  which will describe about id discount .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Every customer has last purchase details.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Seller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A unique identification number is given to seller.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Every seller has name , address , contact number , gmail id . 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Each seller must have one and unique gmail_id 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Product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Every product has unique identification number and each product have different product number 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Every product belong to some  brand name.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For every product there will be quantity , cost, discount and ratings properties should be listed.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Cart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For every customer a unique identification cart id should be given.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 	Every cart contains  the total number of products and amount of the cart items.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Cart Items: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Every cart items will contain the user chosen products along with their quantity and date of addition.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Payment: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	For every payment done by the customer a unique payment id should be given.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Payment date and time should be listed at which time the payment will be done </a:t>
            </a:r>
            <a:endParaRPr sz="5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Total amount &amp; payment mode should be also contained.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2393225" y="2145000"/>
            <a:ext cx="37458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507350" y="0"/>
            <a:ext cx="4620600" cy="4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Entities :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186850" y="497700"/>
            <a:ext cx="85206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Customer, Payment, Cart, Cart-items, Product, Seller</a:t>
            </a:r>
            <a:endParaRPr sz="2000"/>
          </a:p>
        </p:txBody>
      </p:sp>
      <p:sp>
        <p:nvSpPr>
          <p:cNvPr id="68" name="Google Shape;68;p15"/>
          <p:cNvSpPr txBox="1"/>
          <p:nvPr/>
        </p:nvSpPr>
        <p:spPr>
          <a:xfrm>
            <a:off x="3156600" y="995400"/>
            <a:ext cx="3725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Relationship :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73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{95DBA7C1-3C18-403E-ADBA-D69B33AF899D}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Entity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Entity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Relationship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Done for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 items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E-R Diagram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5694" l="19627" r="23131" t="0"/>
          <a:stretch/>
        </p:blipFill>
        <p:spPr>
          <a:xfrm>
            <a:off x="250275" y="572688"/>
            <a:ext cx="8520600" cy="4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939200" y="9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to </a:t>
            </a:r>
            <a:r>
              <a:rPr lang="en"/>
              <a:t>relational</a:t>
            </a:r>
            <a:r>
              <a:rPr lang="en"/>
              <a:t> schema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19550" y="499125"/>
            <a:ext cx="85206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Payment (</a:t>
            </a:r>
            <a:r>
              <a:rPr lang="en" sz="1700" u="sng">
                <a:solidFill>
                  <a:schemeClr val="dk1"/>
                </a:solidFill>
              </a:rPr>
              <a:t>payment_id,</a:t>
            </a:r>
            <a:r>
              <a:rPr lang="en" sz="1700">
                <a:solidFill>
                  <a:schemeClr val="dk1"/>
                </a:solidFill>
              </a:rPr>
              <a:t> total_amount, payment_date , payment_mode , customer_id , cart_id)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Customer (</a:t>
            </a:r>
            <a:r>
              <a:rPr lang="en" sz="1700" u="sng">
                <a:solidFill>
                  <a:schemeClr val="dk1"/>
                </a:solidFill>
              </a:rPr>
              <a:t>customer_id</a:t>
            </a:r>
            <a:r>
              <a:rPr lang="en" sz="1700">
                <a:solidFill>
                  <a:schemeClr val="dk1"/>
                </a:solidFill>
              </a:rPr>
              <a:t>, customer_name, gender, id_type, last_purchase, id_discount, cart_id)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Cart (</a:t>
            </a:r>
            <a:r>
              <a:rPr lang="en" sz="1700" u="sng">
                <a:solidFill>
                  <a:schemeClr val="dk1"/>
                </a:solidFill>
              </a:rPr>
              <a:t>cart_id</a:t>
            </a:r>
            <a:r>
              <a:rPr lang="en" sz="1700">
                <a:solidFill>
                  <a:schemeClr val="dk1"/>
                </a:solidFill>
              </a:rPr>
              <a:t>, cart_amount, total_amount)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Cart_item (</a:t>
            </a:r>
            <a:r>
              <a:rPr lang="en" sz="1700" u="sng">
                <a:solidFill>
                  <a:schemeClr val="dk1"/>
                </a:solidFill>
              </a:rPr>
              <a:t>item_id, quantity_added, date_added, cart_id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Product (</a:t>
            </a:r>
            <a:r>
              <a:rPr lang="en" sz="1700" u="sng">
                <a:solidFill>
                  <a:schemeClr val="dk1"/>
                </a:solidFill>
              </a:rPr>
              <a:t>product_id</a:t>
            </a:r>
            <a:r>
              <a:rPr lang="en" sz="1700">
                <a:solidFill>
                  <a:schemeClr val="dk1"/>
                </a:solidFill>
              </a:rPr>
              <a:t>, brand_name, quantity_left, price,availability, discount, rating, seller_id)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Seller (</a:t>
            </a:r>
            <a:r>
              <a:rPr lang="en" sz="1700" u="sng">
                <a:solidFill>
                  <a:schemeClr val="dk1"/>
                </a:solidFill>
              </a:rPr>
              <a:t>seller_id</a:t>
            </a:r>
            <a:r>
              <a:rPr lang="en" sz="1700">
                <a:solidFill>
                  <a:schemeClr val="dk1"/>
                </a:solidFill>
              </a:rPr>
              <a:t>, seller_name, gmail_id)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S</a:t>
            </a:r>
            <a:r>
              <a:rPr lang="en" sz="1700">
                <a:solidFill>
                  <a:schemeClr val="dk1"/>
                </a:solidFill>
              </a:rPr>
              <a:t>eller_addr(</a:t>
            </a:r>
            <a:r>
              <a:rPr lang="en" sz="1700" u="sng">
                <a:solidFill>
                  <a:schemeClr val="dk1"/>
                </a:solidFill>
              </a:rPr>
              <a:t>seller_id</a:t>
            </a:r>
            <a:r>
              <a:rPr lang="en" sz="1700">
                <a:solidFill>
                  <a:schemeClr val="dk1"/>
                </a:solidFill>
              </a:rPr>
              <a:t>, seller_address)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Customer_addr (</a:t>
            </a:r>
            <a:r>
              <a:rPr lang="en" sz="1700" u="sng">
                <a:solidFill>
                  <a:schemeClr val="dk1"/>
                </a:solidFill>
              </a:rPr>
              <a:t>customer_id, customer_address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Customer_phone (</a:t>
            </a:r>
            <a:r>
              <a:rPr lang="en" sz="1700" u="sng">
                <a:solidFill>
                  <a:schemeClr val="dk1"/>
                </a:solidFill>
              </a:rPr>
              <a:t>customer_id, customer_phone_number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Product_item_number (</a:t>
            </a:r>
            <a:r>
              <a:rPr lang="en" sz="1700" u="sng">
                <a:solidFill>
                  <a:schemeClr val="dk1"/>
                </a:solidFill>
              </a:rPr>
              <a:t>product_id, product_number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Added_to (</a:t>
            </a:r>
            <a:r>
              <a:rPr lang="en" sz="1700" u="sng">
                <a:solidFill>
                  <a:schemeClr val="dk1"/>
                </a:solidFill>
              </a:rPr>
              <a:t>product_id, item_id, quantity_added, date_added, cart_id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Seller_phone (</a:t>
            </a:r>
            <a:r>
              <a:rPr lang="en" sz="1700" u="sng">
                <a:solidFill>
                  <a:schemeClr val="dk1"/>
                </a:solidFill>
              </a:rPr>
              <a:t>seller_id, seller_phone_number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55850" y="82500"/>
            <a:ext cx="8832300" cy="4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               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Payment (</a:t>
            </a:r>
            <a:r>
              <a:rPr b="1" lang="en" sz="1600" u="sng">
                <a:solidFill>
                  <a:schemeClr val="dk1"/>
                </a:solidFill>
              </a:rPr>
              <a:t>payment_id</a:t>
            </a:r>
            <a:r>
              <a:rPr b="1" lang="en" sz="1600">
                <a:solidFill>
                  <a:schemeClr val="dk1"/>
                </a:solidFill>
              </a:rPr>
              <a:t>, total_amount, payment_date , payment_mode , customer_id ,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cart_id)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Non trivial </a:t>
            </a:r>
            <a:r>
              <a:rPr b="1" lang="en" sz="1700">
                <a:solidFill>
                  <a:schemeClr val="dk1"/>
                </a:solidFill>
              </a:rPr>
              <a:t>Functional dependencies: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F =</a:t>
            </a:r>
            <a:r>
              <a:rPr lang="en" sz="1700">
                <a:solidFill>
                  <a:schemeClr val="dk1"/>
                </a:solidFill>
              </a:rPr>
              <a:t> {payment_id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total_amount,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     payment_id→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payment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_date, 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payment_id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payment_mode,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en" sz="1700">
                <a:solidFill>
                  <a:schemeClr val="dk1"/>
                </a:solidFill>
              </a:rPr>
              <a:t>payment_id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customer_id, 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customer_id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 cart_id,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Cart_id→customer_id  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}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82450"/>
            <a:ext cx="8520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 of F 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72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Taking, </a:t>
            </a:r>
            <a:r>
              <a:rPr lang="en" sz="1700">
                <a:solidFill>
                  <a:schemeClr val="dk1"/>
                </a:solidFill>
              </a:rPr>
              <a:t>payment_id=A, total_amount=B, payment_date=C, payment_mode=D,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	    customer_id=E, cart_id=F.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Closure of F (F</a:t>
            </a:r>
            <a:r>
              <a:rPr b="1" baseline="30000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) :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en" sz="1700">
                <a:solidFill>
                  <a:schemeClr val="dk1"/>
                </a:solidFill>
              </a:rPr>
              <a:t>A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→B, A</a:t>
            </a:r>
            <a:r>
              <a:rPr lang="en" sz="1700">
                <a:solidFill>
                  <a:schemeClr val="dk1"/>
                </a:solidFill>
              </a:rPr>
              <a:t>→C, A→D, A→E, E→F, F→E,A→F, A→BC, A→CD,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                             A→DE, A→EF, A→BD, A→BE, A→BF, A→CE, A→CF, A→BCD,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                             A→CDF, A→BCDE, A→CDEF, A→BCDEF, A→ABC, A→ACD,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				 A→ACDE, A→ABCDE, A→ACDEF, A→ABCDEF, A→ABCD,</a:t>
            </a:r>
            <a:endParaRPr sz="17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E→EF, F→EF……}                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       	                    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Closure of attributes :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(Payment_id </a:t>
            </a:r>
            <a:r>
              <a:rPr baseline="30000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{payment_id, total_amount, payment_date,  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3200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payment_mode, customer_id, cart_id}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(customer_id</a:t>
            </a:r>
            <a:r>
              <a:rPr baseline="30000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{customer_id , cart_id 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(cart_id</a:t>
            </a:r>
            <a:r>
              <a:rPr baseline="30000"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→ {cart_id , customer_id}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12300"/>
            <a:ext cx="85206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600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 extraneous attributes found , so canonical cover of functional dependencies is same as closure of functional dependencies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Candidate key :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payment_id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Prime attributes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payment_id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 prime attributes : </a:t>
            </a:r>
            <a:r>
              <a:rPr lang="en">
                <a:solidFill>
                  <a:schemeClr val="dk1"/>
                </a:solidFill>
              </a:rPr>
              <a:t>total_amount, payment_date , payment_mode , customer_id , cart_id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 Form: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attributes are atomic, so it is in 1st Normal form.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all non prime attributes are fully functional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dependent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on primary key. So it is in 2nd Normal form.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non-prime attributes are transitively dependent on primary key so it is not in  3rd NF. 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r1</a:t>
            </a:r>
            <a:r>
              <a:rPr lang="en" sz="1600">
                <a:solidFill>
                  <a:schemeClr val="dk1"/>
                </a:solidFill>
              </a:rPr>
              <a:t>(</a:t>
            </a:r>
            <a:r>
              <a:rPr lang="en" sz="1600" u="sng">
                <a:solidFill>
                  <a:schemeClr val="dk1"/>
                </a:solidFill>
              </a:rPr>
              <a:t>payment_id</a:t>
            </a:r>
            <a:r>
              <a:rPr lang="en" sz="1600">
                <a:solidFill>
                  <a:schemeClr val="dk1"/>
                </a:solidFill>
              </a:rPr>
              <a:t>, total_amount, payment_date , payment_mode , customer_id)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r2(</a:t>
            </a:r>
            <a:r>
              <a:rPr lang="en" sz="1600" u="sng">
                <a:solidFill>
                  <a:schemeClr val="dk1"/>
                </a:solidFill>
              </a:rPr>
              <a:t>customer_id</a:t>
            </a:r>
            <a:r>
              <a:rPr lang="en" sz="1600">
                <a:solidFill>
                  <a:schemeClr val="dk1"/>
                </a:solidFill>
              </a:rPr>
              <a:t> , </a:t>
            </a:r>
            <a:r>
              <a:rPr lang="en" sz="1600" u="sng">
                <a:solidFill>
                  <a:schemeClr val="dk1"/>
                </a:solidFill>
              </a:rPr>
              <a:t>cart_id</a:t>
            </a:r>
            <a:r>
              <a:rPr lang="en" sz="1650">
                <a:solidFill>
                  <a:schemeClr val="dk1"/>
                </a:solidFill>
              </a:rPr>
              <a:t>)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Decomposed relation is in BCNF.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55850" y="95700"/>
            <a:ext cx="8832300" cy="4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</a:t>
            </a:r>
            <a:r>
              <a:rPr b="1" lang="en" sz="1500">
                <a:solidFill>
                  <a:schemeClr val="dk1"/>
                </a:solidFill>
              </a:rPr>
              <a:t>ustomer (</a:t>
            </a:r>
            <a:r>
              <a:rPr b="1" lang="en" sz="1500" u="sng">
                <a:solidFill>
                  <a:schemeClr val="dk1"/>
                </a:solidFill>
              </a:rPr>
              <a:t>customer_id</a:t>
            </a:r>
            <a:r>
              <a:rPr b="1" lang="en" sz="1500">
                <a:solidFill>
                  <a:schemeClr val="dk1"/>
                </a:solidFill>
              </a:rPr>
              <a:t>, customer_name, gender, id_type, last_purchase, id_discount, cart_id)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 trivial Functional dependencies</a:t>
            </a:r>
            <a:r>
              <a:rPr b="1" lang="en" sz="1500">
                <a:solidFill>
                  <a:schemeClr val="dk1"/>
                </a:solidFill>
              </a:rPr>
              <a:t>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F={ customer_id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→customer_name,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500">
                <a:solidFill>
                  <a:schemeClr val="dk1"/>
                </a:solidFill>
              </a:rPr>
              <a:t>customer_id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gender,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500">
                <a:solidFill>
                  <a:schemeClr val="dk1"/>
                </a:solidFill>
              </a:rPr>
              <a:t>customer_id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id_type,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500">
                <a:solidFill>
                  <a:schemeClr val="dk1"/>
                </a:solidFill>
              </a:rPr>
              <a:t>customer_id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last_purchase,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500">
                <a:solidFill>
                  <a:schemeClr val="dk1"/>
                </a:solidFill>
              </a:rPr>
              <a:t>customer_id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→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cart_id,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id_type→id_discount,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cart_id→customer_id}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