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525" r:id="rId2"/>
    <p:sldId id="1523" r:id="rId3"/>
    <p:sldId id="1535" r:id="rId4"/>
    <p:sldId id="1561" r:id="rId5"/>
    <p:sldId id="1534" r:id="rId6"/>
    <p:sldId id="1557" r:id="rId7"/>
    <p:sldId id="1538" r:id="rId8"/>
    <p:sldId id="1537" r:id="rId9"/>
    <p:sldId id="1559" r:id="rId10"/>
    <p:sldId id="1532" r:id="rId11"/>
    <p:sldId id="1560" r:id="rId12"/>
    <p:sldId id="1562" r:id="rId13"/>
    <p:sldId id="1564" r:id="rId14"/>
    <p:sldId id="1554" r:id="rId15"/>
    <p:sldId id="153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5-20T07:37:10.9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16563 5027 0,'70'282'406,"-70"-264"-406,0 0 32,0-1 186,0 1-186,18-18-1,-18 17 0,-18-17 329,1 0-345,17-17 1,-18-18-16,18 17 31,0 0-15,0 1-1,-17-1 1,17 0 0,0 1-1,0-1 1,0 0-1,0 1 1,0-1 0,0 1-1,0-1 1,0 0 0,0 1-1,0-1 32,0 0-31,0 1 15,0-1 78,0 0 63,-18 18-141,18 18 63,0 0-78,0-1-1,0 1-15,0 17 32,0-17-17,0 0 1,0 17 0,0-18-1,18-17 1,-18 18-1,0 0 1,0-1 47,0 1-32,0 0 47,0-1 344,17-17-360,-17 18-46,18-18 93</inkml:trace>
  <inkml:trace contextRef="#ctx0" brushRef="#br0" timeOffset="4348.88">16722 5115 0,'17'36'31,"-17"-19"-15,18 1 0,-18-1 15,18-17-16,-18 18 1,17-18 0,-17 18-1,0-1 17,0 1-17,0 0 1,18-18-1,-18 17 1,17 1 0,-17 0-1,0-1-15,0 1 16,0-1 0,0 1-1,0 0 1,18-18-1,-18 17 1,0-34 218,0-19-218,0 19-16,-18 17 16,18-35-16,-17 17 15,17-17 1,0 17 15,0 0-15,0-17-1,0 17 1,0 1 0,0-1-16,0 1 15,0-19 1,0-17 0,0 36-1,0-19 1,0 1-1,0 18 17,0-1-17,17 18 79,1 0-31,0 0-32,-1 18 0,1-1 16,-18 1-31,18-18-16,-18 17 15,0 1 1,17-18-1,-17 18 1,18-1 0,-18 1-1,0 0 1,18-18 0,-18 17-16,0 1 15,0 0 16,0-1 1,0 1-1,0-1-15,0 1-1,0 0 32,0-1-31,0 1 62,0 0-16,-18-18 48,0 0-79,1 0 78,-1-18-46,18 0-1,0 1-46,-18 17 46,1 0-30,17-18-32,-18 18 15,0-18 1,1 18 0,17-17-1,-18 17 1,36 0 171,-1 0-155,1 0 14,0 0-30,-1 0-16,1 0 16,0 0-1,-1 0 1,19 0 0,-1 0-1,-17 0 1,17 0-1,18 17 1,-18-17 0,-17 18-1,-1-18 1,1 0 0,0 0 46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02E8-6B98-431D-9E58-99B1A7D95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6BFC9-83A3-41DB-AB35-FA15B2588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D37D7-D114-43FD-B1ED-EE48D474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142-A3C1-403D-A936-B828D6389C58}" type="datetimeFigureOut">
              <a:rPr lang="en-IN" smtClean="0"/>
              <a:t>20/05/2021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01CF4-6595-4EE9-99A2-07C60060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62E53-5571-4E6C-9E8A-D29C8B910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CD00-0060-4EE4-8AEE-AAD5C0C1ED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55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FC01C-9A66-45A2-8CD9-8C8BDBCD7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371A9-8AFC-473F-945E-8B47862E2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955B4-6148-4ABF-99B4-2024E278D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142-A3C1-403D-A936-B828D6389C58}" type="datetimeFigureOut">
              <a:rPr lang="en-IN" smtClean="0"/>
              <a:t>20/05/2021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A25CA-EC61-4C1E-A88E-ED6468F9B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42969-6DC3-43E3-B586-00256DD03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CD00-0060-4EE4-8AEE-AAD5C0C1ED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714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4281EE-8069-4968-A2FE-E4C64D64E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A0445-DE49-45DE-903E-FD14FD01B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540C4-1EF3-4E13-8B1B-173E7A5F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142-A3C1-403D-A936-B828D6389C58}" type="datetimeFigureOut">
              <a:rPr lang="en-IN" smtClean="0"/>
              <a:t>20/05/2021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B944F-EE4F-42EE-B1DE-FA07CF0E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32AA6-8781-4684-B1EA-8902F170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CD00-0060-4EE4-8AEE-AAD5C0C1ED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028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1117600" y="77450"/>
            <a:ext cx="102616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 rot="16198651">
            <a:off x="-3142211" y="3275496"/>
            <a:ext cx="6858028" cy="307007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tIns="6858" bIns="6858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5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sz="1500" b="1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Vishwakarma</a:t>
            </a:r>
            <a:r>
              <a:rPr lang="en-US" sz="15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Institute  of  Technology</a:t>
            </a:r>
          </a:p>
        </p:txBody>
      </p:sp>
      <p:pic>
        <p:nvPicPr>
          <p:cNvPr id="6" name="Picture 4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3"/>
            <a:ext cx="596900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2" descr="C:\Users\HP\Pictures\animations\1.gif"/>
          <p:cNvPicPr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6100" y="581025"/>
            <a:ext cx="11633200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2196893" y="3"/>
            <a:ext cx="77216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5"/>
          </p:nvPr>
        </p:nvSpPr>
        <p:spPr bwMode="auto">
          <a:xfrm>
            <a:off x="812800" y="667404"/>
            <a:ext cx="11137464" cy="573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553200"/>
            <a:ext cx="38608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Applied Electronics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66864" y="6538422"/>
            <a:ext cx="28448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46FD1-0723-4B2F-9706-10282F2BA698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414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1D7A-8390-47B1-B0F9-1FD4C0A5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111FB-D482-4C4A-9D4A-69B0583F0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2CA27-9E73-43BD-96A5-1269FB08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142-A3C1-403D-A936-B828D6389C58}" type="datetimeFigureOut">
              <a:rPr lang="en-IN" smtClean="0"/>
              <a:t>20/05/2021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EA8B5-F662-4B90-8162-73610D9D8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E86BD-4D76-4F01-8EF8-35E139D9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CD00-0060-4EE4-8AEE-AAD5C0C1ED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902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6DF1C-7346-4C20-9E01-AE0DFBEE1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FBF63-685E-4C55-931B-60FAEFA77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BA264-952A-4B96-B72D-5CEF9395E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142-A3C1-403D-A936-B828D6389C58}" type="datetimeFigureOut">
              <a:rPr lang="en-IN" smtClean="0"/>
              <a:t>20/05/2021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4EF68-AF7A-487E-A090-353CE5F2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BB312-9786-46DF-B521-97C6A771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CD00-0060-4EE4-8AEE-AAD5C0C1ED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45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72DA-84E0-4EC0-A17E-88CC918C3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78527-59A5-40A0-95AA-7E87139C7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B947D-EAAF-4789-8F14-948158AFB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84311-0047-4A50-94FB-3D58CDC7F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142-A3C1-403D-A936-B828D6389C58}" type="datetimeFigureOut">
              <a:rPr lang="en-IN" smtClean="0"/>
              <a:t>20/05/2021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D585B-A017-4FC2-BC68-7E1D64BEE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1BA87-B5C7-4732-BFF7-9DFE051F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CD00-0060-4EE4-8AEE-AAD5C0C1ED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88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48305-7D27-4AD5-9556-B24ECC40C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F55A2-8093-4817-8857-FAA4F3DAD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BA6712-84FA-4ADE-BD6D-6E85ACE30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6F2EA-CF73-4E43-BC52-30401FACA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5D4D79-C5CA-4405-A53F-337B185F34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87A88B-2016-4538-9AB4-C38DF5F6E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142-A3C1-403D-A936-B828D6389C58}" type="datetimeFigureOut">
              <a:rPr lang="en-IN" smtClean="0"/>
              <a:t>20/05/2021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E0D475-B484-44F9-BD01-DB86A7F15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0F1D1-4006-48A9-BAA4-776E51AB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CD00-0060-4EE4-8AEE-AAD5C0C1ED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930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406F-2D51-4BB6-9C2D-A27341FF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E9198E-94BF-468C-AA11-C5F2A5A8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142-A3C1-403D-A936-B828D6389C58}" type="datetimeFigureOut">
              <a:rPr lang="en-IN" smtClean="0"/>
              <a:t>20/05/2021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4106A-3A8E-4603-A8F2-88BBA655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763A0-0585-4ABE-9B9F-1B87C32C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CD00-0060-4EE4-8AEE-AAD5C0C1ED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03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CC8AF4-050D-4917-8E45-A177ED4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142-A3C1-403D-A936-B828D6389C58}" type="datetimeFigureOut">
              <a:rPr lang="en-IN" smtClean="0"/>
              <a:t>20/05/2021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9B7F3E-0D0E-4E33-A9AB-6EDCA0E9C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D4686-2A5A-4FDC-B74F-367D07C4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CD00-0060-4EE4-8AEE-AAD5C0C1ED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63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914E9-5F7A-4959-91E8-2755665D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0B1FD-38D2-432D-AE37-06452A321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5A093-6DDF-4D1D-8DE6-78B53B801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9A0F7-7740-41AB-A763-8230CCF64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142-A3C1-403D-A936-B828D6389C58}" type="datetimeFigureOut">
              <a:rPr lang="en-IN" smtClean="0"/>
              <a:t>20/05/2021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6059B-2A93-4FB1-B23B-704B3A50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2112F-5923-4432-8422-C8DCAF637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CD00-0060-4EE4-8AEE-AAD5C0C1ED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34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FE954-A7C4-493A-87CF-983F56E8C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FDEDA3-F3B3-4987-A56F-D78116583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E0777-178A-4DAD-9007-248EBD7D3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18FE1-F4A2-4D0F-83B7-328039BE5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142-A3C1-403D-A936-B828D6389C58}" type="datetimeFigureOut">
              <a:rPr lang="en-IN" smtClean="0"/>
              <a:t>20/05/2021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4C48A-E22F-4100-9C07-11571B17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80BD3-7AA9-42AA-835D-CEFAC67EA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CD00-0060-4EE4-8AEE-AAD5C0C1ED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863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DF25C1-802D-4B95-8DDA-1EA74EBBC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CC479-BCD2-45A8-BA51-095AB957F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16AD8-EFD4-4987-B980-EF46BE789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6142-A3C1-403D-A936-B828D6389C58}" type="datetimeFigureOut">
              <a:rPr lang="en-IN" smtClean="0"/>
              <a:t>20/05/2021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E0547-1DA0-4906-99E3-6F4F2214C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A0C33-0124-48BE-9F0D-43A34700A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CCD00-0060-4EE4-8AEE-AAD5C0C1ED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20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56D84A7-6477-406F-8B6C-54AB87049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3600" y="279401"/>
            <a:ext cx="7772400" cy="245745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IN" dirty="0"/>
              <a:t>Development of the Multiple Operating System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3D7FEC2-9237-4DA4-BB56-9ACECE121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5655" y="3854450"/>
            <a:ext cx="4114800" cy="533400"/>
          </a:xfrm>
        </p:spPr>
        <p:txBody>
          <a:bodyPr>
            <a:normAutofit/>
          </a:bodyPr>
          <a:lstStyle/>
          <a:p>
            <a:pPr algn="r"/>
            <a:r>
              <a:rPr lang="en-IN" dirty="0">
                <a:solidFill>
                  <a:srgbClr val="C00000"/>
                </a:solidFill>
              </a:rPr>
              <a:t>Guide :Prof. P. M. </a:t>
            </a:r>
            <a:r>
              <a:rPr lang="en-IN" dirty="0" err="1">
                <a:solidFill>
                  <a:srgbClr val="C00000"/>
                </a:solidFill>
              </a:rPr>
              <a:t>Kanjalkar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CABF3-0CD9-4EEC-BAD0-86EB5142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20/05/2021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E31133-6512-4B26-ACD5-6FC925074FD6}"/>
              </a:ext>
            </a:extLst>
          </p:cNvPr>
          <p:cNvSpPr txBox="1"/>
          <p:nvPr/>
        </p:nvSpPr>
        <p:spPr>
          <a:xfrm>
            <a:off x="6858000" y="3810001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 Project by-</a:t>
            </a:r>
          </a:p>
          <a:p>
            <a:r>
              <a:rPr lang="en-IN" b="1" dirty="0"/>
              <a:t>Class- SY-IC  </a:t>
            </a:r>
            <a:r>
              <a:rPr lang="en-IN" b="1" dirty="0" err="1"/>
              <a:t>Div</a:t>
            </a:r>
            <a:r>
              <a:rPr lang="en-IN" b="1" dirty="0"/>
              <a:t>- A</a:t>
            </a:r>
          </a:p>
          <a:p>
            <a:r>
              <a:rPr lang="en-IN" b="1" dirty="0"/>
              <a:t>Team Members-</a:t>
            </a:r>
          </a:p>
          <a:p>
            <a:r>
              <a:rPr lang="en-IN" b="1" dirty="0"/>
              <a:t>69. Jaydeep Jadhav(11911047)</a:t>
            </a:r>
          </a:p>
          <a:p>
            <a:r>
              <a:rPr lang="en-IN" b="1" dirty="0"/>
              <a:t>70. </a:t>
            </a:r>
            <a:r>
              <a:rPr lang="en-IN" b="1" dirty="0" err="1"/>
              <a:t>Mitali</a:t>
            </a:r>
            <a:r>
              <a:rPr lang="en-IN" b="1" dirty="0"/>
              <a:t> Jadhav(11911071)</a:t>
            </a:r>
          </a:p>
          <a:p>
            <a:r>
              <a:rPr lang="en-IN" b="1" dirty="0"/>
              <a:t>71. </a:t>
            </a:r>
            <a:r>
              <a:rPr lang="en-IN" b="1" dirty="0" err="1"/>
              <a:t>Rutuja</a:t>
            </a:r>
            <a:r>
              <a:rPr lang="en-IN" b="1" dirty="0"/>
              <a:t> </a:t>
            </a:r>
            <a:r>
              <a:rPr lang="en-IN" b="1" dirty="0" err="1"/>
              <a:t>Jamdar</a:t>
            </a:r>
            <a:r>
              <a:rPr lang="en-IN" b="1" dirty="0"/>
              <a:t>(11910227)</a:t>
            </a:r>
          </a:p>
          <a:p>
            <a:r>
              <a:rPr lang="en-IN" b="1" dirty="0"/>
              <a:t>73. Saurabh Jejurkar(11910324)</a:t>
            </a:r>
          </a:p>
        </p:txBody>
      </p:sp>
    </p:spTree>
    <p:extLst>
      <p:ext uri="{BB962C8B-B14F-4D97-AF65-F5344CB8AC3E}">
        <p14:creationId xmlns:p14="http://schemas.microsoft.com/office/powerpoint/2010/main" val="1359986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Job writing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>
          <a:xfrm>
            <a:off x="670757" y="722396"/>
            <a:ext cx="11137464" cy="573339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Each card of the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&lt;Program&gt;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deck contains information in card columns1-40.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baseline="30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contains the initial contents of user virtual memory locations.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l0(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- 1), 10(I - 1) + 1,. .., 10(I - 1) + 9,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1, 2….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n,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the number of cards in the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&lt;Program&gt;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deck. Each word may contain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VMinstruction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 four bytes of data. The number of cards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the program deck defines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sizeof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user space; i.e.,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cards define 10 X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words,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The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&lt;DATA card&gt;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 the format: The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(Data)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deck contains information in cc. 1—40 and is the user data retrieved by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theVM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GD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instructions.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(JOB card)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format: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SEND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cc. 1-4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&lt;job Id&gt;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cc.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5—8,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same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&lt;job Id)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&lt;JOB card&gt;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&lt;DATA card&gt;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omitted if there are no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&lt;Data&gt;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cards in a job.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10</a:t>
            </a:fld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B597-DCE1-4C5B-ADD3-04A272F0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Program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52D2F-F0C6-4E76-AED1-5143050E9C67}"/>
              </a:ext>
            </a:extLst>
          </p:cNvPr>
          <p:cNvSpPr>
            <a:spLocks noGrp="1"/>
          </p:cNvSpPr>
          <p:nvPr>
            <p:ph idx="5"/>
          </p:nvPr>
        </p:nvSpPr>
        <p:spPr>
          <a:xfrm>
            <a:off x="3124200" y="1357804"/>
            <a:ext cx="6264824" cy="52144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125" dirty="0"/>
          </a:p>
          <a:p>
            <a:pPr marL="0" indent="0">
              <a:buNone/>
            </a:pPr>
            <a:endParaRPr lang="en-US" sz="4125" dirty="0"/>
          </a:p>
          <a:p>
            <a:pPr marL="0" indent="0">
              <a:buNone/>
            </a:pPr>
            <a:endParaRPr lang="en-US" sz="4125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endParaRPr lang="en-IN" dirty="0"/>
          </a:p>
          <a:p>
            <a:pPr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D3504-4536-4B4D-A021-D91A9FD6D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11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F0DB99-B268-46D7-A05A-95AD0C854A08}"/>
              </a:ext>
            </a:extLst>
          </p:cNvPr>
          <p:cNvSpPr txBox="1"/>
          <p:nvPr/>
        </p:nvSpPr>
        <p:spPr>
          <a:xfrm>
            <a:off x="612559" y="715760"/>
            <a:ext cx="11434439" cy="6083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tabLst>
                <a:tab pos="5715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MOS (MASTER MODE)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71500" algn="l"/>
                <a:tab pos="1371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SI = 3 (Initialization)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71500" algn="l"/>
                <a:tab pos="1371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Case SI of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2971800" algn="ctr"/>
                <a:tab pos="5943600" algn="r"/>
                <a:tab pos="571500" algn="l"/>
                <a:tab pos="800100" algn="l"/>
                <a:tab pos="2971800" algn="ctr"/>
                <a:tab pos="5943600" algn="r"/>
              </a:tabLs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1: Read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2971800" algn="ctr"/>
                <a:tab pos="5943600" algn="r"/>
                <a:tab pos="571500" algn="l"/>
                <a:tab pos="800100" algn="l"/>
                <a:tab pos="2971800" algn="ctr"/>
                <a:tab pos="5943600" algn="r"/>
              </a:tabLs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2: Write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71500" algn="l"/>
                <a:tab pos="8001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3: Terminate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71500" algn="l"/>
                <a:tab pos="80010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Endcase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715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READ: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715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IR [4]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715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Read next (data) card from input file in memory locations IR [3,4] through IR [3,4] +9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9144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If M [IR [3,4]] = $END, abort (out-of-data)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715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EXECUTEUSERPROGRAM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715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715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WRITE: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715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IR [4]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15000"/>
              </a:lnSpc>
              <a:spcAft>
                <a:spcPts val="6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Write one block (10 words of memory) from memory locations IR [3,4] through IR [3,4] + 9 to output file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715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EXECUTEUSERPROGRAM	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71500" algn="l"/>
                <a:tab pos="800100" algn="l"/>
              </a:tabLst>
            </a:pP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71500" algn="l"/>
                <a:tab pos="8001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350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91691-4776-4381-8DE2-6FB29ADBD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Program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0529B-BD07-481F-B9CD-5951C20BEF59}"/>
              </a:ext>
            </a:extLst>
          </p:cNvPr>
          <p:cNvSpPr>
            <a:spLocks noGrp="1"/>
          </p:cNvSpPr>
          <p:nvPr>
            <p:ph idx="5"/>
          </p:nvPr>
        </p:nvSpPr>
        <p:spPr>
          <a:xfrm>
            <a:off x="692459" y="878889"/>
            <a:ext cx="10395752" cy="5317725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15000"/>
              </a:lnSpc>
              <a:buNone/>
              <a:tabLst>
                <a:tab pos="571500" algn="l"/>
              </a:tabLst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TERMINATE:</a:t>
            </a:r>
          </a:p>
          <a:p>
            <a:pPr marL="0" indent="0">
              <a:lnSpc>
                <a:spcPct val="115000"/>
              </a:lnSpc>
              <a:buNone/>
              <a:tabLst>
                <a:tab pos="571500" algn="l"/>
              </a:tabLst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Write 2 blank lines in output file</a:t>
            </a:r>
            <a:endParaRPr lang="en-IN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  <a:tabLst>
                <a:tab pos="571500" algn="l"/>
              </a:tabLst>
            </a:pP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MOS/LOAD</a:t>
            </a:r>
            <a:endParaRPr lang="en-IN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  <a:tabLst>
                <a:tab pos="571500" algn="l"/>
              </a:tabLst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LOAD:</a:t>
            </a:r>
          </a:p>
          <a:p>
            <a:pPr marL="0" indent="0">
              <a:lnSpc>
                <a:spcPct val="115000"/>
              </a:lnSpc>
              <a:buNone/>
              <a:tabLst>
                <a:tab pos="571500" algn="l"/>
              </a:tabLst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 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</a:t>
            </a:r>
          </a:p>
          <a:p>
            <a:pPr marL="0" indent="0">
              <a:lnSpc>
                <a:spcPct val="115000"/>
              </a:lnSpc>
              <a:buNone/>
              <a:tabLst>
                <a:tab pos="571500" algn="l"/>
              </a:tabLst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While not  e-o-f</a:t>
            </a:r>
            <a:endParaRPr lang="en-IN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  <a:tabLst>
                <a:tab pos="571500" algn="l"/>
              </a:tabLst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Read next (program or control) card from input file in a buffer</a:t>
            </a:r>
            <a:endParaRPr lang="en-IN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  <a:tabLst>
                <a:tab pos="571500" algn="l"/>
              </a:tabLst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Control card:	                     $AMJ, end-while	</a:t>
            </a:r>
            <a:endParaRPr lang="en-IN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  <a:tabLst>
                <a:tab pos="571500" algn="l"/>
              </a:tabLst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$DTA, MOS/STARTEXECUTION </a:t>
            </a:r>
            <a:endParaRPr lang="en-IN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  <a:tabLst>
                <a:tab pos="571500" algn="l"/>
              </a:tabLst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$END, end-while</a:t>
            </a:r>
            <a:endParaRPr lang="en-IN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  <a:tabLst>
                <a:tab pos="571500" algn="l"/>
              </a:tabLst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Program Card:                     If m = 100, abort (memory exceeded)</a:t>
            </a:r>
            <a:endParaRPr lang="en-IN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  <a:tabLst>
                <a:tab pos="571500" algn="l"/>
              </a:tabLst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Store buffer in memory locations m through m + 9</a:t>
            </a:r>
            <a:endParaRPr lang="en-IN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  <a:tabLst>
                <a:tab pos="571500" algn="l"/>
              </a:tabLst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m 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 + 10</a:t>
            </a:r>
            <a:endParaRPr lang="en-IN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  <a:tabLst>
                <a:tab pos="571500" algn="l"/>
              </a:tabLst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End-While</a:t>
            </a:r>
            <a:endParaRPr lang="en-IN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  <a:tabLst>
                <a:tab pos="571500" algn="l"/>
              </a:tabLst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STOP</a:t>
            </a:r>
            <a:endParaRPr lang="en-IN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  <a:tabLst>
                <a:tab pos="571500" algn="l"/>
              </a:tabLst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B66C5-54FA-43B1-B912-14296A5C2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12</a:t>
            </a:fld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82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91691-4776-4381-8DE2-6FB29ADBD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132" y="857251"/>
            <a:ext cx="2367739" cy="479822"/>
          </a:xfrm>
        </p:spPr>
        <p:txBody>
          <a:bodyPr>
            <a:normAutofit fontScale="90000"/>
          </a:bodyPr>
          <a:lstStyle/>
          <a:p>
            <a:r>
              <a:rPr lang="en-IN" dirty="0"/>
              <a:t>Project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0529B-BD07-481F-B9CD-5951C20BEF59}"/>
              </a:ext>
            </a:extLst>
          </p:cNvPr>
          <p:cNvSpPr>
            <a:spLocks noGrp="1"/>
          </p:cNvSpPr>
          <p:nvPr>
            <p:ph idx="5"/>
          </p:nvPr>
        </p:nvSpPr>
        <p:spPr>
          <a:xfrm>
            <a:off x="541538" y="857250"/>
            <a:ext cx="11168109" cy="6000749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15000"/>
              </a:lnSpc>
              <a:buNone/>
              <a:tabLst>
                <a:tab pos="5715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MOS/STARTEXECUTION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  <a:tabLst>
                <a:tab pos="5715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IC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00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2971800" algn="ctr"/>
                <a:tab pos="5943600" algn="r"/>
                <a:tab pos="571500" algn="l"/>
                <a:tab pos="2971800" algn="ctr"/>
                <a:tab pos="5943600" algn="r"/>
              </a:tabLs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EXECUTEUSERPROGRAM</a:t>
            </a:r>
          </a:p>
          <a:p>
            <a:pPr marL="0" indent="0">
              <a:lnSpc>
                <a:spcPct val="115000"/>
              </a:lnSpc>
              <a:buNone/>
              <a:tabLst>
                <a:tab pos="5715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EXECUTEUSERPROGRAM (SLAVE MODE)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  <a:tabLst>
                <a:tab pos="5715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Loop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  <a:tabLst>
                <a:tab pos="5715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IR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 [IC]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  <a:tabLst>
                <a:tab pos="5715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IC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IC+1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  <a:tabLst>
                <a:tab pos="5715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Examine IR[1,2]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  <a:tabLst>
                <a:tab pos="5715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LR:	R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 [IR[3,4]]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  <a:tabLst>
                <a:tab pos="5715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SR:	R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 [IR[3,4]]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  <a:tabLst>
                <a:tab pos="5715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CR: 	Compare R and M [IR[3,4]]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  <a:tabLst>
                <a:tab pos="5715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If equal C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 else C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	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  <a:tabLst>
                <a:tab pos="5715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BT:	If C = T then IC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IR [3,4]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  <a:tabLst>
                <a:tab pos="5715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GD:	SI = 1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  <a:tabLst>
                <a:tab pos="5715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PD: 	SI = 2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  <a:tabLst>
                <a:tab pos="5715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H:	SI = 3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  <a:tabLst>
                <a:tab pos="5715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End-Examine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  <a:tabLst>
                <a:tab pos="5715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End-Loop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2971800" algn="ctr"/>
                <a:tab pos="5943600" algn="r"/>
                <a:tab pos="571500" algn="l"/>
                <a:tab pos="2971800" algn="ctr"/>
                <a:tab pos="5943600" algn="r"/>
              </a:tabLs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B66C5-54FA-43B1-B912-14296A5C2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13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7FB17C-94B5-476D-BDC7-DEBB4BA3DFCA}"/>
              </a:ext>
            </a:extLst>
          </p:cNvPr>
          <p:cNvSpPr txBox="1"/>
          <p:nvPr/>
        </p:nvSpPr>
        <p:spPr>
          <a:xfrm>
            <a:off x="4821132" y="0"/>
            <a:ext cx="2925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Program Execution</a:t>
            </a:r>
          </a:p>
        </p:txBody>
      </p:sp>
    </p:spTree>
    <p:extLst>
      <p:ext uri="{BB962C8B-B14F-4D97-AF65-F5344CB8AC3E}">
        <p14:creationId xmlns:p14="http://schemas.microsoft.com/office/powerpoint/2010/main" val="3320558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B597-DCE1-4C5B-ADD3-04A272F0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52D2F-F0C6-4E76-AED1-5143050E9C67}"/>
              </a:ext>
            </a:extLst>
          </p:cNvPr>
          <p:cNvSpPr>
            <a:spLocks noGrp="1"/>
          </p:cNvSpPr>
          <p:nvPr>
            <p:ph idx="5"/>
          </p:nvPr>
        </p:nvSpPr>
        <p:spPr>
          <a:xfrm>
            <a:off x="784194" y="880468"/>
            <a:ext cx="8353098" cy="6952596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 all general concept of Multiprogramming Operating System.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 How to write assembly program to execute on multiprogramming operating system.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D3504-4536-4B4D-A021-D91A9FD6D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14</a:t>
            </a:fld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027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75AE0-77E4-407A-BB5E-C90983A0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15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E7B6C1-34DD-4024-950E-5180109220B6}"/>
              </a:ext>
            </a:extLst>
          </p:cNvPr>
          <p:cNvSpPr/>
          <p:nvPr/>
        </p:nvSpPr>
        <p:spPr>
          <a:xfrm>
            <a:off x="4442985" y="2967335"/>
            <a:ext cx="3306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20/05/2021</a:t>
            </a:r>
          </a:p>
        </p:txBody>
      </p:sp>
    </p:spTree>
    <p:extLst>
      <p:ext uri="{BB962C8B-B14F-4D97-AF65-F5344CB8AC3E}">
        <p14:creationId xmlns:p14="http://schemas.microsoft.com/office/powerpoint/2010/main" val="3800732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15400" y="6477001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2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3067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/>
              <a:t>Content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375535-3D9F-43DB-8268-7981D7EF1C07}"/>
              </a:ext>
            </a:extLst>
          </p:cNvPr>
          <p:cNvSpPr txBox="1"/>
          <p:nvPr/>
        </p:nvSpPr>
        <p:spPr>
          <a:xfrm>
            <a:off x="1409700" y="957182"/>
            <a:ext cx="8305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Instructions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Assumption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Notation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Job writing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Program execution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pPr marL="0" indent="0">
              <a:buNone/>
            </a:pPr>
            <a:endParaRPr lang="en-IN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3</a:t>
            </a:fld>
            <a:r>
              <a:rPr lang="en-US"/>
              <a:t> </a:t>
            </a:r>
            <a:endParaRPr lang="en-US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A276EFBB-3E41-4D0A-AC84-C6B418C2F7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06" t="26408" r="28641" b="26084"/>
          <a:stretch/>
        </p:blipFill>
        <p:spPr>
          <a:xfrm>
            <a:off x="2196894" y="1242874"/>
            <a:ext cx="7994672" cy="442107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C282619-9C5A-4438-859E-B03A79EAF0AA}"/>
                  </a:ext>
                </a:extLst>
              </p14:cNvPr>
              <p14:cNvContentPartPr/>
              <p14:nvPr/>
            </p14:nvContentPartPr>
            <p14:xfrm>
              <a:off x="5962680" y="1778040"/>
              <a:ext cx="235440" cy="184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C282619-9C5A-4438-859E-B03A79EAF0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53320" y="1768680"/>
                <a:ext cx="254160" cy="203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B597-DCE1-4C5B-ADD3-04A272F0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52D2F-F0C6-4E76-AED1-5143050E9C67}"/>
              </a:ext>
            </a:extLst>
          </p:cNvPr>
          <p:cNvSpPr>
            <a:spLocks noGrp="1"/>
          </p:cNvSpPr>
          <p:nvPr>
            <p:ph idx="5"/>
          </p:nvPr>
        </p:nvSpPr>
        <p:spPr>
          <a:xfrm>
            <a:off x="701337" y="763480"/>
            <a:ext cx="10963922" cy="580877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125" dirty="0"/>
          </a:p>
          <a:p>
            <a:pPr marL="0" indent="0">
              <a:buNone/>
            </a:pPr>
            <a:endParaRPr lang="en-US" sz="4125" dirty="0"/>
          </a:p>
          <a:p>
            <a:pPr marL="0" indent="0">
              <a:buNone/>
            </a:pPr>
            <a:endParaRPr lang="en-US" sz="4125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endParaRPr lang="en-IN" dirty="0"/>
          </a:p>
          <a:p>
            <a:pPr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D3504-4536-4B4D-A021-D91A9FD6D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4</a:t>
            </a:fld>
            <a:r>
              <a:rPr lang="en-US"/>
              <a:t>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1ACD2F-2657-4AB0-AA46-DDEC77B6F2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17" t="37153" r="38034" b="22330"/>
          <a:stretch/>
        </p:blipFill>
        <p:spPr>
          <a:xfrm>
            <a:off x="2175030" y="1160755"/>
            <a:ext cx="8016535" cy="453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5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pPr indent="0">
              <a:lnSpc>
                <a:spcPct val="115000"/>
              </a:lnSpc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CPU/ Machine Simulation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ii. Supervisor Call through interrupt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5</a:t>
            </a:fld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"/>
            <a:ext cx="7467600" cy="639763"/>
          </a:xfrm>
        </p:spPr>
        <p:txBody>
          <a:bodyPr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6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3D5BA9-C4A0-4F3B-83BC-AF316C88E563}"/>
              </a:ext>
            </a:extLst>
          </p:cNvPr>
          <p:cNvSpPr txBox="1"/>
          <p:nvPr/>
        </p:nvSpPr>
        <p:spPr>
          <a:xfrm>
            <a:off x="1006136" y="1159189"/>
            <a:ext cx="10768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Software: Visual Studio Code</a:t>
            </a:r>
          </a:p>
          <a:p>
            <a:r>
              <a:rPr lang="en-IN" sz="2000" b="1" dirty="0"/>
              <a:t>Input: Job file</a:t>
            </a:r>
          </a:p>
        </p:txBody>
      </p:sp>
    </p:spTree>
    <p:extLst>
      <p:ext uri="{BB962C8B-B14F-4D97-AF65-F5344CB8AC3E}">
        <p14:creationId xmlns:p14="http://schemas.microsoft.com/office/powerpoint/2010/main" val="795344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Assumption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endParaRPr lang="fr-FR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7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37B016-B074-4F61-BD42-08679BFA955B}"/>
              </a:ext>
            </a:extLst>
          </p:cNvPr>
          <p:cNvSpPr txBox="1"/>
          <p:nvPr/>
        </p:nvSpPr>
        <p:spPr>
          <a:xfrm>
            <a:off x="1384176" y="997999"/>
            <a:ext cx="9091473" cy="2939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548640" algn="l"/>
                <a:tab pos="5715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Jobs entered without error in input file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548640" algn="l"/>
                <a:tab pos="5715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 physical separation between jobs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548640" algn="l"/>
                <a:tab pos="5715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Job outputs separated in output file by 2 blank lines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548640" algn="l"/>
                <a:tab pos="5715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 loaded in memory starting at location 00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548640" algn="l"/>
                <a:tab pos="5715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 multiprogramming, load and run one program at a time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548640" algn="l"/>
                <a:tab pos="5715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 interrupt for service request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Times New Roman" panose="02020603050405020304" pitchFamily="18" charset="0"/>
              </a:rPr>
              <a:t>Notation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8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104E4C-EDE3-4822-A2B6-91FDCC492794}"/>
              </a:ext>
            </a:extLst>
          </p:cNvPr>
          <p:cNvSpPr txBox="1"/>
          <p:nvPr/>
        </p:nvSpPr>
        <p:spPr>
          <a:xfrm>
            <a:off x="1180730" y="1051720"/>
            <a:ext cx="7561555" cy="2939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tabLst>
                <a:tab pos="571500" algn="l"/>
                <a:tab pos="1371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M: memory; IR: Instruction Register (4 bytes)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71500" algn="l"/>
                <a:tab pos="1371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IR [1, 2]:	Bytes 1, 2 of IR/Operation Code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71500" algn="l"/>
                <a:tab pos="1371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IR [3, 4]:	Bytes 3, 4 of IR/Operand Address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71500" algn="l"/>
                <a:tab pos="1371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M[&amp;]:	Content of memory location &amp;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71500" algn="l"/>
                <a:tab pos="1371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IC:	Instruction Counter Register (2 bytes)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71500" algn="l"/>
                <a:tab pos="1371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R:	General Purpose Register (4 bytes)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71500" algn="l"/>
                <a:tab pos="1371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C:	Toggle (1 byte)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71500" algn="l"/>
                <a:tab pos="1371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:	Loaded/stored/placed into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71500" algn="l"/>
                <a:tab pos="1371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Job writing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>
          <a:xfrm>
            <a:off x="985421" y="928670"/>
            <a:ext cx="9039669" cy="547213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user job is submitted as a deck of control, program, and data cards in the order: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&lt;JOB card&gt;, &lt;Program&gt;, &lt;DATA card&gt;, &lt;Data&gt;, &lt;ENDJOB card&gt;.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The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&lt;JOB cord&gt;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contains four entries: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(1) $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AMJ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cc. 1-4,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Multiprogramming Job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(2)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&lt;job Id&gt;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cc. 5—8, a unique 4-character job identifier.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(3)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&lt;time estimate&gt;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cc. 9—12, 4-digit maximum time estimate.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(4)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&lt;line estimate&gt;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cc. 13—16, 4-digit maximum output estimate.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9</a:t>
            </a:fld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973</Words>
  <Application>Microsoft Office PowerPoint</Application>
  <PresentationFormat>Widescreen</PresentationFormat>
  <Paragraphs>153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Symbol</vt:lpstr>
      <vt:lpstr>Times New Roman</vt:lpstr>
      <vt:lpstr>Verdana</vt:lpstr>
      <vt:lpstr>Office Theme</vt:lpstr>
      <vt:lpstr>Development of the Multiple Operating System</vt:lpstr>
      <vt:lpstr>Content</vt:lpstr>
      <vt:lpstr>Introduction</vt:lpstr>
      <vt:lpstr>Instructions</vt:lpstr>
      <vt:lpstr>Problem Statement</vt:lpstr>
      <vt:lpstr>Requirements</vt:lpstr>
      <vt:lpstr>Assumption</vt:lpstr>
      <vt:lpstr>Notation</vt:lpstr>
      <vt:lpstr>Job writing</vt:lpstr>
      <vt:lpstr>Job writing</vt:lpstr>
      <vt:lpstr>Program Execution</vt:lpstr>
      <vt:lpstr>Program Execution</vt:lpstr>
      <vt:lpstr>Project Timeline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the Multiple Operating System</dc:title>
  <dc:creator>saurabh jejurkar</dc:creator>
  <cp:lastModifiedBy>saurabh jejurkar</cp:lastModifiedBy>
  <cp:revision>7</cp:revision>
  <dcterms:created xsi:type="dcterms:W3CDTF">2021-05-20T02:51:17Z</dcterms:created>
  <dcterms:modified xsi:type="dcterms:W3CDTF">2021-05-20T07:46:57Z</dcterms:modified>
</cp:coreProperties>
</file>