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1" r:id="rId3"/>
    <p:sldId id="257" r:id="rId4"/>
    <p:sldId id="267" r:id="rId5"/>
    <p:sldId id="275" r:id="rId6"/>
    <p:sldId id="263" r:id="rId7"/>
    <p:sldId id="265" r:id="rId8"/>
    <p:sldId id="264" r:id="rId9"/>
    <p:sldId id="266" r:id="rId10"/>
    <p:sldId id="268" r:id="rId11"/>
    <p:sldId id="269" r:id="rId12"/>
    <p:sldId id="271" r:id="rId13"/>
    <p:sldId id="258"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F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ED99E-9442-4F49-8AA9-66FC737F8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CD5CBA-4342-419B-8E90-09285ACB3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16E374-6DC7-4EA4-B5A7-D613D394E502}"/>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5" name="Footer Placeholder 4">
            <a:extLst>
              <a:ext uri="{FF2B5EF4-FFF2-40B4-BE49-F238E27FC236}">
                <a16:creationId xmlns:a16="http://schemas.microsoft.com/office/drawing/2014/main" id="{10C1563F-C52F-435B-80D1-290E91654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B25DD-63FF-4F7C-A6B0-0FB2FF1563C5}"/>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124181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6472-62BB-4D29-9A1F-6B2B04C14D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95B78B-AA38-4AF4-9E88-E63F6D6CC3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1281E-6D9F-40AA-999D-0DBE390BB773}"/>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5" name="Footer Placeholder 4">
            <a:extLst>
              <a:ext uri="{FF2B5EF4-FFF2-40B4-BE49-F238E27FC236}">
                <a16:creationId xmlns:a16="http://schemas.microsoft.com/office/drawing/2014/main" id="{46DE4209-C16B-4B5D-948D-D9C5F2819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7DDEC-2602-48B9-8F89-921809ADBFBA}"/>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322333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40BA4-6D7F-4155-B493-6C18DB000D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03C409-D15B-4EA2-B1DC-58C3740008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F213B-0F3B-4620-B15D-95CCEA8BACEC}"/>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5" name="Footer Placeholder 4">
            <a:extLst>
              <a:ext uri="{FF2B5EF4-FFF2-40B4-BE49-F238E27FC236}">
                <a16:creationId xmlns:a16="http://schemas.microsoft.com/office/drawing/2014/main" id="{89D9078C-4F2C-40CA-89DC-F0B39A191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C3705-4281-48FC-B00C-FC94C08E8C2B}"/>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333655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1386-CA2C-428D-A25A-DDA5495EC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19954-A8DA-40CA-A5CF-F9C2238B7E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36016-0661-4D93-A78C-CC9BF7FF126D}"/>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5" name="Footer Placeholder 4">
            <a:extLst>
              <a:ext uri="{FF2B5EF4-FFF2-40B4-BE49-F238E27FC236}">
                <a16:creationId xmlns:a16="http://schemas.microsoft.com/office/drawing/2014/main" id="{95023177-FD57-4660-9401-8000CE60C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BCE0D-8782-420F-A5A0-719C776A6212}"/>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357142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7F0F-1F0B-4ACA-9B4B-12944D006A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9616BC-B082-46CF-BDEA-8AE0CBD3FA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FAF4DE-BC31-4916-A0AB-C87ED8C00CEE}"/>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5" name="Footer Placeholder 4">
            <a:extLst>
              <a:ext uri="{FF2B5EF4-FFF2-40B4-BE49-F238E27FC236}">
                <a16:creationId xmlns:a16="http://schemas.microsoft.com/office/drawing/2014/main" id="{5694F9EC-B08D-4041-9B0F-0FECD14A5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44C4-A8CE-4A71-82C5-001B38C0F929}"/>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215455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EB29-B348-4C0A-AAAF-303CBE0A1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24788B-AAC5-4114-83D5-F776BAA077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82BCAC-309F-46BE-A68A-E5456C449B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3026D8-EDC3-4772-8577-A120EFA3E4BD}"/>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6" name="Footer Placeholder 5">
            <a:extLst>
              <a:ext uri="{FF2B5EF4-FFF2-40B4-BE49-F238E27FC236}">
                <a16:creationId xmlns:a16="http://schemas.microsoft.com/office/drawing/2014/main" id="{73C4EE49-25DE-4C4E-A459-E9D2A5047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DF009-14E6-4821-9734-2CC9754A3719}"/>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330996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6E7-E03A-4DBC-9DE8-8D30C02BB6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E02705-1771-49B2-89D2-8A6BF04E1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1DD091-3A08-4718-A8FB-64155638B2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8ADA2-4B99-4F93-A04D-1BAFEBE89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0E2977-626D-477C-904B-82997008B0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A0FD05-F13B-422A-A313-27520E0CC3CE}"/>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8" name="Footer Placeholder 7">
            <a:extLst>
              <a:ext uri="{FF2B5EF4-FFF2-40B4-BE49-F238E27FC236}">
                <a16:creationId xmlns:a16="http://schemas.microsoft.com/office/drawing/2014/main" id="{7A0120E5-915C-455B-90AC-FE8920C8EE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91220A-F5B5-4D9A-AD2D-BCC290BE7E9F}"/>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284189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CCE1-3506-4F9A-88D2-15431B9B25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DEAD30-1D96-4636-9830-786064E5C70E}"/>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4" name="Footer Placeholder 3">
            <a:extLst>
              <a:ext uri="{FF2B5EF4-FFF2-40B4-BE49-F238E27FC236}">
                <a16:creationId xmlns:a16="http://schemas.microsoft.com/office/drawing/2014/main" id="{FAB47807-695B-4D90-9568-0C144D190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B7ED57-600D-44D7-BC33-BFD12EB0E383}"/>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361852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41C4E-949E-4A8D-B8CE-149E5599BE22}"/>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3" name="Footer Placeholder 2">
            <a:extLst>
              <a:ext uri="{FF2B5EF4-FFF2-40B4-BE49-F238E27FC236}">
                <a16:creationId xmlns:a16="http://schemas.microsoft.com/office/drawing/2014/main" id="{173D8C4C-1629-4120-B734-DE0575D8E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4C86CB-620A-44A8-84DE-B465FD7CDA81}"/>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327715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39DC-4342-4141-B290-667CD6FE1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AA1429-B737-4D18-89F8-BACD8AE92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8588DB-08A9-4F68-A665-2546258BD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F4F1B3-5D9C-437F-BD8A-5318CF8959C1}"/>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6" name="Footer Placeholder 5">
            <a:extLst>
              <a:ext uri="{FF2B5EF4-FFF2-40B4-BE49-F238E27FC236}">
                <a16:creationId xmlns:a16="http://schemas.microsoft.com/office/drawing/2014/main" id="{69499939-83BC-4AD8-93FD-AE53CC5825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46E30-6ED8-43AF-ADE6-A45ADE96AD4F}"/>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204281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81B5-46D8-4358-B455-737CAC302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E225DF-220E-4431-8B1E-1AE266AF68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D608F-34D4-4246-816E-F7D354BF3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F71FA2-2133-4B94-A285-13148B20D6E0}"/>
              </a:ext>
            </a:extLst>
          </p:cNvPr>
          <p:cNvSpPr>
            <a:spLocks noGrp="1"/>
          </p:cNvSpPr>
          <p:nvPr>
            <p:ph type="dt" sz="half" idx="10"/>
          </p:nvPr>
        </p:nvSpPr>
        <p:spPr/>
        <p:txBody>
          <a:bodyPr/>
          <a:lstStyle/>
          <a:p>
            <a:fld id="{9274C11D-E211-4F0B-9998-A4E59248CC8C}" type="datetimeFigureOut">
              <a:rPr lang="en-US" smtClean="0"/>
              <a:t>7/11/2023</a:t>
            </a:fld>
            <a:endParaRPr lang="en-US"/>
          </a:p>
        </p:txBody>
      </p:sp>
      <p:sp>
        <p:nvSpPr>
          <p:cNvPr id="6" name="Footer Placeholder 5">
            <a:extLst>
              <a:ext uri="{FF2B5EF4-FFF2-40B4-BE49-F238E27FC236}">
                <a16:creationId xmlns:a16="http://schemas.microsoft.com/office/drawing/2014/main" id="{FE2A73EE-115B-4DDB-9003-BA01C6F94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B6AD2-98D8-4C51-B0FC-B408D65B4EE0}"/>
              </a:ext>
            </a:extLst>
          </p:cNvPr>
          <p:cNvSpPr>
            <a:spLocks noGrp="1"/>
          </p:cNvSpPr>
          <p:nvPr>
            <p:ph type="sldNum" sz="quarter" idx="12"/>
          </p:nvPr>
        </p:nvSpPr>
        <p:spPr/>
        <p:txBody>
          <a:bodyPr/>
          <a:lstStyle/>
          <a:p>
            <a:fld id="{EAFA58E1-FC01-4190-B90A-71C7CB3398D6}" type="slidenum">
              <a:rPr lang="en-US" smtClean="0"/>
              <a:t>‹#›</a:t>
            </a:fld>
            <a:endParaRPr lang="en-US"/>
          </a:p>
        </p:txBody>
      </p:sp>
    </p:spTree>
    <p:extLst>
      <p:ext uri="{BB962C8B-B14F-4D97-AF65-F5344CB8AC3E}">
        <p14:creationId xmlns:p14="http://schemas.microsoft.com/office/powerpoint/2010/main" val="292605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6000">
              <a:schemeClr val="accent1">
                <a:lumMod val="42000"/>
                <a:lumOff val="58000"/>
              </a:schemeClr>
            </a:gs>
            <a:gs pos="43000">
              <a:schemeClr val="accent1">
                <a:lumMod val="45000"/>
                <a:lumOff val="55000"/>
                <a:alpha val="72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5BE70-8530-4A95-AEB9-FEE7FE5E1E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27F367-7991-4979-AE0F-9BB79BA48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B6982-349D-464F-AC3F-978575E01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4C11D-E211-4F0B-9998-A4E59248CC8C}" type="datetimeFigureOut">
              <a:rPr lang="en-US" smtClean="0"/>
              <a:t>7/11/2023</a:t>
            </a:fld>
            <a:endParaRPr lang="en-US"/>
          </a:p>
        </p:txBody>
      </p:sp>
      <p:sp>
        <p:nvSpPr>
          <p:cNvPr id="5" name="Footer Placeholder 4">
            <a:extLst>
              <a:ext uri="{FF2B5EF4-FFF2-40B4-BE49-F238E27FC236}">
                <a16:creationId xmlns:a16="http://schemas.microsoft.com/office/drawing/2014/main" id="{0E03F209-FE30-454A-8CD2-A872580F3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27B12-98E5-4CEA-B6C6-5CFADA12C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A58E1-FC01-4190-B90A-71C7CB3398D6}" type="slidenum">
              <a:rPr lang="en-US" smtClean="0"/>
              <a:t>‹#›</a:t>
            </a:fld>
            <a:endParaRPr lang="en-US"/>
          </a:p>
        </p:txBody>
      </p:sp>
    </p:spTree>
    <p:extLst>
      <p:ext uri="{BB962C8B-B14F-4D97-AF65-F5344CB8AC3E}">
        <p14:creationId xmlns:p14="http://schemas.microsoft.com/office/powerpoint/2010/main" val="3448594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hemeOverride" Target="../theme/themeOverride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65000"/>
          </a:schemeClr>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351339A-F129-4740-BB1C-AFBAAE8C7341}"/>
              </a:ext>
            </a:extLst>
          </p:cNvPr>
          <p:cNvSpPr/>
          <p:nvPr/>
        </p:nvSpPr>
        <p:spPr>
          <a:xfrm>
            <a:off x="1691149" y="1602658"/>
            <a:ext cx="9271820" cy="3274142"/>
          </a:xfrm>
          <a:prstGeom prst="ellipse">
            <a:avLst/>
          </a:prstGeom>
          <a:solidFill>
            <a:schemeClr val="bg1"/>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Black" panose="020B0A04020102020204" pitchFamily="34" charset="0"/>
              </a:rPr>
              <a:t>INSIGHTS TO THE MARKETING TEAM OF ‘CodeX’</a:t>
            </a:r>
          </a:p>
        </p:txBody>
      </p:sp>
      <p:sp>
        <p:nvSpPr>
          <p:cNvPr id="8" name="TextBox 7">
            <a:extLst>
              <a:ext uri="{FF2B5EF4-FFF2-40B4-BE49-F238E27FC236}">
                <a16:creationId xmlns:a16="http://schemas.microsoft.com/office/drawing/2014/main" id="{0A81C233-C972-43F7-811D-D5E0C5823464}"/>
              </a:ext>
            </a:extLst>
          </p:cNvPr>
          <p:cNvSpPr txBox="1"/>
          <p:nvPr/>
        </p:nvSpPr>
        <p:spPr>
          <a:xfrm>
            <a:off x="8663709" y="5652777"/>
            <a:ext cx="3220253" cy="369332"/>
          </a:xfrm>
          <a:prstGeom prst="rect">
            <a:avLst/>
          </a:prstGeom>
          <a:noFill/>
        </p:spPr>
        <p:txBody>
          <a:bodyPr wrap="square" rtlCol="0">
            <a:spAutoFit/>
          </a:bodyPr>
          <a:lstStyle/>
          <a:p>
            <a:r>
              <a:rPr lang="en-US" b="1" dirty="0"/>
              <a:t>Saurabh Manohar Kelkar……</a:t>
            </a:r>
          </a:p>
        </p:txBody>
      </p:sp>
      <p:grpSp>
        <p:nvGrpSpPr>
          <p:cNvPr id="9" name="Group 8">
            <a:extLst>
              <a:ext uri="{FF2B5EF4-FFF2-40B4-BE49-F238E27FC236}">
                <a16:creationId xmlns:a16="http://schemas.microsoft.com/office/drawing/2014/main" id="{89390B22-08F0-4030-8F65-03E8887F6C3E}"/>
              </a:ext>
            </a:extLst>
          </p:cNvPr>
          <p:cNvGrpSpPr/>
          <p:nvPr/>
        </p:nvGrpSpPr>
        <p:grpSpPr>
          <a:xfrm>
            <a:off x="9768573" y="481998"/>
            <a:ext cx="2250766" cy="1628096"/>
            <a:chOff x="9768573" y="481998"/>
            <a:chExt cx="2250766" cy="1628096"/>
          </a:xfrm>
          <a:effectLst>
            <a:outerShdw blurRad="50800" dist="38100" dir="8100000" algn="tr" rotWithShape="0">
              <a:prstClr val="black">
                <a:alpha val="40000"/>
              </a:prstClr>
            </a:outerShdw>
          </a:effectLst>
        </p:grpSpPr>
        <p:pic>
          <p:nvPicPr>
            <p:cNvPr id="10" name="Graphic 9" descr="Bottle">
              <a:extLst>
                <a:ext uri="{FF2B5EF4-FFF2-40B4-BE49-F238E27FC236}">
                  <a16:creationId xmlns:a16="http://schemas.microsoft.com/office/drawing/2014/main" id="{3155B813-B007-493E-A9B0-36A9F07965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338102">
              <a:off x="10430239" y="481998"/>
              <a:ext cx="1589100" cy="1196244"/>
            </a:xfrm>
            <a:prstGeom prst="rect">
              <a:avLst/>
            </a:prstGeom>
          </p:spPr>
        </p:pic>
        <p:pic>
          <p:nvPicPr>
            <p:cNvPr id="11" name="Graphic 10" descr="Bottle">
              <a:extLst>
                <a:ext uri="{FF2B5EF4-FFF2-40B4-BE49-F238E27FC236}">
                  <a16:creationId xmlns:a16="http://schemas.microsoft.com/office/drawing/2014/main" id="{3FA28780-E63E-4668-8C02-552CFA72A6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98003">
              <a:off x="9768573" y="744786"/>
              <a:ext cx="1589100" cy="1196244"/>
            </a:xfrm>
            <a:prstGeom prst="rect">
              <a:avLst/>
            </a:prstGeom>
          </p:spPr>
        </p:pic>
        <p:sp>
          <p:nvSpPr>
            <p:cNvPr id="12" name="Oval 11">
              <a:extLst>
                <a:ext uri="{FF2B5EF4-FFF2-40B4-BE49-F238E27FC236}">
                  <a16:creationId xmlns:a16="http://schemas.microsoft.com/office/drawing/2014/main" id="{5316E54F-953F-4A2C-AB0D-B7F474C2FA0B}"/>
                </a:ext>
              </a:extLst>
            </p:cNvPr>
            <p:cNvSpPr/>
            <p:nvPr/>
          </p:nvSpPr>
          <p:spPr>
            <a:xfrm>
              <a:off x="10660014" y="1691295"/>
              <a:ext cx="1129550" cy="41879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CodeX</a:t>
              </a:r>
            </a:p>
          </p:txBody>
        </p:sp>
      </p:grpSp>
      <p:grpSp>
        <p:nvGrpSpPr>
          <p:cNvPr id="13" name="Group 12">
            <a:extLst>
              <a:ext uri="{FF2B5EF4-FFF2-40B4-BE49-F238E27FC236}">
                <a16:creationId xmlns:a16="http://schemas.microsoft.com/office/drawing/2014/main" id="{28B39399-3821-4FDE-A269-DBA5148A7370}"/>
              </a:ext>
            </a:extLst>
          </p:cNvPr>
          <p:cNvGrpSpPr/>
          <p:nvPr/>
        </p:nvGrpSpPr>
        <p:grpSpPr>
          <a:xfrm>
            <a:off x="103648" y="4876800"/>
            <a:ext cx="2250766" cy="1628096"/>
            <a:chOff x="9768573" y="481998"/>
            <a:chExt cx="2250766" cy="1628096"/>
          </a:xfrm>
          <a:effectLst>
            <a:outerShdw blurRad="50800" dist="38100" dir="8100000" algn="tr" rotWithShape="0">
              <a:prstClr val="black">
                <a:alpha val="40000"/>
              </a:prstClr>
            </a:outerShdw>
          </a:effectLst>
        </p:grpSpPr>
        <p:pic>
          <p:nvPicPr>
            <p:cNvPr id="14" name="Graphic 13" descr="Bottle">
              <a:extLst>
                <a:ext uri="{FF2B5EF4-FFF2-40B4-BE49-F238E27FC236}">
                  <a16:creationId xmlns:a16="http://schemas.microsoft.com/office/drawing/2014/main" id="{9671B68B-2BAD-4A75-BCA8-6D212D6CF4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338102">
              <a:off x="10430239" y="481998"/>
              <a:ext cx="1589100" cy="1196244"/>
            </a:xfrm>
            <a:prstGeom prst="rect">
              <a:avLst/>
            </a:prstGeom>
          </p:spPr>
        </p:pic>
        <p:pic>
          <p:nvPicPr>
            <p:cNvPr id="15" name="Graphic 14" descr="Bottle">
              <a:extLst>
                <a:ext uri="{FF2B5EF4-FFF2-40B4-BE49-F238E27FC236}">
                  <a16:creationId xmlns:a16="http://schemas.microsoft.com/office/drawing/2014/main" id="{A60C7727-7B31-4FAA-BCB5-E089022E9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98003">
              <a:off x="9768573" y="744786"/>
              <a:ext cx="1589100" cy="1196244"/>
            </a:xfrm>
            <a:prstGeom prst="rect">
              <a:avLst/>
            </a:prstGeom>
          </p:spPr>
        </p:pic>
        <p:sp>
          <p:nvSpPr>
            <p:cNvPr id="16" name="Oval 15">
              <a:extLst>
                <a:ext uri="{FF2B5EF4-FFF2-40B4-BE49-F238E27FC236}">
                  <a16:creationId xmlns:a16="http://schemas.microsoft.com/office/drawing/2014/main" id="{3D7EC5DA-BAFC-4CF1-8CF5-A0278B9839A7}"/>
                </a:ext>
              </a:extLst>
            </p:cNvPr>
            <p:cNvSpPr/>
            <p:nvPr/>
          </p:nvSpPr>
          <p:spPr>
            <a:xfrm>
              <a:off x="10660014" y="1691295"/>
              <a:ext cx="1129550" cy="41879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CodeX</a:t>
              </a:r>
            </a:p>
          </p:txBody>
        </p:sp>
      </p:grpSp>
    </p:spTree>
    <p:extLst>
      <p:ext uri="{BB962C8B-B14F-4D97-AF65-F5344CB8AC3E}">
        <p14:creationId xmlns:p14="http://schemas.microsoft.com/office/powerpoint/2010/main" val="66582116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0033DD1-3F07-4539-B0CB-2A4826F847A5}"/>
              </a:ext>
            </a:extLst>
          </p:cNvPr>
          <p:cNvSpPr/>
          <p:nvPr/>
        </p:nvSpPr>
        <p:spPr>
          <a:xfrm>
            <a:off x="2937164" y="560440"/>
            <a:ext cx="6151418" cy="575633"/>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Overall Rating</a:t>
            </a:r>
          </a:p>
        </p:txBody>
      </p:sp>
      <p:pic>
        <p:nvPicPr>
          <p:cNvPr id="5" name="Picture 4">
            <a:extLst>
              <a:ext uri="{FF2B5EF4-FFF2-40B4-BE49-F238E27FC236}">
                <a16:creationId xmlns:a16="http://schemas.microsoft.com/office/drawing/2014/main" id="{89930CCA-6392-4D2A-A61E-1482003764B6}"/>
              </a:ext>
            </a:extLst>
          </p:cNvPr>
          <p:cNvPicPr>
            <a:picLocks noChangeAspect="1"/>
          </p:cNvPicPr>
          <p:nvPr/>
        </p:nvPicPr>
        <p:blipFill>
          <a:blip r:embed="rId3"/>
          <a:stretch>
            <a:fillRect/>
          </a:stretch>
        </p:blipFill>
        <p:spPr>
          <a:xfrm>
            <a:off x="1067683" y="3749964"/>
            <a:ext cx="4655128" cy="2054992"/>
          </a:xfrm>
          <a:prstGeom prst="rect">
            <a:avLst/>
          </a:prstGeom>
          <a:effectLst>
            <a:innerShdw blurRad="63500" dist="50800" dir="8100000">
              <a:prstClr val="black">
                <a:alpha val="50000"/>
              </a:prstClr>
            </a:innerShdw>
          </a:effectLst>
        </p:spPr>
      </p:pic>
      <p:pic>
        <p:nvPicPr>
          <p:cNvPr id="3" name="Picture 2">
            <a:extLst>
              <a:ext uri="{FF2B5EF4-FFF2-40B4-BE49-F238E27FC236}">
                <a16:creationId xmlns:a16="http://schemas.microsoft.com/office/drawing/2014/main" id="{C7E921DC-6F69-4FBA-9670-46BD3C06CC45}"/>
              </a:ext>
            </a:extLst>
          </p:cNvPr>
          <p:cNvPicPr>
            <a:picLocks noChangeAspect="1"/>
          </p:cNvPicPr>
          <p:nvPr/>
        </p:nvPicPr>
        <p:blipFill>
          <a:blip r:embed="rId4"/>
          <a:stretch>
            <a:fillRect/>
          </a:stretch>
        </p:blipFill>
        <p:spPr>
          <a:xfrm>
            <a:off x="1067683" y="1597989"/>
            <a:ext cx="4655128" cy="1343212"/>
          </a:xfrm>
          <a:prstGeom prst="rect">
            <a:avLst/>
          </a:prstGeom>
          <a:effectLst>
            <a:innerShdw blurRad="63500" dist="50800" dir="8100000">
              <a:prstClr val="black">
                <a:alpha val="50000"/>
              </a:prstClr>
            </a:innerShdw>
          </a:effectLst>
        </p:spPr>
      </p:pic>
      <p:sp>
        <p:nvSpPr>
          <p:cNvPr id="4" name="TextBox 3">
            <a:extLst>
              <a:ext uri="{FF2B5EF4-FFF2-40B4-BE49-F238E27FC236}">
                <a16:creationId xmlns:a16="http://schemas.microsoft.com/office/drawing/2014/main" id="{709551D7-BDC4-4D33-946B-D6ADA17B3C43}"/>
              </a:ext>
            </a:extLst>
          </p:cNvPr>
          <p:cNvSpPr txBox="1"/>
          <p:nvPr/>
        </p:nvSpPr>
        <p:spPr>
          <a:xfrm>
            <a:off x="6520873" y="1791855"/>
            <a:ext cx="5273963"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An average rating of 10K respondents of 3.28 out of 5 can be considered as moderately good.</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While it falls slightly below the midpoint of 3.5, It still indicates a positive perception of the product.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This rating suggests that there is room for improvement.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So it is advisable for the company to work on factors like customer feedback, market trends and competitors ratings to gain a comprehensive understanding of the products performance.</a:t>
            </a:r>
          </a:p>
        </p:txBody>
      </p:sp>
    </p:spTree>
    <p:extLst>
      <p:ext uri="{BB962C8B-B14F-4D97-AF65-F5344CB8AC3E}">
        <p14:creationId xmlns:p14="http://schemas.microsoft.com/office/powerpoint/2010/main" val="279874282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0033DD1-3F07-4539-B0CB-2A4826F847A5}"/>
              </a:ext>
            </a:extLst>
          </p:cNvPr>
          <p:cNvSpPr/>
          <p:nvPr/>
        </p:nvSpPr>
        <p:spPr>
          <a:xfrm>
            <a:off x="3020291" y="344131"/>
            <a:ext cx="6151418" cy="599766"/>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Purchase Behavior</a:t>
            </a:r>
          </a:p>
        </p:txBody>
      </p:sp>
      <p:pic>
        <p:nvPicPr>
          <p:cNvPr id="12" name="Picture 11">
            <a:extLst>
              <a:ext uri="{FF2B5EF4-FFF2-40B4-BE49-F238E27FC236}">
                <a16:creationId xmlns:a16="http://schemas.microsoft.com/office/drawing/2014/main" id="{0C24C637-9594-4A38-8CA7-87D4010E842F}"/>
              </a:ext>
            </a:extLst>
          </p:cNvPr>
          <p:cNvPicPr>
            <a:picLocks noChangeAspect="1"/>
          </p:cNvPicPr>
          <p:nvPr/>
        </p:nvPicPr>
        <p:blipFill>
          <a:blip r:embed="rId3"/>
          <a:stretch>
            <a:fillRect/>
          </a:stretch>
        </p:blipFill>
        <p:spPr>
          <a:xfrm>
            <a:off x="563418" y="2528761"/>
            <a:ext cx="4913746" cy="3761203"/>
          </a:xfrm>
          <a:prstGeom prst="rect">
            <a:avLst/>
          </a:prstGeom>
          <a:effectLst>
            <a:innerShdw blurRad="63500" dist="50800" dir="8100000">
              <a:prstClr val="black">
                <a:alpha val="50000"/>
              </a:prstClr>
            </a:innerShdw>
          </a:effectLst>
        </p:spPr>
      </p:pic>
      <p:sp>
        <p:nvSpPr>
          <p:cNvPr id="4" name="TextBox 3">
            <a:extLst>
              <a:ext uri="{FF2B5EF4-FFF2-40B4-BE49-F238E27FC236}">
                <a16:creationId xmlns:a16="http://schemas.microsoft.com/office/drawing/2014/main" id="{E247FFB6-CC41-4B1F-B82C-E22C2D6C6C18}"/>
              </a:ext>
            </a:extLst>
          </p:cNvPr>
          <p:cNvSpPr txBox="1"/>
          <p:nvPr/>
        </p:nvSpPr>
        <p:spPr>
          <a:xfrm>
            <a:off x="489527" y="1413163"/>
            <a:ext cx="5210222" cy="646331"/>
          </a:xfrm>
          <a:prstGeom prst="rect">
            <a:avLst/>
          </a:prstGeom>
          <a:noFill/>
        </p:spPr>
        <p:txBody>
          <a:bodyPr wrap="square" rtlCol="0">
            <a:spAutoFit/>
          </a:bodyPr>
          <a:lstStyle/>
          <a:p>
            <a:r>
              <a:rPr lang="en-US" b="1" dirty="0"/>
              <a:t>Among the 10K respondents 45% of the respondents purchase the drink from Supermarkets.</a:t>
            </a:r>
          </a:p>
        </p:txBody>
      </p:sp>
      <p:pic>
        <p:nvPicPr>
          <p:cNvPr id="5" name="Picture 4">
            <a:extLst>
              <a:ext uri="{FF2B5EF4-FFF2-40B4-BE49-F238E27FC236}">
                <a16:creationId xmlns:a16="http://schemas.microsoft.com/office/drawing/2014/main" id="{E32A8245-9718-4045-9ED7-BBFBA37DEE92}"/>
              </a:ext>
            </a:extLst>
          </p:cNvPr>
          <p:cNvPicPr>
            <a:picLocks noChangeAspect="1"/>
          </p:cNvPicPr>
          <p:nvPr/>
        </p:nvPicPr>
        <p:blipFill>
          <a:blip r:embed="rId4"/>
          <a:stretch>
            <a:fillRect/>
          </a:stretch>
        </p:blipFill>
        <p:spPr>
          <a:xfrm>
            <a:off x="6419274" y="2528761"/>
            <a:ext cx="5047672" cy="3696548"/>
          </a:xfrm>
          <a:prstGeom prst="rect">
            <a:avLst/>
          </a:prstGeom>
          <a:effectLst>
            <a:innerShdw blurRad="63500" dist="50800" dir="8100000">
              <a:prstClr val="black">
                <a:alpha val="50000"/>
              </a:prstClr>
            </a:innerShdw>
          </a:effectLst>
        </p:spPr>
      </p:pic>
      <p:sp>
        <p:nvSpPr>
          <p:cNvPr id="6" name="TextBox 5">
            <a:extLst>
              <a:ext uri="{FF2B5EF4-FFF2-40B4-BE49-F238E27FC236}">
                <a16:creationId xmlns:a16="http://schemas.microsoft.com/office/drawing/2014/main" id="{BEB5B96F-E857-4704-AB90-23263FC8BB4F}"/>
              </a:ext>
            </a:extLst>
          </p:cNvPr>
          <p:cNvSpPr txBox="1"/>
          <p:nvPr/>
        </p:nvSpPr>
        <p:spPr>
          <a:xfrm>
            <a:off x="6419274" y="1413163"/>
            <a:ext cx="5047672" cy="646331"/>
          </a:xfrm>
          <a:prstGeom prst="rect">
            <a:avLst/>
          </a:prstGeom>
          <a:noFill/>
        </p:spPr>
        <p:txBody>
          <a:bodyPr wrap="square" rtlCol="0">
            <a:spAutoFit/>
          </a:bodyPr>
          <a:lstStyle/>
          <a:p>
            <a:r>
              <a:rPr lang="en-US" b="1" dirty="0"/>
              <a:t>An Interesting Point is that people have a neutral perspective about limited edition packaging.</a:t>
            </a:r>
          </a:p>
        </p:txBody>
      </p:sp>
    </p:spTree>
    <p:extLst>
      <p:ext uri="{BB962C8B-B14F-4D97-AF65-F5344CB8AC3E}">
        <p14:creationId xmlns:p14="http://schemas.microsoft.com/office/powerpoint/2010/main" val="242001327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2000">
              <a:schemeClr val="accent1">
                <a:lumMod val="42000"/>
                <a:lumOff val="58000"/>
              </a:schemeClr>
            </a:gs>
            <a:gs pos="43000">
              <a:schemeClr val="accent1">
                <a:lumMod val="45000"/>
                <a:lumOff val="55000"/>
                <a:alpha val="72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0033DD1-3F07-4539-B0CB-2A4826F847A5}"/>
              </a:ext>
            </a:extLst>
          </p:cNvPr>
          <p:cNvSpPr/>
          <p:nvPr/>
        </p:nvSpPr>
        <p:spPr>
          <a:xfrm>
            <a:off x="3020291" y="344131"/>
            <a:ext cx="6151418" cy="599766"/>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Consumption Reason</a:t>
            </a:r>
          </a:p>
        </p:txBody>
      </p:sp>
      <p:pic>
        <p:nvPicPr>
          <p:cNvPr id="6" name="Picture 5">
            <a:extLst>
              <a:ext uri="{FF2B5EF4-FFF2-40B4-BE49-F238E27FC236}">
                <a16:creationId xmlns:a16="http://schemas.microsoft.com/office/drawing/2014/main" id="{E7A5AA5D-AAF4-415C-BB6E-00DC353341C9}"/>
              </a:ext>
            </a:extLst>
          </p:cNvPr>
          <p:cNvPicPr>
            <a:picLocks noChangeAspect="1"/>
          </p:cNvPicPr>
          <p:nvPr/>
        </p:nvPicPr>
        <p:blipFill>
          <a:blip r:embed="rId3"/>
          <a:stretch>
            <a:fillRect/>
          </a:stretch>
        </p:blipFill>
        <p:spPr>
          <a:xfrm>
            <a:off x="193965" y="1121117"/>
            <a:ext cx="6580461" cy="3214910"/>
          </a:xfrm>
          <a:prstGeom prst="rect">
            <a:avLst/>
          </a:prstGeom>
          <a:effectLst>
            <a:innerShdw blurRad="63500" dist="50800" dir="8100000">
              <a:prstClr val="black">
                <a:alpha val="50000"/>
              </a:prstClr>
            </a:innerShdw>
          </a:effectLst>
        </p:spPr>
      </p:pic>
      <p:pic>
        <p:nvPicPr>
          <p:cNvPr id="7" name="Picture 6">
            <a:extLst>
              <a:ext uri="{FF2B5EF4-FFF2-40B4-BE49-F238E27FC236}">
                <a16:creationId xmlns:a16="http://schemas.microsoft.com/office/drawing/2014/main" id="{0226DDCB-1135-44A9-B943-CF9FE45EFB01}"/>
              </a:ext>
            </a:extLst>
          </p:cNvPr>
          <p:cNvPicPr>
            <a:picLocks noChangeAspect="1"/>
          </p:cNvPicPr>
          <p:nvPr/>
        </p:nvPicPr>
        <p:blipFill>
          <a:blip r:embed="rId4"/>
          <a:stretch>
            <a:fillRect/>
          </a:stretch>
        </p:blipFill>
        <p:spPr>
          <a:xfrm>
            <a:off x="7285702" y="1890402"/>
            <a:ext cx="4427197" cy="1868925"/>
          </a:xfrm>
          <a:prstGeom prst="rect">
            <a:avLst/>
          </a:prstGeom>
          <a:effectLst>
            <a:innerShdw blurRad="63500" dist="50800" dir="8100000">
              <a:prstClr val="black">
                <a:alpha val="50000"/>
              </a:prstClr>
            </a:innerShdw>
          </a:effectLst>
        </p:spPr>
      </p:pic>
      <p:sp>
        <p:nvSpPr>
          <p:cNvPr id="8" name="TextBox 7">
            <a:extLst>
              <a:ext uri="{FF2B5EF4-FFF2-40B4-BE49-F238E27FC236}">
                <a16:creationId xmlns:a16="http://schemas.microsoft.com/office/drawing/2014/main" id="{BFDC1EC8-B926-4FD7-9552-FBEB88EAC9A2}"/>
              </a:ext>
            </a:extLst>
          </p:cNvPr>
          <p:cNvSpPr txBox="1"/>
          <p:nvPr/>
        </p:nvSpPr>
        <p:spPr>
          <a:xfrm>
            <a:off x="737421" y="4538924"/>
            <a:ext cx="10469566" cy="2062103"/>
          </a:xfrm>
          <a:prstGeom prst="rect">
            <a:avLst/>
          </a:prstGeom>
          <a:noFill/>
        </p:spPr>
        <p:txBody>
          <a:bodyPr wrap="square" rtlCol="0">
            <a:spAutoFit/>
          </a:bodyPr>
          <a:lstStyle/>
          <a:p>
            <a:pPr marL="285750" indent="-285750">
              <a:buFont typeface="Arial" panose="020B0604020202020204" pitchFamily="34" charset="0"/>
              <a:buChar char="•"/>
            </a:pPr>
            <a:r>
              <a:rPr lang="en-US" sz="1600" b="1" dirty="0"/>
              <a:t>Out of 10K people, 35.74% respondents prefer the drink to increased their energy and focus.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While out of 3.5K respondents there are 44% of the respondents who take the energy drink while doing sport activity or exercise to increase the energy.</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SO to make an impact on the Indian market, CodeX should focus on promoting the energy drink as a way to boost energy and </a:t>
            </a:r>
            <a:r>
              <a:rPr lang="en-US" sz="1600" b="1" dirty="0" err="1"/>
              <a:t>foucs</a:t>
            </a:r>
            <a:r>
              <a:rPr lang="en-US" sz="1600" b="1" dirty="0"/>
              <a:t>. Emphasize its benefits during sports activities and exercise. This will appeal to the preferences of Indian consumers and effectively resonate with them.</a:t>
            </a:r>
          </a:p>
        </p:txBody>
      </p:sp>
    </p:spTree>
    <p:extLst>
      <p:ext uri="{BB962C8B-B14F-4D97-AF65-F5344CB8AC3E}">
        <p14:creationId xmlns:p14="http://schemas.microsoft.com/office/powerpoint/2010/main" val="242151531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2D1FB9-0303-401B-BD8A-856E847F88B1}"/>
              </a:ext>
            </a:extLst>
          </p:cNvPr>
          <p:cNvSpPr/>
          <p:nvPr/>
        </p:nvSpPr>
        <p:spPr>
          <a:xfrm>
            <a:off x="3039063" y="447073"/>
            <a:ext cx="5388078" cy="777971"/>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Brand Penetration</a:t>
            </a:r>
          </a:p>
        </p:txBody>
      </p:sp>
      <p:sp>
        <p:nvSpPr>
          <p:cNvPr id="5" name="TextBox 4">
            <a:extLst>
              <a:ext uri="{FF2B5EF4-FFF2-40B4-BE49-F238E27FC236}">
                <a16:creationId xmlns:a16="http://schemas.microsoft.com/office/drawing/2014/main" id="{AD722CDC-9E83-4D34-A877-CED44E13A067}"/>
              </a:ext>
            </a:extLst>
          </p:cNvPr>
          <p:cNvSpPr txBox="1"/>
          <p:nvPr/>
        </p:nvSpPr>
        <p:spPr>
          <a:xfrm>
            <a:off x="655782" y="2300834"/>
            <a:ext cx="4027054"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Out of 10K people who responded to survey, only 44.5% have heard about the energy drink from CodeX.</a:t>
            </a:r>
          </a:p>
          <a:p>
            <a:pPr marL="285750" indent="-285750">
              <a:buFont typeface="Arial" panose="020B0604020202020204" pitchFamily="34" charset="0"/>
              <a:buChar char="•"/>
            </a:pPr>
            <a:endParaRPr lang="en-US" b="1" dirty="0"/>
          </a:p>
          <a:p>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Out of 4.4K, only 48% people have Tried the energy drink.</a:t>
            </a:r>
          </a:p>
          <a:p>
            <a:pPr marL="285750" indent="-285750">
              <a:buFont typeface="Arial" panose="020B0604020202020204" pitchFamily="34" charset="0"/>
              <a:buChar char="•"/>
            </a:pPr>
            <a:endParaRPr lang="en-US" b="1" dirty="0"/>
          </a:p>
          <a:p>
            <a:endParaRPr lang="en-US" b="1" dirty="0"/>
          </a:p>
        </p:txBody>
      </p:sp>
      <p:pic>
        <p:nvPicPr>
          <p:cNvPr id="4" name="Picture 3">
            <a:extLst>
              <a:ext uri="{FF2B5EF4-FFF2-40B4-BE49-F238E27FC236}">
                <a16:creationId xmlns:a16="http://schemas.microsoft.com/office/drawing/2014/main" id="{357F6DF5-C7CA-4A2C-A964-3A5B385348ED}"/>
              </a:ext>
            </a:extLst>
          </p:cNvPr>
          <p:cNvPicPr>
            <a:picLocks noChangeAspect="1"/>
          </p:cNvPicPr>
          <p:nvPr/>
        </p:nvPicPr>
        <p:blipFill>
          <a:blip r:embed="rId3"/>
          <a:stretch>
            <a:fillRect/>
          </a:stretch>
        </p:blipFill>
        <p:spPr>
          <a:xfrm>
            <a:off x="5945538" y="1885227"/>
            <a:ext cx="5182323" cy="3693537"/>
          </a:xfrm>
          <a:prstGeom prst="rect">
            <a:avLst/>
          </a:prstGeom>
          <a:effectLst>
            <a:innerShdw blurRad="63500" dist="50800" dir="8100000">
              <a:prstClr val="black">
                <a:alpha val="50000"/>
              </a:prstClr>
            </a:innerShdw>
          </a:effectLst>
        </p:spPr>
      </p:pic>
    </p:spTree>
    <p:extLst>
      <p:ext uri="{BB962C8B-B14F-4D97-AF65-F5344CB8AC3E}">
        <p14:creationId xmlns:p14="http://schemas.microsoft.com/office/powerpoint/2010/main" val="140703030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9B33B41-5DBE-464C-9FE4-E13980D85187}"/>
              </a:ext>
            </a:extLst>
          </p:cNvPr>
          <p:cNvSpPr/>
          <p:nvPr/>
        </p:nvSpPr>
        <p:spPr>
          <a:xfrm>
            <a:off x="2984837" y="281562"/>
            <a:ext cx="5388078" cy="757084"/>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Recommendations</a:t>
            </a:r>
          </a:p>
        </p:txBody>
      </p:sp>
      <p:sp>
        <p:nvSpPr>
          <p:cNvPr id="3" name="TextBox 2">
            <a:extLst>
              <a:ext uri="{FF2B5EF4-FFF2-40B4-BE49-F238E27FC236}">
                <a16:creationId xmlns:a16="http://schemas.microsoft.com/office/drawing/2014/main" id="{1AC43541-27D1-4A97-AD68-579476F3E6B5}"/>
              </a:ext>
            </a:extLst>
          </p:cNvPr>
          <p:cNvSpPr txBox="1"/>
          <p:nvPr/>
        </p:nvSpPr>
        <p:spPr>
          <a:xfrm>
            <a:off x="550606" y="1484671"/>
            <a:ext cx="11189110"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t>The company should prioritize online ads targeting males aged 19-30, highlighting the energy drink's appeal for frequent consumption (2-3 times a week) to effectively reach the desired audience.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Collaborate with fitness centers, sports teams, and health influencers to promote your energy drink as a vital companion for active lifestyles in India. As Collaborating with fitness centers, sports teams, and health influencers boosts brand visibility and positions the energy drink as a preferred choice for active individuals in India.</a:t>
            </a:r>
          </a:p>
          <a:p>
            <a:endParaRPr lang="en-US" b="1" dirty="0"/>
          </a:p>
          <a:p>
            <a:pPr marL="285750" indent="-285750">
              <a:buFont typeface="Arial" panose="020B0604020202020204" pitchFamily="34" charset="0"/>
              <a:buChar char="•"/>
            </a:pPr>
            <a:r>
              <a:rPr lang="en-US" b="1" dirty="0"/>
              <a:t>The ideal price for the energy drink would be in the range of 100-150 rupees. This price range aligns with the highest number of respondents, maximizing potential sales while remaining competitive in the market.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 perfect brand ambassador for the energy drink product would be a famous athlete or fitness influencer like someone from cricket or any kind of sports. They live a healthy and active lifestyle, which matches the brand's image and values. Their support can inspire and connect with the target audience, building trust and credibility for the brand.</a:t>
            </a:r>
          </a:p>
          <a:p>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99514940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9B33B41-5DBE-464C-9FE4-E13980D85187}"/>
              </a:ext>
            </a:extLst>
          </p:cNvPr>
          <p:cNvSpPr/>
          <p:nvPr/>
        </p:nvSpPr>
        <p:spPr>
          <a:xfrm>
            <a:off x="3086436" y="300034"/>
            <a:ext cx="5388078" cy="757084"/>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Recommendations</a:t>
            </a:r>
          </a:p>
        </p:txBody>
      </p:sp>
      <p:sp>
        <p:nvSpPr>
          <p:cNvPr id="3" name="TextBox 2">
            <a:extLst>
              <a:ext uri="{FF2B5EF4-FFF2-40B4-BE49-F238E27FC236}">
                <a16:creationId xmlns:a16="http://schemas.microsoft.com/office/drawing/2014/main" id="{1AC43541-27D1-4A97-AD68-579476F3E6B5}"/>
              </a:ext>
            </a:extLst>
          </p:cNvPr>
          <p:cNvSpPr txBox="1"/>
          <p:nvPr/>
        </p:nvSpPr>
        <p:spPr>
          <a:xfrm>
            <a:off x="606024" y="1900308"/>
            <a:ext cx="1118911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The marketing of the product must be improved, as more than 50% people </a:t>
            </a:r>
            <a:r>
              <a:rPr lang="en-US" b="1"/>
              <a:t>who surveyed </a:t>
            </a:r>
            <a:r>
              <a:rPr lang="en-US" b="1" dirty="0"/>
              <a:t>were not aware of CodeX energy drink.</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Target the larger customer base in Bangalore, Hyderabad, and Mumbai by increasing marketing efforts, expanding distribution networks, and partnering with local influencers and fitness centers to promote CodeX energy drink effectively.</a:t>
            </a:r>
          </a:p>
        </p:txBody>
      </p:sp>
    </p:spTree>
    <p:extLst>
      <p:ext uri="{BB962C8B-B14F-4D97-AF65-F5344CB8AC3E}">
        <p14:creationId xmlns:p14="http://schemas.microsoft.com/office/powerpoint/2010/main" val="25097142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36509F1-A196-416A-BF1A-FE2C168E5BF3}"/>
              </a:ext>
            </a:extLst>
          </p:cNvPr>
          <p:cNvSpPr/>
          <p:nvPr/>
        </p:nvSpPr>
        <p:spPr>
          <a:xfrm>
            <a:off x="3401961" y="2671916"/>
            <a:ext cx="5388078" cy="757084"/>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Thank You!</a:t>
            </a:r>
          </a:p>
        </p:txBody>
      </p:sp>
      <p:pic>
        <p:nvPicPr>
          <p:cNvPr id="2" name="Picture 1">
            <a:extLst>
              <a:ext uri="{FF2B5EF4-FFF2-40B4-BE49-F238E27FC236}">
                <a16:creationId xmlns:a16="http://schemas.microsoft.com/office/drawing/2014/main" id="{AA87AA61-7070-4C33-9D07-2F00760906F0}"/>
              </a:ext>
            </a:extLst>
          </p:cNvPr>
          <p:cNvPicPr>
            <a:picLocks noChangeAspect="1"/>
          </p:cNvPicPr>
          <p:nvPr/>
        </p:nvPicPr>
        <p:blipFill>
          <a:blip r:embed="rId3"/>
          <a:stretch>
            <a:fillRect/>
          </a:stretch>
        </p:blipFill>
        <p:spPr>
          <a:xfrm>
            <a:off x="4636880" y="3833647"/>
            <a:ext cx="2918239" cy="1091563"/>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779384284"/>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9622671-AD50-4BC6-9B50-01ED23F01BAB}"/>
              </a:ext>
            </a:extLst>
          </p:cNvPr>
          <p:cNvSpPr/>
          <p:nvPr/>
        </p:nvSpPr>
        <p:spPr>
          <a:xfrm>
            <a:off x="2281141" y="286552"/>
            <a:ext cx="7305963" cy="1083335"/>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CONTENT</a:t>
            </a:r>
          </a:p>
        </p:txBody>
      </p:sp>
      <p:sp>
        <p:nvSpPr>
          <p:cNvPr id="10" name="Rectangle: Rounded Corners 9">
            <a:extLst>
              <a:ext uri="{FF2B5EF4-FFF2-40B4-BE49-F238E27FC236}">
                <a16:creationId xmlns:a16="http://schemas.microsoft.com/office/drawing/2014/main" id="{514B387C-DD79-4572-81C1-48807A0D5869}"/>
              </a:ext>
            </a:extLst>
          </p:cNvPr>
          <p:cNvSpPr/>
          <p:nvPr/>
        </p:nvSpPr>
        <p:spPr>
          <a:xfrm>
            <a:off x="3495816" y="2002213"/>
            <a:ext cx="4743618" cy="500998"/>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Arial Black" panose="020B0A04020102020204" pitchFamily="34" charset="0"/>
              </a:rPr>
              <a:t>Objectives</a:t>
            </a:r>
          </a:p>
        </p:txBody>
      </p:sp>
      <p:sp>
        <p:nvSpPr>
          <p:cNvPr id="11" name="Rectangle: Rounded Corners 10">
            <a:extLst>
              <a:ext uri="{FF2B5EF4-FFF2-40B4-BE49-F238E27FC236}">
                <a16:creationId xmlns:a16="http://schemas.microsoft.com/office/drawing/2014/main" id="{492B418E-8D70-4386-AB63-CB978D02ECC3}"/>
              </a:ext>
            </a:extLst>
          </p:cNvPr>
          <p:cNvSpPr/>
          <p:nvPr/>
        </p:nvSpPr>
        <p:spPr>
          <a:xfrm>
            <a:off x="3495816" y="3146403"/>
            <a:ext cx="4743618" cy="500998"/>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Arial Black" panose="020B0A04020102020204" pitchFamily="34" charset="0"/>
              </a:rPr>
              <a:t>Demographic Insights</a:t>
            </a:r>
          </a:p>
        </p:txBody>
      </p:sp>
      <p:sp>
        <p:nvSpPr>
          <p:cNvPr id="12" name="Rectangle: Rounded Corners 11">
            <a:extLst>
              <a:ext uri="{FF2B5EF4-FFF2-40B4-BE49-F238E27FC236}">
                <a16:creationId xmlns:a16="http://schemas.microsoft.com/office/drawing/2014/main" id="{2F25F935-01DF-4449-9F8A-9AD7411FDE31}"/>
              </a:ext>
            </a:extLst>
          </p:cNvPr>
          <p:cNvSpPr/>
          <p:nvPr/>
        </p:nvSpPr>
        <p:spPr>
          <a:xfrm>
            <a:off x="3495816" y="4290593"/>
            <a:ext cx="4743618" cy="500998"/>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Arial Black" panose="020B0A04020102020204" pitchFamily="34" charset="0"/>
              </a:rPr>
              <a:t>Preliminary Research</a:t>
            </a:r>
          </a:p>
        </p:txBody>
      </p:sp>
      <p:sp>
        <p:nvSpPr>
          <p:cNvPr id="13" name="Rectangle: Rounded Corners 12">
            <a:extLst>
              <a:ext uri="{FF2B5EF4-FFF2-40B4-BE49-F238E27FC236}">
                <a16:creationId xmlns:a16="http://schemas.microsoft.com/office/drawing/2014/main" id="{D909F42A-DC75-401E-86EC-7BE78718F13E}"/>
              </a:ext>
            </a:extLst>
          </p:cNvPr>
          <p:cNvSpPr/>
          <p:nvPr/>
        </p:nvSpPr>
        <p:spPr>
          <a:xfrm>
            <a:off x="3495816" y="5430239"/>
            <a:ext cx="4743618" cy="500998"/>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latin typeface="Arial Black" panose="020B0A04020102020204" pitchFamily="34" charset="0"/>
              </a:rPr>
              <a:t>Recommendations</a:t>
            </a:r>
          </a:p>
        </p:txBody>
      </p:sp>
      <p:sp>
        <p:nvSpPr>
          <p:cNvPr id="14" name="Arrow: Down 13">
            <a:extLst>
              <a:ext uri="{FF2B5EF4-FFF2-40B4-BE49-F238E27FC236}">
                <a16:creationId xmlns:a16="http://schemas.microsoft.com/office/drawing/2014/main" id="{A45B2B7E-9725-4C9B-898B-7FA448D83E0B}"/>
              </a:ext>
            </a:extLst>
          </p:cNvPr>
          <p:cNvSpPr/>
          <p:nvPr/>
        </p:nvSpPr>
        <p:spPr>
          <a:xfrm>
            <a:off x="5476568" y="2501563"/>
            <a:ext cx="484632" cy="412955"/>
          </a:xfrm>
          <a:prstGeom prst="downArrow">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983B8A97-B50E-4C56-BA63-080FF17E54D1}"/>
              </a:ext>
            </a:extLst>
          </p:cNvPr>
          <p:cNvSpPr/>
          <p:nvPr/>
        </p:nvSpPr>
        <p:spPr>
          <a:xfrm>
            <a:off x="5476568" y="4791591"/>
            <a:ext cx="484632" cy="412955"/>
          </a:xfrm>
          <a:prstGeom prst="downArrow">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D7A65162-7F22-4C25-A27F-8F8E826DD004}"/>
              </a:ext>
            </a:extLst>
          </p:cNvPr>
          <p:cNvSpPr/>
          <p:nvPr/>
        </p:nvSpPr>
        <p:spPr>
          <a:xfrm>
            <a:off x="5476568" y="3647401"/>
            <a:ext cx="484632" cy="412955"/>
          </a:xfrm>
          <a:prstGeom prst="downArrow">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4D71D19A-180B-4CCE-89D4-3B43C210C0B9}"/>
              </a:ext>
            </a:extLst>
          </p:cNvPr>
          <p:cNvSpPr/>
          <p:nvPr/>
        </p:nvSpPr>
        <p:spPr>
          <a:xfrm>
            <a:off x="5476568" y="5931237"/>
            <a:ext cx="484632" cy="412955"/>
          </a:xfrm>
          <a:prstGeom prst="downArrow">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6CC0F22-49A0-4A44-8027-1D0A97BF29AA}"/>
              </a:ext>
            </a:extLst>
          </p:cNvPr>
          <p:cNvGrpSpPr/>
          <p:nvPr/>
        </p:nvGrpSpPr>
        <p:grpSpPr>
          <a:xfrm>
            <a:off x="9758891" y="308969"/>
            <a:ext cx="2250766" cy="1628096"/>
            <a:chOff x="9768573" y="481998"/>
            <a:chExt cx="2250766" cy="1628096"/>
          </a:xfrm>
          <a:effectLst>
            <a:innerShdw blurRad="63500" dist="50800" dir="8100000">
              <a:prstClr val="black">
                <a:alpha val="50000"/>
              </a:prstClr>
            </a:innerShdw>
          </a:effectLst>
        </p:grpSpPr>
        <p:pic>
          <p:nvPicPr>
            <p:cNvPr id="20" name="Graphic 19" descr="Bottle">
              <a:extLst>
                <a:ext uri="{FF2B5EF4-FFF2-40B4-BE49-F238E27FC236}">
                  <a16:creationId xmlns:a16="http://schemas.microsoft.com/office/drawing/2014/main" id="{4F8CD58A-CC83-4467-ACAC-444F64AFC7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338102">
              <a:off x="10430239" y="481998"/>
              <a:ext cx="1589100" cy="1196244"/>
            </a:xfrm>
            <a:prstGeom prst="rect">
              <a:avLst/>
            </a:prstGeom>
          </p:spPr>
        </p:pic>
        <p:pic>
          <p:nvPicPr>
            <p:cNvPr id="21" name="Graphic 20" descr="Bottle">
              <a:extLst>
                <a:ext uri="{FF2B5EF4-FFF2-40B4-BE49-F238E27FC236}">
                  <a16:creationId xmlns:a16="http://schemas.microsoft.com/office/drawing/2014/main" id="{AFFEFB6F-6DBE-459B-9C11-FB1A846416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98003">
              <a:off x="9768573" y="744786"/>
              <a:ext cx="1589100" cy="1196244"/>
            </a:xfrm>
            <a:prstGeom prst="rect">
              <a:avLst/>
            </a:prstGeom>
          </p:spPr>
        </p:pic>
        <p:sp>
          <p:nvSpPr>
            <p:cNvPr id="22" name="Oval 21">
              <a:extLst>
                <a:ext uri="{FF2B5EF4-FFF2-40B4-BE49-F238E27FC236}">
                  <a16:creationId xmlns:a16="http://schemas.microsoft.com/office/drawing/2014/main" id="{2D68594D-8D9E-4E74-B27C-9DFD6C1ED065}"/>
                </a:ext>
              </a:extLst>
            </p:cNvPr>
            <p:cNvSpPr/>
            <p:nvPr/>
          </p:nvSpPr>
          <p:spPr>
            <a:xfrm>
              <a:off x="10660014" y="1691295"/>
              <a:ext cx="1129550" cy="41879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CodeX</a:t>
              </a:r>
            </a:p>
          </p:txBody>
        </p:sp>
      </p:grpSp>
      <p:grpSp>
        <p:nvGrpSpPr>
          <p:cNvPr id="23" name="Group 22">
            <a:extLst>
              <a:ext uri="{FF2B5EF4-FFF2-40B4-BE49-F238E27FC236}">
                <a16:creationId xmlns:a16="http://schemas.microsoft.com/office/drawing/2014/main" id="{54A95CBC-9CDB-44C0-BD84-9AEA38CCC9F2}"/>
              </a:ext>
            </a:extLst>
          </p:cNvPr>
          <p:cNvGrpSpPr/>
          <p:nvPr/>
        </p:nvGrpSpPr>
        <p:grpSpPr>
          <a:xfrm>
            <a:off x="-38642" y="5029146"/>
            <a:ext cx="2250766" cy="1628096"/>
            <a:chOff x="9768573" y="481998"/>
            <a:chExt cx="2250766" cy="1628096"/>
          </a:xfrm>
          <a:effectLst>
            <a:innerShdw blurRad="63500" dist="50800" dir="8100000">
              <a:prstClr val="black">
                <a:alpha val="50000"/>
              </a:prstClr>
            </a:innerShdw>
          </a:effectLst>
        </p:grpSpPr>
        <p:pic>
          <p:nvPicPr>
            <p:cNvPr id="24" name="Graphic 23" descr="Bottle">
              <a:extLst>
                <a:ext uri="{FF2B5EF4-FFF2-40B4-BE49-F238E27FC236}">
                  <a16:creationId xmlns:a16="http://schemas.microsoft.com/office/drawing/2014/main" id="{8CAEF2AC-C260-4231-9CE1-5FD89CF06E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338102">
              <a:off x="10430239" y="481998"/>
              <a:ext cx="1589100" cy="1196244"/>
            </a:xfrm>
            <a:prstGeom prst="rect">
              <a:avLst/>
            </a:prstGeom>
          </p:spPr>
        </p:pic>
        <p:pic>
          <p:nvPicPr>
            <p:cNvPr id="25" name="Graphic 24" descr="Bottle">
              <a:extLst>
                <a:ext uri="{FF2B5EF4-FFF2-40B4-BE49-F238E27FC236}">
                  <a16:creationId xmlns:a16="http://schemas.microsoft.com/office/drawing/2014/main" id="{13C1068C-1453-4CA6-B4C8-250349BC50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98003">
              <a:off x="9768573" y="744786"/>
              <a:ext cx="1589100" cy="1196244"/>
            </a:xfrm>
            <a:prstGeom prst="rect">
              <a:avLst/>
            </a:prstGeom>
          </p:spPr>
        </p:pic>
        <p:sp>
          <p:nvSpPr>
            <p:cNvPr id="26" name="Oval 25">
              <a:extLst>
                <a:ext uri="{FF2B5EF4-FFF2-40B4-BE49-F238E27FC236}">
                  <a16:creationId xmlns:a16="http://schemas.microsoft.com/office/drawing/2014/main" id="{1146BA3D-65FD-49C5-B32F-4575F15C6C20}"/>
                </a:ext>
              </a:extLst>
            </p:cNvPr>
            <p:cNvSpPr/>
            <p:nvPr/>
          </p:nvSpPr>
          <p:spPr>
            <a:xfrm>
              <a:off x="10660014" y="1691295"/>
              <a:ext cx="1129550" cy="41879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CodeX</a:t>
              </a:r>
            </a:p>
          </p:txBody>
        </p:sp>
      </p:grpSp>
    </p:spTree>
    <p:extLst>
      <p:ext uri="{BB962C8B-B14F-4D97-AF65-F5344CB8AC3E}">
        <p14:creationId xmlns:p14="http://schemas.microsoft.com/office/powerpoint/2010/main" val="236800835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9D388F5-B412-410C-BA76-0FA5F77444B6}"/>
              </a:ext>
            </a:extLst>
          </p:cNvPr>
          <p:cNvSpPr/>
          <p:nvPr/>
        </p:nvSpPr>
        <p:spPr>
          <a:xfrm>
            <a:off x="2679290" y="1130710"/>
            <a:ext cx="5388078" cy="1083335"/>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OBJECTIVES</a:t>
            </a:r>
          </a:p>
        </p:txBody>
      </p:sp>
      <p:sp>
        <p:nvSpPr>
          <p:cNvPr id="2" name="TextBox 1">
            <a:extLst>
              <a:ext uri="{FF2B5EF4-FFF2-40B4-BE49-F238E27FC236}">
                <a16:creationId xmlns:a16="http://schemas.microsoft.com/office/drawing/2014/main" id="{E57F89B2-9E38-43F1-94BC-2C1312538A1F}"/>
              </a:ext>
            </a:extLst>
          </p:cNvPr>
          <p:cNvSpPr txBox="1"/>
          <p:nvPr/>
        </p:nvSpPr>
        <p:spPr>
          <a:xfrm>
            <a:off x="1278194" y="2438401"/>
            <a:ext cx="8190271" cy="3083921"/>
          </a:xfrm>
          <a:prstGeom prst="rect">
            <a:avLst/>
          </a:prstGeom>
          <a:noFill/>
          <a:effectLst>
            <a:innerShdw blurRad="63500" dist="50800" dir="8100000">
              <a:prstClr val="black">
                <a:alpha val="50000"/>
              </a:prstClr>
            </a:innerShdw>
          </a:effectLst>
        </p:spPr>
        <p:txBody>
          <a:bodyPr wrap="square" rtlCol="0">
            <a:spAutoFit/>
          </a:bodyPr>
          <a:lstStyle/>
          <a:p>
            <a:pPr marL="342900" indent="-342900" algn="just">
              <a:lnSpc>
                <a:spcPct val="200000"/>
              </a:lnSpc>
              <a:buFont typeface="Arial" panose="020B0604020202020204" pitchFamily="34" charset="0"/>
              <a:buChar char="•"/>
            </a:pPr>
            <a:r>
              <a:rPr lang="en-US" sz="2000" b="1" dirty="0"/>
              <a:t>The objective of the project is to analyze the survey results from the 10,000 respondents in 10 cities, identify key insights, and provide actionable recommendations to CodeX's Marketing team. These insights will guide strategic decisions to increase brand awareness, capture market share, and drive product development in the Indian market.</a:t>
            </a:r>
          </a:p>
        </p:txBody>
      </p:sp>
    </p:spTree>
    <p:extLst>
      <p:ext uri="{BB962C8B-B14F-4D97-AF65-F5344CB8AC3E}">
        <p14:creationId xmlns:p14="http://schemas.microsoft.com/office/powerpoint/2010/main" val="186470867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0033DD1-3F07-4539-B0CB-2A4826F847A5}"/>
              </a:ext>
            </a:extLst>
          </p:cNvPr>
          <p:cNvSpPr/>
          <p:nvPr/>
        </p:nvSpPr>
        <p:spPr>
          <a:xfrm>
            <a:off x="2927332" y="265473"/>
            <a:ext cx="6151418" cy="575633"/>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Demographic Insights</a:t>
            </a:r>
          </a:p>
        </p:txBody>
      </p:sp>
      <p:pic>
        <p:nvPicPr>
          <p:cNvPr id="4" name="Picture 3">
            <a:extLst>
              <a:ext uri="{FF2B5EF4-FFF2-40B4-BE49-F238E27FC236}">
                <a16:creationId xmlns:a16="http://schemas.microsoft.com/office/drawing/2014/main" id="{AD5E036D-C69A-4F31-B8BC-20CD4C695786}"/>
              </a:ext>
            </a:extLst>
          </p:cNvPr>
          <p:cNvPicPr>
            <a:picLocks noChangeAspect="1"/>
          </p:cNvPicPr>
          <p:nvPr/>
        </p:nvPicPr>
        <p:blipFill>
          <a:blip r:embed="rId3"/>
          <a:stretch>
            <a:fillRect/>
          </a:stretch>
        </p:blipFill>
        <p:spPr>
          <a:xfrm>
            <a:off x="276280" y="955508"/>
            <a:ext cx="5654276" cy="2129437"/>
          </a:xfrm>
          <a:prstGeom prst="rect">
            <a:avLst/>
          </a:prstGeom>
          <a:effectLst>
            <a:innerShdw blurRad="63500" dist="50800" dir="8100000">
              <a:prstClr val="black">
                <a:alpha val="50000"/>
              </a:prstClr>
            </a:innerShdw>
          </a:effectLst>
        </p:spPr>
      </p:pic>
      <p:pic>
        <p:nvPicPr>
          <p:cNvPr id="5" name="Picture 4">
            <a:extLst>
              <a:ext uri="{FF2B5EF4-FFF2-40B4-BE49-F238E27FC236}">
                <a16:creationId xmlns:a16="http://schemas.microsoft.com/office/drawing/2014/main" id="{595F614D-74E2-4B94-96C8-45D9DB295351}"/>
              </a:ext>
            </a:extLst>
          </p:cNvPr>
          <p:cNvPicPr>
            <a:picLocks noChangeAspect="1"/>
          </p:cNvPicPr>
          <p:nvPr/>
        </p:nvPicPr>
        <p:blipFill>
          <a:blip r:embed="rId4"/>
          <a:stretch>
            <a:fillRect/>
          </a:stretch>
        </p:blipFill>
        <p:spPr>
          <a:xfrm>
            <a:off x="276280" y="3842328"/>
            <a:ext cx="5654276" cy="2401454"/>
          </a:xfrm>
          <a:prstGeom prst="rect">
            <a:avLst/>
          </a:prstGeom>
          <a:effectLst>
            <a:innerShdw blurRad="63500" dist="50800" dir="8100000">
              <a:prstClr val="black">
                <a:alpha val="50000"/>
              </a:prstClr>
            </a:innerShdw>
          </a:effectLst>
        </p:spPr>
      </p:pic>
      <p:sp>
        <p:nvSpPr>
          <p:cNvPr id="6" name="TextBox 5">
            <a:extLst>
              <a:ext uri="{FF2B5EF4-FFF2-40B4-BE49-F238E27FC236}">
                <a16:creationId xmlns:a16="http://schemas.microsoft.com/office/drawing/2014/main" id="{0A027974-5CA2-4667-B1D2-B8ED05538CF2}"/>
              </a:ext>
            </a:extLst>
          </p:cNvPr>
          <p:cNvSpPr txBox="1"/>
          <p:nvPr/>
        </p:nvSpPr>
        <p:spPr>
          <a:xfrm>
            <a:off x="6443705" y="3340735"/>
            <a:ext cx="5270090"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dirty="0"/>
              <a:t>Online ads are an effective marketing channel for reaching the audience.</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Consume frequency among the respondents prefer the energy drink 2-3 times a week.</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The consumers in the age group 19-30  top the list of energy drink consumers.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Energy drinks are common among males.</a:t>
            </a:r>
          </a:p>
        </p:txBody>
      </p:sp>
      <p:pic>
        <p:nvPicPr>
          <p:cNvPr id="7" name="Picture 6">
            <a:extLst>
              <a:ext uri="{FF2B5EF4-FFF2-40B4-BE49-F238E27FC236}">
                <a16:creationId xmlns:a16="http://schemas.microsoft.com/office/drawing/2014/main" id="{7F5F1B20-0869-4B88-8F6E-6D73824F9219}"/>
              </a:ext>
            </a:extLst>
          </p:cNvPr>
          <p:cNvPicPr>
            <a:picLocks noChangeAspect="1"/>
          </p:cNvPicPr>
          <p:nvPr/>
        </p:nvPicPr>
        <p:blipFill>
          <a:blip r:embed="rId5"/>
          <a:stretch>
            <a:fillRect/>
          </a:stretch>
        </p:blipFill>
        <p:spPr>
          <a:xfrm>
            <a:off x="6513507" y="1093160"/>
            <a:ext cx="5200288" cy="1844004"/>
          </a:xfrm>
          <a:prstGeom prst="rect">
            <a:avLst/>
          </a:prstGeom>
          <a:effectLst>
            <a:innerShdw blurRad="63500" dist="50800" dir="8100000">
              <a:prstClr val="black">
                <a:alpha val="50000"/>
              </a:prstClr>
            </a:innerShdw>
          </a:effectLst>
        </p:spPr>
      </p:pic>
    </p:spTree>
    <p:extLst>
      <p:ext uri="{BB962C8B-B14F-4D97-AF65-F5344CB8AC3E}">
        <p14:creationId xmlns:p14="http://schemas.microsoft.com/office/powerpoint/2010/main" val="32561667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0033DD1-3F07-4539-B0CB-2A4826F847A5}"/>
              </a:ext>
            </a:extLst>
          </p:cNvPr>
          <p:cNvSpPr/>
          <p:nvPr/>
        </p:nvSpPr>
        <p:spPr>
          <a:xfrm>
            <a:off x="2927332" y="265473"/>
            <a:ext cx="6151418" cy="575633"/>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Preliminary Research</a:t>
            </a:r>
          </a:p>
        </p:txBody>
      </p:sp>
      <p:sp>
        <p:nvSpPr>
          <p:cNvPr id="6" name="TextBox 5">
            <a:extLst>
              <a:ext uri="{FF2B5EF4-FFF2-40B4-BE49-F238E27FC236}">
                <a16:creationId xmlns:a16="http://schemas.microsoft.com/office/drawing/2014/main" id="{0A027974-5CA2-4667-B1D2-B8ED05538CF2}"/>
              </a:ext>
            </a:extLst>
          </p:cNvPr>
          <p:cNvSpPr txBox="1"/>
          <p:nvPr/>
        </p:nvSpPr>
        <p:spPr>
          <a:xfrm>
            <a:off x="4199269" y="2610683"/>
            <a:ext cx="5270090"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t>Expected Ingredients</a:t>
            </a:r>
          </a:p>
          <a:p>
            <a:pPr marL="285750" indent="-285750">
              <a:lnSpc>
                <a:spcPct val="150000"/>
              </a:lnSpc>
              <a:buFont typeface="Arial" panose="020B0604020202020204" pitchFamily="34" charset="0"/>
              <a:buChar char="•"/>
            </a:pPr>
            <a:r>
              <a:rPr lang="en-US" sz="2000" b="1" dirty="0"/>
              <a:t>Packaging Preferences</a:t>
            </a:r>
          </a:p>
          <a:p>
            <a:pPr marL="285750" indent="-285750">
              <a:lnSpc>
                <a:spcPct val="150000"/>
              </a:lnSpc>
              <a:buFont typeface="Arial" panose="020B0604020202020204" pitchFamily="34" charset="0"/>
              <a:buChar char="•"/>
            </a:pPr>
            <a:r>
              <a:rPr lang="en-US" sz="2000" b="1" dirty="0"/>
              <a:t>Market Leaders</a:t>
            </a:r>
          </a:p>
          <a:p>
            <a:pPr marL="285750" indent="-285750">
              <a:lnSpc>
                <a:spcPct val="150000"/>
              </a:lnSpc>
              <a:buFont typeface="Arial" panose="020B0604020202020204" pitchFamily="34" charset="0"/>
              <a:buChar char="•"/>
            </a:pPr>
            <a:r>
              <a:rPr lang="en-US" sz="2000" b="1" dirty="0"/>
              <a:t>Overall Rating</a:t>
            </a:r>
          </a:p>
          <a:p>
            <a:pPr marL="285750" indent="-285750">
              <a:lnSpc>
                <a:spcPct val="150000"/>
              </a:lnSpc>
              <a:buFont typeface="Arial" panose="020B0604020202020204" pitchFamily="34" charset="0"/>
              <a:buChar char="•"/>
            </a:pPr>
            <a:r>
              <a:rPr lang="en-US" sz="2000" b="1" dirty="0"/>
              <a:t>Purchase Behavior</a:t>
            </a:r>
          </a:p>
          <a:p>
            <a:pPr marL="285750" indent="-285750">
              <a:lnSpc>
                <a:spcPct val="150000"/>
              </a:lnSpc>
              <a:buFont typeface="Arial" panose="020B0604020202020204" pitchFamily="34" charset="0"/>
              <a:buChar char="•"/>
            </a:pPr>
            <a:r>
              <a:rPr lang="en-US" sz="2000" b="1" dirty="0"/>
              <a:t>Consumption Reason</a:t>
            </a:r>
          </a:p>
          <a:p>
            <a:pPr marL="285750" indent="-285750">
              <a:lnSpc>
                <a:spcPct val="150000"/>
              </a:lnSpc>
              <a:buFont typeface="Arial" panose="020B0604020202020204" pitchFamily="34" charset="0"/>
              <a:buChar char="•"/>
            </a:pPr>
            <a:r>
              <a:rPr lang="en-US" sz="2000" b="1" dirty="0"/>
              <a:t>Brand Penetration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p:txBody>
      </p:sp>
      <p:sp>
        <p:nvSpPr>
          <p:cNvPr id="3" name="TextBox 2">
            <a:extLst>
              <a:ext uri="{FF2B5EF4-FFF2-40B4-BE49-F238E27FC236}">
                <a16:creationId xmlns:a16="http://schemas.microsoft.com/office/drawing/2014/main" id="{96C2F9E5-505E-474F-9043-DD56F543D51C}"/>
              </a:ext>
            </a:extLst>
          </p:cNvPr>
          <p:cNvSpPr txBox="1"/>
          <p:nvPr/>
        </p:nvSpPr>
        <p:spPr>
          <a:xfrm>
            <a:off x="2059708" y="1634836"/>
            <a:ext cx="7684655" cy="830997"/>
          </a:xfrm>
          <a:prstGeom prst="rect">
            <a:avLst/>
          </a:prstGeom>
          <a:noFill/>
        </p:spPr>
        <p:txBody>
          <a:bodyPr wrap="square" rtlCol="0">
            <a:spAutoFit/>
          </a:bodyPr>
          <a:lstStyle/>
          <a:p>
            <a:r>
              <a:rPr lang="en-US" sz="2400" b="1" dirty="0">
                <a:latin typeface="Arial Black" panose="020B0A04020102020204" pitchFamily="34" charset="0"/>
              </a:rPr>
              <a:t>As a Data Analyst I did preliminary research based on following metrics </a:t>
            </a:r>
            <a:r>
              <a:rPr lang="en-US" sz="2400" dirty="0">
                <a:latin typeface="Arial Black" panose="020B0A04020102020204" pitchFamily="34" charset="0"/>
              </a:rPr>
              <a:t>:-</a:t>
            </a:r>
          </a:p>
        </p:txBody>
      </p:sp>
    </p:spTree>
    <p:extLst>
      <p:ext uri="{BB962C8B-B14F-4D97-AF65-F5344CB8AC3E}">
        <p14:creationId xmlns:p14="http://schemas.microsoft.com/office/powerpoint/2010/main" val="3513730337"/>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9D388F5-B412-410C-BA76-0FA5F77444B6}"/>
              </a:ext>
            </a:extLst>
          </p:cNvPr>
          <p:cNvSpPr/>
          <p:nvPr/>
        </p:nvSpPr>
        <p:spPr>
          <a:xfrm>
            <a:off x="3244943" y="323273"/>
            <a:ext cx="5388078" cy="757382"/>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Expected Ingredients</a:t>
            </a:r>
          </a:p>
        </p:txBody>
      </p:sp>
      <p:pic>
        <p:nvPicPr>
          <p:cNvPr id="4" name="Picture 3">
            <a:extLst>
              <a:ext uri="{FF2B5EF4-FFF2-40B4-BE49-F238E27FC236}">
                <a16:creationId xmlns:a16="http://schemas.microsoft.com/office/drawing/2014/main" id="{83E1AAAC-C8F0-438F-94CD-4A25B54B6269}"/>
              </a:ext>
            </a:extLst>
          </p:cNvPr>
          <p:cNvPicPr>
            <a:picLocks noChangeAspect="1"/>
          </p:cNvPicPr>
          <p:nvPr/>
        </p:nvPicPr>
        <p:blipFill>
          <a:blip r:embed="rId3"/>
          <a:stretch>
            <a:fillRect/>
          </a:stretch>
        </p:blipFill>
        <p:spPr>
          <a:xfrm>
            <a:off x="864653" y="1754892"/>
            <a:ext cx="5074329" cy="1861162"/>
          </a:xfrm>
          <a:prstGeom prst="rect">
            <a:avLst/>
          </a:prstGeom>
          <a:effectLst>
            <a:innerShdw blurRad="63500" dist="50800" dir="8100000">
              <a:prstClr val="black">
                <a:alpha val="50000"/>
              </a:prstClr>
            </a:innerShdw>
          </a:effectLst>
        </p:spPr>
      </p:pic>
      <p:pic>
        <p:nvPicPr>
          <p:cNvPr id="7" name="Picture 6">
            <a:extLst>
              <a:ext uri="{FF2B5EF4-FFF2-40B4-BE49-F238E27FC236}">
                <a16:creationId xmlns:a16="http://schemas.microsoft.com/office/drawing/2014/main" id="{780E33B7-4FF1-48E3-A2A0-970FE8EAA937}"/>
              </a:ext>
            </a:extLst>
          </p:cNvPr>
          <p:cNvPicPr>
            <a:picLocks noChangeAspect="1"/>
          </p:cNvPicPr>
          <p:nvPr/>
        </p:nvPicPr>
        <p:blipFill>
          <a:blip r:embed="rId4"/>
          <a:stretch>
            <a:fillRect/>
          </a:stretch>
        </p:blipFill>
        <p:spPr>
          <a:xfrm>
            <a:off x="6709872" y="1754892"/>
            <a:ext cx="5074329" cy="1861162"/>
          </a:xfrm>
          <a:prstGeom prst="rect">
            <a:avLst/>
          </a:prstGeom>
          <a:effectLst>
            <a:innerShdw blurRad="63500" dist="50800" dir="8100000">
              <a:prstClr val="black">
                <a:alpha val="50000"/>
              </a:prstClr>
            </a:innerShdw>
          </a:effectLst>
        </p:spPr>
      </p:pic>
      <p:sp>
        <p:nvSpPr>
          <p:cNvPr id="10" name="TextBox 9">
            <a:extLst>
              <a:ext uri="{FF2B5EF4-FFF2-40B4-BE49-F238E27FC236}">
                <a16:creationId xmlns:a16="http://schemas.microsoft.com/office/drawing/2014/main" id="{5768FFA3-7B08-494A-8AD3-057D08C42BEB}"/>
              </a:ext>
            </a:extLst>
          </p:cNvPr>
          <p:cNvSpPr txBox="1"/>
          <p:nvPr/>
        </p:nvSpPr>
        <p:spPr>
          <a:xfrm>
            <a:off x="1303724" y="4290292"/>
            <a:ext cx="10012218"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I recommend the company to develop an energy drink with a balanced blend of natural caffeine from guarana, fortified with essential vitamins, and sweetened with a minimal amount of sugar to provide a sustained and healthier energy boost.</a:t>
            </a:r>
            <a:endParaRPr lang="en-US" sz="1400" b="1" dirty="0">
              <a:latin typeface="Arial Black" panose="020B0A04020102020204" pitchFamily="34" charset="0"/>
            </a:endParaRPr>
          </a:p>
        </p:txBody>
      </p:sp>
    </p:spTree>
    <p:extLst>
      <p:ext uri="{BB962C8B-B14F-4D97-AF65-F5344CB8AC3E}">
        <p14:creationId xmlns:p14="http://schemas.microsoft.com/office/powerpoint/2010/main" val="352547327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6000">
              <a:schemeClr val="accent1">
                <a:lumMod val="42000"/>
                <a:lumOff val="58000"/>
              </a:schemeClr>
            </a:gs>
            <a:gs pos="43000">
              <a:schemeClr val="accent1">
                <a:lumMod val="45000"/>
                <a:lumOff val="55000"/>
                <a:alpha val="72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FDB71C-DD86-4A7F-B310-1D8BBE280E15}"/>
              </a:ext>
            </a:extLst>
          </p:cNvPr>
          <p:cNvPicPr>
            <a:picLocks noChangeAspect="1"/>
          </p:cNvPicPr>
          <p:nvPr/>
        </p:nvPicPr>
        <p:blipFill>
          <a:blip r:embed="rId3"/>
          <a:stretch>
            <a:fillRect/>
          </a:stretch>
        </p:blipFill>
        <p:spPr>
          <a:xfrm>
            <a:off x="1026180" y="1335068"/>
            <a:ext cx="4718838" cy="2433368"/>
          </a:xfrm>
          <a:prstGeom prst="rect">
            <a:avLst/>
          </a:prstGeom>
          <a:effectLst>
            <a:innerShdw blurRad="63500" dist="50800" dir="8100000">
              <a:prstClr val="black">
                <a:alpha val="50000"/>
              </a:prstClr>
            </a:innerShdw>
          </a:effectLst>
        </p:spPr>
      </p:pic>
      <p:pic>
        <p:nvPicPr>
          <p:cNvPr id="3" name="Picture 2">
            <a:extLst>
              <a:ext uri="{FF2B5EF4-FFF2-40B4-BE49-F238E27FC236}">
                <a16:creationId xmlns:a16="http://schemas.microsoft.com/office/drawing/2014/main" id="{9DDECB94-AD99-4592-95CB-3D02AE35FFE4}"/>
              </a:ext>
            </a:extLst>
          </p:cNvPr>
          <p:cNvPicPr>
            <a:picLocks noChangeAspect="1"/>
          </p:cNvPicPr>
          <p:nvPr/>
        </p:nvPicPr>
        <p:blipFill>
          <a:blip r:embed="rId4"/>
          <a:stretch>
            <a:fillRect/>
          </a:stretch>
        </p:blipFill>
        <p:spPr>
          <a:xfrm>
            <a:off x="6788596" y="1302603"/>
            <a:ext cx="4718838" cy="2465833"/>
          </a:xfrm>
          <a:prstGeom prst="rect">
            <a:avLst/>
          </a:prstGeom>
          <a:effectLst>
            <a:innerShdw blurRad="63500" dist="50800" dir="8100000">
              <a:prstClr val="black">
                <a:alpha val="50000"/>
              </a:prstClr>
            </a:innerShdw>
          </a:effectLst>
        </p:spPr>
      </p:pic>
      <p:sp>
        <p:nvSpPr>
          <p:cNvPr id="4" name="Rectangle: Rounded Corners 3">
            <a:extLst>
              <a:ext uri="{FF2B5EF4-FFF2-40B4-BE49-F238E27FC236}">
                <a16:creationId xmlns:a16="http://schemas.microsoft.com/office/drawing/2014/main" id="{F152A4D1-0C18-4E87-8FDF-703046693B87}"/>
              </a:ext>
            </a:extLst>
          </p:cNvPr>
          <p:cNvSpPr/>
          <p:nvPr/>
        </p:nvSpPr>
        <p:spPr>
          <a:xfrm>
            <a:off x="3244943" y="323273"/>
            <a:ext cx="5388078" cy="757382"/>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2"/>
                </a:solidFill>
                <a:latin typeface="Arial Black" panose="020B0A04020102020204" pitchFamily="34" charset="0"/>
              </a:rPr>
              <a:t>Packaging Preferences</a:t>
            </a:r>
          </a:p>
        </p:txBody>
      </p:sp>
      <p:sp>
        <p:nvSpPr>
          <p:cNvPr id="5" name="TextBox 4">
            <a:extLst>
              <a:ext uri="{FF2B5EF4-FFF2-40B4-BE49-F238E27FC236}">
                <a16:creationId xmlns:a16="http://schemas.microsoft.com/office/drawing/2014/main" id="{7C4BD86D-9366-4293-99C6-92CBC662E487}"/>
              </a:ext>
            </a:extLst>
          </p:cNvPr>
          <p:cNvSpPr txBox="1"/>
          <p:nvPr/>
        </p:nvSpPr>
        <p:spPr>
          <a:xfrm>
            <a:off x="1155489" y="4045527"/>
            <a:ext cx="10454489" cy="16767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t>Based on the survey data, I recommend the company prioritize producing compact and portable cans with innovative designs, incorporating collectible packaging options, while also considering eco-friendly designs to meet customer preferences.</a:t>
            </a:r>
          </a:p>
        </p:txBody>
      </p:sp>
    </p:spTree>
    <p:extLst>
      <p:ext uri="{BB962C8B-B14F-4D97-AF65-F5344CB8AC3E}">
        <p14:creationId xmlns:p14="http://schemas.microsoft.com/office/powerpoint/2010/main" val="182370631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0033DD1-3F07-4539-B0CB-2A4826F847A5}"/>
              </a:ext>
            </a:extLst>
          </p:cNvPr>
          <p:cNvSpPr/>
          <p:nvPr/>
        </p:nvSpPr>
        <p:spPr>
          <a:xfrm>
            <a:off x="2937164" y="560440"/>
            <a:ext cx="6151418" cy="575633"/>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Market leaders</a:t>
            </a:r>
          </a:p>
        </p:txBody>
      </p:sp>
      <p:pic>
        <p:nvPicPr>
          <p:cNvPr id="3" name="Picture 2">
            <a:extLst>
              <a:ext uri="{FF2B5EF4-FFF2-40B4-BE49-F238E27FC236}">
                <a16:creationId xmlns:a16="http://schemas.microsoft.com/office/drawing/2014/main" id="{181A11A5-9F25-4856-ADDB-2AF682F6521E}"/>
              </a:ext>
            </a:extLst>
          </p:cNvPr>
          <p:cNvPicPr>
            <a:picLocks noChangeAspect="1"/>
          </p:cNvPicPr>
          <p:nvPr/>
        </p:nvPicPr>
        <p:blipFill>
          <a:blip r:embed="rId3"/>
          <a:stretch>
            <a:fillRect/>
          </a:stretch>
        </p:blipFill>
        <p:spPr>
          <a:xfrm>
            <a:off x="6559342" y="1498720"/>
            <a:ext cx="4818336" cy="2195824"/>
          </a:xfrm>
          <a:prstGeom prst="rect">
            <a:avLst/>
          </a:prstGeom>
          <a:effectLst>
            <a:innerShdw blurRad="63500" dist="50800" dir="8100000">
              <a:prstClr val="black">
                <a:alpha val="50000"/>
              </a:prstClr>
            </a:innerShdw>
          </a:effectLst>
        </p:spPr>
      </p:pic>
      <p:pic>
        <p:nvPicPr>
          <p:cNvPr id="4" name="Picture 3">
            <a:extLst>
              <a:ext uri="{FF2B5EF4-FFF2-40B4-BE49-F238E27FC236}">
                <a16:creationId xmlns:a16="http://schemas.microsoft.com/office/drawing/2014/main" id="{EF02D247-C3A3-441E-8BEB-B2BF3C005B54}"/>
              </a:ext>
            </a:extLst>
          </p:cNvPr>
          <p:cNvPicPr>
            <a:picLocks noChangeAspect="1"/>
          </p:cNvPicPr>
          <p:nvPr/>
        </p:nvPicPr>
        <p:blipFill>
          <a:blip r:embed="rId4"/>
          <a:stretch>
            <a:fillRect/>
          </a:stretch>
        </p:blipFill>
        <p:spPr>
          <a:xfrm>
            <a:off x="814322" y="1498719"/>
            <a:ext cx="5058481" cy="2195825"/>
          </a:xfrm>
          <a:prstGeom prst="rect">
            <a:avLst/>
          </a:prstGeom>
          <a:effectLst>
            <a:innerShdw blurRad="63500" dist="50800" dir="8100000">
              <a:prstClr val="black">
                <a:alpha val="50000"/>
              </a:prstClr>
            </a:innerShdw>
          </a:effectLst>
        </p:spPr>
      </p:pic>
      <p:sp>
        <p:nvSpPr>
          <p:cNvPr id="5" name="TextBox 4">
            <a:extLst>
              <a:ext uri="{FF2B5EF4-FFF2-40B4-BE49-F238E27FC236}">
                <a16:creationId xmlns:a16="http://schemas.microsoft.com/office/drawing/2014/main" id="{F46F2D24-DD84-42C5-93D6-9300B482D836}"/>
              </a:ext>
            </a:extLst>
          </p:cNvPr>
          <p:cNvSpPr txBox="1"/>
          <p:nvPr/>
        </p:nvSpPr>
        <p:spPr>
          <a:xfrm>
            <a:off x="3621416" y="4057190"/>
            <a:ext cx="10694187" cy="205748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b="1" dirty="0">
                <a:latin typeface="Arial Black" panose="020B0A04020102020204" pitchFamily="34" charset="0"/>
              </a:rPr>
              <a:t>Significant presence and customer base</a:t>
            </a:r>
          </a:p>
          <a:p>
            <a:pPr marL="285750" indent="-285750">
              <a:lnSpc>
                <a:spcPct val="250000"/>
              </a:lnSpc>
              <a:buFont typeface="Arial" panose="020B0604020202020204" pitchFamily="34" charset="0"/>
              <a:buChar char="•"/>
            </a:pPr>
            <a:r>
              <a:rPr lang="en-US" b="1" dirty="0">
                <a:latin typeface="Arial Black" panose="020B0A04020102020204" pitchFamily="34" charset="0"/>
              </a:rPr>
              <a:t>Consumer Preference</a:t>
            </a:r>
          </a:p>
          <a:p>
            <a:pPr marL="285750" indent="-285750">
              <a:lnSpc>
                <a:spcPct val="250000"/>
              </a:lnSpc>
              <a:buFont typeface="Arial" panose="020B0604020202020204" pitchFamily="34" charset="0"/>
              <a:buChar char="•"/>
            </a:pPr>
            <a:r>
              <a:rPr lang="en-US" b="1" dirty="0">
                <a:latin typeface="Arial Black" panose="020B0A04020102020204" pitchFamily="34" charset="0"/>
              </a:rPr>
              <a:t>Ability to attract consumers</a:t>
            </a:r>
          </a:p>
        </p:txBody>
      </p:sp>
    </p:spTree>
    <p:extLst>
      <p:ext uri="{BB962C8B-B14F-4D97-AF65-F5344CB8AC3E}">
        <p14:creationId xmlns:p14="http://schemas.microsoft.com/office/powerpoint/2010/main" val="118591126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0033DD1-3F07-4539-B0CB-2A4826F847A5}"/>
              </a:ext>
            </a:extLst>
          </p:cNvPr>
          <p:cNvSpPr/>
          <p:nvPr/>
        </p:nvSpPr>
        <p:spPr>
          <a:xfrm>
            <a:off x="2818881" y="315324"/>
            <a:ext cx="6151418" cy="575633"/>
          </a:xfrm>
          <a:prstGeom prst="roundRect">
            <a:avLst/>
          </a:prstGeom>
          <a:solidFill>
            <a:schemeClr val="bg1"/>
          </a:solidFill>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2"/>
                </a:solidFill>
                <a:latin typeface="Arial Black" panose="020B0A04020102020204" pitchFamily="34" charset="0"/>
              </a:rPr>
              <a:t>Why Those Brands</a:t>
            </a:r>
          </a:p>
        </p:txBody>
      </p:sp>
      <p:pic>
        <p:nvPicPr>
          <p:cNvPr id="5" name="Picture 4">
            <a:extLst>
              <a:ext uri="{FF2B5EF4-FFF2-40B4-BE49-F238E27FC236}">
                <a16:creationId xmlns:a16="http://schemas.microsoft.com/office/drawing/2014/main" id="{978CD988-7D4B-4B13-928E-D56CF9524AEC}"/>
              </a:ext>
            </a:extLst>
          </p:cNvPr>
          <p:cNvPicPr>
            <a:picLocks noChangeAspect="1"/>
          </p:cNvPicPr>
          <p:nvPr/>
        </p:nvPicPr>
        <p:blipFill>
          <a:blip r:embed="rId3"/>
          <a:stretch>
            <a:fillRect/>
          </a:stretch>
        </p:blipFill>
        <p:spPr>
          <a:xfrm>
            <a:off x="1062182" y="1156728"/>
            <a:ext cx="4655128" cy="2006502"/>
          </a:xfrm>
          <a:prstGeom prst="rect">
            <a:avLst/>
          </a:prstGeom>
          <a:effectLst>
            <a:innerShdw blurRad="63500" dist="50800" dir="8100000">
              <a:prstClr val="black">
                <a:alpha val="50000"/>
              </a:prstClr>
            </a:innerShdw>
          </a:effectLst>
        </p:spPr>
      </p:pic>
      <p:pic>
        <p:nvPicPr>
          <p:cNvPr id="6" name="Picture 5">
            <a:extLst>
              <a:ext uri="{FF2B5EF4-FFF2-40B4-BE49-F238E27FC236}">
                <a16:creationId xmlns:a16="http://schemas.microsoft.com/office/drawing/2014/main" id="{C31A07A2-EFD8-4389-8C2E-F7417F8954CC}"/>
              </a:ext>
            </a:extLst>
          </p:cNvPr>
          <p:cNvPicPr>
            <a:picLocks noChangeAspect="1"/>
          </p:cNvPicPr>
          <p:nvPr/>
        </p:nvPicPr>
        <p:blipFill>
          <a:blip r:embed="rId4"/>
          <a:stretch>
            <a:fillRect/>
          </a:stretch>
        </p:blipFill>
        <p:spPr>
          <a:xfrm>
            <a:off x="7050326" y="1156728"/>
            <a:ext cx="4655129" cy="2006502"/>
          </a:xfrm>
          <a:prstGeom prst="rect">
            <a:avLst/>
          </a:prstGeom>
          <a:effectLst>
            <a:innerShdw blurRad="63500" dist="50800" dir="8100000">
              <a:prstClr val="black">
                <a:alpha val="50000"/>
              </a:prstClr>
            </a:innerShdw>
          </a:effectLst>
        </p:spPr>
      </p:pic>
      <p:sp>
        <p:nvSpPr>
          <p:cNvPr id="3" name="TextBox 2">
            <a:extLst>
              <a:ext uri="{FF2B5EF4-FFF2-40B4-BE49-F238E27FC236}">
                <a16:creationId xmlns:a16="http://schemas.microsoft.com/office/drawing/2014/main" id="{C3823BCF-20C0-42DC-83ED-972410C42D54}"/>
              </a:ext>
            </a:extLst>
          </p:cNvPr>
          <p:cNvSpPr txBox="1"/>
          <p:nvPr/>
        </p:nvSpPr>
        <p:spPr>
          <a:xfrm>
            <a:off x="629862" y="3694770"/>
            <a:ext cx="10529456" cy="2454711"/>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600" b="1" dirty="0">
                <a:latin typeface="Arial Black" panose="020B0A04020102020204" pitchFamily="34" charset="0"/>
              </a:rPr>
              <a:t>The recommendation I would like to give based on this result is to increase the market share, CodeX should focus on building a strong reputation, enhancing taste/flavor, improving accessibility, highlighting effectiveness, and addressing other factors that influence customer preferences for other brands.</a:t>
            </a:r>
          </a:p>
        </p:txBody>
      </p:sp>
    </p:spTree>
    <p:extLst>
      <p:ext uri="{BB962C8B-B14F-4D97-AF65-F5344CB8AC3E}">
        <p14:creationId xmlns:p14="http://schemas.microsoft.com/office/powerpoint/2010/main" val="4128037380"/>
      </p:ext>
    </p:extLst>
  </p:cSld>
  <p:clrMapOvr>
    <a:overrideClrMapping bg1="lt1" tx1="dk1" bg2="lt2" tx2="dk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5171</TotalTime>
  <Words>807</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72</cp:revision>
  <dcterms:created xsi:type="dcterms:W3CDTF">2023-06-21T06:31:13Z</dcterms:created>
  <dcterms:modified xsi:type="dcterms:W3CDTF">2023-07-11T16:11:18Z</dcterms:modified>
</cp:coreProperties>
</file>