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2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9E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FB4-15FA-485D-8840-74ACB9A2941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1BA6-BECF-4F1F-B6F4-686AABD4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5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FB4-15FA-485D-8840-74ACB9A2941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1BA6-BECF-4F1F-B6F4-686AABD4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7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FB4-15FA-485D-8840-74ACB9A2941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1BA6-BECF-4F1F-B6F4-686AABD4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1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FB4-15FA-485D-8840-74ACB9A2941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1BA6-BECF-4F1F-B6F4-686AABD4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3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FB4-15FA-485D-8840-74ACB9A2941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1BA6-BECF-4F1F-B6F4-686AABD4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5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FB4-15FA-485D-8840-74ACB9A2941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1BA6-BECF-4F1F-B6F4-686AABD4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FB4-15FA-485D-8840-74ACB9A2941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1BA6-BECF-4F1F-B6F4-686AABD4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FB4-15FA-485D-8840-74ACB9A2941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1BA6-BECF-4F1F-B6F4-686AABD4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20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FB4-15FA-485D-8840-74ACB9A2941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1BA6-BECF-4F1F-B6F4-686AABD4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0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FB4-15FA-485D-8840-74ACB9A2941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1BA6-BECF-4F1F-B6F4-686AABD4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67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FB4-15FA-485D-8840-74ACB9A2941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1BA6-BECF-4F1F-B6F4-686AABD4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50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D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87FB4-15FA-485D-8840-74ACB9A2941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1BA6-BECF-4F1F-B6F4-686AABD4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83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AD9E-9DB9-489B-BF2B-6B5D352BD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7950"/>
            <a:ext cx="9144000" cy="290801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99"/>
                </a:solidFill>
                <a:latin typeface="Arial Black" panose="020B0A04020102020204" pitchFamily="34" charset="0"/>
              </a:rPr>
              <a:t>INSIGHTS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r>
              <a:rPr lang="en-US" sz="4000" b="1" dirty="0">
                <a:solidFill>
                  <a:srgbClr val="92D050"/>
                </a:solidFill>
                <a:latin typeface="Arial Black" panose="020B0A04020102020204" pitchFamily="34" charset="0"/>
              </a:rPr>
              <a:t>FOR TELANGANA GOVERNMENT TOURISM DEPARTMENT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3B615-082D-494A-B18D-973ABC425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1C2BE-2B53-4A47-8267-C2C12F65F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02038"/>
            <a:ext cx="9144000" cy="290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5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2CDD-B38C-46E9-B588-9252714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5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Arial Black" panose="020B0A04020102020204" pitchFamily="34" charset="0"/>
              </a:rPr>
              <a:t>The peak and low season months </a:t>
            </a:r>
            <a:b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2800" b="1" dirty="0">
                <a:solidFill>
                  <a:srgbClr val="92D050"/>
                </a:solidFill>
                <a:latin typeface="Arial Black" panose="020B0A04020102020204" pitchFamily="34" charset="0"/>
              </a:rPr>
              <a:t>-for the Hyderabad based on data from 2016-2019 for Hyderabad district.</a:t>
            </a:r>
            <a:endParaRPr lang="en-US" sz="3200" b="1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FF1B51-703A-4923-93B4-DD6906CF7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2124" y="2392217"/>
            <a:ext cx="3033258" cy="3786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05453-9547-4CEF-8691-C4A78280FC7F}"/>
              </a:ext>
            </a:extLst>
          </p:cNvPr>
          <p:cNvSpPr txBox="1"/>
          <p:nvPr/>
        </p:nvSpPr>
        <p:spPr>
          <a:xfrm>
            <a:off x="1006764" y="2392218"/>
            <a:ext cx="6871854" cy="306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As we  see from the table most tourists visit Hyderabad during the month of June  and less during the month of February.</a:t>
            </a:r>
          </a:p>
          <a:p>
            <a:endParaRPr lang="en-US" b="1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Recommendations to the Government.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Organize events.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Discounts.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Collaboration with Hotels and Restaurants.</a:t>
            </a:r>
          </a:p>
        </p:txBody>
      </p:sp>
    </p:spTree>
    <p:extLst>
      <p:ext uri="{BB962C8B-B14F-4D97-AF65-F5344CB8AC3E}">
        <p14:creationId xmlns:p14="http://schemas.microsoft.com/office/powerpoint/2010/main" val="2838262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C270-F3FD-41B8-836C-E767E273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Arial Black" panose="020B0A04020102020204" pitchFamily="34" charset="0"/>
              </a:rPr>
              <a:t>How Hyderabad Can Emulate The Dubai Tourism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AC9D-CDE7-4683-95BF-6E438FF8B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Unique and innovative attractions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Create tourism clusters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Investments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313167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EE24-0FF5-43E3-906F-AEED8674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92D050"/>
                </a:solidFill>
                <a:latin typeface="Arial Black" panose="020B0A04020102020204" pitchFamily="34" charset="0"/>
              </a:rPr>
              <a:t>The following graphs shows the number of Domestic Visitors by Month(Hyderabad).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30F8E9-5E48-43D3-9E04-9EB35933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20CC6F-F6C8-4738-BE3A-47E551589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57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92DD-4FF0-422D-B29F-BEF410AA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92D050"/>
                </a:solidFill>
                <a:latin typeface="Arial Black" panose="020B0A04020102020204" pitchFamily="34" charset="0"/>
              </a:rPr>
              <a:t>The following graphs shows the number of Foreign Visitors by Month(Hyderabad).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5154EB-4B0D-49A1-A8D4-4E64E1E4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64AFE-159E-4B16-A70D-2C4D81346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3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58E4-4A1D-406F-9640-22511837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Arial Black" panose="020B0A04020102020204" pitchFamily="34" charset="0"/>
              </a:rPr>
              <a:t>                   </a:t>
            </a:r>
          </a:p>
          <a:p>
            <a:pPr marL="0" indent="0">
              <a:buNone/>
            </a:pPr>
            <a:endParaRPr lang="en-US" sz="4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Arial Black" panose="020B0A04020102020204" pitchFamily="34" charset="0"/>
              </a:rPr>
              <a:t>                   </a:t>
            </a:r>
            <a:r>
              <a:rPr lang="en-US" sz="4000" b="1" dirty="0">
                <a:solidFill>
                  <a:srgbClr val="000099"/>
                </a:solidFill>
                <a:latin typeface="Arial Black" panose="020B0A040201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40103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E45A-603F-43AA-BF32-0F6ACAAD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28013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Arial Black" panose="020B0A04020102020204" pitchFamily="34" charset="0"/>
              </a:rPr>
              <a:t>General Insights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6E560D-60DE-4055-8F5E-202F02FA9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0734" y="1932469"/>
            <a:ext cx="2480830" cy="1276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73BA90-D188-4C96-A532-F297657E1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211" y="1937812"/>
            <a:ext cx="2323094" cy="1286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AF0BA9-52B5-4DC6-8332-47D520ED6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4" y="1947339"/>
            <a:ext cx="2416495" cy="1276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1F39E2-AFFD-4320-84BE-BFE6FF5542B6}"/>
              </a:ext>
            </a:extLst>
          </p:cNvPr>
          <p:cNvSpPr txBox="1"/>
          <p:nvPr/>
        </p:nvSpPr>
        <p:spPr>
          <a:xfrm>
            <a:off x="838200" y="3835977"/>
            <a:ext cx="10633364" cy="212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There are total 33 districts in the Telangana state.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Approximately 1 Million foreigners visited Telangana state during year 2016-2019.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Approximately 356 Million are domestic visitors in Telangana during year 2016-2019.</a:t>
            </a:r>
          </a:p>
        </p:txBody>
      </p:sp>
    </p:spTree>
    <p:extLst>
      <p:ext uri="{BB962C8B-B14F-4D97-AF65-F5344CB8AC3E}">
        <p14:creationId xmlns:p14="http://schemas.microsoft.com/office/powerpoint/2010/main" val="5097192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DB00-B712-4076-9772-E41E923E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Arial Black" panose="020B0A04020102020204" pitchFamily="34" charset="0"/>
              </a:rPr>
              <a:t>Dominated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662881-C743-4AE5-A64C-AFB603D20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2461789"/>
            <a:ext cx="10298544" cy="4193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373D3-9D6F-4B51-827A-E28D5F9BB033}"/>
              </a:ext>
            </a:extLst>
          </p:cNvPr>
          <p:cNvSpPr txBox="1"/>
          <p:nvPr/>
        </p:nvSpPr>
        <p:spPr>
          <a:xfrm>
            <a:off x="914401" y="1376218"/>
            <a:ext cx="863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Following tree map shows that Hyderabad has the most domestic visitors. Hyderabad attracts most of the tourists. So Government should focus on the development of Hyderabad tourism.</a:t>
            </a:r>
          </a:p>
        </p:txBody>
      </p:sp>
    </p:spTree>
    <p:extLst>
      <p:ext uri="{BB962C8B-B14F-4D97-AF65-F5344CB8AC3E}">
        <p14:creationId xmlns:p14="http://schemas.microsoft.com/office/powerpoint/2010/main" val="3878696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0CB2-1F1A-4514-8C8E-68B90BBB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7995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Arial Black" panose="020B0A04020102020204" pitchFamily="34" charset="0"/>
              </a:rPr>
              <a:t>Top 10 districts</a:t>
            </a:r>
            <a:b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3200" b="1" dirty="0">
                <a:solidFill>
                  <a:srgbClr val="92D050"/>
                </a:solidFill>
                <a:latin typeface="Arial Black" panose="020B0A04020102020204" pitchFamily="34" charset="0"/>
              </a:rPr>
              <a:t>-that have the highest number of domestic visitors overall (2016-2019).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F77C-B8E4-4A79-8A4B-6A74B5EE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2751677"/>
            <a:ext cx="59998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The table shows 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            </a:t>
            </a:r>
            <a:r>
              <a:rPr 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Hyderabad    ,Rajana Sircilla and Warangal districts are top performing districts for Telangana state.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E669B-E3C4-419D-85ED-ECAB8B77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599" y="2599277"/>
            <a:ext cx="3658111" cy="3741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541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1464-BAFA-4C6E-AC7B-56D35F52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4" y="8361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Arial Black" panose="020B0A04020102020204" pitchFamily="34" charset="0"/>
              </a:rPr>
              <a:t>Top 3 districts </a:t>
            </a:r>
            <a:b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3200" b="1" dirty="0">
                <a:solidFill>
                  <a:srgbClr val="92D050"/>
                </a:solidFill>
                <a:latin typeface="Arial Black" panose="020B0A04020102020204" pitchFamily="34" charset="0"/>
              </a:rPr>
              <a:t>-based on compounded annual growth rate of visitors between(2016-2019).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35E1BE-FB3A-42CB-8CED-2C7AD00F3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5258" y="2974110"/>
            <a:ext cx="4105848" cy="2678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D6A48-AB15-4DD1-A21A-9862361F1BC5}"/>
              </a:ext>
            </a:extLst>
          </p:cNvPr>
          <p:cNvSpPr txBox="1"/>
          <p:nvPr/>
        </p:nvSpPr>
        <p:spPr>
          <a:xfrm>
            <a:off x="1309254" y="3087117"/>
            <a:ext cx="61329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Annual rate of visitors from 2016-2019 is increased for the districts Mancherial, Jayashankar Bhoopalpally and Warangal(Rural).</a:t>
            </a:r>
          </a:p>
          <a:p>
            <a:endParaRPr lang="en-US" b="1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That is the tourism in these districts is increasing compared to other districts.</a:t>
            </a:r>
          </a:p>
        </p:txBody>
      </p:sp>
    </p:spTree>
    <p:extLst>
      <p:ext uri="{BB962C8B-B14F-4D97-AF65-F5344CB8AC3E}">
        <p14:creationId xmlns:p14="http://schemas.microsoft.com/office/powerpoint/2010/main" val="339506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0E64-BE7D-4FC6-8435-85F69D44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453" y="771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Arial Black" panose="020B0A04020102020204" pitchFamily="34" charset="0"/>
              </a:rPr>
              <a:t>Bottom 3 districts</a:t>
            </a:r>
            <a:b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3200" b="1" dirty="0">
                <a:solidFill>
                  <a:srgbClr val="92D050"/>
                </a:solidFill>
                <a:latin typeface="Arial Black" panose="020B0A04020102020204" pitchFamily="34" charset="0"/>
              </a:rPr>
              <a:t>-based on compounded annual growth rate of visitors between 2016-2019.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88C6A-0B0C-4456-9683-CC5D9E30C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7418" y="2697018"/>
            <a:ext cx="4384380" cy="2173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70D84F-B251-4A65-BC2B-0D9F96DE6875}"/>
              </a:ext>
            </a:extLst>
          </p:cNvPr>
          <p:cNvSpPr txBox="1"/>
          <p:nvPr/>
        </p:nvSpPr>
        <p:spPr>
          <a:xfrm>
            <a:off x="1182255" y="2697018"/>
            <a:ext cx="5514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Annual rate of visitors for the districts Warangal(Urban), Nalgonda and Karimnagar Is very low.</a:t>
            </a:r>
          </a:p>
          <a:p>
            <a:endParaRPr lang="en-US" b="1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So Government can take proper action in the development of tourism in these districts.</a:t>
            </a:r>
          </a:p>
        </p:txBody>
      </p:sp>
    </p:spTree>
    <p:extLst>
      <p:ext uri="{BB962C8B-B14F-4D97-AF65-F5344CB8AC3E}">
        <p14:creationId xmlns:p14="http://schemas.microsoft.com/office/powerpoint/2010/main" val="2091308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3A50-06F8-4F7D-9B7E-9298A8CB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99699"/>
            <a:ext cx="1105852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Arial Black" panose="020B0A04020102020204" pitchFamily="34" charset="0"/>
              </a:rPr>
              <a:t>Top &amp; bottom 3 districts </a:t>
            </a:r>
            <a:b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2800" b="1" dirty="0">
                <a:solidFill>
                  <a:srgbClr val="92D050"/>
                </a:solidFill>
                <a:latin typeface="Arial Black" panose="020B0A04020102020204" pitchFamily="34" charset="0"/>
              </a:rPr>
              <a:t>-based on high domestic to foreign tourist ratio.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2C0B6-A0C4-4180-AC0F-7CF461F0A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806" y="4327817"/>
            <a:ext cx="4183919" cy="1209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6250E-3ABB-443B-8CFB-D139DA45B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807" y="2095867"/>
            <a:ext cx="4183919" cy="12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3A154-8F5F-4FCB-A5BF-AAA4F0EDD2D0}"/>
              </a:ext>
            </a:extLst>
          </p:cNvPr>
          <p:cNvSpPr txBox="1"/>
          <p:nvPr/>
        </p:nvSpPr>
        <p:spPr>
          <a:xfrm>
            <a:off x="1581150" y="2475330"/>
            <a:ext cx="311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High Ratio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A0043-0BE5-4FDE-9B0B-C73D3E549634}"/>
              </a:ext>
            </a:extLst>
          </p:cNvPr>
          <p:cNvSpPr txBox="1"/>
          <p:nvPr/>
        </p:nvSpPr>
        <p:spPr>
          <a:xfrm>
            <a:off x="1581150" y="4652592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Low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Ratio -</a:t>
            </a:r>
          </a:p>
        </p:txBody>
      </p:sp>
    </p:spTree>
    <p:extLst>
      <p:ext uri="{BB962C8B-B14F-4D97-AF65-F5344CB8AC3E}">
        <p14:creationId xmlns:p14="http://schemas.microsoft.com/office/powerpoint/2010/main" val="414122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337B-6DBC-446B-93C0-C729DE7F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748" y="61421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99"/>
                </a:solidFill>
                <a:latin typeface="Arial Black" panose="020B0A04020102020204" pitchFamily="34" charset="0"/>
              </a:rPr>
              <a:t>Which District Has The Highest Potential For The Tourism Growth?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A840-4BC5-4B7B-ABB1-021CE2EE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2933"/>
            <a:ext cx="10515600" cy="378084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Hyderabad has the most number of visitors.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Highest revenue is contributed by Hyderabad.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Foreign to Domestic Ratio is High.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Hyderabad has the most attractive tourist places.</a:t>
            </a:r>
          </a:p>
        </p:txBody>
      </p:sp>
    </p:spTree>
    <p:extLst>
      <p:ext uri="{BB962C8B-B14F-4D97-AF65-F5344CB8AC3E}">
        <p14:creationId xmlns:p14="http://schemas.microsoft.com/office/powerpoint/2010/main" val="52309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54C1-6003-4F35-95DF-84C4872B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49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99"/>
                </a:solidFill>
                <a:latin typeface="Arial Black" panose="020B0A04020102020204" pitchFamily="34" charset="0"/>
              </a:rPr>
              <a:t>Summary of Hyderabad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963C30-E6A5-4AD8-81E1-011BD975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036" y="487521"/>
            <a:ext cx="4647101" cy="968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5A38CA-7547-4207-9D55-D8F02A0A6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036" y="1855417"/>
            <a:ext cx="4647101" cy="731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2BFFBF-C57B-405D-A24C-7DF0EDC6E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00" y="1855417"/>
            <a:ext cx="4572638" cy="731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2F0D79-72ED-4A23-81C2-D56451901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036" y="2966905"/>
            <a:ext cx="4647101" cy="731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3D86A4-0331-4F94-9906-C19DBBD45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321" y="2992304"/>
            <a:ext cx="4601217" cy="731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0F7123-C177-4353-B9D3-689CAAFA49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036" y="4129192"/>
            <a:ext cx="4647101" cy="731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DBE5F3-8922-4F0B-ACE8-4AF4EAC93E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1900" y="4129192"/>
            <a:ext cx="4525006" cy="731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1E0AAF-7904-4F7A-A795-A6BC8D36D6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8036" y="5266079"/>
            <a:ext cx="4647101" cy="731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60DC4D-1C82-4FB6-B0B5-919E5FEF13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2373" y="5266080"/>
            <a:ext cx="4544059" cy="731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238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387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INSIGHTS  FOR TELANGANA GOVERNMENT TOURISM DEPARTMENT</vt:lpstr>
      <vt:lpstr>General Insights</vt:lpstr>
      <vt:lpstr>Dominated state</vt:lpstr>
      <vt:lpstr>Top 10 districts -that have the highest number of domestic visitors overall (2016-2019).</vt:lpstr>
      <vt:lpstr>Top 3 districts  -based on compounded annual growth rate of visitors between(2016-2019).</vt:lpstr>
      <vt:lpstr>Bottom 3 districts -based on compounded annual growth rate of visitors between 2016-2019.</vt:lpstr>
      <vt:lpstr>Top &amp; bottom 3 districts  -based on high domestic to foreign tourist ratio.</vt:lpstr>
      <vt:lpstr>Which District Has The Highest Potential For The Tourism Growth?</vt:lpstr>
      <vt:lpstr>Summary of Hyderabad</vt:lpstr>
      <vt:lpstr>The peak and low season months  -for the Hyderabad based on data from 2016-2019 for Hyderabad district.</vt:lpstr>
      <vt:lpstr>How Hyderabad Can Emulate The Dubai Tourism Model?</vt:lpstr>
      <vt:lpstr>The following graphs shows the number of Domestic Visitors by Month(Hyderabad).</vt:lpstr>
      <vt:lpstr>The following graphs shows the number of Foreign Visitors by Month(Hyderabad).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 FOR TELANGANA GOVERNMENT TOURISM DEPARTMENT</dc:title>
  <dc:creator>Admin</dc:creator>
  <cp:lastModifiedBy>Admin</cp:lastModifiedBy>
  <cp:revision>31</cp:revision>
  <dcterms:created xsi:type="dcterms:W3CDTF">2023-05-05T08:34:35Z</dcterms:created>
  <dcterms:modified xsi:type="dcterms:W3CDTF">2023-05-14T07:19:35Z</dcterms:modified>
</cp:coreProperties>
</file>