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 id="2147483759" r:id="rId2"/>
  </p:sldMasterIdLst>
  <p:notesMasterIdLst>
    <p:notesMasterId r:id="rId18"/>
  </p:notesMasterIdLst>
  <p:sldIdLst>
    <p:sldId id="275" r:id="rId3"/>
    <p:sldId id="257" r:id="rId4"/>
    <p:sldId id="258" r:id="rId5"/>
    <p:sldId id="263" r:id="rId6"/>
    <p:sldId id="270" r:id="rId7"/>
    <p:sldId id="272" r:id="rId8"/>
    <p:sldId id="259" r:id="rId9"/>
    <p:sldId id="282" r:id="rId10"/>
    <p:sldId id="283" r:id="rId11"/>
    <p:sldId id="284" r:id="rId12"/>
    <p:sldId id="264" r:id="rId13"/>
    <p:sldId id="281" r:id="rId14"/>
    <p:sldId id="276" r:id="rId15"/>
    <p:sldId id="273"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57FA99-5798-4F60-8623-04AAADD824D7}" type="datetimeFigureOut">
              <a:rPr lang="en-IN" smtClean="0"/>
              <a:t>27-04-2023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4BD03F-6A4F-4E2B-922A-906A98C1DBC3}" type="slidenum">
              <a:rPr lang="en-IN" smtClean="0"/>
              <a:t>‹#›</a:t>
            </a:fld>
            <a:endParaRPr lang="en-IN"/>
          </a:p>
        </p:txBody>
      </p:sp>
    </p:spTree>
    <p:extLst>
      <p:ext uri="{BB962C8B-B14F-4D97-AF65-F5344CB8AC3E}">
        <p14:creationId xmlns:p14="http://schemas.microsoft.com/office/powerpoint/2010/main" val="33500753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FCB9E1-9FFF-4B53-80F7-04C820FBA042}" type="datetime1">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7306DE-AC4D-4A32-82BD-59C526A2767E}" type="slidenum">
              <a:rPr lang="en-IN" smtClean="0"/>
              <a:t>‹#›</a:t>
            </a:fld>
            <a:endParaRPr lang="en-IN"/>
          </a:p>
        </p:txBody>
      </p:sp>
    </p:spTree>
    <p:extLst>
      <p:ext uri="{BB962C8B-B14F-4D97-AF65-F5344CB8AC3E}">
        <p14:creationId xmlns:p14="http://schemas.microsoft.com/office/powerpoint/2010/main" val="2806117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ACEEA4-D9C2-44EB-835F-EEEC411EE22F}" type="datetime1">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AB788D-FB3F-4FB3-A7DB-82BC43550726}" type="slidenum">
              <a:rPr lang="en-IN" smtClean="0"/>
              <a:t>‹#›</a:t>
            </a:fld>
            <a:endParaRPr lang="en-IN"/>
          </a:p>
        </p:txBody>
      </p:sp>
    </p:spTree>
    <p:extLst>
      <p:ext uri="{BB962C8B-B14F-4D97-AF65-F5344CB8AC3E}">
        <p14:creationId xmlns:p14="http://schemas.microsoft.com/office/powerpoint/2010/main" val="114355552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ACEEA4-D9C2-44EB-835F-EEEC411EE22F}" type="datetime1">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AB788D-FB3F-4FB3-A7DB-82BC43550726}"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3281002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ACEEA4-D9C2-44EB-835F-EEEC411EE22F}" type="datetime1">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AB788D-FB3F-4FB3-A7DB-82BC43550726}" type="slidenum">
              <a:rPr lang="en-IN" smtClean="0"/>
              <a:t>‹#›</a:t>
            </a:fld>
            <a:endParaRPr lang="en-IN"/>
          </a:p>
        </p:txBody>
      </p:sp>
    </p:spTree>
    <p:extLst>
      <p:ext uri="{BB962C8B-B14F-4D97-AF65-F5344CB8AC3E}">
        <p14:creationId xmlns:p14="http://schemas.microsoft.com/office/powerpoint/2010/main" val="1152610293"/>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ACEEA4-D9C2-44EB-835F-EEEC411EE22F}" type="datetime1">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AB788D-FB3F-4FB3-A7DB-82BC4355072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488652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ACEEA4-D9C2-44EB-835F-EEEC411EE22F}" type="datetime1">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AB788D-FB3F-4FB3-A7DB-82BC43550726}" type="slidenum">
              <a:rPr lang="en-IN" smtClean="0"/>
              <a:t>‹#›</a:t>
            </a:fld>
            <a:endParaRPr lang="en-IN"/>
          </a:p>
        </p:txBody>
      </p:sp>
    </p:spTree>
    <p:extLst>
      <p:ext uri="{BB962C8B-B14F-4D97-AF65-F5344CB8AC3E}">
        <p14:creationId xmlns:p14="http://schemas.microsoft.com/office/powerpoint/2010/main" val="2850820779"/>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7263E-7766-485D-A6F9-42196D2A48C4}" type="datetime1">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7306DE-AC4D-4A32-82BD-59C526A2767E}" type="slidenum">
              <a:rPr lang="en-IN" smtClean="0"/>
              <a:t>‹#›</a:t>
            </a:fld>
            <a:endParaRPr lang="en-IN"/>
          </a:p>
        </p:txBody>
      </p:sp>
    </p:spTree>
    <p:extLst>
      <p:ext uri="{BB962C8B-B14F-4D97-AF65-F5344CB8AC3E}">
        <p14:creationId xmlns:p14="http://schemas.microsoft.com/office/powerpoint/2010/main" val="34464704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7669C7-81C2-45F0-AB9F-4C159EC9A79B}" type="datetime1">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7306DE-AC4D-4A32-82BD-59C526A2767E}" type="slidenum">
              <a:rPr lang="en-IN" smtClean="0"/>
              <a:t>‹#›</a:t>
            </a:fld>
            <a:endParaRPr lang="en-IN"/>
          </a:p>
        </p:txBody>
      </p:sp>
    </p:spTree>
    <p:extLst>
      <p:ext uri="{BB962C8B-B14F-4D97-AF65-F5344CB8AC3E}">
        <p14:creationId xmlns:p14="http://schemas.microsoft.com/office/powerpoint/2010/main" val="27311744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3710B3-2273-4F78-ADED-BAB410230C7E}" type="datetime1">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AB788D-FB3F-4FB3-A7DB-82BC43550726}" type="slidenum">
              <a:rPr lang="en-IN" smtClean="0"/>
              <a:t>‹#›</a:t>
            </a:fld>
            <a:endParaRPr lang="en-IN"/>
          </a:p>
        </p:txBody>
      </p:sp>
    </p:spTree>
    <p:extLst>
      <p:ext uri="{BB962C8B-B14F-4D97-AF65-F5344CB8AC3E}">
        <p14:creationId xmlns:p14="http://schemas.microsoft.com/office/powerpoint/2010/main" val="6726112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B0DDCC-9A4F-4D42-8CFB-6D3FF707DF36}" type="datetime1">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AB788D-FB3F-4FB3-A7DB-82BC43550726}" type="slidenum">
              <a:rPr lang="en-IN" smtClean="0"/>
              <a:t>‹#›</a:t>
            </a:fld>
            <a:endParaRPr lang="en-IN"/>
          </a:p>
        </p:txBody>
      </p:sp>
    </p:spTree>
    <p:extLst>
      <p:ext uri="{BB962C8B-B14F-4D97-AF65-F5344CB8AC3E}">
        <p14:creationId xmlns:p14="http://schemas.microsoft.com/office/powerpoint/2010/main" val="31237528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463FF1-6753-40E7-B5B6-181CB0C0109E}" type="datetime1">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AB788D-FB3F-4FB3-A7DB-82BC43550726}" type="slidenum">
              <a:rPr lang="en-IN" smtClean="0"/>
              <a:t>‹#›</a:t>
            </a:fld>
            <a:endParaRPr lang="en-IN"/>
          </a:p>
        </p:txBody>
      </p:sp>
    </p:spTree>
    <p:extLst>
      <p:ext uri="{BB962C8B-B14F-4D97-AF65-F5344CB8AC3E}">
        <p14:creationId xmlns:p14="http://schemas.microsoft.com/office/powerpoint/2010/main" val="3085794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403271-3910-4765-9818-DCD874F411A5}" type="datetime1">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7306DE-AC4D-4A32-82BD-59C526A2767E}" type="slidenum">
              <a:rPr lang="en-IN" smtClean="0"/>
              <a:t>‹#›</a:t>
            </a:fld>
            <a:endParaRPr lang="en-IN"/>
          </a:p>
        </p:txBody>
      </p:sp>
    </p:spTree>
    <p:extLst>
      <p:ext uri="{BB962C8B-B14F-4D97-AF65-F5344CB8AC3E}">
        <p14:creationId xmlns:p14="http://schemas.microsoft.com/office/powerpoint/2010/main" val="15411014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E90417-2E40-465B-A0EB-455C8129A0BE}" type="datetime1">
              <a:rPr lang="en-IN" smtClean="0"/>
              <a:t>27-04-2023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AB788D-FB3F-4FB3-A7DB-82BC43550726}" type="slidenum">
              <a:rPr lang="en-IN" smtClean="0"/>
              <a:t>‹#›</a:t>
            </a:fld>
            <a:endParaRPr lang="en-IN"/>
          </a:p>
        </p:txBody>
      </p:sp>
    </p:spTree>
    <p:extLst>
      <p:ext uri="{BB962C8B-B14F-4D97-AF65-F5344CB8AC3E}">
        <p14:creationId xmlns:p14="http://schemas.microsoft.com/office/powerpoint/2010/main" val="30592838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290EDF-B436-4242-9C90-69F09A36625C}" type="datetime1">
              <a:rPr lang="en-IN" smtClean="0"/>
              <a:t>27-04-2023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BAB788D-FB3F-4FB3-A7DB-82BC43550726}" type="slidenum">
              <a:rPr lang="en-IN" smtClean="0"/>
              <a:t>‹#›</a:t>
            </a:fld>
            <a:endParaRPr lang="en-IN"/>
          </a:p>
        </p:txBody>
      </p:sp>
    </p:spTree>
    <p:extLst>
      <p:ext uri="{BB962C8B-B14F-4D97-AF65-F5344CB8AC3E}">
        <p14:creationId xmlns:p14="http://schemas.microsoft.com/office/powerpoint/2010/main" val="30866137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C5EB0F-AD4D-4D62-A868-9DCD774A28B1}" type="datetime1">
              <a:rPr lang="en-IN" smtClean="0"/>
              <a:t>27-04-2023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BAB788D-FB3F-4FB3-A7DB-82BC43550726}" type="slidenum">
              <a:rPr lang="en-IN" smtClean="0"/>
              <a:t>‹#›</a:t>
            </a:fld>
            <a:endParaRPr lang="en-IN"/>
          </a:p>
        </p:txBody>
      </p:sp>
    </p:spTree>
    <p:extLst>
      <p:ext uri="{BB962C8B-B14F-4D97-AF65-F5344CB8AC3E}">
        <p14:creationId xmlns:p14="http://schemas.microsoft.com/office/powerpoint/2010/main" val="4296943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63469F-0B98-4235-8E4B-4AF1E0085DE7}" type="datetime1">
              <a:rPr lang="en-IN" smtClean="0"/>
              <a:t>27-04-2023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BAB788D-FB3F-4FB3-A7DB-82BC43550726}" type="slidenum">
              <a:rPr lang="en-IN" smtClean="0"/>
              <a:t>‹#›</a:t>
            </a:fld>
            <a:endParaRPr lang="en-IN"/>
          </a:p>
        </p:txBody>
      </p:sp>
    </p:spTree>
    <p:extLst>
      <p:ext uri="{BB962C8B-B14F-4D97-AF65-F5344CB8AC3E}">
        <p14:creationId xmlns:p14="http://schemas.microsoft.com/office/powerpoint/2010/main" val="33553007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2C1F2E-D01F-4A28-A238-8AE16D6D149D}" type="datetime1">
              <a:rPr lang="en-IN" smtClean="0"/>
              <a:t>27-04-2023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AB788D-FB3F-4FB3-A7DB-82BC43550726}" type="slidenum">
              <a:rPr lang="en-IN" smtClean="0"/>
              <a:t>‹#›</a:t>
            </a:fld>
            <a:endParaRPr lang="en-IN"/>
          </a:p>
        </p:txBody>
      </p:sp>
    </p:spTree>
    <p:extLst>
      <p:ext uri="{BB962C8B-B14F-4D97-AF65-F5344CB8AC3E}">
        <p14:creationId xmlns:p14="http://schemas.microsoft.com/office/powerpoint/2010/main" val="29551674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0A5BCD-3C66-4451-9205-80CE7BB9F96A}" type="datetime1">
              <a:rPr lang="en-IN" smtClean="0"/>
              <a:t>27-04-2023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AB788D-FB3F-4FB3-A7DB-82BC43550726}" type="slidenum">
              <a:rPr lang="en-IN" smtClean="0"/>
              <a:t>‹#›</a:t>
            </a:fld>
            <a:endParaRPr lang="en-IN"/>
          </a:p>
        </p:txBody>
      </p:sp>
    </p:spTree>
    <p:extLst>
      <p:ext uri="{BB962C8B-B14F-4D97-AF65-F5344CB8AC3E}">
        <p14:creationId xmlns:p14="http://schemas.microsoft.com/office/powerpoint/2010/main" val="22814030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ACEEA4-D9C2-44EB-835F-EEEC411EE22F}" type="datetime1">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AB788D-FB3F-4FB3-A7DB-82BC43550726}" type="slidenum">
              <a:rPr lang="en-IN" smtClean="0"/>
              <a:t>‹#›</a:t>
            </a:fld>
            <a:endParaRPr lang="en-IN"/>
          </a:p>
        </p:txBody>
      </p:sp>
    </p:spTree>
    <p:extLst>
      <p:ext uri="{BB962C8B-B14F-4D97-AF65-F5344CB8AC3E}">
        <p14:creationId xmlns:p14="http://schemas.microsoft.com/office/powerpoint/2010/main" val="1917325226"/>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ACEEA4-D9C2-44EB-835F-EEEC411EE22F}" type="datetime1">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AB788D-FB3F-4FB3-A7DB-82BC4355072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23261157"/>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BA56B9-A509-4B29-B058-A83C12E969AF}" type="datetime1">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AB788D-FB3F-4FB3-A7DB-82BC43550726}" type="slidenum">
              <a:rPr lang="en-IN" smtClean="0"/>
              <a:t>‹#›</a:t>
            </a:fld>
            <a:endParaRPr lang="en-IN"/>
          </a:p>
        </p:txBody>
      </p:sp>
    </p:spTree>
    <p:extLst>
      <p:ext uri="{BB962C8B-B14F-4D97-AF65-F5344CB8AC3E}">
        <p14:creationId xmlns:p14="http://schemas.microsoft.com/office/powerpoint/2010/main" val="38802040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ACEEA4-D9C2-44EB-835F-EEEC411EE22F}" type="datetime1">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AB788D-FB3F-4FB3-A7DB-82BC4355072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6023547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6C4C74-91EF-4EE3-9DC8-87BEC92C5929}" type="datetime1">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7306DE-AC4D-4A32-82BD-59C526A2767E}" type="slidenum">
              <a:rPr lang="en-IN" smtClean="0"/>
              <a:t>‹#›</a:t>
            </a:fld>
            <a:endParaRPr lang="en-IN"/>
          </a:p>
        </p:txBody>
      </p:sp>
    </p:spTree>
    <p:extLst>
      <p:ext uri="{BB962C8B-B14F-4D97-AF65-F5344CB8AC3E}">
        <p14:creationId xmlns:p14="http://schemas.microsoft.com/office/powerpoint/2010/main" val="245259969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ACEEA4-D9C2-44EB-835F-EEEC411EE22F}" type="datetime1">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AB788D-FB3F-4FB3-A7DB-82BC43550726}" type="slidenum">
              <a:rPr lang="en-IN" smtClean="0"/>
              <a:t>‹#›</a:t>
            </a:fld>
            <a:endParaRPr lang="en-IN"/>
          </a:p>
        </p:txBody>
      </p:sp>
    </p:spTree>
    <p:extLst>
      <p:ext uri="{BB962C8B-B14F-4D97-AF65-F5344CB8AC3E}">
        <p14:creationId xmlns:p14="http://schemas.microsoft.com/office/powerpoint/2010/main" val="4268527080"/>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B7BE3C-C84E-4C49-9F42-FDC693EA94DB}" type="datetime1">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AB788D-FB3F-4FB3-A7DB-82BC43550726}" type="slidenum">
              <a:rPr lang="en-IN" smtClean="0"/>
              <a:t>‹#›</a:t>
            </a:fld>
            <a:endParaRPr lang="en-IN"/>
          </a:p>
        </p:txBody>
      </p:sp>
    </p:spTree>
    <p:extLst>
      <p:ext uri="{BB962C8B-B14F-4D97-AF65-F5344CB8AC3E}">
        <p14:creationId xmlns:p14="http://schemas.microsoft.com/office/powerpoint/2010/main" val="69600826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E816C8-F667-4C1F-813F-7229F5D0E670}" type="datetime1">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AB788D-FB3F-4FB3-A7DB-82BC43550726}" type="slidenum">
              <a:rPr lang="en-IN" smtClean="0"/>
              <a:t>‹#›</a:t>
            </a:fld>
            <a:endParaRPr lang="en-IN"/>
          </a:p>
        </p:txBody>
      </p:sp>
    </p:spTree>
    <p:extLst>
      <p:ext uri="{BB962C8B-B14F-4D97-AF65-F5344CB8AC3E}">
        <p14:creationId xmlns:p14="http://schemas.microsoft.com/office/powerpoint/2010/main" val="4021374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01D726-FE3A-48AB-8C3B-A9C8427480CE}" type="datetime1">
              <a:rPr lang="en-IN" smtClean="0"/>
              <a:t>27-04-2023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7306DE-AC4D-4A32-82BD-59C526A2767E}" type="slidenum">
              <a:rPr lang="en-IN" smtClean="0"/>
              <a:t>‹#›</a:t>
            </a:fld>
            <a:endParaRPr lang="en-IN"/>
          </a:p>
        </p:txBody>
      </p:sp>
    </p:spTree>
    <p:extLst>
      <p:ext uri="{BB962C8B-B14F-4D97-AF65-F5344CB8AC3E}">
        <p14:creationId xmlns:p14="http://schemas.microsoft.com/office/powerpoint/2010/main" val="2696780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A03055-9AA7-4B5D-A61E-65F66C3F824D}" type="datetime1">
              <a:rPr lang="en-IN" smtClean="0"/>
              <a:t>27-04-2023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E7306DE-AC4D-4A32-82BD-59C526A2767E}" type="slidenum">
              <a:rPr lang="en-IN" smtClean="0"/>
              <a:t>‹#›</a:t>
            </a:fld>
            <a:endParaRPr lang="en-IN"/>
          </a:p>
        </p:txBody>
      </p:sp>
    </p:spTree>
    <p:extLst>
      <p:ext uri="{BB962C8B-B14F-4D97-AF65-F5344CB8AC3E}">
        <p14:creationId xmlns:p14="http://schemas.microsoft.com/office/powerpoint/2010/main" val="3910173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6CC12C-74E6-47D2-9F30-2C3E0A35FF7D}" type="datetime1">
              <a:rPr lang="en-IN" smtClean="0"/>
              <a:t>27-04-2023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E7306DE-AC4D-4A32-82BD-59C526A2767E}" type="slidenum">
              <a:rPr lang="en-IN" smtClean="0"/>
              <a:t>‹#›</a:t>
            </a:fld>
            <a:endParaRPr lang="en-IN"/>
          </a:p>
        </p:txBody>
      </p:sp>
    </p:spTree>
    <p:extLst>
      <p:ext uri="{BB962C8B-B14F-4D97-AF65-F5344CB8AC3E}">
        <p14:creationId xmlns:p14="http://schemas.microsoft.com/office/powerpoint/2010/main" val="2639110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BA4481-AEFC-4DC6-993D-408D2CE7CEB4}" type="datetime1">
              <a:rPr lang="en-IN" smtClean="0"/>
              <a:t>27-04-2023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E7306DE-AC4D-4A32-82BD-59C526A2767E}" type="slidenum">
              <a:rPr lang="en-IN" smtClean="0"/>
              <a:t>‹#›</a:t>
            </a:fld>
            <a:endParaRPr lang="en-IN"/>
          </a:p>
        </p:txBody>
      </p:sp>
    </p:spTree>
    <p:extLst>
      <p:ext uri="{BB962C8B-B14F-4D97-AF65-F5344CB8AC3E}">
        <p14:creationId xmlns:p14="http://schemas.microsoft.com/office/powerpoint/2010/main" val="1066874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196CC4-F13C-40EC-9EB7-F0BC23D90E6B}" type="datetime1">
              <a:rPr lang="en-IN" smtClean="0"/>
              <a:t>27-04-2023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7306DE-AC4D-4A32-82BD-59C526A2767E}" type="slidenum">
              <a:rPr lang="en-IN" smtClean="0"/>
              <a:t>‹#›</a:t>
            </a:fld>
            <a:endParaRPr lang="en-IN"/>
          </a:p>
        </p:txBody>
      </p:sp>
    </p:spTree>
    <p:extLst>
      <p:ext uri="{BB962C8B-B14F-4D97-AF65-F5344CB8AC3E}">
        <p14:creationId xmlns:p14="http://schemas.microsoft.com/office/powerpoint/2010/main" val="3516458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F47793-ADBA-441D-82CD-7A4088F53091}" type="datetime1">
              <a:rPr lang="en-IN" smtClean="0"/>
              <a:t>27-04-2023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7306DE-AC4D-4A32-82BD-59C526A2767E}" type="slidenum">
              <a:rPr lang="en-IN" smtClean="0"/>
              <a:t>‹#›</a:t>
            </a:fld>
            <a:endParaRPr lang="en-IN"/>
          </a:p>
        </p:txBody>
      </p:sp>
    </p:spTree>
    <p:extLst>
      <p:ext uri="{BB962C8B-B14F-4D97-AF65-F5344CB8AC3E}">
        <p14:creationId xmlns:p14="http://schemas.microsoft.com/office/powerpoint/2010/main" val="3769450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6ACEEA4-D9C2-44EB-835F-EEEC411EE22F}" type="datetime1">
              <a:rPr lang="en-IN" smtClean="0"/>
              <a:t>27-04-2023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BAB788D-FB3F-4FB3-A7DB-82BC43550726}" type="slidenum">
              <a:rPr lang="en-IN" smtClean="0"/>
              <a:t>‹#›</a:t>
            </a:fld>
            <a:endParaRPr lang="en-IN"/>
          </a:p>
        </p:txBody>
      </p:sp>
    </p:spTree>
    <p:extLst>
      <p:ext uri="{BB962C8B-B14F-4D97-AF65-F5344CB8AC3E}">
        <p14:creationId xmlns:p14="http://schemas.microsoft.com/office/powerpoint/2010/main" val="3611658067"/>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6ACEEA4-D9C2-44EB-835F-EEEC411EE22F}" type="datetime1">
              <a:rPr lang="en-IN" smtClean="0"/>
              <a:t>27-04-2023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CBAB788D-FB3F-4FB3-A7DB-82BC43550726}" type="slidenum">
              <a:rPr lang="en-IN" smtClean="0"/>
              <a:t>‹#›</a:t>
            </a:fld>
            <a:endParaRPr lang="en-IN"/>
          </a:p>
        </p:txBody>
      </p:sp>
    </p:spTree>
    <p:extLst>
      <p:ext uri="{BB962C8B-B14F-4D97-AF65-F5344CB8AC3E}">
        <p14:creationId xmlns:p14="http://schemas.microsoft.com/office/powerpoint/2010/main" val="728900424"/>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Lst>
  <p:hf hdr="0" ftr="0" dt="0"/>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42B90-30CF-C903-7D97-49290DA2F6D7}"/>
              </a:ext>
            </a:extLst>
          </p:cNvPr>
          <p:cNvSpPr>
            <a:spLocks noGrp="1"/>
          </p:cNvSpPr>
          <p:nvPr>
            <p:ph type="ctrTitle"/>
          </p:nvPr>
        </p:nvSpPr>
        <p:spPr>
          <a:xfrm>
            <a:off x="2925097" y="1414149"/>
            <a:ext cx="6769409" cy="1287623"/>
          </a:xfrm>
        </p:spPr>
        <p:txBody>
          <a:bodyPr/>
          <a:lstStyle/>
          <a:p>
            <a:pPr algn="ctr">
              <a:spcAft>
                <a:spcPts val="600"/>
              </a:spcAft>
            </a:pPr>
            <a:r>
              <a:rPr lang="en-IN" sz="3600" b="1" dirty="0">
                <a:latin typeface="Arial" panose="020B0604020202020204" pitchFamily="34" charset="0"/>
                <a:cs typeface="Arial" panose="020B0604020202020204" pitchFamily="34" charset="0"/>
              </a:rPr>
              <a:t>Differentially Private </a:t>
            </a:r>
            <a:br>
              <a:rPr lang="en-IN" sz="3600" b="1" dirty="0">
                <a:latin typeface="Arial" panose="020B0604020202020204" pitchFamily="34" charset="0"/>
                <a:cs typeface="Arial" panose="020B0604020202020204" pitchFamily="34" charset="0"/>
              </a:rPr>
            </a:br>
            <a:r>
              <a:rPr lang="en-IN" sz="3600" b="1" dirty="0">
                <a:latin typeface="Arial" panose="020B0604020202020204" pitchFamily="34" charset="0"/>
                <a:cs typeface="Arial" panose="020B0604020202020204" pitchFamily="34" charset="0"/>
              </a:rPr>
              <a:t>Naïve Bayes Classification</a:t>
            </a:r>
            <a:br>
              <a:rPr lang="en-IN" sz="3600" b="1" dirty="0">
                <a:latin typeface="Arial" panose="020B0604020202020204" pitchFamily="34" charset="0"/>
                <a:cs typeface="Arial" panose="020B0604020202020204" pitchFamily="34" charset="0"/>
              </a:rPr>
            </a:br>
            <a:r>
              <a:rPr lang="en-IN" sz="1800" b="1" dirty="0">
                <a:latin typeface="Arial" panose="020B0604020202020204" pitchFamily="34" charset="0"/>
                <a:cs typeface="Arial" panose="020B0604020202020204" pitchFamily="34" charset="0"/>
              </a:rPr>
              <a:t>By Jaideep Vaidya, Anirban Basu, Basit Shafiq, Yuan Hong</a:t>
            </a:r>
          </a:p>
        </p:txBody>
      </p:sp>
      <p:sp>
        <p:nvSpPr>
          <p:cNvPr id="3" name="Subtitle 2">
            <a:extLst>
              <a:ext uri="{FF2B5EF4-FFF2-40B4-BE49-F238E27FC236}">
                <a16:creationId xmlns:a16="http://schemas.microsoft.com/office/drawing/2014/main" id="{CF1CD291-9F86-ECF3-3BEE-9A213AD81C46}"/>
              </a:ext>
            </a:extLst>
          </p:cNvPr>
          <p:cNvSpPr>
            <a:spLocks noGrp="1"/>
          </p:cNvSpPr>
          <p:nvPr>
            <p:ph type="subTitle" idx="1"/>
          </p:nvPr>
        </p:nvSpPr>
        <p:spPr>
          <a:xfrm>
            <a:off x="3931548" y="3066821"/>
            <a:ext cx="4328904" cy="997673"/>
          </a:xfrm>
        </p:spPr>
        <p:txBody>
          <a:bodyPr>
            <a:normAutofit/>
          </a:bodyPr>
          <a:lstStyle/>
          <a:p>
            <a:pPr algn="ctr"/>
            <a:r>
              <a:rPr lang="en-IN" b="1" dirty="0"/>
              <a:t>    </a:t>
            </a:r>
            <a:r>
              <a:rPr lang="en-IN" b="1" u="sng" dirty="0"/>
              <a:t>IE – 506 COURSE PROJECT </a:t>
            </a:r>
          </a:p>
          <a:p>
            <a:pPr algn="ctr"/>
            <a:r>
              <a:rPr lang="en-IN" b="1" dirty="0"/>
              <a:t>    </a:t>
            </a:r>
            <a:r>
              <a:rPr lang="en-IN" b="1" u="sng" dirty="0" err="1"/>
              <a:t>endterm</a:t>
            </a:r>
            <a:r>
              <a:rPr lang="en-IN" b="1" u="sng" dirty="0"/>
              <a:t> review</a:t>
            </a:r>
          </a:p>
        </p:txBody>
      </p:sp>
      <p:sp>
        <p:nvSpPr>
          <p:cNvPr id="4" name="Slide Number Placeholder 3">
            <a:extLst>
              <a:ext uri="{FF2B5EF4-FFF2-40B4-BE49-F238E27FC236}">
                <a16:creationId xmlns:a16="http://schemas.microsoft.com/office/drawing/2014/main" id="{3F06BFEB-8C89-0851-8D52-DBC9534A7BEF}"/>
              </a:ext>
            </a:extLst>
          </p:cNvPr>
          <p:cNvSpPr>
            <a:spLocks noGrp="1"/>
          </p:cNvSpPr>
          <p:nvPr>
            <p:ph type="sldNum" sz="quarter" idx="12"/>
          </p:nvPr>
        </p:nvSpPr>
        <p:spPr/>
        <p:txBody>
          <a:bodyPr/>
          <a:lstStyle/>
          <a:p>
            <a:fld id="{CBAB788D-FB3F-4FB3-A7DB-82BC43550726}" type="slidenum">
              <a:rPr lang="en-IN" smtClean="0"/>
              <a:t>1</a:t>
            </a:fld>
            <a:endParaRPr lang="en-IN"/>
          </a:p>
        </p:txBody>
      </p:sp>
      <p:pic>
        <p:nvPicPr>
          <p:cNvPr id="6" name="Picture 5">
            <a:extLst>
              <a:ext uri="{FF2B5EF4-FFF2-40B4-BE49-F238E27FC236}">
                <a16:creationId xmlns:a16="http://schemas.microsoft.com/office/drawing/2014/main" id="{03DA20B4-F41F-FB49-DD90-3AC38647A34F}"/>
              </a:ext>
            </a:extLst>
          </p:cNvPr>
          <p:cNvPicPr>
            <a:picLocks noChangeAspect="1"/>
          </p:cNvPicPr>
          <p:nvPr/>
        </p:nvPicPr>
        <p:blipFill>
          <a:blip r:embed="rId2"/>
          <a:stretch>
            <a:fillRect/>
          </a:stretch>
        </p:blipFill>
        <p:spPr>
          <a:xfrm>
            <a:off x="1" y="-9832"/>
            <a:ext cx="1359416" cy="1120877"/>
          </a:xfrm>
          <a:prstGeom prst="rect">
            <a:avLst/>
          </a:prstGeom>
        </p:spPr>
      </p:pic>
      <p:sp>
        <p:nvSpPr>
          <p:cNvPr id="8" name="TextBox 7">
            <a:extLst>
              <a:ext uri="{FF2B5EF4-FFF2-40B4-BE49-F238E27FC236}">
                <a16:creationId xmlns:a16="http://schemas.microsoft.com/office/drawing/2014/main" id="{8BB1493C-7C11-D564-BDEA-BEFB7A6D58B1}"/>
              </a:ext>
            </a:extLst>
          </p:cNvPr>
          <p:cNvSpPr txBox="1"/>
          <p:nvPr/>
        </p:nvSpPr>
        <p:spPr>
          <a:xfrm>
            <a:off x="7221894" y="5380672"/>
            <a:ext cx="4718179" cy="147732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effectLst/>
                <a:uLnTx/>
                <a:uFillTx/>
                <a:latin typeface="Century Gothic" panose="020B0502020202020204"/>
                <a:ea typeface="+mn-ea"/>
                <a:cs typeface="+mn-cs"/>
              </a:rPr>
              <a:t>Submitted By :</a:t>
            </a:r>
          </a:p>
          <a:p>
            <a:pPr marL="0" marR="0" lvl="0" indent="0" algn="l" defTabSz="457200" rtl="0" eaLnBrk="1" fontAlgn="auto" latinLnBrk="0" hangingPunct="1">
              <a:lnSpc>
                <a:spcPct val="100000"/>
              </a:lnSpc>
              <a:spcBef>
                <a:spcPts val="0"/>
              </a:spcBef>
              <a:spcAft>
                <a:spcPts val="0"/>
              </a:spcAft>
              <a:buClrTx/>
              <a:buSzTx/>
              <a:buFontTx/>
              <a:buNone/>
              <a:tabLst/>
              <a:defRPr/>
            </a:pPr>
            <a:r>
              <a:rPr lang="en-IN" dirty="0">
                <a:latin typeface="Century Gothic" panose="020B0502020202020204"/>
              </a:rPr>
              <a:t>Team Name: Sigma Enigma</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effectLst/>
                <a:uLnTx/>
                <a:uFillTx/>
                <a:latin typeface="Century Gothic" panose="020B0502020202020204"/>
                <a:ea typeface="+mn-ea"/>
                <a:cs typeface="+mn-cs"/>
              </a:rPr>
              <a:t>Saurabh Kumar Khandelwal (22M0574)</a:t>
            </a:r>
          </a:p>
          <a:p>
            <a:pPr marL="0" marR="0" lvl="0" indent="0" algn="l" defTabSz="457200" rtl="0" eaLnBrk="1" fontAlgn="auto" latinLnBrk="0" hangingPunct="1">
              <a:lnSpc>
                <a:spcPct val="100000"/>
              </a:lnSpc>
              <a:spcBef>
                <a:spcPts val="0"/>
              </a:spcBef>
              <a:spcAft>
                <a:spcPts val="0"/>
              </a:spcAft>
              <a:buClrTx/>
              <a:buSzTx/>
              <a:buFontTx/>
              <a:buNone/>
              <a:tabLst/>
              <a:defRPr/>
            </a:pPr>
            <a:r>
              <a:rPr lang="en-IN" dirty="0">
                <a:latin typeface="Century Gothic" panose="020B0502020202020204"/>
              </a:rPr>
              <a:t>Samagra Vijaywargiya (22M0570)</a:t>
            </a:r>
            <a:endParaRPr kumimoji="0" lang="en-IN" sz="1800" b="0" i="0" u="none" strike="noStrike" kern="1200" cap="none" spc="0" normalizeH="0" baseline="0" noProof="0" dirty="0">
              <a:ln>
                <a:noFill/>
              </a:ln>
              <a:effectLst/>
              <a:uLnTx/>
              <a:uFillTx/>
              <a:latin typeface="Century Gothic" panose="020B0502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effectLst/>
              <a:uLnTx/>
              <a:uFillTx/>
              <a:latin typeface="Century Gothic" panose="020B0502020202020204"/>
              <a:ea typeface="+mn-ea"/>
              <a:cs typeface="+mn-cs"/>
            </a:endParaRPr>
          </a:p>
        </p:txBody>
      </p:sp>
      <p:sp>
        <p:nvSpPr>
          <p:cNvPr id="9" name="TextBox 8">
            <a:extLst>
              <a:ext uri="{FF2B5EF4-FFF2-40B4-BE49-F238E27FC236}">
                <a16:creationId xmlns:a16="http://schemas.microsoft.com/office/drawing/2014/main" id="{49022BB7-E833-B981-4D55-993A2D23240C}"/>
              </a:ext>
            </a:extLst>
          </p:cNvPr>
          <p:cNvSpPr txBox="1"/>
          <p:nvPr/>
        </p:nvSpPr>
        <p:spPr>
          <a:xfrm>
            <a:off x="0" y="5673213"/>
            <a:ext cx="2925097" cy="92333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effectLst/>
                <a:uLnTx/>
                <a:uFillTx/>
                <a:latin typeface="Century Gothic" panose="020B0502020202020204"/>
                <a:ea typeface="+mn-ea"/>
                <a:cs typeface="+mn-cs"/>
              </a:rPr>
              <a:t>Submitted To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effectLst/>
                <a:uLnTx/>
                <a:uFillTx/>
                <a:latin typeface="Century Gothic" panose="020B0502020202020204"/>
                <a:ea typeface="+mn-ea"/>
                <a:cs typeface="+mn-cs"/>
              </a:rPr>
              <a:t>PROF. P Balamurugan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effectLst/>
                <a:uLnTx/>
                <a:uFillTx/>
                <a:latin typeface="Century Gothic" panose="020B0502020202020204"/>
                <a:ea typeface="+mn-ea"/>
                <a:cs typeface="+mn-cs"/>
              </a:rPr>
              <a:t>IEOR, IIT BOMBAY</a:t>
            </a:r>
          </a:p>
        </p:txBody>
      </p:sp>
    </p:spTree>
    <p:extLst>
      <p:ext uri="{BB962C8B-B14F-4D97-AF65-F5344CB8AC3E}">
        <p14:creationId xmlns:p14="http://schemas.microsoft.com/office/powerpoint/2010/main" val="150264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80B14-C186-7FB5-717C-BF9119BB1308}"/>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E1C8C3A4-EFC3-B066-B0A0-FA908DF96075}"/>
              </a:ext>
            </a:extLst>
          </p:cNvPr>
          <p:cNvSpPr>
            <a:spLocks noGrp="1"/>
          </p:cNvSpPr>
          <p:nvPr>
            <p:ph idx="1"/>
          </p:nvPr>
        </p:nvSpPr>
        <p:spPr/>
        <p:txBody>
          <a:bodyPr/>
          <a:lstStyle/>
          <a:p>
            <a:endParaRPr lang="en-IN" dirty="0"/>
          </a:p>
        </p:txBody>
      </p:sp>
      <p:sp>
        <p:nvSpPr>
          <p:cNvPr id="4" name="Slide Number Placeholder 3">
            <a:extLst>
              <a:ext uri="{FF2B5EF4-FFF2-40B4-BE49-F238E27FC236}">
                <a16:creationId xmlns:a16="http://schemas.microsoft.com/office/drawing/2014/main" id="{7B265F7D-E371-8108-C343-641105B69FAE}"/>
              </a:ext>
            </a:extLst>
          </p:cNvPr>
          <p:cNvSpPr>
            <a:spLocks noGrp="1"/>
          </p:cNvSpPr>
          <p:nvPr>
            <p:ph type="sldNum" sz="quarter" idx="12"/>
          </p:nvPr>
        </p:nvSpPr>
        <p:spPr/>
        <p:txBody>
          <a:bodyPr/>
          <a:lstStyle/>
          <a:p>
            <a:fld id="{6E7306DE-AC4D-4A32-82BD-59C526A2767E}" type="slidenum">
              <a:rPr lang="en-IN" smtClean="0"/>
              <a:t>10</a:t>
            </a:fld>
            <a:endParaRPr lang="en-IN"/>
          </a:p>
        </p:txBody>
      </p:sp>
      <p:pic>
        <p:nvPicPr>
          <p:cNvPr id="8" name="Picture 7">
            <a:extLst>
              <a:ext uri="{FF2B5EF4-FFF2-40B4-BE49-F238E27FC236}">
                <a16:creationId xmlns:a16="http://schemas.microsoft.com/office/drawing/2014/main" id="{E741486B-AD09-98F0-B780-B81AFB5B0E07}"/>
              </a:ext>
            </a:extLst>
          </p:cNvPr>
          <p:cNvPicPr>
            <a:picLocks noChangeAspect="1"/>
          </p:cNvPicPr>
          <p:nvPr/>
        </p:nvPicPr>
        <p:blipFill>
          <a:blip r:embed="rId2"/>
          <a:stretch>
            <a:fillRect/>
          </a:stretch>
        </p:blipFill>
        <p:spPr>
          <a:xfrm>
            <a:off x="0" y="1"/>
            <a:ext cx="8929991" cy="6857999"/>
          </a:xfrm>
          <a:prstGeom prst="rect">
            <a:avLst/>
          </a:prstGeom>
        </p:spPr>
      </p:pic>
    </p:spTree>
    <p:extLst>
      <p:ext uri="{BB962C8B-B14F-4D97-AF65-F5344CB8AC3E}">
        <p14:creationId xmlns:p14="http://schemas.microsoft.com/office/powerpoint/2010/main" val="3879951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DA337-EBE3-B0AD-9567-B695936C6E0A}"/>
              </a:ext>
            </a:extLst>
          </p:cNvPr>
          <p:cNvSpPr>
            <a:spLocks noGrp="1"/>
          </p:cNvSpPr>
          <p:nvPr>
            <p:ph type="title"/>
          </p:nvPr>
        </p:nvSpPr>
        <p:spPr>
          <a:xfrm>
            <a:off x="838200" y="365125"/>
            <a:ext cx="10515600" cy="803275"/>
          </a:xfrm>
        </p:spPr>
        <p:txBody>
          <a:bodyPr>
            <a:normAutofit/>
          </a:bodyPr>
          <a:lstStyle/>
          <a:p>
            <a:r>
              <a:rPr lang="en-IN" sz="3200" b="1" cap="all" dirty="0">
                <a:latin typeface="Calibri" panose="020F0502020204030204" pitchFamily="34" charset="0"/>
                <a:ea typeface="Calibri" panose="020F0502020204030204" pitchFamily="34" charset="0"/>
                <a:cs typeface="Calibri" panose="020F0502020204030204" pitchFamily="34" charset="0"/>
              </a:rPr>
              <a:t>Experiments Replicated</a:t>
            </a:r>
          </a:p>
        </p:txBody>
      </p:sp>
      <p:sp>
        <p:nvSpPr>
          <p:cNvPr id="4" name="Slide Number Placeholder 3">
            <a:extLst>
              <a:ext uri="{FF2B5EF4-FFF2-40B4-BE49-F238E27FC236}">
                <a16:creationId xmlns:a16="http://schemas.microsoft.com/office/drawing/2014/main" id="{72BE3C12-D18D-B2AB-2542-100DA334EADE}"/>
              </a:ext>
            </a:extLst>
          </p:cNvPr>
          <p:cNvSpPr>
            <a:spLocks noGrp="1"/>
          </p:cNvSpPr>
          <p:nvPr>
            <p:ph type="sldNum" sz="quarter" idx="12"/>
          </p:nvPr>
        </p:nvSpPr>
        <p:spPr/>
        <p:txBody>
          <a:bodyPr/>
          <a:lstStyle/>
          <a:p>
            <a:fld id="{6E7306DE-AC4D-4A32-82BD-59C526A2767E}" type="slidenum">
              <a:rPr lang="en-IN" smtClean="0"/>
              <a:t>11</a:t>
            </a:fld>
            <a:endParaRPr lang="en-IN"/>
          </a:p>
        </p:txBody>
      </p:sp>
      <p:pic>
        <p:nvPicPr>
          <p:cNvPr id="17" name="Picture 16">
            <a:extLst>
              <a:ext uri="{FF2B5EF4-FFF2-40B4-BE49-F238E27FC236}">
                <a16:creationId xmlns:a16="http://schemas.microsoft.com/office/drawing/2014/main" id="{65743836-3959-F040-806A-B3C7FB51552F}"/>
              </a:ext>
            </a:extLst>
          </p:cNvPr>
          <p:cNvPicPr>
            <a:picLocks noChangeAspect="1"/>
          </p:cNvPicPr>
          <p:nvPr/>
        </p:nvPicPr>
        <p:blipFill>
          <a:blip r:embed="rId2"/>
          <a:stretch>
            <a:fillRect/>
          </a:stretch>
        </p:blipFill>
        <p:spPr>
          <a:xfrm>
            <a:off x="213631" y="1648277"/>
            <a:ext cx="4189408" cy="3254463"/>
          </a:xfrm>
          <a:prstGeom prst="rect">
            <a:avLst/>
          </a:prstGeom>
        </p:spPr>
      </p:pic>
      <p:pic>
        <p:nvPicPr>
          <p:cNvPr id="18" name="Picture 17">
            <a:extLst>
              <a:ext uri="{FF2B5EF4-FFF2-40B4-BE49-F238E27FC236}">
                <a16:creationId xmlns:a16="http://schemas.microsoft.com/office/drawing/2014/main" id="{A1729C6D-7C8E-7825-6034-6FB038BC7530}"/>
              </a:ext>
            </a:extLst>
          </p:cNvPr>
          <p:cNvPicPr>
            <a:picLocks noChangeAspect="1"/>
          </p:cNvPicPr>
          <p:nvPr/>
        </p:nvPicPr>
        <p:blipFill rotWithShape="1">
          <a:blip r:embed="rId3"/>
          <a:srcRect r="6341" b="8777"/>
          <a:stretch/>
        </p:blipFill>
        <p:spPr>
          <a:xfrm>
            <a:off x="4540877" y="1534301"/>
            <a:ext cx="5060321" cy="3553265"/>
          </a:xfrm>
          <a:prstGeom prst="rect">
            <a:avLst/>
          </a:prstGeom>
        </p:spPr>
      </p:pic>
    </p:spTree>
    <p:extLst>
      <p:ext uri="{BB962C8B-B14F-4D97-AF65-F5344CB8AC3E}">
        <p14:creationId xmlns:p14="http://schemas.microsoft.com/office/powerpoint/2010/main" val="1666217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a:extLst>
              <a:ext uri="{FF2B5EF4-FFF2-40B4-BE49-F238E27FC236}">
                <a16:creationId xmlns:a16="http://schemas.microsoft.com/office/drawing/2014/main" id="{18E4E96D-5FD4-DDBA-A68A-72D0DB575993}"/>
              </a:ext>
            </a:extLst>
          </p:cNvPr>
          <p:cNvPicPr>
            <a:picLocks noGrp="1" noChangeAspect="1"/>
          </p:cNvPicPr>
          <p:nvPr>
            <p:ph idx="1"/>
          </p:nvPr>
        </p:nvPicPr>
        <p:blipFill rotWithShape="1">
          <a:blip r:embed="rId2"/>
          <a:srcRect l="2182" b="10156"/>
          <a:stretch/>
        </p:blipFill>
        <p:spPr>
          <a:xfrm>
            <a:off x="4465901" y="1732478"/>
            <a:ext cx="5043732" cy="3413456"/>
          </a:xfrm>
        </p:spPr>
      </p:pic>
      <p:sp>
        <p:nvSpPr>
          <p:cNvPr id="4" name="Slide Number Placeholder 3">
            <a:extLst>
              <a:ext uri="{FF2B5EF4-FFF2-40B4-BE49-F238E27FC236}">
                <a16:creationId xmlns:a16="http://schemas.microsoft.com/office/drawing/2014/main" id="{390C3629-2DCF-D65B-F95C-89C0C5DC027E}"/>
              </a:ext>
            </a:extLst>
          </p:cNvPr>
          <p:cNvSpPr>
            <a:spLocks noGrp="1"/>
          </p:cNvSpPr>
          <p:nvPr>
            <p:ph type="sldNum" sz="quarter" idx="12"/>
          </p:nvPr>
        </p:nvSpPr>
        <p:spPr/>
        <p:txBody>
          <a:bodyPr/>
          <a:lstStyle/>
          <a:p>
            <a:fld id="{6E7306DE-AC4D-4A32-82BD-59C526A2767E}" type="slidenum">
              <a:rPr lang="en-IN" smtClean="0"/>
              <a:t>12</a:t>
            </a:fld>
            <a:endParaRPr lang="en-IN"/>
          </a:p>
        </p:txBody>
      </p:sp>
      <p:pic>
        <p:nvPicPr>
          <p:cNvPr id="10" name="Picture 9">
            <a:extLst>
              <a:ext uri="{FF2B5EF4-FFF2-40B4-BE49-F238E27FC236}">
                <a16:creationId xmlns:a16="http://schemas.microsoft.com/office/drawing/2014/main" id="{0E4F9608-F787-0AF8-FA3E-588024B93E90}"/>
              </a:ext>
            </a:extLst>
          </p:cNvPr>
          <p:cNvPicPr>
            <a:picLocks noChangeAspect="1"/>
          </p:cNvPicPr>
          <p:nvPr/>
        </p:nvPicPr>
        <p:blipFill>
          <a:blip r:embed="rId3"/>
          <a:stretch>
            <a:fillRect/>
          </a:stretch>
        </p:blipFill>
        <p:spPr>
          <a:xfrm>
            <a:off x="261486" y="1664383"/>
            <a:ext cx="4225231" cy="3413455"/>
          </a:xfrm>
          <a:prstGeom prst="rect">
            <a:avLst/>
          </a:prstGeom>
        </p:spPr>
      </p:pic>
    </p:spTree>
    <p:extLst>
      <p:ext uri="{BB962C8B-B14F-4D97-AF65-F5344CB8AC3E}">
        <p14:creationId xmlns:p14="http://schemas.microsoft.com/office/powerpoint/2010/main" val="2952419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CBA2A1-CE56-32A9-390D-508DA7CE9B8E}"/>
              </a:ext>
            </a:extLst>
          </p:cNvPr>
          <p:cNvSpPr>
            <a:spLocks noGrp="1"/>
          </p:cNvSpPr>
          <p:nvPr>
            <p:ph type="title"/>
          </p:nvPr>
        </p:nvSpPr>
        <p:spPr>
          <a:xfrm>
            <a:off x="801754" y="454012"/>
            <a:ext cx="9404723" cy="957793"/>
          </a:xfrm>
        </p:spPr>
        <p:txBody>
          <a:bodyPr>
            <a:normAutofit fontScale="90000"/>
          </a:bodyPr>
          <a:lstStyle/>
          <a:p>
            <a:r>
              <a:rPr lang="en-IN" sz="3600" b="1" i="0" u="none" strike="noStrike" dirty="0">
                <a:effectLst/>
                <a:latin typeface="Calibri" panose="020F0502020204030204" pitchFamily="34" charset="0"/>
                <a:ea typeface="Calibri" panose="020F0502020204030204" pitchFamily="34" charset="0"/>
                <a:cs typeface="Calibri" panose="020F0502020204030204" pitchFamily="34" charset="0"/>
              </a:rPr>
              <a:t>CONCLUSION</a:t>
            </a:r>
            <a:br>
              <a:rPr lang="en-IN" sz="4400" b="1" dirty="0">
                <a:latin typeface="Calibri" panose="020F0502020204030204" pitchFamily="34" charset="0"/>
                <a:ea typeface="Calibri" panose="020F0502020204030204" pitchFamily="34" charset="0"/>
                <a:cs typeface="Calibri" panose="020F0502020204030204" pitchFamily="34" charset="0"/>
              </a:rPr>
            </a:br>
            <a:endParaRPr lang="en-IN" dirty="0"/>
          </a:p>
        </p:txBody>
      </p:sp>
      <p:sp>
        <p:nvSpPr>
          <p:cNvPr id="9" name="Content Placeholder 8">
            <a:extLst>
              <a:ext uri="{FF2B5EF4-FFF2-40B4-BE49-F238E27FC236}">
                <a16:creationId xmlns:a16="http://schemas.microsoft.com/office/drawing/2014/main" id="{5CAC8845-C835-EC6E-56B5-50A283E4532E}"/>
              </a:ext>
            </a:extLst>
          </p:cNvPr>
          <p:cNvSpPr>
            <a:spLocks noGrp="1"/>
          </p:cNvSpPr>
          <p:nvPr>
            <p:ph idx="1"/>
          </p:nvPr>
        </p:nvSpPr>
        <p:spPr>
          <a:xfrm>
            <a:off x="801754" y="1177047"/>
            <a:ext cx="9404722" cy="4935165"/>
          </a:xfrm>
        </p:spPr>
        <p:txBody>
          <a:bodyPr>
            <a:normAutofit/>
          </a:bodyPr>
          <a:lstStyle/>
          <a:p>
            <a:r>
              <a:rPr lang="en-IN" sz="2000" dirty="0">
                <a:latin typeface="Calibri" panose="020F0502020204030204" pitchFamily="34" charset="0"/>
                <a:ea typeface="Calibri" panose="020F0502020204030204" pitchFamily="34" charset="0"/>
                <a:cs typeface="Calibri" panose="020F0502020204030204" pitchFamily="34" charset="0"/>
              </a:rPr>
              <a:t>We have successfully implemented the code using the algorithm provided in the paper and have tested the model for different databases with varying no of samples, attributes and classes.</a:t>
            </a:r>
          </a:p>
          <a:p>
            <a:r>
              <a:rPr lang="en-IN" sz="2000" dirty="0">
                <a:latin typeface="Calibri" panose="020F0502020204030204" pitchFamily="34" charset="0"/>
                <a:ea typeface="Calibri" panose="020F0502020204030204" pitchFamily="34" charset="0"/>
                <a:cs typeface="Calibri" panose="020F0502020204030204" pitchFamily="34" charset="0"/>
              </a:rPr>
              <a:t>The accuracy in each case is calculated and found satisfactory in the range of 70 to 90% for adult dataset (for different values of </a:t>
            </a:r>
            <a:r>
              <a:rPr lang="az-Cyrl-AZ" sz="2000" dirty="0">
                <a:latin typeface="Calibri" panose="020F0502020204030204" pitchFamily="34" charset="0"/>
                <a:ea typeface="Calibri" panose="020F0502020204030204" pitchFamily="34" charset="0"/>
                <a:cs typeface="Calibri" panose="020F0502020204030204" pitchFamily="34" charset="0"/>
              </a:rPr>
              <a:t>Є</a:t>
            </a:r>
            <a:r>
              <a:rPr lang="en-IN" sz="2000" dirty="0">
                <a:latin typeface="Calibri" panose="020F0502020204030204" pitchFamily="34" charset="0"/>
                <a:ea typeface="Calibri" panose="020F0502020204030204" pitchFamily="34" charset="0"/>
                <a:cs typeface="Calibri" panose="020F0502020204030204" pitchFamily="34" charset="0"/>
              </a:rPr>
              <a:t>) and 50-90% for the nursery dataset.</a:t>
            </a:r>
          </a:p>
          <a:p>
            <a:r>
              <a:rPr lang="en-IN" sz="2000" dirty="0">
                <a:latin typeface="Calibri" panose="020F0502020204030204" pitchFamily="34" charset="0"/>
                <a:ea typeface="Calibri" panose="020F0502020204030204" pitchFamily="34" charset="0"/>
                <a:cs typeface="Calibri" panose="020F0502020204030204" pitchFamily="34" charset="0"/>
              </a:rPr>
              <a:t>Three different values of the parameter </a:t>
            </a:r>
            <a:r>
              <a:rPr lang="az-Cyrl-AZ" sz="2000" dirty="0">
                <a:latin typeface="Calibri" panose="020F0502020204030204" pitchFamily="34" charset="0"/>
                <a:ea typeface="Calibri" panose="020F0502020204030204" pitchFamily="34" charset="0"/>
                <a:cs typeface="Calibri" panose="020F0502020204030204" pitchFamily="34" charset="0"/>
              </a:rPr>
              <a:t>Є</a:t>
            </a:r>
            <a:r>
              <a:rPr lang="en-IN" sz="2000" dirty="0">
                <a:latin typeface="Calibri" panose="020F0502020204030204" pitchFamily="34" charset="0"/>
                <a:ea typeface="Calibri" panose="020F0502020204030204" pitchFamily="34" charset="0"/>
                <a:cs typeface="Calibri" panose="020F0502020204030204" pitchFamily="34" charset="0"/>
              </a:rPr>
              <a:t> has been chosen for determining the variation of accuracy and it has been found that the accuracy increases with increment of </a:t>
            </a:r>
            <a:r>
              <a:rPr lang="az-Cyrl-AZ" sz="2000" dirty="0">
                <a:latin typeface="Calibri" panose="020F0502020204030204" pitchFamily="34" charset="0"/>
                <a:ea typeface="Calibri" panose="020F0502020204030204" pitchFamily="34" charset="0"/>
                <a:cs typeface="Calibri" panose="020F0502020204030204" pitchFamily="34" charset="0"/>
              </a:rPr>
              <a:t>Є</a:t>
            </a:r>
            <a:r>
              <a:rPr lang="en-IN" sz="2000" dirty="0">
                <a:latin typeface="Calibri" panose="020F0502020204030204" pitchFamily="34" charset="0"/>
                <a:ea typeface="Calibri" panose="020F0502020204030204" pitchFamily="34" charset="0"/>
                <a:cs typeface="Calibri" panose="020F0502020204030204" pitchFamily="34" charset="0"/>
              </a:rPr>
              <a:t> which confirms the trend as seen in the paper.</a:t>
            </a:r>
            <a:r>
              <a:rPr lang="en-IN" sz="2000" dirty="0">
                <a:latin typeface="Candara" panose="020E0502030303020204" pitchFamily="34" charset="0"/>
                <a:ea typeface="Calibri" panose="020F0502020204030204" pitchFamily="34" charset="0"/>
                <a:cs typeface="Calibri" panose="020F0502020204030204" pitchFamily="34" charset="0"/>
              </a:rPr>
              <a:t> </a:t>
            </a:r>
          </a:p>
          <a:p>
            <a:r>
              <a:rPr lang="en-IN" sz="2000" dirty="0">
                <a:latin typeface="Calibri" panose="020F0502020204030204" pitchFamily="34" charset="0"/>
                <a:ea typeface="Calibri" panose="020F0502020204030204" pitchFamily="34" charset="0"/>
                <a:cs typeface="Calibri" panose="020F0502020204030204" pitchFamily="34" charset="0"/>
              </a:rPr>
              <a:t>The code also runs with satisfactory result for datasets with mixed type of attributes i.e., both categorical and numeric.</a:t>
            </a:r>
          </a:p>
          <a:p>
            <a:r>
              <a:rPr lang="en-IN" sz="2000" dirty="0">
                <a:latin typeface="Calibri" panose="020F0502020204030204" pitchFamily="34" charset="0"/>
                <a:ea typeface="Calibri" panose="020F0502020204030204" pitchFamily="34" charset="0"/>
                <a:cs typeface="Calibri" panose="020F0502020204030204" pitchFamily="34" charset="0"/>
              </a:rPr>
              <a:t>Due to the random nature of the noise added to the attributes, the results changes with every run of the code but the value remains satisfactory. </a:t>
            </a:r>
          </a:p>
        </p:txBody>
      </p:sp>
      <p:sp>
        <p:nvSpPr>
          <p:cNvPr id="4" name="Slide Number Placeholder 3">
            <a:extLst>
              <a:ext uri="{FF2B5EF4-FFF2-40B4-BE49-F238E27FC236}">
                <a16:creationId xmlns:a16="http://schemas.microsoft.com/office/drawing/2014/main" id="{C395F9A8-0AA6-0C4D-AF78-D9DF9F176A05}"/>
              </a:ext>
            </a:extLst>
          </p:cNvPr>
          <p:cNvSpPr>
            <a:spLocks noGrp="1"/>
          </p:cNvSpPr>
          <p:nvPr>
            <p:ph type="sldNum" sz="quarter" idx="12"/>
          </p:nvPr>
        </p:nvSpPr>
        <p:spPr/>
        <p:txBody>
          <a:bodyPr/>
          <a:lstStyle/>
          <a:p>
            <a:fld id="{6E7306DE-AC4D-4A32-82BD-59C526A2767E}" type="slidenum">
              <a:rPr lang="en-IN" smtClean="0"/>
              <a:t>13</a:t>
            </a:fld>
            <a:endParaRPr lang="en-IN"/>
          </a:p>
        </p:txBody>
      </p:sp>
    </p:spTree>
    <p:extLst>
      <p:ext uri="{BB962C8B-B14F-4D97-AF65-F5344CB8AC3E}">
        <p14:creationId xmlns:p14="http://schemas.microsoft.com/office/powerpoint/2010/main" val="3750408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2A4B73-04ED-8160-9CC9-CFAA13BBF737}"/>
              </a:ext>
            </a:extLst>
          </p:cNvPr>
          <p:cNvSpPr>
            <a:spLocks noGrp="1"/>
          </p:cNvSpPr>
          <p:nvPr>
            <p:ph type="title"/>
          </p:nvPr>
        </p:nvSpPr>
        <p:spPr>
          <a:xfrm>
            <a:off x="734017" y="209483"/>
            <a:ext cx="10515600" cy="1325563"/>
          </a:xfrm>
        </p:spPr>
        <p:txBody>
          <a:bodyPr/>
          <a:lstStyle/>
          <a:p>
            <a:r>
              <a:rPr lang="en-IN" sz="3200" b="1" cap="all" dirty="0">
                <a:latin typeface="Calibri" panose="020F0502020204030204" pitchFamily="34" charset="0"/>
                <a:ea typeface="Calibri" panose="020F0502020204030204" pitchFamily="34" charset="0"/>
                <a:cs typeface="Calibri" panose="020F0502020204030204" pitchFamily="34" charset="0"/>
              </a:rPr>
              <a:t>Scope for future work</a:t>
            </a:r>
          </a:p>
        </p:txBody>
      </p:sp>
      <p:sp>
        <p:nvSpPr>
          <p:cNvPr id="5" name="Content Placeholder 4">
            <a:extLst>
              <a:ext uri="{FF2B5EF4-FFF2-40B4-BE49-F238E27FC236}">
                <a16:creationId xmlns:a16="http://schemas.microsoft.com/office/drawing/2014/main" id="{6EDD7C70-78A4-D885-7CD8-14D5E38348E3}"/>
              </a:ext>
            </a:extLst>
          </p:cNvPr>
          <p:cNvSpPr>
            <a:spLocks noGrp="1"/>
          </p:cNvSpPr>
          <p:nvPr>
            <p:ph idx="1"/>
          </p:nvPr>
        </p:nvSpPr>
        <p:spPr>
          <a:xfrm>
            <a:off x="760379" y="1410511"/>
            <a:ext cx="8626812" cy="4227765"/>
          </a:xfrm>
        </p:spPr>
        <p:txBody>
          <a:bodyPr>
            <a:noAutofit/>
          </a:bodyPr>
          <a:lstStyle/>
          <a:p>
            <a:pPr algn="just"/>
            <a:r>
              <a:rPr lang="en-US" sz="2000" dirty="0">
                <a:latin typeface="Calibri" panose="020F0502020204030204" pitchFamily="34" charset="0"/>
                <a:ea typeface="Calibri" panose="020F0502020204030204" pitchFamily="34" charset="0"/>
                <a:cs typeface="Calibri" panose="020F0502020204030204" pitchFamily="34" charset="0"/>
              </a:rPr>
              <a:t>Instead of Naïve Bayes, other classification techniques can also be made differentially private.</a:t>
            </a:r>
          </a:p>
          <a:p>
            <a:pPr algn="just"/>
            <a:r>
              <a:rPr lang="en-US" sz="2000" dirty="0">
                <a:latin typeface="Calibri" panose="020F0502020204030204" pitchFamily="34" charset="0"/>
                <a:ea typeface="Calibri" panose="020F0502020204030204" pitchFamily="34" charset="0"/>
                <a:cs typeface="Calibri" panose="020F0502020204030204" pitchFamily="34" charset="0"/>
              </a:rPr>
              <a:t>Regression models can also be provided better privacy as in the case of continuous class, classification models do not work and regression analysis is used.</a:t>
            </a:r>
          </a:p>
          <a:p>
            <a:pPr algn="just"/>
            <a:r>
              <a:rPr lang="en-US" sz="2000" dirty="0">
                <a:latin typeface="Calibri" panose="020F0502020204030204" pitchFamily="34" charset="0"/>
                <a:ea typeface="Calibri" panose="020F0502020204030204" pitchFamily="34" charset="0"/>
                <a:cs typeface="Calibri" panose="020F0502020204030204" pitchFamily="34" charset="0"/>
              </a:rPr>
              <a:t>Other privacy-preserving techniques such as secure multi-party computation and homomorphic encryption can also be used.</a:t>
            </a:r>
          </a:p>
          <a:p>
            <a:pPr algn="just"/>
            <a:r>
              <a:rPr lang="en-US" sz="2000" dirty="0">
                <a:latin typeface="Calibri" panose="020F0502020204030204" pitchFamily="34" charset="0"/>
                <a:ea typeface="Calibri" panose="020F0502020204030204" pitchFamily="34" charset="0"/>
                <a:cs typeface="Calibri" panose="020F0502020204030204" pitchFamily="34" charset="0"/>
              </a:rPr>
              <a:t>The model can be made to work on even bigger datasets with millions of samples and attributes. </a:t>
            </a:r>
          </a:p>
          <a:p>
            <a:pPr algn="just"/>
            <a:endParaRPr lang="en-US" sz="2000" dirty="0">
              <a:latin typeface="Calibri" panose="020F0502020204030204" pitchFamily="34" charset="0"/>
              <a:ea typeface="Calibri" panose="020F0502020204030204" pitchFamily="34" charset="0"/>
              <a:cs typeface="Calibri" panose="020F0502020204030204" pitchFamily="34" charset="0"/>
            </a:endParaRPr>
          </a:p>
        </p:txBody>
      </p:sp>
      <p:sp>
        <p:nvSpPr>
          <p:cNvPr id="6" name="Slide Number Placeholder 5">
            <a:extLst>
              <a:ext uri="{FF2B5EF4-FFF2-40B4-BE49-F238E27FC236}">
                <a16:creationId xmlns:a16="http://schemas.microsoft.com/office/drawing/2014/main" id="{8B23DA1B-C322-A2C8-C400-ECC0674D8AAF}"/>
              </a:ext>
            </a:extLst>
          </p:cNvPr>
          <p:cNvSpPr>
            <a:spLocks noGrp="1"/>
          </p:cNvSpPr>
          <p:nvPr>
            <p:ph type="sldNum" sz="quarter" idx="12"/>
          </p:nvPr>
        </p:nvSpPr>
        <p:spPr/>
        <p:txBody>
          <a:bodyPr/>
          <a:lstStyle/>
          <a:p>
            <a:fld id="{6E7306DE-AC4D-4A32-82BD-59C526A2767E}" type="slidenum">
              <a:rPr lang="en-IN" smtClean="0"/>
              <a:t>14</a:t>
            </a:fld>
            <a:endParaRPr lang="en-IN"/>
          </a:p>
        </p:txBody>
      </p:sp>
    </p:spTree>
    <p:extLst>
      <p:ext uri="{BB962C8B-B14F-4D97-AF65-F5344CB8AC3E}">
        <p14:creationId xmlns:p14="http://schemas.microsoft.com/office/powerpoint/2010/main" val="18807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567F7-BD06-1ACF-50E7-AEC9FFE061E2}"/>
              </a:ext>
            </a:extLst>
          </p:cNvPr>
          <p:cNvSpPr>
            <a:spLocks noGrp="1"/>
          </p:cNvSpPr>
          <p:nvPr>
            <p:ph type="title"/>
          </p:nvPr>
        </p:nvSpPr>
        <p:spPr>
          <a:xfrm>
            <a:off x="660134" y="219210"/>
            <a:ext cx="10515600" cy="1325563"/>
          </a:xfrm>
        </p:spPr>
        <p:txBody>
          <a:bodyPr/>
          <a:lstStyle/>
          <a:p>
            <a:r>
              <a:rPr lang="en-IN" sz="3200" b="1" dirty="0">
                <a:latin typeface="Calibri" panose="020F0502020204030204" pitchFamily="34" charset="0"/>
                <a:ea typeface="Calibri" panose="020F0502020204030204" pitchFamily="34" charset="0"/>
                <a:cs typeface="Calibri" panose="020F0502020204030204" pitchFamily="34" charset="0"/>
              </a:rPr>
              <a:t>REFERENCES</a:t>
            </a:r>
          </a:p>
        </p:txBody>
      </p:sp>
      <p:sp>
        <p:nvSpPr>
          <p:cNvPr id="3" name="Content Placeholder 2">
            <a:extLst>
              <a:ext uri="{FF2B5EF4-FFF2-40B4-BE49-F238E27FC236}">
                <a16:creationId xmlns:a16="http://schemas.microsoft.com/office/drawing/2014/main" id="{7592D249-6B3F-84A0-7AD4-E640D50B776B}"/>
              </a:ext>
            </a:extLst>
          </p:cNvPr>
          <p:cNvSpPr>
            <a:spLocks noGrp="1"/>
          </p:cNvSpPr>
          <p:nvPr>
            <p:ph idx="1"/>
          </p:nvPr>
        </p:nvSpPr>
        <p:spPr>
          <a:xfrm>
            <a:off x="645131" y="1222310"/>
            <a:ext cx="10545607" cy="5026089"/>
          </a:xfrm>
        </p:spPr>
        <p:txBody>
          <a:bodyPr>
            <a:normAutofit/>
          </a:bodyPr>
          <a:lstStyle/>
          <a:p>
            <a:pPr marL="360363" indent="-360363" algn="just">
              <a:buNone/>
            </a:pPr>
            <a:r>
              <a:rPr lang="en-IN" sz="2000" dirty="0">
                <a:latin typeface="Calibri" panose="020F0502020204030204" pitchFamily="34" charset="0"/>
                <a:ea typeface="Calibri" panose="020F0502020204030204" pitchFamily="34" charset="0"/>
                <a:cs typeface="Calibri" panose="020F0502020204030204" pitchFamily="34" charset="0"/>
              </a:rPr>
              <a:t>[1] J. Vaidya, B. Shafiq, A. Basu, and Y. Hong, “Differentially private naive bayes classification,” in     2013     IEEE/WIC/ACM International Joint Conferences on Web Intelligence (WI) and Intelligent Agent Technologies (IAT), vol. 1, pp. 571– 576, IEEE, 2013. </a:t>
            </a:r>
          </a:p>
          <a:p>
            <a:pPr marL="360363" indent="-360363" algn="l">
              <a:buNone/>
            </a:pPr>
            <a:r>
              <a:rPr lang="en-IN" sz="2000" dirty="0">
                <a:latin typeface="Calibri" panose="020F0502020204030204" pitchFamily="34" charset="0"/>
                <a:ea typeface="Calibri" panose="020F0502020204030204" pitchFamily="34" charset="0"/>
                <a:cs typeface="Calibri" panose="020F0502020204030204" pitchFamily="34" charset="0"/>
              </a:rPr>
              <a:t>[2] </a:t>
            </a:r>
            <a:r>
              <a:rPr lang="en-US" sz="2000" b="0" i="0" u="none" strike="noStrike" baseline="0" dirty="0">
                <a:latin typeface="Calibri" panose="020F0502020204030204" pitchFamily="34" charset="0"/>
                <a:ea typeface="Calibri" panose="020F0502020204030204" pitchFamily="34" charset="0"/>
                <a:cs typeface="Calibri" panose="020F0502020204030204" pitchFamily="34" charset="0"/>
              </a:rPr>
              <a:t>C. Dwork, F. McSherry, K. Nissim, and A. Smith, “Calibrating noise to sensitivity in private data analysis,” in TCC, 2006, pp. 265–284.</a:t>
            </a:r>
            <a:endParaRPr lang="en-IN" sz="2000" dirty="0">
              <a:latin typeface="Calibri" panose="020F0502020204030204" pitchFamily="34" charset="0"/>
              <a:ea typeface="Calibri" panose="020F0502020204030204" pitchFamily="34" charset="0"/>
              <a:cs typeface="Calibri" panose="020F0502020204030204" pitchFamily="34" charset="0"/>
            </a:endParaRPr>
          </a:p>
          <a:p>
            <a:pPr marL="360363" indent="-360363" algn="just">
              <a:buNone/>
            </a:pPr>
            <a:r>
              <a:rPr lang="en-IN" sz="2000" dirty="0">
                <a:latin typeface="Calibri" panose="020F0502020204030204" pitchFamily="34" charset="0"/>
                <a:ea typeface="Calibri" panose="020F0502020204030204" pitchFamily="34" charset="0"/>
                <a:cs typeface="Calibri" panose="020F0502020204030204" pitchFamily="34" charset="0"/>
              </a:rPr>
              <a:t>[3] </a:t>
            </a:r>
            <a:r>
              <a:rPr lang="en-US" sz="2000" b="0" i="0" dirty="0">
                <a:effectLst/>
                <a:latin typeface="-apple-system"/>
              </a:rPr>
              <a:t>Dwork, C. (2008). Differential Privacy: A Survey of Results. In: Agrawal, M., Du, D., Duan, Z., Li, A. (eds) Theory and Applications of Models of Computation. TAMC 2008. Lecture Notes in Computer Science, vol 4978. Springer, Berlin, Heidelberg. https://doi.org/10.1007/978-3-540-79228-4_1</a:t>
            </a:r>
            <a:endParaRPr lang="en-IN" sz="2000" dirty="0">
              <a:latin typeface="Calibri" panose="020F0502020204030204" pitchFamily="34" charset="0"/>
              <a:ea typeface="Calibri" panose="020F0502020204030204" pitchFamily="34" charset="0"/>
              <a:cs typeface="Calibri" panose="020F0502020204030204" pitchFamily="34" charset="0"/>
            </a:endParaRPr>
          </a:p>
          <a:p>
            <a:pPr marL="360363" indent="-360363" algn="l">
              <a:buNone/>
            </a:pPr>
            <a:r>
              <a:rPr lang="en-IN" sz="2000" dirty="0">
                <a:latin typeface="Calibri" panose="020F0502020204030204" pitchFamily="34" charset="0"/>
                <a:ea typeface="Calibri" panose="020F0502020204030204" pitchFamily="34" charset="0"/>
                <a:cs typeface="Calibri" panose="020F0502020204030204" pitchFamily="34" charset="0"/>
              </a:rPr>
              <a:t>[4] </a:t>
            </a:r>
            <a:r>
              <a:rPr lang="en-US" sz="2000" b="0" i="0" u="none" strike="noStrike" baseline="0" dirty="0">
                <a:latin typeface="Calibri" panose="020F0502020204030204" pitchFamily="34" charset="0"/>
                <a:ea typeface="Calibri" panose="020F0502020204030204" pitchFamily="34" charset="0"/>
                <a:cs typeface="Calibri" panose="020F0502020204030204" pitchFamily="34" charset="0"/>
              </a:rPr>
              <a:t>J. Vaidya, C. Clifton, and M. Zhu, Privacy-Preserving Data Mining, 1st ed., ser. Advances in Information Security. Springer-Verlag, 2005, </a:t>
            </a:r>
            <a:r>
              <a:rPr lang="en-IN" sz="2000" b="0" i="0" u="none" strike="noStrike" baseline="0" dirty="0">
                <a:latin typeface="Calibri" panose="020F0502020204030204" pitchFamily="34" charset="0"/>
                <a:ea typeface="Calibri" panose="020F0502020204030204" pitchFamily="34" charset="0"/>
                <a:cs typeface="Calibri" panose="020F0502020204030204" pitchFamily="34" charset="0"/>
              </a:rPr>
              <a:t>vol. 19.</a:t>
            </a:r>
          </a:p>
          <a:p>
            <a:pPr marL="360363" indent="-360363" algn="l">
              <a:buNone/>
            </a:pPr>
            <a:r>
              <a:rPr lang="en-IN" sz="2000" dirty="0">
                <a:latin typeface="Calibri" panose="020F0502020204030204" pitchFamily="34" charset="0"/>
                <a:ea typeface="Calibri" panose="020F0502020204030204" pitchFamily="34" charset="0"/>
                <a:cs typeface="Calibri" panose="020F0502020204030204" pitchFamily="34" charset="0"/>
              </a:rPr>
              <a:t>[5] </a:t>
            </a:r>
            <a:r>
              <a:rPr lang="en-US" sz="2000" dirty="0">
                <a:latin typeface="Calibri" panose="020F0502020204030204" pitchFamily="34" charset="0"/>
                <a:ea typeface="Calibri" panose="020F0502020204030204" pitchFamily="34" charset="0"/>
                <a:cs typeface="Calibri" panose="020F0502020204030204" pitchFamily="34" charset="0"/>
              </a:rPr>
              <a:t>Cynthia Dwork; Aaron Roth, The Algorithmic Foundations of Differential Privacy , now, 2014. </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71044BED-56EA-BB50-21EF-2C7EE4CC0E81}"/>
              </a:ext>
            </a:extLst>
          </p:cNvPr>
          <p:cNvSpPr>
            <a:spLocks noGrp="1"/>
          </p:cNvSpPr>
          <p:nvPr>
            <p:ph type="sldNum" sz="quarter" idx="12"/>
          </p:nvPr>
        </p:nvSpPr>
        <p:spPr>
          <a:xfrm>
            <a:off x="8610600" y="6404988"/>
            <a:ext cx="2743200" cy="365125"/>
          </a:xfrm>
        </p:spPr>
        <p:txBody>
          <a:bodyPr/>
          <a:lstStyle/>
          <a:p>
            <a:fld id="{6E7306DE-AC4D-4A32-82BD-59C526A2767E}" type="slidenum">
              <a:rPr lang="en-IN" smtClean="0"/>
              <a:t>15</a:t>
            </a:fld>
            <a:endParaRPr lang="en-IN"/>
          </a:p>
        </p:txBody>
      </p:sp>
    </p:spTree>
    <p:extLst>
      <p:ext uri="{BB962C8B-B14F-4D97-AF65-F5344CB8AC3E}">
        <p14:creationId xmlns:p14="http://schemas.microsoft.com/office/powerpoint/2010/main" val="1252290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E985B-B04E-609C-35E4-E1AE840FA716}"/>
              </a:ext>
            </a:extLst>
          </p:cNvPr>
          <p:cNvSpPr>
            <a:spLocks noGrp="1"/>
          </p:cNvSpPr>
          <p:nvPr>
            <p:ph type="title"/>
          </p:nvPr>
        </p:nvSpPr>
        <p:spPr>
          <a:xfrm>
            <a:off x="838200" y="365125"/>
            <a:ext cx="10515600" cy="884555"/>
          </a:xfrm>
        </p:spPr>
        <p:txBody>
          <a:bodyPr/>
          <a:lstStyle/>
          <a:p>
            <a:r>
              <a:rPr lang="en-IN" sz="3200" b="1" dirty="0">
                <a:latin typeface="+mn-lt"/>
              </a:rPr>
              <a:t>OUTLINE</a:t>
            </a:r>
          </a:p>
        </p:txBody>
      </p:sp>
      <p:sp>
        <p:nvSpPr>
          <p:cNvPr id="3" name="Content Placeholder 2">
            <a:extLst>
              <a:ext uri="{FF2B5EF4-FFF2-40B4-BE49-F238E27FC236}">
                <a16:creationId xmlns:a16="http://schemas.microsoft.com/office/drawing/2014/main" id="{6D9A2004-5E4E-46CB-014E-EA300B2302C1}"/>
              </a:ext>
            </a:extLst>
          </p:cNvPr>
          <p:cNvSpPr>
            <a:spLocks noGrp="1"/>
          </p:cNvSpPr>
          <p:nvPr>
            <p:ph idx="1"/>
          </p:nvPr>
        </p:nvSpPr>
        <p:spPr>
          <a:xfrm>
            <a:off x="838200" y="1371168"/>
            <a:ext cx="10515600" cy="4815523"/>
          </a:xfrm>
        </p:spPr>
        <p:txBody>
          <a:bodyPr>
            <a:normAutofit/>
          </a:bodyPr>
          <a:lstStyle/>
          <a:p>
            <a:r>
              <a:rPr lang="en-IN" sz="2400" dirty="0">
                <a:latin typeface="Calibri" panose="020F0502020204030204" pitchFamily="34" charset="0"/>
                <a:ea typeface="Calibri" panose="020F0502020204030204" pitchFamily="34" charset="0"/>
                <a:cs typeface="Calibri" panose="020F0502020204030204" pitchFamily="34" charset="0"/>
              </a:rPr>
              <a:t>Introduction</a:t>
            </a:r>
          </a:p>
          <a:p>
            <a:r>
              <a:rPr lang="en-IN" sz="2400" dirty="0">
                <a:latin typeface="Calibri" panose="020F0502020204030204" pitchFamily="34" charset="0"/>
                <a:ea typeface="Calibri" panose="020F0502020204030204" pitchFamily="34" charset="0"/>
                <a:cs typeface="Calibri" panose="020F0502020204030204" pitchFamily="34" charset="0"/>
              </a:rPr>
              <a:t>Summary of the Work Done before Mid-Term Review</a:t>
            </a:r>
          </a:p>
          <a:p>
            <a:r>
              <a:rPr lang="en-IN" sz="2400" dirty="0">
                <a:latin typeface="Calibri" panose="020F0502020204030204" pitchFamily="34" charset="0"/>
                <a:ea typeface="Calibri" panose="020F0502020204030204" pitchFamily="34" charset="0"/>
                <a:cs typeface="Calibri" panose="020F0502020204030204" pitchFamily="34" charset="0"/>
              </a:rPr>
              <a:t>Major Comments during Mid-Term Review</a:t>
            </a:r>
          </a:p>
          <a:p>
            <a:r>
              <a:rPr lang="en-IN" sz="2400" dirty="0">
                <a:latin typeface="Calibri" panose="020F0502020204030204" pitchFamily="34" charset="0"/>
                <a:ea typeface="Calibri" panose="020F0502020204030204" pitchFamily="34" charset="0"/>
                <a:cs typeface="Calibri" panose="020F0502020204030204" pitchFamily="34" charset="0"/>
              </a:rPr>
              <a:t>Addressal of Comments</a:t>
            </a:r>
          </a:p>
          <a:p>
            <a:r>
              <a:rPr lang="en-IN" sz="2400" dirty="0">
                <a:latin typeface="Calibri" panose="020F0502020204030204" pitchFamily="34" charset="0"/>
                <a:ea typeface="Calibri" panose="020F0502020204030204" pitchFamily="34" charset="0"/>
                <a:cs typeface="Calibri" panose="020F0502020204030204" pitchFamily="34" charset="0"/>
              </a:rPr>
              <a:t>Work Done after Mid-Term Review</a:t>
            </a:r>
          </a:p>
          <a:p>
            <a:r>
              <a:rPr lang="en-IN" sz="2400" dirty="0">
                <a:latin typeface="Calibri" panose="020F0502020204030204" pitchFamily="34" charset="0"/>
                <a:ea typeface="Calibri" panose="020F0502020204030204" pitchFamily="34" charset="0"/>
                <a:cs typeface="Calibri" panose="020F0502020204030204" pitchFamily="34" charset="0"/>
              </a:rPr>
              <a:t>Experiments Replicated</a:t>
            </a:r>
          </a:p>
          <a:p>
            <a:r>
              <a:rPr lang="en-IN" sz="2400" dirty="0">
                <a:latin typeface="Calibri" panose="020F0502020204030204" pitchFamily="34" charset="0"/>
                <a:ea typeface="Calibri" panose="020F0502020204030204" pitchFamily="34" charset="0"/>
                <a:cs typeface="Calibri" panose="020F0502020204030204" pitchFamily="34" charset="0"/>
              </a:rPr>
              <a:t>Conclusion</a:t>
            </a:r>
          </a:p>
          <a:p>
            <a:r>
              <a:rPr lang="en-IN" sz="2400" dirty="0">
                <a:latin typeface="Calibri" panose="020F0502020204030204" pitchFamily="34" charset="0"/>
                <a:ea typeface="Calibri" panose="020F0502020204030204" pitchFamily="34" charset="0"/>
                <a:cs typeface="Calibri" panose="020F0502020204030204" pitchFamily="34" charset="0"/>
              </a:rPr>
              <a:t>Future Work possibilities</a:t>
            </a:r>
          </a:p>
          <a:p>
            <a:r>
              <a:rPr lang="en-IN" sz="2400" dirty="0">
                <a:latin typeface="Calibri" panose="020F0502020204030204" pitchFamily="34" charset="0"/>
                <a:ea typeface="Calibri" panose="020F0502020204030204" pitchFamily="34" charset="0"/>
                <a:cs typeface="Calibri" panose="020F0502020204030204" pitchFamily="34" charset="0"/>
              </a:rPr>
              <a:t>References</a:t>
            </a:r>
          </a:p>
        </p:txBody>
      </p:sp>
      <p:sp>
        <p:nvSpPr>
          <p:cNvPr id="4" name="Slide Number Placeholder 3">
            <a:extLst>
              <a:ext uri="{FF2B5EF4-FFF2-40B4-BE49-F238E27FC236}">
                <a16:creationId xmlns:a16="http://schemas.microsoft.com/office/drawing/2014/main" id="{238A2C8F-B014-F6E1-4DBC-F60D2F7D07CA}"/>
              </a:ext>
            </a:extLst>
          </p:cNvPr>
          <p:cNvSpPr>
            <a:spLocks noGrp="1"/>
          </p:cNvSpPr>
          <p:nvPr>
            <p:ph type="sldNum" sz="quarter" idx="12"/>
          </p:nvPr>
        </p:nvSpPr>
        <p:spPr/>
        <p:txBody>
          <a:bodyPr/>
          <a:lstStyle/>
          <a:p>
            <a:fld id="{6E7306DE-AC4D-4A32-82BD-59C526A2767E}" type="slidenum">
              <a:rPr lang="en-IN" smtClean="0"/>
              <a:t>2</a:t>
            </a:fld>
            <a:endParaRPr lang="en-IN"/>
          </a:p>
        </p:txBody>
      </p:sp>
    </p:spTree>
    <p:extLst>
      <p:ext uri="{BB962C8B-B14F-4D97-AF65-F5344CB8AC3E}">
        <p14:creationId xmlns:p14="http://schemas.microsoft.com/office/powerpoint/2010/main" val="3102077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588EC-D0A2-9162-EF5D-6C92DB4B2193}"/>
              </a:ext>
            </a:extLst>
          </p:cNvPr>
          <p:cNvSpPr>
            <a:spLocks noGrp="1"/>
          </p:cNvSpPr>
          <p:nvPr>
            <p:ph type="title"/>
          </p:nvPr>
        </p:nvSpPr>
        <p:spPr>
          <a:xfrm>
            <a:off x="838200" y="316486"/>
            <a:ext cx="10515600" cy="833755"/>
          </a:xfrm>
        </p:spPr>
        <p:txBody>
          <a:bodyPr>
            <a:normAutofit/>
          </a:bodyPr>
          <a:lstStyle/>
          <a:p>
            <a:r>
              <a:rPr lang="en-IN" sz="3200" b="1" dirty="0">
                <a:latin typeface="Calibri" panose="020F0502020204030204" pitchFamily="34" charset="0"/>
                <a:ea typeface="Calibri" panose="020F0502020204030204" pitchFamily="34" charset="0"/>
                <a:cs typeface="Calibri" panose="020F0502020204030204" pitchFamily="34" charset="0"/>
              </a:rPr>
              <a:t>INTRODUCTION</a:t>
            </a:r>
          </a:p>
        </p:txBody>
      </p:sp>
      <p:sp>
        <p:nvSpPr>
          <p:cNvPr id="3" name="Content Placeholder 2">
            <a:extLst>
              <a:ext uri="{FF2B5EF4-FFF2-40B4-BE49-F238E27FC236}">
                <a16:creationId xmlns:a16="http://schemas.microsoft.com/office/drawing/2014/main" id="{941D97B0-643C-7EB1-A4AD-B520748E19C6}"/>
              </a:ext>
            </a:extLst>
          </p:cNvPr>
          <p:cNvSpPr>
            <a:spLocks noGrp="1"/>
          </p:cNvSpPr>
          <p:nvPr>
            <p:ph idx="1"/>
          </p:nvPr>
        </p:nvSpPr>
        <p:spPr>
          <a:xfrm>
            <a:off x="838200" y="1270000"/>
            <a:ext cx="10515600" cy="4906963"/>
          </a:xfrm>
        </p:spPr>
        <p:txBody>
          <a:bodyPr>
            <a:noAutofit/>
          </a:bodyPr>
          <a:lstStyle/>
          <a:p>
            <a:pPr algn="just">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Calibri" panose="020F0502020204030204" pitchFamily="34" charset="0"/>
              </a:rPr>
              <a:t>The main focus of this project is to implement a differentially private naïve bayes classification algorithm with reasonable accuracy and privacy.</a:t>
            </a:r>
          </a:p>
          <a:p>
            <a:pPr algn="just">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Differential privacy ensures that the removal or addition of a single item from the database does not (substantially) affect the outcome of any analysis.</a:t>
            </a:r>
            <a:endParaRPr lang="en-US" sz="2000" b="0" i="0" u="none" strike="noStrike" baseline="0" dirty="0">
              <a:latin typeface="Calibri" panose="020F0502020204030204" pitchFamily="34" charset="0"/>
              <a:ea typeface="Calibri" panose="020F0502020204030204" pitchFamily="34" charset="0"/>
              <a:cs typeface="Calibri" panose="020F0502020204030204" pitchFamily="34" charset="0"/>
            </a:endParaRPr>
          </a:p>
          <a:p>
            <a:pPr algn="l">
              <a:buFont typeface="Wingdings" panose="05000000000000000000" pitchFamily="2" charset="2"/>
              <a:buChar char="Ø"/>
            </a:pPr>
            <a:r>
              <a:rPr lang="en-US" sz="2000" b="0" i="0" u="none" strike="noStrike" baseline="0" dirty="0">
                <a:latin typeface="Calibri" panose="020F0502020204030204" pitchFamily="34" charset="0"/>
                <a:ea typeface="Calibri" panose="020F0502020204030204" pitchFamily="34" charset="0"/>
                <a:cs typeface="Calibri" panose="020F0502020204030204" pitchFamily="34" charset="0"/>
              </a:rPr>
              <a:t>Naïve Bayes is a </a:t>
            </a:r>
            <a:r>
              <a:rPr lang="en-US" sz="2000" dirty="0">
                <a:latin typeface="Calibri" panose="020F0502020204030204" pitchFamily="34" charset="0"/>
                <a:ea typeface="Calibri" panose="020F0502020204030204" pitchFamily="34" charset="0"/>
                <a:cs typeface="Calibri" panose="020F0502020204030204" pitchFamily="34" charset="0"/>
              </a:rPr>
              <a:t>very effective classifier and is </a:t>
            </a:r>
            <a:r>
              <a:rPr lang="en-US" sz="2000" b="0" i="0" u="none" strike="noStrike" baseline="0" dirty="0">
                <a:latin typeface="Calibri" panose="020F0502020204030204" pitchFamily="34" charset="0"/>
                <a:ea typeface="Calibri" panose="020F0502020204030204" pitchFamily="34" charset="0"/>
                <a:cs typeface="Calibri" panose="020F0502020204030204" pitchFamily="34" charset="0"/>
              </a:rPr>
              <a:t>often used as a baseline classifier despite its simplicity. </a:t>
            </a:r>
            <a:r>
              <a:rPr lang="en-IN" sz="2000" dirty="0">
                <a:latin typeface="Calibri" panose="020F0502020204030204" pitchFamily="34" charset="0"/>
                <a:ea typeface="Calibri" panose="020F0502020204030204" pitchFamily="34" charset="0"/>
                <a:cs typeface="Calibri" panose="020F0502020204030204" pitchFamily="34" charset="0"/>
              </a:rPr>
              <a:t>It</a:t>
            </a:r>
            <a:r>
              <a:rPr lang="en-US" sz="2000" b="0" i="0" u="none" strike="noStrike" baseline="0" dirty="0">
                <a:latin typeface="Calibri" panose="020F0502020204030204" pitchFamily="34" charset="0"/>
                <a:ea typeface="Calibri" panose="020F0502020204030204" pitchFamily="34" charset="0"/>
                <a:cs typeface="Calibri" panose="020F0502020204030204" pitchFamily="34" charset="0"/>
              </a:rPr>
              <a:t> takes an arbitrary number of continuous or categorical variables and classifies an instance to belong to </a:t>
            </a:r>
            <a:r>
              <a:rPr lang="en-IN" sz="2000" b="0" i="0" u="none" strike="noStrike" baseline="0" dirty="0">
                <a:latin typeface="Calibri" panose="020F0502020204030204" pitchFamily="34" charset="0"/>
                <a:ea typeface="Calibri" panose="020F0502020204030204" pitchFamily="34" charset="0"/>
                <a:cs typeface="Calibri" panose="020F0502020204030204" pitchFamily="34" charset="0"/>
              </a:rPr>
              <a:t>one of several classes.</a:t>
            </a:r>
            <a:r>
              <a:rPr lang="en-US" sz="2000" b="0" i="0" u="none" strike="noStrike" baseline="0" dirty="0">
                <a:latin typeface="Calibri" panose="020F0502020204030204" pitchFamily="34" charset="0"/>
                <a:ea typeface="Calibri" panose="020F0502020204030204" pitchFamily="34" charset="0"/>
                <a:cs typeface="Calibri" panose="020F0502020204030204" pitchFamily="34" charset="0"/>
              </a:rPr>
              <a:t> </a:t>
            </a:r>
          </a:p>
          <a:p>
            <a:pPr algn="l">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The main task was to add some appropriate noise (acc to laplace distribution) to the attributes data used to find the probabilities which are then used to predict the class of a particular instance.</a:t>
            </a:r>
          </a:p>
          <a:p>
            <a:pPr algn="l">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The noise is added to the no. of counts for categorical attributes whereas in the case of numeric attributes, the mean and standard deviation are adjusted with the noise to get the updated probabilities which can be used to find the class as per Naïve Bayes Classification</a:t>
            </a:r>
            <a:r>
              <a:rPr lang="en-US" sz="1800" dirty="0">
                <a:latin typeface="NimbusRomNo9L-Regu"/>
                <a:ea typeface="Calibri" panose="020F0502020204030204" pitchFamily="34" charset="0"/>
                <a:cs typeface="Calibri" panose="020F0502020204030204" pitchFamily="34" charset="0"/>
              </a:rPr>
              <a:t>.</a:t>
            </a:r>
            <a:endParaRPr lang="en-US" sz="2000" dirty="0">
              <a:latin typeface="Calibri" panose="020F0502020204030204" pitchFamily="34" charset="0"/>
              <a:ea typeface="Calibri" panose="020F0502020204030204" pitchFamily="34" charset="0"/>
              <a:cs typeface="Calibri" panose="020F0502020204030204" pitchFamily="34" charset="0"/>
            </a:endParaRPr>
          </a:p>
          <a:p>
            <a:pPr algn="just"/>
            <a:endParaRPr lang="en-IN"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8468D30E-C0B3-DD4F-649B-8462E93F7AD5}"/>
              </a:ext>
            </a:extLst>
          </p:cNvPr>
          <p:cNvSpPr>
            <a:spLocks noGrp="1"/>
          </p:cNvSpPr>
          <p:nvPr>
            <p:ph type="sldNum" sz="quarter" idx="12"/>
          </p:nvPr>
        </p:nvSpPr>
        <p:spPr/>
        <p:txBody>
          <a:bodyPr/>
          <a:lstStyle/>
          <a:p>
            <a:fld id="{6E7306DE-AC4D-4A32-82BD-59C526A2767E}" type="slidenum">
              <a:rPr lang="en-IN" smtClean="0"/>
              <a:t>3</a:t>
            </a:fld>
            <a:endParaRPr lang="en-IN"/>
          </a:p>
        </p:txBody>
      </p:sp>
    </p:spTree>
    <p:extLst>
      <p:ext uri="{BB962C8B-B14F-4D97-AF65-F5344CB8AC3E}">
        <p14:creationId xmlns:p14="http://schemas.microsoft.com/office/powerpoint/2010/main" val="2397080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588EC-D0A2-9162-EF5D-6C92DB4B2193}"/>
              </a:ext>
            </a:extLst>
          </p:cNvPr>
          <p:cNvSpPr>
            <a:spLocks noGrp="1"/>
          </p:cNvSpPr>
          <p:nvPr>
            <p:ph type="title"/>
          </p:nvPr>
        </p:nvSpPr>
        <p:spPr>
          <a:xfrm>
            <a:off x="290408" y="296181"/>
            <a:ext cx="11901592" cy="771584"/>
          </a:xfrm>
        </p:spPr>
        <p:txBody>
          <a:bodyPr>
            <a:normAutofit/>
          </a:bodyPr>
          <a:lstStyle/>
          <a:p>
            <a:r>
              <a:rPr lang="en-IN" b="1" dirty="0">
                <a:latin typeface="Calibri" panose="020F0502020204030204" pitchFamily="34" charset="0"/>
                <a:ea typeface="Calibri" panose="020F0502020204030204" pitchFamily="34" charset="0"/>
                <a:cs typeface="Calibri" panose="020F0502020204030204" pitchFamily="34" charset="0"/>
              </a:rPr>
              <a:t> </a:t>
            </a:r>
            <a:r>
              <a:rPr lang="en-IN" b="1" cap="all" dirty="0">
                <a:latin typeface="Calibri" panose="020F0502020204030204" pitchFamily="34" charset="0"/>
                <a:ea typeface="Calibri" panose="020F0502020204030204" pitchFamily="34" charset="0"/>
                <a:cs typeface="Calibri" panose="020F0502020204030204" pitchFamily="34" charset="0"/>
              </a:rPr>
              <a:t>Summary of the Work Done before Mid-Term Review</a:t>
            </a:r>
          </a:p>
        </p:txBody>
      </p:sp>
      <p:sp>
        <p:nvSpPr>
          <p:cNvPr id="6" name="Text Placeholder 5">
            <a:extLst>
              <a:ext uri="{FF2B5EF4-FFF2-40B4-BE49-F238E27FC236}">
                <a16:creationId xmlns:a16="http://schemas.microsoft.com/office/drawing/2014/main" id="{4FD52E79-D56F-5E0B-A5F3-2E157A7EB4DA}"/>
              </a:ext>
            </a:extLst>
          </p:cNvPr>
          <p:cNvSpPr>
            <a:spLocks noGrp="1"/>
          </p:cNvSpPr>
          <p:nvPr>
            <p:ph type="body" sz="half" idx="2"/>
          </p:nvPr>
        </p:nvSpPr>
        <p:spPr>
          <a:xfrm>
            <a:off x="434901" y="1301777"/>
            <a:ext cx="8495090" cy="3396684"/>
          </a:xfrm>
        </p:spPr>
        <p:txBody>
          <a:bodyPr>
            <a:normAutofit/>
          </a:bodyPr>
          <a:lstStyle/>
          <a:p>
            <a:pPr marL="342900" indent="-342900">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Calibri" panose="020F0502020204030204" pitchFamily="34" charset="0"/>
              </a:rPr>
              <a:t>Understanding the basic concepts of differential privacy and the Naïve bayes classification and the literature review of major works done in the last two decades was done along with a thorough study of the paper. </a:t>
            </a:r>
          </a:p>
          <a:p>
            <a:pPr marL="342900" indent="-342900">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Calibri" panose="020F0502020204030204" pitchFamily="34" charset="0"/>
              </a:rPr>
              <a:t>The mathematical background involving the topic, like formulas, theorems and properties that are used in implementing the algorithm.</a:t>
            </a:r>
          </a:p>
          <a:p>
            <a:pPr marL="342900" indent="-342900">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Calibri" panose="020F0502020204030204" pitchFamily="34" charset="0"/>
              </a:rPr>
              <a:t>Basic outline of the code was discussed which was then worked upon after the mid-term.</a:t>
            </a:r>
          </a:p>
          <a:p>
            <a:pPr marL="342900" indent="-342900">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Calibri" panose="020F0502020204030204" pitchFamily="34" charset="0"/>
              </a:rPr>
              <a:t>A modification to the current work was also proposed.</a:t>
            </a:r>
          </a:p>
        </p:txBody>
      </p:sp>
      <p:sp>
        <p:nvSpPr>
          <p:cNvPr id="7" name="Slide Number Placeholder 6">
            <a:extLst>
              <a:ext uri="{FF2B5EF4-FFF2-40B4-BE49-F238E27FC236}">
                <a16:creationId xmlns:a16="http://schemas.microsoft.com/office/drawing/2014/main" id="{FC722715-A519-2303-4001-362A326C3349}"/>
              </a:ext>
            </a:extLst>
          </p:cNvPr>
          <p:cNvSpPr>
            <a:spLocks noGrp="1"/>
          </p:cNvSpPr>
          <p:nvPr>
            <p:ph type="sldNum" sz="quarter" idx="12"/>
          </p:nvPr>
        </p:nvSpPr>
        <p:spPr/>
        <p:txBody>
          <a:bodyPr/>
          <a:lstStyle/>
          <a:p>
            <a:fld id="{6E7306DE-AC4D-4A32-82BD-59C526A2767E}" type="slidenum">
              <a:rPr lang="en-IN" smtClean="0"/>
              <a:t>4</a:t>
            </a:fld>
            <a:endParaRPr lang="en-IN"/>
          </a:p>
        </p:txBody>
      </p:sp>
    </p:spTree>
    <p:extLst>
      <p:ext uri="{BB962C8B-B14F-4D97-AF65-F5344CB8AC3E}">
        <p14:creationId xmlns:p14="http://schemas.microsoft.com/office/powerpoint/2010/main" val="1027055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DA337-EBE3-B0AD-9567-B695936C6E0A}"/>
              </a:ext>
            </a:extLst>
          </p:cNvPr>
          <p:cNvSpPr>
            <a:spLocks noGrp="1"/>
          </p:cNvSpPr>
          <p:nvPr>
            <p:ph type="title"/>
          </p:nvPr>
        </p:nvSpPr>
        <p:spPr>
          <a:xfrm>
            <a:off x="205273" y="355795"/>
            <a:ext cx="9609935" cy="803275"/>
          </a:xfrm>
        </p:spPr>
        <p:txBody>
          <a:bodyPr>
            <a:noAutofit/>
          </a:bodyPr>
          <a:lstStyle/>
          <a:p>
            <a:r>
              <a:rPr lang="en-IN" sz="3200" b="1" cap="all" dirty="0">
                <a:latin typeface="Calibri" panose="020F0502020204030204" pitchFamily="34" charset="0"/>
                <a:ea typeface="Calibri" panose="020F0502020204030204" pitchFamily="34" charset="0"/>
                <a:cs typeface="Calibri" panose="020F0502020204030204" pitchFamily="34" charset="0"/>
              </a:rPr>
              <a:t>       Major comments during Mid-Term Review</a:t>
            </a:r>
          </a:p>
        </p:txBody>
      </p:sp>
      <p:sp>
        <p:nvSpPr>
          <p:cNvPr id="3" name="Content Placeholder 2">
            <a:extLst>
              <a:ext uri="{FF2B5EF4-FFF2-40B4-BE49-F238E27FC236}">
                <a16:creationId xmlns:a16="http://schemas.microsoft.com/office/drawing/2014/main" id="{D65FFA18-5657-B1AA-E0DE-0523BA82B6E7}"/>
              </a:ext>
            </a:extLst>
          </p:cNvPr>
          <p:cNvSpPr>
            <a:spLocks noGrp="1"/>
          </p:cNvSpPr>
          <p:nvPr>
            <p:ph idx="1"/>
          </p:nvPr>
        </p:nvSpPr>
        <p:spPr>
          <a:xfrm>
            <a:off x="838200" y="1438573"/>
            <a:ext cx="10515600" cy="4866323"/>
          </a:xfrm>
        </p:spPr>
        <p:txBody>
          <a:bodyPr/>
          <a:lstStyle/>
          <a:p>
            <a:pPr algn="just">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Implementation of the code for a differentially private naïve bayes classifier with the help of the algorithm given in the paper.</a:t>
            </a:r>
          </a:p>
          <a:p>
            <a:pPr algn="just">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Apply the modification proposed by the team to the current work.</a:t>
            </a:r>
          </a:p>
          <a:p>
            <a:pPr algn="just">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Check if the classification model still gives reasonable accuracy to unseen data after applying the privacy. </a:t>
            </a:r>
          </a:p>
          <a:p>
            <a:pPr algn="just">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It was asked to not use sklearn library for the differential privacy, instead it was advised to write the code for the algorithm step by step. </a:t>
            </a:r>
          </a:p>
          <a:p>
            <a:pPr marL="0" indent="0" algn="just">
              <a:buNone/>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6" name="Slide Number Placeholder 5">
            <a:extLst>
              <a:ext uri="{FF2B5EF4-FFF2-40B4-BE49-F238E27FC236}">
                <a16:creationId xmlns:a16="http://schemas.microsoft.com/office/drawing/2014/main" id="{EDA7ADF7-174D-7486-8724-B7695545B2DC}"/>
              </a:ext>
            </a:extLst>
          </p:cNvPr>
          <p:cNvSpPr>
            <a:spLocks noGrp="1"/>
          </p:cNvSpPr>
          <p:nvPr>
            <p:ph type="sldNum" sz="quarter" idx="12"/>
          </p:nvPr>
        </p:nvSpPr>
        <p:spPr/>
        <p:txBody>
          <a:bodyPr/>
          <a:lstStyle/>
          <a:p>
            <a:fld id="{6E7306DE-AC4D-4A32-82BD-59C526A2767E}" type="slidenum">
              <a:rPr lang="en-IN" smtClean="0"/>
              <a:t>5</a:t>
            </a:fld>
            <a:endParaRPr lang="en-IN"/>
          </a:p>
        </p:txBody>
      </p:sp>
    </p:spTree>
    <p:extLst>
      <p:ext uri="{BB962C8B-B14F-4D97-AF65-F5344CB8AC3E}">
        <p14:creationId xmlns:p14="http://schemas.microsoft.com/office/powerpoint/2010/main" val="1007426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DA337-EBE3-B0AD-9567-B695936C6E0A}"/>
              </a:ext>
            </a:extLst>
          </p:cNvPr>
          <p:cNvSpPr>
            <a:spLocks noGrp="1"/>
          </p:cNvSpPr>
          <p:nvPr>
            <p:ph type="title"/>
          </p:nvPr>
        </p:nvSpPr>
        <p:spPr>
          <a:xfrm>
            <a:off x="838200" y="539591"/>
            <a:ext cx="10515600" cy="803275"/>
          </a:xfrm>
        </p:spPr>
        <p:txBody>
          <a:bodyPr>
            <a:normAutofit fontScale="90000"/>
          </a:bodyPr>
          <a:lstStyle/>
          <a:p>
            <a:r>
              <a:rPr lang="en-IN" sz="3600" b="1" cap="all" dirty="0">
                <a:latin typeface="Calibri" panose="020F0502020204030204" pitchFamily="34" charset="0"/>
                <a:ea typeface="Calibri" panose="020F0502020204030204" pitchFamily="34" charset="0"/>
                <a:cs typeface="Calibri" panose="020F0502020204030204" pitchFamily="34" charset="0"/>
              </a:rPr>
              <a:t>Addressal of Comments</a:t>
            </a:r>
            <a:br>
              <a:rPr lang="en-IN" sz="1400" dirty="0">
                <a:latin typeface="Calibri" panose="020F0502020204030204" pitchFamily="34" charset="0"/>
                <a:ea typeface="Calibri" panose="020F0502020204030204" pitchFamily="34" charset="0"/>
                <a:cs typeface="Calibri" panose="020F0502020204030204" pitchFamily="34" charset="0"/>
              </a:rPr>
            </a:br>
            <a:endParaRPr lang="en-IN" sz="3200" b="1"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D65FFA18-5657-B1AA-E0DE-0523BA82B6E7}"/>
              </a:ext>
            </a:extLst>
          </p:cNvPr>
          <p:cNvSpPr>
            <a:spLocks noGrp="1"/>
          </p:cNvSpPr>
          <p:nvPr>
            <p:ph idx="1"/>
          </p:nvPr>
        </p:nvSpPr>
        <p:spPr>
          <a:xfrm>
            <a:off x="838200" y="1391920"/>
            <a:ext cx="9514340" cy="4866323"/>
          </a:xfrm>
        </p:spPr>
        <p:txBody>
          <a:bodyPr/>
          <a:lstStyle/>
          <a:p>
            <a:pPr algn="just">
              <a:buFont typeface="Wingdings" panose="05000000000000000000" pitchFamily="2" charset="2"/>
              <a:buChar char="Ø"/>
            </a:pPr>
            <a:r>
              <a:rPr lang="en-IN" sz="2000" b="0" dirty="0">
                <a:latin typeface="Calibri" panose="020F0502020204030204" pitchFamily="34" charset="0"/>
                <a:ea typeface="Calibri" panose="020F0502020204030204" pitchFamily="34" charset="0"/>
                <a:cs typeface="Calibri" panose="020F0502020204030204" pitchFamily="34" charset="0"/>
              </a:rPr>
              <a:t>We’ve implemented the algorithm for the differential private naïve bayes classification for both categorical and numerical attributes.</a:t>
            </a:r>
          </a:p>
          <a:p>
            <a:pPr algn="just">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Calibri" panose="020F0502020204030204" pitchFamily="34" charset="0"/>
              </a:rPr>
              <a:t>The code is run for different datasets used in the original paper and the comparison is made between the two.</a:t>
            </a:r>
          </a:p>
          <a:p>
            <a:pPr algn="just">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Calibri" panose="020F0502020204030204" pitchFamily="34" charset="0"/>
              </a:rPr>
              <a:t>No predefined library has been used in applying the privacy to the classification model in the code.</a:t>
            </a:r>
            <a:endParaRPr lang="en-IN" sz="2000" b="0" dirty="0">
              <a:latin typeface="Calibri" panose="020F0502020204030204" pitchFamily="34" charset="0"/>
              <a:ea typeface="Calibri" panose="020F0502020204030204" pitchFamily="34" charset="0"/>
              <a:cs typeface="Calibri" panose="020F0502020204030204" pitchFamily="34" charset="0"/>
            </a:endParaRPr>
          </a:p>
          <a:p>
            <a:pPr algn="just">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Calibri" panose="020F0502020204030204" pitchFamily="34" charset="0"/>
              </a:rPr>
              <a:t>The accuracy of the model after adding the noise is discussed and the variation of the accuracy for different values of the privacy parameter Є</a:t>
            </a:r>
            <a:r>
              <a:rPr lang="en-IN" sz="2000" b="0" dirty="0">
                <a:latin typeface="Calibri" panose="020F0502020204030204" pitchFamily="34" charset="0"/>
                <a:ea typeface="Calibri" panose="020F0502020204030204" pitchFamily="34" charset="0"/>
                <a:cs typeface="Calibri" panose="020F0502020204030204" pitchFamily="34" charset="0"/>
              </a:rPr>
              <a:t> is also noticed.</a:t>
            </a:r>
          </a:p>
          <a:p>
            <a:pPr marL="0" indent="0" algn="just">
              <a:buNone/>
            </a:pPr>
            <a:endParaRPr lang="en-IN"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IN" sz="2000" b="0" dirty="0">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3515C101-6ED3-F153-91F5-D8FE94BA0977}"/>
              </a:ext>
            </a:extLst>
          </p:cNvPr>
          <p:cNvSpPr>
            <a:spLocks noGrp="1"/>
          </p:cNvSpPr>
          <p:nvPr>
            <p:ph type="sldNum" sz="quarter" idx="12"/>
          </p:nvPr>
        </p:nvSpPr>
        <p:spPr/>
        <p:txBody>
          <a:bodyPr/>
          <a:lstStyle/>
          <a:p>
            <a:fld id="{6E7306DE-AC4D-4A32-82BD-59C526A2767E}" type="slidenum">
              <a:rPr lang="en-IN" smtClean="0"/>
              <a:t>6</a:t>
            </a:fld>
            <a:endParaRPr lang="en-IN"/>
          </a:p>
        </p:txBody>
      </p:sp>
    </p:spTree>
    <p:extLst>
      <p:ext uri="{BB962C8B-B14F-4D97-AF65-F5344CB8AC3E}">
        <p14:creationId xmlns:p14="http://schemas.microsoft.com/office/powerpoint/2010/main" val="1579788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DA337-EBE3-B0AD-9567-B695936C6E0A}"/>
              </a:ext>
            </a:extLst>
          </p:cNvPr>
          <p:cNvSpPr>
            <a:spLocks noGrp="1"/>
          </p:cNvSpPr>
          <p:nvPr>
            <p:ph type="title"/>
          </p:nvPr>
        </p:nvSpPr>
        <p:spPr>
          <a:xfrm>
            <a:off x="740924" y="507365"/>
            <a:ext cx="10515600" cy="803275"/>
          </a:xfrm>
        </p:spPr>
        <p:txBody>
          <a:bodyPr>
            <a:normAutofit fontScale="90000"/>
          </a:bodyPr>
          <a:lstStyle/>
          <a:p>
            <a:r>
              <a:rPr lang="en-IN" sz="3600" b="1" cap="all" dirty="0">
                <a:latin typeface="Calibri" panose="020F0502020204030204" pitchFamily="34" charset="0"/>
                <a:ea typeface="Calibri" panose="020F0502020204030204" pitchFamily="34" charset="0"/>
                <a:cs typeface="Calibri" panose="020F0502020204030204" pitchFamily="34" charset="0"/>
              </a:rPr>
              <a:t>Work Done after Mid-Term Review</a:t>
            </a:r>
            <a:br>
              <a:rPr lang="en-IN" sz="1400" dirty="0">
                <a:latin typeface="Calibri" panose="020F0502020204030204" pitchFamily="34" charset="0"/>
                <a:ea typeface="Calibri" panose="020F0502020204030204" pitchFamily="34" charset="0"/>
                <a:cs typeface="Calibri" panose="020F0502020204030204" pitchFamily="34" charset="0"/>
              </a:rPr>
            </a:br>
            <a:r>
              <a:rPr lang="en-IN" sz="3200" b="1" dirty="0">
                <a:latin typeface="Calibri" panose="020F0502020204030204" pitchFamily="34" charset="0"/>
                <a:ea typeface="Calibri" panose="020F0502020204030204" pitchFamily="34" charset="0"/>
                <a:cs typeface="Calibri" panose="020F0502020204030204" pitchFamily="34" charset="0"/>
              </a:rPr>
              <a:t>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65FFA18-5657-B1AA-E0DE-0523BA82B6E7}"/>
                  </a:ext>
                </a:extLst>
              </p:cNvPr>
              <p:cNvSpPr>
                <a:spLocks noGrp="1"/>
              </p:cNvSpPr>
              <p:nvPr>
                <p:ph idx="1"/>
              </p:nvPr>
            </p:nvSpPr>
            <p:spPr>
              <a:xfrm>
                <a:off x="740924" y="1223091"/>
                <a:ext cx="10515600" cy="4866323"/>
              </a:xfrm>
            </p:spPr>
            <p:txBody>
              <a:bodyPr>
                <a:normAutofit/>
              </a:bodyPr>
              <a:lstStyle/>
              <a:p>
                <a:pPr algn="just">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Calibri" panose="020F0502020204030204" pitchFamily="34" charset="0"/>
                  </a:rPr>
                  <a:t>We have run the code for different dataset like Nursery ( 13K records, 8 attributes and 5 classes) and Adult (48K records, 14 attributes and 2 classes).</a:t>
                </a:r>
              </a:p>
              <a:p>
                <a:pPr algn="just">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Calibri" panose="020F0502020204030204" pitchFamily="34" charset="0"/>
                  </a:rPr>
                  <a:t>The datasets contained both numerical and categorical attributes, so depending on the type, different methods have been used for calculating the attribute and prior probabilities </a:t>
                </a:r>
                <a14:m>
                  <m:oMath xmlns:m="http://schemas.openxmlformats.org/officeDocument/2006/math">
                    <m:r>
                      <a:rPr lang="en-IN" sz="2000" b="0" i="1" smtClean="0">
                        <a:latin typeface="Cambria Math" panose="02040503050406030204" pitchFamily="18" charset="0"/>
                      </a:rPr>
                      <m:t>𝑃</m:t>
                    </m:r>
                    <m:d>
                      <m:dPr>
                        <m:ctrlPr>
                          <a:rPr lang="en-IN" sz="2000" b="0" i="1" smtClean="0">
                            <a:latin typeface="Cambria Math" panose="02040503050406030204" pitchFamily="18" charset="0"/>
                          </a:rPr>
                        </m:ctrlPr>
                      </m:dPr>
                      <m:e>
                        <m:sSub>
                          <m:sSubPr>
                            <m:ctrlPr>
                              <a:rPr lang="en-IN" sz="2000" i="1" smtClean="0">
                                <a:latin typeface="Cambria Math" panose="02040503050406030204" pitchFamily="18" charset="0"/>
                              </a:rPr>
                            </m:ctrlPr>
                          </m:sSubPr>
                          <m:e>
                            <m:r>
                              <a:rPr lang="en-IN" sz="2000" b="0" i="1" smtClean="0">
                                <a:latin typeface="Cambria Math" panose="02040503050406030204" pitchFamily="18" charset="0"/>
                              </a:rPr>
                              <m:t>𝑎</m:t>
                            </m:r>
                          </m:e>
                          <m:sub>
                            <m:r>
                              <a:rPr lang="en-IN" sz="2000" b="0" i="1" smtClean="0">
                                <a:latin typeface="Cambria Math" panose="02040503050406030204" pitchFamily="18" charset="0"/>
                              </a:rPr>
                              <m:t>𝑖</m:t>
                            </m:r>
                          </m:sub>
                        </m:sSub>
                      </m:e>
                      <m:e>
                        <m:sSub>
                          <m:sSubPr>
                            <m:ctrlPr>
                              <a:rPr lang="en-IN" sz="2000" i="1">
                                <a:latin typeface="Cambria Math" panose="02040503050406030204" pitchFamily="18" charset="0"/>
                              </a:rPr>
                            </m:ctrlPr>
                          </m:sSubPr>
                          <m:e>
                            <m:r>
                              <a:rPr lang="en-IN" sz="2000" b="0" i="1" smtClean="0">
                                <a:latin typeface="Cambria Math" panose="02040503050406030204" pitchFamily="18" charset="0"/>
                              </a:rPr>
                              <m:t>𝑐</m:t>
                            </m:r>
                          </m:e>
                          <m:sub>
                            <m:r>
                              <a:rPr lang="en-IN" sz="2000" b="0" i="1" smtClean="0">
                                <a:latin typeface="Cambria Math" panose="02040503050406030204" pitchFamily="18" charset="0"/>
                              </a:rPr>
                              <m:t>𝑗</m:t>
                            </m:r>
                          </m:sub>
                        </m:sSub>
                      </m:e>
                    </m:d>
                  </m:oMath>
                </a14:m>
                <a:r>
                  <a:rPr lang="en-IN" sz="2000" dirty="0">
                    <a:latin typeface="Calibri" panose="020F0502020204030204" pitchFamily="34" charset="0"/>
                    <a:ea typeface="Calibri" panose="020F0502020204030204" pitchFamily="34" charset="0"/>
                    <a:cs typeface="Calibri" panose="020F0502020204030204" pitchFamily="34" charset="0"/>
                  </a:rPr>
                  <a:t> and </a:t>
                </a:r>
                <a14:m>
                  <m:oMath xmlns:m="http://schemas.openxmlformats.org/officeDocument/2006/math">
                    <m:r>
                      <a:rPr lang="en-IN" sz="2000" i="1">
                        <a:latin typeface="Cambria Math" panose="02040503050406030204" pitchFamily="18" charset="0"/>
                      </a:rPr>
                      <m:t>𝑃</m:t>
                    </m:r>
                    <m:d>
                      <m:dPr>
                        <m:ctrlPr>
                          <a:rPr lang="en-IN" sz="2000" b="0" i="1" smtClean="0">
                            <a:latin typeface="Cambria Math" panose="02040503050406030204" pitchFamily="18" charset="0"/>
                          </a:rPr>
                        </m:ctrlPr>
                      </m:dPr>
                      <m:e>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𝑐</m:t>
                            </m:r>
                          </m:e>
                          <m:sub>
                            <m:r>
                              <a:rPr lang="en-IN" sz="2000" b="0" i="1" smtClean="0">
                                <a:latin typeface="Cambria Math" panose="02040503050406030204" pitchFamily="18" charset="0"/>
                              </a:rPr>
                              <m:t>𝑗</m:t>
                            </m:r>
                          </m:sub>
                        </m:sSub>
                      </m:e>
                    </m:d>
                  </m:oMath>
                </a14:m>
                <a:r>
                  <a:rPr lang="en-IN" sz="2000" dirty="0">
                    <a:latin typeface="Calibri" panose="020F0502020204030204" pitchFamily="34" charset="0"/>
                    <a:ea typeface="Calibri" panose="020F0502020204030204" pitchFamily="34" charset="0"/>
                    <a:cs typeface="Calibri" panose="020F0502020204030204" pitchFamily="34" charset="0"/>
                  </a:rPr>
                  <a:t> using the normal distribution for numeric attributes after adding the noise as per laplace distribution with the scale decided by the sensitivity of the attribute data.</a:t>
                </a:r>
              </a:p>
              <a:p>
                <a:pPr algn="just">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Calibri" panose="020F0502020204030204" pitchFamily="34" charset="0"/>
                  </a:rPr>
                  <a:t>We applied the model on the test data (20%) and obtained the accuracy for different values of privacy parameters and based on the accuracies we got, the model seems to be working fine for unseen data in the test subset.</a:t>
                </a:r>
              </a:p>
              <a:p>
                <a:pPr algn="just">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Calibri" panose="020F0502020204030204" pitchFamily="34" charset="0"/>
                  </a:rPr>
                  <a:t>Plots have been made between accuracy and epsilon values to predict an optimal value of the parameter so as to ensure an efficient trade-off between privacy and accuracy.</a:t>
                </a:r>
              </a:p>
              <a:p>
                <a:pPr marL="0" indent="0" algn="just">
                  <a:buNone/>
                </a:pPr>
                <a:endParaRPr lang="en-IN" sz="2000" dirty="0">
                  <a:latin typeface="Calibri" panose="020F0502020204030204" pitchFamily="34" charset="0"/>
                  <a:ea typeface="Calibri" panose="020F0502020204030204" pitchFamily="34" charset="0"/>
                  <a:cs typeface="Calibri" panose="020F0502020204030204" pitchFamily="34" charset="0"/>
                </a:endParaRPr>
              </a:p>
            </p:txBody>
          </p:sp>
        </mc:Choice>
        <mc:Fallback>
          <p:sp>
            <p:nvSpPr>
              <p:cNvPr id="3" name="Content Placeholder 2">
                <a:extLst>
                  <a:ext uri="{FF2B5EF4-FFF2-40B4-BE49-F238E27FC236}">
                    <a16:creationId xmlns:a16="http://schemas.microsoft.com/office/drawing/2014/main" id="{D65FFA18-5657-B1AA-E0DE-0523BA82B6E7}"/>
                  </a:ext>
                </a:extLst>
              </p:cNvPr>
              <p:cNvSpPr>
                <a:spLocks noGrp="1" noRot="1" noChangeAspect="1" noMove="1" noResize="1" noEditPoints="1" noAdjustHandles="1" noChangeArrowheads="1" noChangeShapeType="1" noTextEdit="1"/>
              </p:cNvSpPr>
              <p:nvPr>
                <p:ph idx="1"/>
              </p:nvPr>
            </p:nvSpPr>
            <p:spPr>
              <a:xfrm>
                <a:off x="740924" y="1223091"/>
                <a:ext cx="10515600" cy="4866323"/>
              </a:xfrm>
              <a:blipFill>
                <a:blip r:embed="rId2"/>
                <a:stretch>
                  <a:fillRect l="-232" t="-752" r="-580"/>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983743A9-DC3B-E884-87AD-E6F8DAB68E93}"/>
              </a:ext>
            </a:extLst>
          </p:cNvPr>
          <p:cNvSpPr>
            <a:spLocks noGrp="1"/>
          </p:cNvSpPr>
          <p:nvPr>
            <p:ph type="sldNum" sz="quarter" idx="12"/>
          </p:nvPr>
        </p:nvSpPr>
        <p:spPr/>
        <p:txBody>
          <a:bodyPr/>
          <a:lstStyle/>
          <a:p>
            <a:fld id="{6E7306DE-AC4D-4A32-82BD-59C526A2767E}" type="slidenum">
              <a:rPr lang="en-IN" smtClean="0"/>
              <a:t>7</a:t>
            </a:fld>
            <a:endParaRPr lang="en-IN"/>
          </a:p>
        </p:txBody>
      </p:sp>
    </p:spTree>
    <p:extLst>
      <p:ext uri="{BB962C8B-B14F-4D97-AF65-F5344CB8AC3E}">
        <p14:creationId xmlns:p14="http://schemas.microsoft.com/office/powerpoint/2010/main" val="3971754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13616-0ECA-F981-F45E-9B44A994C7A3}"/>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8ECF2712-642C-7AC6-E167-C3398049376A}"/>
              </a:ext>
            </a:extLst>
          </p:cNvPr>
          <p:cNvSpPr>
            <a:spLocks noGrp="1"/>
          </p:cNvSpPr>
          <p:nvPr>
            <p:ph idx="1"/>
          </p:nvPr>
        </p:nvSpPr>
        <p:spPr/>
        <p:txBody>
          <a:bodyPr/>
          <a:lstStyle/>
          <a:p>
            <a:endParaRPr lang="en-IN" dirty="0"/>
          </a:p>
        </p:txBody>
      </p:sp>
      <p:sp>
        <p:nvSpPr>
          <p:cNvPr id="4" name="Slide Number Placeholder 3">
            <a:extLst>
              <a:ext uri="{FF2B5EF4-FFF2-40B4-BE49-F238E27FC236}">
                <a16:creationId xmlns:a16="http://schemas.microsoft.com/office/drawing/2014/main" id="{856CF5AB-85E1-1C6B-F7F6-5E2D672B7A94}"/>
              </a:ext>
            </a:extLst>
          </p:cNvPr>
          <p:cNvSpPr>
            <a:spLocks noGrp="1"/>
          </p:cNvSpPr>
          <p:nvPr>
            <p:ph type="sldNum" sz="quarter" idx="12"/>
          </p:nvPr>
        </p:nvSpPr>
        <p:spPr/>
        <p:txBody>
          <a:bodyPr/>
          <a:lstStyle/>
          <a:p>
            <a:fld id="{6E7306DE-AC4D-4A32-82BD-59C526A2767E}" type="slidenum">
              <a:rPr lang="en-IN" smtClean="0"/>
              <a:t>8</a:t>
            </a:fld>
            <a:endParaRPr lang="en-IN"/>
          </a:p>
        </p:txBody>
      </p:sp>
      <p:pic>
        <p:nvPicPr>
          <p:cNvPr id="7" name="Picture 6">
            <a:extLst>
              <a:ext uri="{FF2B5EF4-FFF2-40B4-BE49-F238E27FC236}">
                <a16:creationId xmlns:a16="http://schemas.microsoft.com/office/drawing/2014/main" id="{D811ECFB-6013-B6BE-3B56-C4634579502A}"/>
              </a:ext>
            </a:extLst>
          </p:cNvPr>
          <p:cNvPicPr>
            <a:picLocks noChangeAspect="1"/>
          </p:cNvPicPr>
          <p:nvPr/>
        </p:nvPicPr>
        <p:blipFill>
          <a:blip r:embed="rId2"/>
          <a:stretch>
            <a:fillRect/>
          </a:stretch>
        </p:blipFill>
        <p:spPr>
          <a:xfrm>
            <a:off x="0" y="0"/>
            <a:ext cx="8920264" cy="6858000"/>
          </a:xfrm>
          <a:prstGeom prst="rect">
            <a:avLst/>
          </a:prstGeom>
        </p:spPr>
      </p:pic>
    </p:spTree>
    <p:extLst>
      <p:ext uri="{BB962C8B-B14F-4D97-AF65-F5344CB8AC3E}">
        <p14:creationId xmlns:p14="http://schemas.microsoft.com/office/powerpoint/2010/main" val="4198986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F74B6-0233-01EA-EEF1-FC3E3E792B1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9DB4139-3660-B914-6E6B-B1B196BDE13C}"/>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E506390B-D3BE-69EE-E389-1475A150DA49}"/>
              </a:ext>
            </a:extLst>
          </p:cNvPr>
          <p:cNvSpPr>
            <a:spLocks noGrp="1"/>
          </p:cNvSpPr>
          <p:nvPr>
            <p:ph type="sldNum" sz="quarter" idx="12"/>
          </p:nvPr>
        </p:nvSpPr>
        <p:spPr/>
        <p:txBody>
          <a:bodyPr/>
          <a:lstStyle/>
          <a:p>
            <a:fld id="{6E7306DE-AC4D-4A32-82BD-59C526A2767E}" type="slidenum">
              <a:rPr lang="en-IN" smtClean="0"/>
              <a:t>9</a:t>
            </a:fld>
            <a:endParaRPr lang="en-IN"/>
          </a:p>
        </p:txBody>
      </p:sp>
      <p:pic>
        <p:nvPicPr>
          <p:cNvPr id="8" name="Picture 7">
            <a:extLst>
              <a:ext uri="{FF2B5EF4-FFF2-40B4-BE49-F238E27FC236}">
                <a16:creationId xmlns:a16="http://schemas.microsoft.com/office/drawing/2014/main" id="{72B4BD5F-0551-8FE2-AFD7-A410FF5200B9}"/>
              </a:ext>
            </a:extLst>
          </p:cNvPr>
          <p:cNvPicPr>
            <a:picLocks noChangeAspect="1"/>
          </p:cNvPicPr>
          <p:nvPr/>
        </p:nvPicPr>
        <p:blipFill>
          <a:blip r:embed="rId2"/>
          <a:stretch>
            <a:fillRect/>
          </a:stretch>
        </p:blipFill>
        <p:spPr>
          <a:xfrm>
            <a:off x="0" y="-38910"/>
            <a:ext cx="9377464" cy="6896910"/>
          </a:xfrm>
          <a:prstGeom prst="rect">
            <a:avLst/>
          </a:prstGeom>
        </p:spPr>
      </p:pic>
    </p:spTree>
    <p:extLst>
      <p:ext uri="{BB962C8B-B14F-4D97-AF65-F5344CB8AC3E}">
        <p14:creationId xmlns:p14="http://schemas.microsoft.com/office/powerpoint/2010/main" val="1405692294"/>
      </p:ext>
    </p:extLst>
  </p:cSld>
  <p:clrMapOvr>
    <a:masterClrMapping/>
  </p:clrMapOvr>
</p:sld>
</file>

<file path=ppt/theme/theme1.xml><?xml version="1.0" encoding="utf-8"?>
<a:theme xmlns:a="http://schemas.openxmlformats.org/drawingml/2006/main" name="1_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Facet">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1521</TotalTime>
  <Words>1194</Words>
  <Application>Microsoft Office PowerPoint</Application>
  <PresentationFormat>Widescreen</PresentationFormat>
  <Paragraphs>80</Paragraphs>
  <Slides>15</Slides>
  <Notes>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15</vt:i4>
      </vt:variant>
    </vt:vector>
  </HeadingPairs>
  <TitlesOfParts>
    <vt:vector size="27" baseType="lpstr">
      <vt:lpstr>-apple-system</vt:lpstr>
      <vt:lpstr>Arial</vt:lpstr>
      <vt:lpstr>Calibri</vt:lpstr>
      <vt:lpstr>Cambria Math</vt:lpstr>
      <vt:lpstr>Candara</vt:lpstr>
      <vt:lpstr>Century Gothic</vt:lpstr>
      <vt:lpstr>NimbusRomNo9L-Regu</vt:lpstr>
      <vt:lpstr>Trebuchet MS</vt:lpstr>
      <vt:lpstr>Wingdings</vt:lpstr>
      <vt:lpstr>Wingdings 3</vt:lpstr>
      <vt:lpstr>1_Facet</vt:lpstr>
      <vt:lpstr>Facet</vt:lpstr>
      <vt:lpstr>Differentially Private  Naïve Bayes Classification By Jaideep Vaidya, Anirban Basu, Basit Shafiq, Yuan Hong</vt:lpstr>
      <vt:lpstr>OUTLINE</vt:lpstr>
      <vt:lpstr>INTRODUCTION</vt:lpstr>
      <vt:lpstr> Summary of the Work Done before Mid-Term Review</vt:lpstr>
      <vt:lpstr>       Major comments during Mid-Term Review</vt:lpstr>
      <vt:lpstr>Addressal of Comments </vt:lpstr>
      <vt:lpstr>Work Done after Mid-Term Review  </vt:lpstr>
      <vt:lpstr>PowerPoint Presentation</vt:lpstr>
      <vt:lpstr>PowerPoint Presentation</vt:lpstr>
      <vt:lpstr>PowerPoint Presentation</vt:lpstr>
      <vt:lpstr>Experiments Replicated</vt:lpstr>
      <vt:lpstr>PowerPoint Presentation</vt:lpstr>
      <vt:lpstr>CONCLUSION </vt:lpstr>
      <vt:lpstr>Scope for future work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Differentially Private Nave Bayes Classification</dc:title>
  <dc:creator>samagra vijaywargiya</dc:creator>
  <cp:lastModifiedBy>samagra vijaywargiya</cp:lastModifiedBy>
  <cp:revision>26</cp:revision>
  <dcterms:created xsi:type="dcterms:W3CDTF">2023-03-23T22:07:41Z</dcterms:created>
  <dcterms:modified xsi:type="dcterms:W3CDTF">2023-04-26T23:42:08Z</dcterms:modified>
</cp:coreProperties>
</file>