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jLporIHFKWwtVUIxEmiiuKpyfl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8ED934-E989-4581-8383-21BEAE9C1ECF}">
  <a:tblStyle styleId="{A58ED934-E989-4581-8383-21BEAE9C1ECF}"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regular.fntdata"/><Relationship Id="rId25" Type="http://schemas.openxmlformats.org/officeDocument/2006/relationships/slide" Target="slides/slide20.xml"/><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0"/>
          <p:cNvSpPr/>
          <p:nvPr>
            <p:ph idx="2" type="pic"/>
          </p:nvPr>
        </p:nvSpPr>
        <p:spPr>
          <a:xfrm>
            <a:off x="5183188" y="987425"/>
            <a:ext cx="6172200" cy="4873625"/>
          </a:xfrm>
          <a:prstGeom prst="rect">
            <a:avLst/>
          </a:prstGeom>
          <a:noFill/>
          <a:ln>
            <a:noFill/>
          </a:ln>
        </p:spPr>
      </p:sp>
      <p:sp>
        <p:nvSpPr>
          <p:cNvPr id="68" name="Google Shape;68;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arxiv.org/abs/2202.02691" TargetMode="External"/><Relationship Id="rId4" Type="http://schemas.openxmlformats.org/officeDocument/2006/relationships/hyperlink" Target="https://arxiv.org/abs/2107.11098" TargetMode="External"/><Relationship Id="rId5" Type="http://schemas.openxmlformats.org/officeDocument/2006/relationships/hyperlink" Target="https://arxiv.org/abs/1706.03762" TargetMode="External"/><Relationship Id="rId6" Type="http://schemas.openxmlformats.org/officeDocument/2006/relationships/hyperlink" Target="https://arxiv.org/abs/2010.11929" TargetMode="External"/><Relationship Id="rId7" Type="http://schemas.openxmlformats.org/officeDocument/2006/relationships/hyperlink" Target="https://arxiv.org/abs/2102.0707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github.com/imics-lab/tts-gan" TargetMode="External"/><Relationship Id="rId4" Type="http://schemas.openxmlformats.org/officeDocument/2006/relationships/hyperlink" Target="https://jalammar.github.io/illustrated-transform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2925097" y="1168154"/>
            <a:ext cx="6769409" cy="128762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b="1" lang="en-US" sz="3000">
                <a:latin typeface="Arial"/>
                <a:ea typeface="Arial"/>
                <a:cs typeface="Arial"/>
                <a:sym typeface="Arial"/>
              </a:rPr>
              <a:t>TTS-GAN: </a:t>
            </a:r>
            <a:br>
              <a:rPr b="1" lang="en-US" sz="3000">
                <a:latin typeface="Arial"/>
                <a:ea typeface="Arial"/>
                <a:cs typeface="Arial"/>
                <a:sym typeface="Arial"/>
              </a:rPr>
            </a:br>
            <a:r>
              <a:rPr b="1" lang="en-US" sz="3000">
                <a:latin typeface="Arial"/>
                <a:ea typeface="Arial"/>
                <a:cs typeface="Arial"/>
                <a:sym typeface="Arial"/>
              </a:rPr>
              <a:t>A Transformer-Based Time-Series </a:t>
            </a:r>
            <a:br>
              <a:rPr b="1" lang="en-US" sz="3000">
                <a:latin typeface="Arial"/>
                <a:ea typeface="Arial"/>
                <a:cs typeface="Arial"/>
                <a:sym typeface="Arial"/>
              </a:rPr>
            </a:br>
            <a:r>
              <a:rPr b="1" lang="en-US" sz="3000">
                <a:latin typeface="Arial"/>
                <a:ea typeface="Arial"/>
                <a:cs typeface="Arial"/>
                <a:sym typeface="Arial"/>
              </a:rPr>
              <a:t>Generative Adversarial Network</a:t>
            </a:r>
            <a:endParaRPr b="1" sz="3000">
              <a:latin typeface="Arial"/>
              <a:ea typeface="Arial"/>
              <a:cs typeface="Arial"/>
              <a:sym typeface="Arial"/>
            </a:endParaRPr>
          </a:p>
        </p:txBody>
      </p:sp>
      <p:sp>
        <p:nvSpPr>
          <p:cNvPr id="89" name="Google Shape;89;p1"/>
          <p:cNvSpPr txBox="1"/>
          <p:nvPr>
            <p:ph idx="1" type="subTitle"/>
          </p:nvPr>
        </p:nvSpPr>
        <p:spPr>
          <a:xfrm>
            <a:off x="3931548" y="2930163"/>
            <a:ext cx="4328904" cy="99767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1" lang="en-US"/>
              <a:t>    </a:t>
            </a:r>
            <a:r>
              <a:rPr b="1" lang="en-US" u="sng"/>
              <a:t>IE – 643 COURSE PROJECT </a:t>
            </a:r>
            <a:endParaRPr/>
          </a:p>
          <a:p>
            <a:pPr indent="0" lvl="0" marL="0" rtl="0" algn="ctr">
              <a:lnSpc>
                <a:spcPct val="90000"/>
              </a:lnSpc>
              <a:spcBef>
                <a:spcPts val="1000"/>
              </a:spcBef>
              <a:spcAft>
                <a:spcPts val="0"/>
              </a:spcAft>
              <a:buClr>
                <a:schemeClr val="dk1"/>
              </a:buClr>
              <a:buSzPts val="2400"/>
              <a:buNone/>
            </a:pPr>
            <a:r>
              <a:rPr b="1" lang="en-US"/>
              <a:t>    </a:t>
            </a:r>
            <a:r>
              <a:rPr b="1" lang="en-US" u="sng"/>
              <a:t>ENDTERM REVIEW</a:t>
            </a:r>
            <a:endParaRPr/>
          </a:p>
        </p:txBody>
      </p:sp>
      <p:sp>
        <p:nvSpPr>
          <p:cNvPr id="90" name="Google Shape;9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1" name="Google Shape;91;p1"/>
          <p:cNvPicPr preferRelativeResize="0"/>
          <p:nvPr/>
        </p:nvPicPr>
        <p:blipFill rotWithShape="1">
          <a:blip r:embed="rId3">
            <a:alphaModFix/>
          </a:blip>
          <a:srcRect b="0" l="0" r="0" t="0"/>
          <a:stretch/>
        </p:blipFill>
        <p:spPr>
          <a:xfrm>
            <a:off x="1" y="-9832"/>
            <a:ext cx="1359416" cy="1120877"/>
          </a:xfrm>
          <a:prstGeom prst="rect">
            <a:avLst/>
          </a:prstGeom>
          <a:noFill/>
          <a:ln>
            <a:noFill/>
          </a:ln>
        </p:spPr>
      </p:pic>
      <p:sp>
        <p:nvSpPr>
          <p:cNvPr id="92" name="Google Shape;92;p1"/>
          <p:cNvSpPr txBox="1"/>
          <p:nvPr/>
        </p:nvSpPr>
        <p:spPr>
          <a:xfrm>
            <a:off x="7221894" y="5380672"/>
            <a:ext cx="4718179"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entury Gothic"/>
              <a:buNone/>
            </a:pPr>
            <a:r>
              <a:rPr b="0" i="0" lang="en-US" sz="1800" u="none" cap="none" strike="noStrike">
                <a:solidFill>
                  <a:schemeClr val="dk1"/>
                </a:solidFill>
                <a:latin typeface="Century Gothic"/>
                <a:ea typeface="Century Gothic"/>
                <a:cs typeface="Century Gothic"/>
                <a:sym typeface="Century Gothic"/>
              </a:rPr>
              <a:t>Submitted By :</a:t>
            </a:r>
            <a:endParaRPr/>
          </a:p>
          <a:p>
            <a:pPr indent="0" lvl="0" marL="0" marR="0" rtl="0" algn="l">
              <a:lnSpc>
                <a:spcPct val="100000"/>
              </a:lnSpc>
              <a:spcBef>
                <a:spcPts val="0"/>
              </a:spcBef>
              <a:spcAft>
                <a:spcPts val="0"/>
              </a:spcAft>
              <a:buClr>
                <a:schemeClr val="dk1"/>
              </a:buClr>
              <a:buSzPts val="1800"/>
              <a:buFont typeface="Century Gothic"/>
              <a:buNone/>
            </a:pPr>
            <a:r>
              <a:rPr b="0" i="0" lang="en-US" sz="1800" u="none" cap="none" strike="noStrike">
                <a:solidFill>
                  <a:schemeClr val="dk1"/>
                </a:solidFill>
                <a:latin typeface="Century Gothic"/>
                <a:ea typeface="Century Gothic"/>
                <a:cs typeface="Century Gothic"/>
                <a:sym typeface="Century Gothic"/>
              </a:rPr>
              <a:t>Team Name: Sigma Enigma</a:t>
            </a:r>
            <a:endParaRPr/>
          </a:p>
          <a:p>
            <a:pPr indent="0" lvl="0" marL="0" marR="0" rtl="0" algn="l">
              <a:lnSpc>
                <a:spcPct val="100000"/>
              </a:lnSpc>
              <a:spcBef>
                <a:spcPts val="0"/>
              </a:spcBef>
              <a:spcAft>
                <a:spcPts val="0"/>
              </a:spcAft>
              <a:buClr>
                <a:schemeClr val="dk1"/>
              </a:buClr>
              <a:buSzPts val="1800"/>
              <a:buFont typeface="Century Gothic"/>
              <a:buNone/>
            </a:pPr>
            <a:r>
              <a:rPr b="0" i="0" lang="en-US" sz="1800" u="none" cap="none" strike="noStrike">
                <a:solidFill>
                  <a:schemeClr val="dk1"/>
                </a:solidFill>
                <a:latin typeface="Century Gothic"/>
                <a:ea typeface="Century Gothic"/>
                <a:cs typeface="Century Gothic"/>
                <a:sym typeface="Century Gothic"/>
              </a:rPr>
              <a:t>Saurabh Kumar Khandelwal (22M0574)</a:t>
            </a:r>
            <a:endParaRPr/>
          </a:p>
          <a:p>
            <a:pPr indent="0" lvl="0" marL="0" marR="0" rtl="0" algn="l">
              <a:lnSpc>
                <a:spcPct val="100000"/>
              </a:lnSpc>
              <a:spcBef>
                <a:spcPts val="0"/>
              </a:spcBef>
              <a:spcAft>
                <a:spcPts val="0"/>
              </a:spcAft>
              <a:buClr>
                <a:schemeClr val="dk1"/>
              </a:buClr>
              <a:buSzPts val="1800"/>
              <a:buFont typeface="Century Gothic"/>
              <a:buNone/>
            </a:pPr>
            <a:r>
              <a:rPr b="0" i="0" lang="en-US" sz="1800" u="none" cap="none" strike="noStrike">
                <a:solidFill>
                  <a:schemeClr val="dk1"/>
                </a:solidFill>
                <a:latin typeface="Century Gothic"/>
                <a:ea typeface="Century Gothic"/>
                <a:cs typeface="Century Gothic"/>
                <a:sym typeface="Century Gothic"/>
              </a:rPr>
              <a:t>Samagra Vijaywargiya (22M0570)</a:t>
            </a:r>
            <a:endParaRPr b="0" i="0" sz="18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entury Gothic"/>
              <a:ea typeface="Century Gothic"/>
              <a:cs typeface="Century Gothic"/>
              <a:sym typeface="Century Gothic"/>
            </a:endParaRPr>
          </a:p>
        </p:txBody>
      </p:sp>
      <p:sp>
        <p:nvSpPr>
          <p:cNvPr id="93" name="Google Shape;93;p1"/>
          <p:cNvSpPr txBox="1"/>
          <p:nvPr/>
        </p:nvSpPr>
        <p:spPr>
          <a:xfrm>
            <a:off x="251927" y="5433020"/>
            <a:ext cx="292509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entury Gothic"/>
              <a:buNone/>
            </a:pPr>
            <a:r>
              <a:rPr b="0" i="0" lang="en-US" sz="1800" u="none" cap="none" strike="noStrike">
                <a:solidFill>
                  <a:schemeClr val="dk1"/>
                </a:solidFill>
                <a:latin typeface="Century Gothic"/>
                <a:ea typeface="Century Gothic"/>
                <a:cs typeface="Century Gothic"/>
                <a:sym typeface="Century Gothic"/>
              </a:rPr>
              <a:t>Submitted To :</a:t>
            </a:r>
            <a:endParaRPr/>
          </a:p>
          <a:p>
            <a:pPr indent="0" lvl="0" marL="0" marR="0" rtl="0" algn="l">
              <a:lnSpc>
                <a:spcPct val="100000"/>
              </a:lnSpc>
              <a:spcBef>
                <a:spcPts val="0"/>
              </a:spcBef>
              <a:spcAft>
                <a:spcPts val="0"/>
              </a:spcAft>
              <a:buClr>
                <a:schemeClr val="dk1"/>
              </a:buClr>
              <a:buSzPts val="1800"/>
              <a:buFont typeface="Century Gothic"/>
              <a:buNone/>
            </a:pPr>
            <a:r>
              <a:rPr b="0" i="0" lang="en-US" sz="1800" u="none" cap="none" strike="noStrike">
                <a:solidFill>
                  <a:schemeClr val="dk1"/>
                </a:solidFill>
                <a:latin typeface="Century Gothic"/>
                <a:ea typeface="Century Gothic"/>
                <a:cs typeface="Century Gothic"/>
                <a:sym typeface="Century Gothic"/>
              </a:rPr>
              <a:t>PROF. P Balamurugan</a:t>
            </a:r>
            <a:endParaRPr/>
          </a:p>
          <a:p>
            <a:pPr indent="0" lvl="0" marL="0" marR="0" rtl="0" algn="l">
              <a:lnSpc>
                <a:spcPct val="100000"/>
              </a:lnSpc>
              <a:spcBef>
                <a:spcPts val="0"/>
              </a:spcBef>
              <a:spcAft>
                <a:spcPts val="0"/>
              </a:spcAft>
              <a:buClr>
                <a:schemeClr val="dk1"/>
              </a:buClr>
              <a:buSzPts val="1800"/>
              <a:buFont typeface="Century Gothic"/>
              <a:buNone/>
            </a:pPr>
            <a:r>
              <a:rPr b="0" i="0" lang="en-US" sz="1800" u="none" cap="none" strike="noStrike">
                <a:solidFill>
                  <a:schemeClr val="dk1"/>
                </a:solidFill>
                <a:latin typeface="Century Gothic"/>
                <a:ea typeface="Century Gothic"/>
                <a:cs typeface="Century Gothic"/>
                <a:sym typeface="Century Gothic"/>
              </a:rPr>
              <a:t>IEOR, IIT BOMBAY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652550" y="372947"/>
            <a:ext cx="10515600" cy="8337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Work Done after Mid-term Review</a:t>
            </a:r>
            <a:endParaRPr b="1" sz="3200">
              <a:latin typeface="Calibri"/>
              <a:ea typeface="Calibri"/>
              <a:cs typeface="Calibri"/>
              <a:sym typeface="Calibri"/>
            </a:endParaRPr>
          </a:p>
        </p:txBody>
      </p:sp>
      <p:sp>
        <p:nvSpPr>
          <p:cNvPr id="160" name="Google Shape;1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1" name="Google Shape;161;p10"/>
          <p:cNvSpPr txBox="1"/>
          <p:nvPr/>
        </p:nvSpPr>
        <p:spPr>
          <a:xfrm>
            <a:off x="752995" y="1060787"/>
            <a:ext cx="10314709"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200"/>
              <a:buFont typeface="Arial"/>
              <a:buNone/>
            </a:pPr>
            <a:r>
              <a:rPr b="1" i="0" lang="en-US" sz="2200" u="none" cap="none" strike="noStrike">
                <a:solidFill>
                  <a:schemeClr val="dk1"/>
                </a:solidFill>
                <a:latin typeface="Calibri"/>
                <a:ea typeface="Calibri"/>
                <a:cs typeface="Calibri"/>
                <a:sym typeface="Calibri"/>
              </a:rPr>
              <a:t>Encoder</a:t>
            </a:r>
            <a:r>
              <a:rPr b="0" i="0" lang="en-US" sz="2200" u="none" cap="none" strike="noStrike">
                <a:solidFill>
                  <a:schemeClr val="dk1"/>
                </a:solidFill>
                <a:latin typeface="Calibri"/>
                <a:ea typeface="Calibri"/>
                <a:cs typeface="Calibri"/>
                <a:sym typeface="Calibri"/>
              </a:rPr>
              <a:t>: An encoder for a transformer model, composed of multiple stacked Encoder-Layers.</a:t>
            </a:r>
            <a:endParaRPr b="0" i="0" sz="2200" u="none" cap="none" strike="noStrike">
              <a:solidFill>
                <a:schemeClr val="dk1"/>
              </a:solidFill>
              <a:latin typeface="Calibri"/>
              <a:ea typeface="Calibri"/>
              <a:cs typeface="Calibri"/>
              <a:sym typeface="Calibri"/>
            </a:endParaRPr>
          </a:p>
        </p:txBody>
      </p:sp>
      <p:pic>
        <p:nvPicPr>
          <p:cNvPr id="162" name="Google Shape;162;p10"/>
          <p:cNvPicPr preferRelativeResize="0"/>
          <p:nvPr/>
        </p:nvPicPr>
        <p:blipFill rotWithShape="1">
          <a:blip r:embed="rId3">
            <a:alphaModFix/>
          </a:blip>
          <a:srcRect b="0" l="0" r="0" t="0"/>
          <a:stretch/>
        </p:blipFill>
        <p:spPr>
          <a:xfrm>
            <a:off x="853440" y="3115742"/>
            <a:ext cx="8640755" cy="3605733"/>
          </a:xfrm>
          <a:prstGeom prst="rect">
            <a:avLst/>
          </a:prstGeom>
          <a:noFill/>
          <a:ln>
            <a:noFill/>
          </a:ln>
        </p:spPr>
      </p:pic>
      <p:pic>
        <p:nvPicPr>
          <p:cNvPr id="163" name="Google Shape;163;p10"/>
          <p:cNvPicPr preferRelativeResize="0"/>
          <p:nvPr/>
        </p:nvPicPr>
        <p:blipFill rotWithShape="1">
          <a:blip r:embed="rId4">
            <a:alphaModFix/>
          </a:blip>
          <a:srcRect b="0" l="0" r="0" t="0"/>
          <a:stretch/>
        </p:blipFill>
        <p:spPr>
          <a:xfrm>
            <a:off x="853441" y="1738592"/>
            <a:ext cx="9861135" cy="13285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ph type="title"/>
          </p:nvPr>
        </p:nvSpPr>
        <p:spPr>
          <a:xfrm>
            <a:off x="652550" y="372947"/>
            <a:ext cx="10515600" cy="8337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Work Done after Mid-term Review</a:t>
            </a:r>
            <a:endParaRPr b="1" sz="3200">
              <a:latin typeface="Calibri"/>
              <a:ea typeface="Calibri"/>
              <a:cs typeface="Calibri"/>
              <a:sym typeface="Calibri"/>
            </a:endParaRPr>
          </a:p>
        </p:txBody>
      </p:sp>
      <p:sp>
        <p:nvSpPr>
          <p:cNvPr id="169" name="Google Shape;16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0" name="Google Shape;170;p11"/>
          <p:cNvSpPr txBox="1"/>
          <p:nvPr/>
        </p:nvSpPr>
        <p:spPr>
          <a:xfrm>
            <a:off x="752995" y="1060787"/>
            <a:ext cx="10314709"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200"/>
              <a:buFont typeface="Arial"/>
              <a:buNone/>
            </a:pPr>
            <a:r>
              <a:rPr b="1" i="0" lang="en-US" sz="2200" u="none" cap="none" strike="noStrike">
                <a:solidFill>
                  <a:schemeClr val="dk1"/>
                </a:solidFill>
                <a:latin typeface="Calibri"/>
                <a:ea typeface="Calibri"/>
                <a:cs typeface="Calibri"/>
                <a:sym typeface="Calibri"/>
              </a:rPr>
              <a:t>P</a:t>
            </a:r>
            <a:r>
              <a:rPr b="1" i="0" lang="en-US" sz="2200" u="none" cap="none" strike="noStrike">
                <a:solidFill>
                  <a:srgbClr val="0F0F0F"/>
                </a:solidFill>
                <a:latin typeface="Calibri"/>
                <a:ea typeface="Calibri"/>
                <a:cs typeface="Calibri"/>
                <a:sym typeface="Calibri"/>
              </a:rPr>
              <a:t>ositional encoding:</a:t>
            </a:r>
            <a:r>
              <a:rPr b="0" i="0" lang="en-US" sz="2200" u="none" cap="none" strike="noStrike">
                <a:solidFill>
                  <a:srgbClr val="0F0F0F"/>
                </a:solidFill>
                <a:latin typeface="Calibri"/>
                <a:ea typeface="Calibri"/>
                <a:cs typeface="Calibri"/>
                <a:sym typeface="Calibri"/>
              </a:rPr>
              <a:t> It is added to the input embeddings to provide information about the relative or absolute position of the tokens in the input sequence.</a:t>
            </a:r>
            <a:endParaRPr b="0" i="0" sz="2200" u="none" cap="none" strike="noStrike">
              <a:solidFill>
                <a:schemeClr val="dk1"/>
              </a:solidFill>
              <a:latin typeface="Calibri"/>
              <a:ea typeface="Calibri"/>
              <a:cs typeface="Calibri"/>
              <a:sym typeface="Calibri"/>
            </a:endParaRPr>
          </a:p>
        </p:txBody>
      </p:sp>
      <p:pic>
        <p:nvPicPr>
          <p:cNvPr id="171" name="Google Shape;171;p11"/>
          <p:cNvPicPr preferRelativeResize="0"/>
          <p:nvPr/>
        </p:nvPicPr>
        <p:blipFill rotWithShape="1">
          <a:blip r:embed="rId3">
            <a:alphaModFix/>
          </a:blip>
          <a:srcRect b="0" l="0" r="0" t="0"/>
          <a:stretch/>
        </p:blipFill>
        <p:spPr>
          <a:xfrm>
            <a:off x="838201" y="1764309"/>
            <a:ext cx="6866106" cy="48637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type="title"/>
          </p:nvPr>
        </p:nvSpPr>
        <p:spPr>
          <a:xfrm>
            <a:off x="652550" y="372947"/>
            <a:ext cx="10515600" cy="8337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Work Done after Mid-term Review</a:t>
            </a:r>
            <a:endParaRPr b="1" sz="3200">
              <a:latin typeface="Calibri"/>
              <a:ea typeface="Calibri"/>
              <a:cs typeface="Calibri"/>
              <a:sym typeface="Calibri"/>
            </a:endParaRPr>
          </a:p>
        </p:txBody>
      </p:sp>
      <p:sp>
        <p:nvSpPr>
          <p:cNvPr id="177" name="Google Shape;1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8" name="Google Shape;178;p12"/>
          <p:cNvSpPr txBox="1"/>
          <p:nvPr/>
        </p:nvSpPr>
        <p:spPr>
          <a:xfrm>
            <a:off x="752995" y="1060787"/>
            <a:ext cx="10314709"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F0F0F"/>
              </a:buClr>
              <a:buSzPts val="2200"/>
              <a:buFont typeface="Arial"/>
              <a:buNone/>
            </a:pPr>
            <a:r>
              <a:rPr b="1" i="0" lang="en-US" sz="2200" u="none" cap="none" strike="noStrike">
                <a:solidFill>
                  <a:srgbClr val="0F0F0F"/>
                </a:solidFill>
                <a:latin typeface="Calibri"/>
                <a:ea typeface="Calibri"/>
                <a:cs typeface="Calibri"/>
                <a:sym typeface="Calibri"/>
              </a:rPr>
              <a:t>Generator module</a:t>
            </a:r>
            <a:r>
              <a:rPr b="0" i="0" lang="en-US" sz="2200" u="none" cap="none" strike="noStrike">
                <a:solidFill>
                  <a:srgbClr val="0F0F0F"/>
                </a:solidFill>
                <a:latin typeface="Calibri"/>
                <a:ea typeface="Calibri"/>
                <a:cs typeface="Calibri"/>
                <a:sym typeface="Calibri"/>
              </a:rPr>
              <a:t> that incorporates a transformer encoder followed by a convolution operation.</a:t>
            </a:r>
            <a:endParaRPr b="0" i="0" sz="2200" u="none" cap="none" strike="noStrike">
              <a:solidFill>
                <a:schemeClr val="dk1"/>
              </a:solidFill>
              <a:latin typeface="Calibri"/>
              <a:ea typeface="Calibri"/>
              <a:cs typeface="Calibri"/>
              <a:sym typeface="Calibri"/>
            </a:endParaRPr>
          </a:p>
        </p:txBody>
      </p:sp>
      <p:pic>
        <p:nvPicPr>
          <p:cNvPr id="179" name="Google Shape;179;p12"/>
          <p:cNvPicPr preferRelativeResize="0"/>
          <p:nvPr/>
        </p:nvPicPr>
        <p:blipFill rotWithShape="1">
          <a:blip r:embed="rId3">
            <a:alphaModFix/>
          </a:blip>
          <a:srcRect b="0" l="0" r="0" t="0"/>
          <a:stretch/>
        </p:blipFill>
        <p:spPr>
          <a:xfrm>
            <a:off x="889182" y="1840092"/>
            <a:ext cx="7895004" cy="31778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3"/>
          <p:cNvSpPr txBox="1"/>
          <p:nvPr>
            <p:ph type="title"/>
          </p:nvPr>
        </p:nvSpPr>
        <p:spPr>
          <a:xfrm>
            <a:off x="652550" y="372947"/>
            <a:ext cx="10515600" cy="8337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Work Done after Mid-term Review</a:t>
            </a:r>
            <a:endParaRPr b="1" sz="3200">
              <a:latin typeface="Calibri"/>
              <a:ea typeface="Calibri"/>
              <a:cs typeface="Calibri"/>
              <a:sym typeface="Calibri"/>
            </a:endParaRPr>
          </a:p>
        </p:txBody>
      </p:sp>
      <p:sp>
        <p:nvSpPr>
          <p:cNvPr id="185" name="Google Shape;1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6" name="Google Shape;186;p13"/>
          <p:cNvSpPr txBox="1"/>
          <p:nvPr/>
        </p:nvSpPr>
        <p:spPr>
          <a:xfrm>
            <a:off x="853440" y="1253331"/>
            <a:ext cx="10113819" cy="4351338"/>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For a quantitative analysis of similarity, we introduced two metrics: average cosine similarity (avg_cos_sim) and average Jensen-Shannon distance (avg_jen_dis). These metrics were applied to signal features from each signal channel, forming a feature vector for each sequence.</a:t>
            </a:r>
            <a:endParaRPr b="0" i="0" sz="2200" u="none" cap="none" strike="noStrike">
              <a:solidFill>
                <a:schemeClr val="dk1"/>
              </a:solidFill>
              <a:latin typeface="Times New Roman"/>
              <a:ea typeface="Times New Roman"/>
              <a:cs typeface="Times New Roman"/>
              <a:sym typeface="Times New Roman"/>
            </a:endParaRPr>
          </a:p>
          <a:p>
            <a:pPr indent="-228600" lvl="0" marL="228600" marR="0" rtl="0" algn="just">
              <a:lnSpc>
                <a:spcPct val="90000"/>
              </a:lnSpc>
              <a:spcBef>
                <a:spcPts val="100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Average Cosine Similarity: When calculating the average cosine similarity between two feature vectors f</a:t>
            </a:r>
            <a:r>
              <a:rPr b="0" baseline="-25000" i="0" lang="en-US" sz="2200" u="none" cap="none" strike="noStrike">
                <a:solidFill>
                  <a:schemeClr val="dk1"/>
                </a:solidFill>
                <a:latin typeface="Times New Roman"/>
                <a:ea typeface="Times New Roman"/>
                <a:cs typeface="Times New Roman"/>
                <a:sym typeface="Times New Roman"/>
              </a:rPr>
              <a:t>a </a:t>
            </a:r>
            <a:r>
              <a:rPr b="0" i="0" lang="en-US" sz="2200" u="none" cap="none" strike="noStrike">
                <a:solidFill>
                  <a:schemeClr val="dk1"/>
                </a:solidFill>
                <a:latin typeface="Times New Roman"/>
                <a:ea typeface="Times New Roman"/>
                <a:cs typeface="Times New Roman"/>
                <a:sym typeface="Times New Roman"/>
              </a:rPr>
              <a:t>and f</a:t>
            </a:r>
            <a:r>
              <a:rPr b="0" baseline="-25000" i="0" lang="en-US" sz="2200" u="none" cap="none" strike="noStrike">
                <a:solidFill>
                  <a:schemeClr val="dk1"/>
                </a:solidFill>
                <a:latin typeface="Times New Roman"/>
                <a:ea typeface="Times New Roman"/>
                <a:cs typeface="Times New Roman"/>
                <a:sym typeface="Times New Roman"/>
              </a:rPr>
              <a:t>b</a:t>
            </a:r>
            <a:r>
              <a:rPr b="0" i="0" lang="en-US" sz="2200" u="none" cap="none" strike="noStrike">
                <a:solidFill>
                  <a:schemeClr val="dk1"/>
                </a:solidFill>
                <a:latin typeface="Times New Roman"/>
                <a:ea typeface="Times New Roman"/>
                <a:cs typeface="Times New Roman"/>
                <a:sym typeface="Times New Roman"/>
              </a:rPr>
              <a:t>, each of size m, the cosine similarity is computed using the following formula:</a:t>
            </a:r>
            <a:endParaRPr/>
          </a:p>
          <a:p>
            <a:pPr indent="-88900" lvl="0" marL="228600" marR="0" rtl="0" algn="just">
              <a:lnSpc>
                <a:spcPct val="90000"/>
              </a:lnSpc>
              <a:spcBef>
                <a:spcPts val="100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88900" lvl="0" marL="228600" marR="0" rtl="0" algn="just">
              <a:lnSpc>
                <a:spcPct val="90000"/>
              </a:lnSpc>
              <a:spcBef>
                <a:spcPts val="100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Average Jensen-Shannon distance: It is determined by calculating the Jensen-Shannon distance for each feature pair from real signals f</a:t>
            </a:r>
            <a:r>
              <a:rPr b="0" baseline="-25000" i="0" lang="en-US" sz="2200" u="none" cap="none" strike="noStrike">
                <a:solidFill>
                  <a:schemeClr val="dk1"/>
                </a:solidFill>
                <a:latin typeface="Times New Roman"/>
                <a:ea typeface="Times New Roman"/>
                <a:cs typeface="Times New Roman"/>
                <a:sym typeface="Times New Roman"/>
              </a:rPr>
              <a:t>i_real </a:t>
            </a:r>
            <a:r>
              <a:rPr b="0" i="0" lang="en-US" sz="2200" u="none" cap="none" strike="noStrike">
                <a:solidFill>
                  <a:schemeClr val="dk1"/>
                </a:solidFill>
                <a:latin typeface="Times New Roman"/>
                <a:ea typeface="Times New Roman"/>
                <a:cs typeface="Times New Roman"/>
                <a:sym typeface="Times New Roman"/>
              </a:rPr>
              <a:t>and synthetic signals f</a:t>
            </a:r>
            <a:r>
              <a:rPr b="0" baseline="-25000" i="0" lang="en-US" sz="2200" u="none" cap="none" strike="noStrike">
                <a:solidFill>
                  <a:schemeClr val="dk1"/>
                </a:solidFill>
                <a:latin typeface="Times New Roman"/>
                <a:ea typeface="Times New Roman"/>
                <a:cs typeface="Times New Roman"/>
                <a:sym typeface="Times New Roman"/>
              </a:rPr>
              <a:t>i_syn</a:t>
            </a:r>
            <a:r>
              <a:rPr b="0" i="0" lang="en-US" sz="2200" u="none" cap="none" strike="noStrike">
                <a:solidFill>
                  <a:schemeClr val="dk1"/>
                </a:solidFill>
                <a:latin typeface="Times New Roman"/>
                <a:ea typeface="Times New Roman"/>
                <a:cs typeface="Times New Roman"/>
                <a:sym typeface="Times New Roman"/>
              </a:rPr>
              <a:t>.</a:t>
            </a:r>
            <a:endParaRPr b="0" i="0" sz="2200" u="none" cap="none" strike="noStrike">
              <a:solidFill>
                <a:schemeClr val="dk1"/>
              </a:solidFill>
              <a:latin typeface="Calibri"/>
              <a:ea typeface="Calibri"/>
              <a:cs typeface="Calibri"/>
              <a:sym typeface="Calibri"/>
            </a:endParaRPr>
          </a:p>
        </p:txBody>
      </p:sp>
      <p:pic>
        <p:nvPicPr>
          <p:cNvPr id="187" name="Google Shape;187;p13"/>
          <p:cNvPicPr preferRelativeResize="0"/>
          <p:nvPr/>
        </p:nvPicPr>
        <p:blipFill rotWithShape="1">
          <a:blip r:embed="rId3">
            <a:alphaModFix/>
          </a:blip>
          <a:srcRect b="0" l="0" r="0" t="0"/>
          <a:stretch/>
        </p:blipFill>
        <p:spPr>
          <a:xfrm>
            <a:off x="2926629" y="3501490"/>
            <a:ext cx="5967439" cy="948589"/>
          </a:xfrm>
          <a:prstGeom prst="rect">
            <a:avLst/>
          </a:prstGeom>
          <a:noFill/>
          <a:ln>
            <a:noFill/>
          </a:ln>
        </p:spPr>
      </p:pic>
      <p:pic>
        <p:nvPicPr>
          <p:cNvPr descr="A close-up of a sign&#10;&#10;Description automatically generated" id="188" name="Google Shape;188;p13"/>
          <p:cNvPicPr preferRelativeResize="0"/>
          <p:nvPr/>
        </p:nvPicPr>
        <p:blipFill rotWithShape="1">
          <a:blip r:embed="rId4">
            <a:alphaModFix/>
          </a:blip>
          <a:srcRect b="0" l="0" r="0" t="0"/>
          <a:stretch/>
        </p:blipFill>
        <p:spPr>
          <a:xfrm>
            <a:off x="3215683" y="5187300"/>
            <a:ext cx="5324749" cy="8236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4"/>
          <p:cNvSpPr txBox="1"/>
          <p:nvPr>
            <p:ph type="title"/>
          </p:nvPr>
        </p:nvSpPr>
        <p:spPr>
          <a:xfrm>
            <a:off x="652550" y="372947"/>
            <a:ext cx="10515600" cy="8337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Experiments and Results</a:t>
            </a:r>
            <a:endParaRPr b="1" sz="3200">
              <a:latin typeface="Calibri"/>
              <a:ea typeface="Calibri"/>
              <a:cs typeface="Calibri"/>
              <a:sym typeface="Calibri"/>
            </a:endParaRPr>
          </a:p>
        </p:txBody>
      </p:sp>
      <p:sp>
        <p:nvSpPr>
          <p:cNvPr id="194" name="Google Shape;19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5" name="Google Shape;195;p14"/>
          <p:cNvSpPr txBox="1"/>
          <p:nvPr/>
        </p:nvSpPr>
        <p:spPr>
          <a:xfrm>
            <a:off x="853440" y="1124671"/>
            <a:ext cx="10113819" cy="4351338"/>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Synthetic data samples generated by TTS-GAN are displayed alongside real data, showcasing visually similar signal patterns.</a:t>
            </a:r>
            <a:endParaRPr b="0" i="0" sz="1800" u="none" cap="none" strike="noStrike">
              <a:solidFill>
                <a:schemeClr val="dk1"/>
              </a:solidFill>
              <a:latin typeface="Calibri"/>
              <a:ea typeface="Calibri"/>
              <a:cs typeface="Calibri"/>
              <a:sym typeface="Calibri"/>
            </a:endParaRPr>
          </a:p>
          <a:p>
            <a:pPr indent="0" lvl="0" marL="0" marR="0" rtl="0" algn="just">
              <a:lnSpc>
                <a:spcPct val="90000"/>
              </a:lnSpc>
              <a:spcBef>
                <a:spcPts val="1000"/>
              </a:spcBef>
              <a:spcAft>
                <a:spcPts val="0"/>
              </a:spcAft>
              <a:buClr>
                <a:schemeClr val="dk1"/>
              </a:buClr>
              <a:buSzPts val="2600"/>
              <a:buFont typeface="Arial"/>
              <a:buNone/>
            </a:pPr>
            <a:r>
              <a:t/>
            </a:r>
            <a:endParaRPr b="0" i="0" sz="2600" u="none" cap="none" strike="noStrike">
              <a:solidFill>
                <a:schemeClr val="dk1"/>
              </a:solidFill>
              <a:latin typeface="Calibri"/>
              <a:ea typeface="Calibri"/>
              <a:cs typeface="Calibri"/>
              <a:sym typeface="Calibri"/>
            </a:endParaRPr>
          </a:p>
        </p:txBody>
      </p:sp>
      <p:pic>
        <p:nvPicPr>
          <p:cNvPr descr="A graph with blue lines&#10;&#10;Description automatically generated" id="196" name="Google Shape;196;p14"/>
          <p:cNvPicPr preferRelativeResize="0"/>
          <p:nvPr/>
        </p:nvPicPr>
        <p:blipFill rotWithShape="1">
          <a:blip r:embed="rId3">
            <a:alphaModFix/>
          </a:blip>
          <a:srcRect b="0" l="0" r="0" t="0"/>
          <a:stretch/>
        </p:blipFill>
        <p:spPr>
          <a:xfrm>
            <a:off x="983615" y="1623794"/>
            <a:ext cx="4510998" cy="2219325"/>
          </a:xfrm>
          <a:prstGeom prst="rect">
            <a:avLst/>
          </a:prstGeom>
          <a:noFill/>
          <a:ln>
            <a:noFill/>
          </a:ln>
        </p:spPr>
      </p:pic>
      <p:pic>
        <p:nvPicPr>
          <p:cNvPr descr="A graph with a line&#10;&#10;Description automatically generated" id="197" name="Google Shape;197;p14"/>
          <p:cNvPicPr preferRelativeResize="0"/>
          <p:nvPr/>
        </p:nvPicPr>
        <p:blipFill rotWithShape="1">
          <a:blip r:embed="rId4">
            <a:alphaModFix/>
          </a:blip>
          <a:srcRect b="0" l="0" r="0" t="0"/>
          <a:stretch/>
        </p:blipFill>
        <p:spPr>
          <a:xfrm>
            <a:off x="5948218" y="1613634"/>
            <a:ext cx="4786246" cy="2297965"/>
          </a:xfrm>
          <a:prstGeom prst="rect">
            <a:avLst/>
          </a:prstGeom>
          <a:noFill/>
          <a:ln>
            <a:noFill/>
          </a:ln>
        </p:spPr>
      </p:pic>
      <p:sp>
        <p:nvSpPr>
          <p:cNvPr id="198" name="Google Shape;198;p14"/>
          <p:cNvSpPr txBox="1"/>
          <p:nvPr/>
        </p:nvSpPr>
        <p:spPr>
          <a:xfrm>
            <a:off x="2831045" y="6026890"/>
            <a:ext cx="15138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Timesteps</a:t>
            </a:r>
            <a:endParaRPr/>
          </a:p>
        </p:txBody>
      </p:sp>
      <p:sp>
        <p:nvSpPr>
          <p:cNvPr id="199" name="Google Shape;199;p14"/>
          <p:cNvSpPr txBox="1"/>
          <p:nvPr/>
        </p:nvSpPr>
        <p:spPr>
          <a:xfrm>
            <a:off x="8081819" y="6053227"/>
            <a:ext cx="15138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Timesteps</a:t>
            </a:r>
            <a:endParaRPr/>
          </a:p>
        </p:txBody>
      </p:sp>
      <p:pic>
        <p:nvPicPr>
          <p:cNvPr descr="A graph with blue lines&#10;&#10;Description automatically generated" id="200" name="Google Shape;200;p14"/>
          <p:cNvPicPr preferRelativeResize="0"/>
          <p:nvPr/>
        </p:nvPicPr>
        <p:blipFill rotWithShape="1">
          <a:blip r:embed="rId5">
            <a:alphaModFix/>
          </a:blip>
          <a:srcRect b="0" l="0" r="0" t="0"/>
          <a:stretch/>
        </p:blipFill>
        <p:spPr>
          <a:xfrm>
            <a:off x="1066799" y="3845836"/>
            <a:ext cx="4427813" cy="2284987"/>
          </a:xfrm>
          <a:prstGeom prst="rect">
            <a:avLst/>
          </a:prstGeom>
          <a:noFill/>
          <a:ln>
            <a:noFill/>
          </a:ln>
        </p:spPr>
      </p:pic>
      <p:pic>
        <p:nvPicPr>
          <p:cNvPr descr="A graph of a graph&#10;&#10;Description automatically generated with medium confidence" id="201" name="Google Shape;201;p14"/>
          <p:cNvPicPr preferRelativeResize="0"/>
          <p:nvPr/>
        </p:nvPicPr>
        <p:blipFill rotWithShape="1">
          <a:blip r:embed="rId6">
            <a:alphaModFix/>
          </a:blip>
          <a:srcRect b="0" l="0" r="0" t="0"/>
          <a:stretch/>
        </p:blipFill>
        <p:spPr>
          <a:xfrm>
            <a:off x="5948218" y="3866156"/>
            <a:ext cx="4664329" cy="2293791"/>
          </a:xfrm>
          <a:prstGeom prst="rect">
            <a:avLst/>
          </a:prstGeom>
          <a:noFill/>
          <a:ln>
            <a:noFill/>
          </a:ln>
        </p:spPr>
      </p:pic>
      <p:sp>
        <p:nvSpPr>
          <p:cNvPr id="202" name="Google Shape;202;p14"/>
          <p:cNvSpPr txBox="1"/>
          <p:nvPr/>
        </p:nvSpPr>
        <p:spPr>
          <a:xfrm rot="-5400000">
            <a:off x="359478" y="2548790"/>
            <a:ext cx="10100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Voltage</a:t>
            </a:r>
            <a:endParaRPr/>
          </a:p>
        </p:txBody>
      </p:sp>
      <p:sp>
        <p:nvSpPr>
          <p:cNvPr id="203" name="Google Shape;203;p14"/>
          <p:cNvSpPr txBox="1"/>
          <p:nvPr/>
        </p:nvSpPr>
        <p:spPr>
          <a:xfrm rot="-5400000">
            <a:off x="443783" y="4675911"/>
            <a:ext cx="10100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Voltage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ph type="title"/>
          </p:nvPr>
        </p:nvSpPr>
        <p:spPr>
          <a:xfrm>
            <a:off x="652550" y="372947"/>
            <a:ext cx="10515600" cy="8337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Experiments and Results</a:t>
            </a:r>
            <a:endParaRPr b="1" sz="3200">
              <a:latin typeface="Calibri"/>
              <a:ea typeface="Calibri"/>
              <a:cs typeface="Calibri"/>
              <a:sym typeface="Calibri"/>
            </a:endParaRPr>
          </a:p>
        </p:txBody>
      </p:sp>
      <p:sp>
        <p:nvSpPr>
          <p:cNvPr id="209" name="Google Shape;20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0" name="Google Shape;210;p15"/>
          <p:cNvSpPr txBox="1"/>
          <p:nvPr/>
        </p:nvSpPr>
        <p:spPr>
          <a:xfrm>
            <a:off x="853440" y="1124671"/>
            <a:ext cx="10113819" cy="4351338"/>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200"/>
              <a:buFont typeface="Arial"/>
              <a:buNone/>
            </a:pPr>
            <a:r>
              <a:rPr lang="en-US" sz="2200">
                <a:solidFill>
                  <a:schemeClr val="dk1"/>
                </a:solidFill>
                <a:latin typeface="Times New Roman"/>
                <a:ea typeface="Times New Roman"/>
                <a:cs typeface="Times New Roman"/>
                <a:sym typeface="Times New Roman"/>
              </a:rPr>
              <a:t>To further illustrate the resemblance between real and synthetic data, we employed t-SNE visualizations, along with</a:t>
            </a:r>
            <a:r>
              <a:rPr lang="en-US" sz="2200">
                <a:solidFill>
                  <a:schemeClr val="dk1"/>
                </a:solidFill>
                <a:latin typeface="Calibri"/>
                <a:ea typeface="Calibri"/>
                <a:cs typeface="Calibri"/>
                <a:sym typeface="Calibri"/>
              </a:rPr>
              <a:t> average cosine similarity and Jensen-Shannon distance</a:t>
            </a:r>
            <a:endParaRPr sz="2200">
              <a:solidFill>
                <a:schemeClr val="dk1"/>
              </a:solidFill>
              <a:latin typeface="Calibri"/>
              <a:ea typeface="Calibri"/>
              <a:cs typeface="Calibri"/>
              <a:sym typeface="Calibri"/>
            </a:endParaRPr>
          </a:p>
        </p:txBody>
      </p:sp>
      <p:pic>
        <p:nvPicPr>
          <p:cNvPr descr="A red and blue dots&#10;&#10;Description automatically generated" id="211" name="Google Shape;211;p15"/>
          <p:cNvPicPr preferRelativeResize="0"/>
          <p:nvPr/>
        </p:nvPicPr>
        <p:blipFill rotWithShape="1">
          <a:blip r:embed="rId3">
            <a:alphaModFix/>
          </a:blip>
          <a:srcRect b="0" l="0" r="0" t="0"/>
          <a:stretch/>
        </p:blipFill>
        <p:spPr>
          <a:xfrm>
            <a:off x="7294880" y="1767840"/>
            <a:ext cx="3672379" cy="4990896"/>
          </a:xfrm>
          <a:prstGeom prst="rect">
            <a:avLst/>
          </a:prstGeom>
          <a:noFill/>
          <a:ln>
            <a:noFill/>
          </a:ln>
        </p:spPr>
      </p:pic>
      <p:graphicFrame>
        <p:nvGraphicFramePr>
          <p:cNvPr id="212" name="Google Shape;212;p15"/>
          <p:cNvGraphicFramePr/>
          <p:nvPr/>
        </p:nvGraphicFramePr>
        <p:xfrm>
          <a:off x="980901" y="2073901"/>
          <a:ext cx="3000000" cy="3000000"/>
        </p:xfrm>
        <a:graphic>
          <a:graphicData uri="http://schemas.openxmlformats.org/drawingml/2006/table">
            <a:tbl>
              <a:tblPr bandRow="1" firstCol="1" firstRow="1">
                <a:noFill/>
                <a:tableStyleId>{A58ED934-E989-4581-8383-21BEAE9C1ECF}</a:tableStyleId>
              </a:tblPr>
              <a:tblGrid>
                <a:gridCol w="3511250"/>
                <a:gridCol w="1024725"/>
              </a:tblGrid>
              <a:tr h="316525">
                <a:tc>
                  <a:txBody>
                    <a:bodyPr/>
                    <a:lstStyle/>
                    <a:p>
                      <a:pPr indent="0" lvl="0" marL="0" marR="0" rtl="0" algn="l">
                        <a:lnSpc>
                          <a:spcPct val="115000"/>
                        </a:lnSpc>
                        <a:spcBef>
                          <a:spcPts val="0"/>
                        </a:spcBef>
                        <a:spcAft>
                          <a:spcPts val="0"/>
                        </a:spcAft>
                        <a:buNone/>
                      </a:pPr>
                      <a:r>
                        <a:rPr lang="en-US" sz="1800" u="none" cap="none" strike="noStrike"/>
                        <a:t>Score </a:t>
                      </a:r>
                      <a:endParaRPr sz="1800" u="none" cap="none" strike="noStrike">
                        <a:latin typeface="Calibri"/>
                        <a:ea typeface="Calibri"/>
                        <a:cs typeface="Calibri"/>
                        <a:sym typeface="Calibri"/>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100965" rtl="0" algn="just">
                        <a:lnSpc>
                          <a:spcPct val="115000"/>
                        </a:lnSpc>
                        <a:spcBef>
                          <a:spcPts val="0"/>
                        </a:spcBef>
                        <a:spcAft>
                          <a:spcPts val="0"/>
                        </a:spcAft>
                        <a:buNone/>
                      </a:pPr>
                      <a:r>
                        <a:rPr lang="en-US" sz="1800" u="none" cap="none" strike="noStrike"/>
                        <a:t>   Value</a:t>
                      </a:r>
                      <a:endParaRPr sz="1800" u="none" cap="none" strike="noStrike">
                        <a:latin typeface="Calibri"/>
                        <a:ea typeface="Calibri"/>
                        <a:cs typeface="Calibri"/>
                        <a:sym typeface="Calibri"/>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6525">
                <a:tc>
                  <a:txBody>
                    <a:bodyPr/>
                    <a:lstStyle/>
                    <a:p>
                      <a:pPr indent="0" lvl="0" marL="0" marR="100965" rtl="0" algn="just">
                        <a:lnSpc>
                          <a:spcPct val="115000"/>
                        </a:lnSpc>
                        <a:spcBef>
                          <a:spcPts val="0"/>
                        </a:spcBef>
                        <a:spcAft>
                          <a:spcPts val="0"/>
                        </a:spcAft>
                        <a:buNone/>
                      </a:pPr>
                      <a:r>
                        <a:rPr lang="en-US" sz="1800" u="none" cap="none" strike="noStrike"/>
                        <a:t>Average cosine similarity</a:t>
                      </a:r>
                      <a:endParaRPr sz="1800" u="none" cap="none" strike="noStrike">
                        <a:latin typeface="Calibri"/>
                        <a:ea typeface="Calibri"/>
                        <a:cs typeface="Calibri"/>
                        <a:sym typeface="Calibri"/>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100965" rtl="0" algn="ctr">
                        <a:lnSpc>
                          <a:spcPct val="115000"/>
                        </a:lnSpc>
                        <a:spcBef>
                          <a:spcPts val="0"/>
                        </a:spcBef>
                        <a:spcAft>
                          <a:spcPts val="0"/>
                        </a:spcAft>
                        <a:buNone/>
                      </a:pPr>
                      <a:r>
                        <a:rPr lang="en-US" sz="1800" u="none" cap="none" strike="noStrike"/>
                        <a:t>0.</a:t>
                      </a:r>
                      <a:r>
                        <a:rPr lang="en-US" sz="1800"/>
                        <a:t>64</a:t>
                      </a:r>
                      <a:endParaRPr sz="1800" u="none" cap="none" strike="noStrike">
                        <a:latin typeface="Calibri"/>
                        <a:ea typeface="Calibri"/>
                        <a:cs typeface="Calibri"/>
                        <a:sym typeface="Calibri"/>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93400">
                <a:tc>
                  <a:txBody>
                    <a:bodyPr/>
                    <a:lstStyle/>
                    <a:p>
                      <a:pPr indent="0" lvl="0" marL="0" marR="100965" rtl="0" algn="just">
                        <a:lnSpc>
                          <a:spcPct val="115000"/>
                        </a:lnSpc>
                        <a:spcBef>
                          <a:spcPts val="0"/>
                        </a:spcBef>
                        <a:spcAft>
                          <a:spcPts val="0"/>
                        </a:spcAft>
                        <a:buNone/>
                      </a:pPr>
                      <a:r>
                        <a:rPr lang="en-US" sz="1800" u="none" cap="none" strike="noStrike"/>
                        <a:t>Average Jensen-Shannon distance</a:t>
                      </a:r>
                      <a:endParaRPr sz="1800" u="none" cap="none" strike="noStrike">
                        <a:latin typeface="Calibri"/>
                        <a:ea typeface="Calibri"/>
                        <a:cs typeface="Calibri"/>
                        <a:sym typeface="Calibri"/>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lang="en-US" sz="1800" u="none" cap="none" strike="noStrike"/>
                        <a:t>   0.058</a:t>
                      </a:r>
                      <a:endParaRPr sz="1800" u="none" cap="none" strike="noStrike">
                        <a:latin typeface="Calibri"/>
                        <a:ea typeface="Calibri"/>
                        <a:cs typeface="Calibri"/>
                        <a:sym typeface="Calibri"/>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ph type="title"/>
          </p:nvPr>
        </p:nvSpPr>
        <p:spPr>
          <a:xfrm>
            <a:off x="652550" y="372947"/>
            <a:ext cx="10515600" cy="8337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Conclusions</a:t>
            </a:r>
            <a:endParaRPr b="1" sz="3200">
              <a:latin typeface="Calibri"/>
              <a:ea typeface="Calibri"/>
              <a:cs typeface="Calibri"/>
              <a:sym typeface="Calibri"/>
            </a:endParaRPr>
          </a:p>
        </p:txBody>
      </p:sp>
      <p:sp>
        <p:nvSpPr>
          <p:cNvPr id="218" name="Google Shape;21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9" name="Google Shape;219;p16"/>
          <p:cNvSpPr txBox="1"/>
          <p:nvPr/>
        </p:nvSpPr>
        <p:spPr>
          <a:xfrm>
            <a:off x="853440" y="1253331"/>
            <a:ext cx="10113819" cy="4351338"/>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In this study, we have developed a transformer-based Generative Adversarial Network model, denoted as TTS-GAN, with the capability to generate multi-dimensional time-series data of diverse lengths. </a:t>
            </a:r>
            <a:endParaRPr/>
          </a:p>
          <a:p>
            <a:pPr indent="-228600" lvl="0" marL="228600" marR="0" rtl="0" algn="just">
              <a:lnSpc>
                <a:spcPct val="90000"/>
              </a:lnSpc>
              <a:spcBef>
                <a:spcPts val="100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Visual comparisons of the two-dimensional mappings of data point distributions two distinct similarity scores reveal a remarkable similarity between the original and synthetic data. </a:t>
            </a:r>
            <a:endParaRPr/>
          </a:p>
          <a:p>
            <a:pPr indent="-228600" lvl="0" marL="228600" marR="0" rtl="0" algn="just">
              <a:lnSpc>
                <a:spcPct val="90000"/>
              </a:lnSpc>
              <a:spcBef>
                <a:spcPts val="100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The experimental findings collectively affirm the effectiveness of TTS-GAN as a robust generator of realistic time-series data, particularly when trained on authentic samples.</a:t>
            </a:r>
            <a:endParaRPr sz="2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7"/>
          <p:cNvSpPr txBox="1"/>
          <p:nvPr>
            <p:ph type="title"/>
          </p:nvPr>
        </p:nvSpPr>
        <p:spPr>
          <a:xfrm>
            <a:off x="652550" y="372947"/>
            <a:ext cx="10515600" cy="8337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Scope for Future Work </a:t>
            </a:r>
            <a:endParaRPr b="1" sz="3200">
              <a:latin typeface="Calibri"/>
              <a:ea typeface="Calibri"/>
              <a:cs typeface="Calibri"/>
              <a:sym typeface="Calibri"/>
            </a:endParaRPr>
          </a:p>
        </p:txBody>
      </p:sp>
      <p:sp>
        <p:nvSpPr>
          <p:cNvPr id="225" name="Google Shape;22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6" name="Google Shape;226;p17"/>
          <p:cNvSpPr txBox="1"/>
          <p:nvPr/>
        </p:nvSpPr>
        <p:spPr>
          <a:xfrm>
            <a:off x="853440" y="1253331"/>
            <a:ext cx="10113819" cy="4351338"/>
          </a:xfrm>
          <a:prstGeom prst="rect">
            <a:avLst/>
          </a:prstGeom>
          <a:noFill/>
          <a:ln>
            <a:noFill/>
          </a:ln>
        </p:spPr>
        <p:txBody>
          <a:bodyPr anchorCtr="0" anchor="t" bIns="45700" lIns="91425" spcFirstLastPara="1" rIns="91425" wrap="square" tIns="45700">
            <a:normAutofit/>
          </a:bodyPr>
          <a:lstStyle/>
          <a:p>
            <a:pPr indent="-228600" lvl="0" marL="228600" marR="100965" rtl="0" algn="just">
              <a:lnSpc>
                <a:spcPct val="90000"/>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Further exploration and validation of the TTS-GAN model should include testing on a more extensive array of datasets exhibiting diverse characteristics. This will enable a comprehensive assessment of the model's robustness and generalization capabilities across various medical contexts.</a:t>
            </a:r>
            <a:endParaRPr sz="2200">
              <a:solidFill>
                <a:schemeClr val="dk1"/>
              </a:solidFill>
              <a:latin typeface="Calibri"/>
              <a:ea typeface="Calibri"/>
              <a:cs typeface="Calibri"/>
              <a:sym typeface="Calibri"/>
            </a:endParaRPr>
          </a:p>
          <a:p>
            <a:pPr indent="-228600" lvl="0" marL="228600" marR="100965" rtl="0" algn="just">
              <a:lnSpc>
                <a:spcPct val="90000"/>
              </a:lnSpc>
              <a:spcBef>
                <a:spcPts val="100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Investigating methods to enhance the interpretability and explainability of the TTS-GAN model's synthetic outputs. This could involve attention visualization techniques or developing interpretability tools to provide insights into the model's decision-making process.</a:t>
            </a:r>
            <a:endParaRPr sz="2200">
              <a:solidFill>
                <a:schemeClr val="dk1"/>
              </a:solidFill>
              <a:latin typeface="Calibri"/>
              <a:ea typeface="Calibri"/>
              <a:cs typeface="Calibri"/>
              <a:sym typeface="Calibri"/>
            </a:endParaRPr>
          </a:p>
          <a:p>
            <a:pPr indent="-228600" lvl="0" marL="228600" marR="0" rtl="0" algn="just">
              <a:lnSpc>
                <a:spcPct val="90000"/>
              </a:lnSpc>
              <a:spcBef>
                <a:spcPts val="100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In addressing the current limitation of TTS-GAN, which assumes a unimodal data distribution and generates samples based on this expected pattern, a promising future research could involves exploring the integration of a conditional generative adversarial network (c-GAN) framework.</a:t>
            </a:r>
            <a:endParaRPr sz="2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8"/>
          <p:cNvSpPr txBox="1"/>
          <p:nvPr>
            <p:ph type="title"/>
          </p:nvPr>
        </p:nvSpPr>
        <p:spPr>
          <a:xfrm>
            <a:off x="652550" y="372947"/>
            <a:ext cx="10515600" cy="8337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References</a:t>
            </a:r>
            <a:endParaRPr/>
          </a:p>
        </p:txBody>
      </p:sp>
      <p:sp>
        <p:nvSpPr>
          <p:cNvPr id="232" name="Google Shape;2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18"/>
          <p:cNvSpPr txBox="1"/>
          <p:nvPr/>
        </p:nvSpPr>
        <p:spPr>
          <a:xfrm>
            <a:off x="853440" y="1253331"/>
            <a:ext cx="10113819" cy="4351338"/>
          </a:xfrm>
          <a:prstGeom prst="rect">
            <a:avLst/>
          </a:prstGeom>
          <a:noFill/>
          <a:ln>
            <a:noFill/>
          </a:ln>
        </p:spPr>
        <p:txBody>
          <a:bodyPr anchorCtr="0" anchor="t" bIns="45700" lIns="91425" spcFirstLastPara="1" rIns="91425" wrap="square" tIns="45700">
            <a:normAutofit/>
          </a:bodyPr>
          <a:lstStyle/>
          <a:p>
            <a:pPr indent="-228600" lvl="0" marL="228600" marR="100965" rtl="0" algn="just">
              <a:lnSpc>
                <a:spcPct val="97000"/>
              </a:lnSpc>
              <a:spcBef>
                <a:spcPts val="0"/>
              </a:spcBef>
              <a:spcAft>
                <a:spcPts val="0"/>
              </a:spcAft>
              <a:buClr>
                <a:schemeClr val="dk1"/>
              </a:buClr>
              <a:buSzPts val="1000"/>
              <a:buFont typeface="Noto Sans Symbols"/>
              <a:buChar char="❑"/>
            </a:pPr>
            <a:r>
              <a:rPr lang="en-US" sz="2000">
                <a:solidFill>
                  <a:schemeClr val="dk1"/>
                </a:solidFill>
                <a:latin typeface="Calibri"/>
                <a:ea typeface="Calibri"/>
                <a:cs typeface="Calibri"/>
                <a:sym typeface="Calibri"/>
              </a:rPr>
              <a:t>Li, X., Metsis, V., Wang, H., Ngu, A.H.H. TTS-GAN: A Transformer-Based Time-Series Generative Adversarial Network. 20th International Conference on Artificial Intelligence in Medicine, AIME 2022, Halifax, Canada. vol 13263. Springer, Cham. (2022) </a:t>
            </a:r>
            <a:r>
              <a:rPr lang="en-US" sz="2000" u="sng">
                <a:solidFill>
                  <a:schemeClr val="dk1"/>
                </a:solidFill>
                <a:latin typeface="Calibri"/>
                <a:ea typeface="Calibri"/>
                <a:cs typeface="Calibri"/>
                <a:sym typeface="Calibri"/>
                <a:hlinkClick r:id="rId3">
                  <a:extLst>
                    <a:ext uri="{A12FA001-AC4F-418D-AE19-62706E023703}">
                      <ahyp:hlinkClr val="tx"/>
                    </a:ext>
                  </a:extLst>
                </a:hlinkClick>
              </a:rPr>
              <a:t>https://arxiv.org/abs/2202.02691</a:t>
            </a:r>
            <a:r>
              <a:rPr lang="en-US" sz="2000">
                <a:solidFill>
                  <a:schemeClr val="dk1"/>
                </a:solidFill>
                <a:latin typeface="Calibri"/>
                <a:ea typeface="Calibri"/>
                <a:cs typeface="Calibri"/>
                <a:sym typeface="Calibri"/>
              </a:rPr>
              <a:t> ,  </a:t>
            </a:r>
            <a:endParaRPr sz="2000">
              <a:solidFill>
                <a:schemeClr val="dk1"/>
              </a:solidFill>
              <a:latin typeface="Calibri"/>
              <a:ea typeface="Calibri"/>
              <a:cs typeface="Calibri"/>
              <a:sym typeface="Calibri"/>
            </a:endParaRPr>
          </a:p>
          <a:p>
            <a:pPr indent="-228600" lvl="0" marL="228600" marR="100965" rtl="0" algn="just">
              <a:lnSpc>
                <a:spcPct val="97000"/>
              </a:lnSpc>
              <a:spcBef>
                <a:spcPts val="795"/>
              </a:spcBef>
              <a:spcAft>
                <a:spcPts val="0"/>
              </a:spcAft>
              <a:buClr>
                <a:schemeClr val="dk1"/>
              </a:buClr>
              <a:buSzPts val="1000"/>
              <a:buFont typeface="Noto Sans Symbols"/>
              <a:buChar char="❑"/>
            </a:pPr>
            <a:r>
              <a:rPr lang="en-US" sz="2000">
                <a:solidFill>
                  <a:schemeClr val="dk1"/>
                </a:solidFill>
                <a:latin typeface="Calibri"/>
                <a:ea typeface="Calibri"/>
                <a:cs typeface="Calibri"/>
                <a:sym typeface="Calibri"/>
              </a:rPr>
              <a:t>E. Brophy, Z. Wang, Q. She, and T. Ward, “Generative adversarial networks in time series: A survey and taxonomy,” </a:t>
            </a:r>
            <a:r>
              <a:rPr lang="en-US" sz="2000" u="sng">
                <a:solidFill>
                  <a:schemeClr val="dk1"/>
                </a:solidFill>
                <a:latin typeface="Calibri"/>
                <a:ea typeface="Calibri"/>
                <a:cs typeface="Calibri"/>
                <a:sym typeface="Calibri"/>
                <a:hlinkClick r:id="rId4">
                  <a:extLst>
                    <a:ext uri="{A12FA001-AC4F-418D-AE19-62706E023703}">
                      <ahyp:hlinkClr val="tx"/>
                    </a:ext>
                  </a:extLst>
                </a:hlinkClick>
              </a:rPr>
              <a:t>https://arxiv.org/abs/2107.11098</a:t>
            </a:r>
            <a:r>
              <a:rPr lang="en-US" sz="2000">
                <a:solidFill>
                  <a:schemeClr val="dk1"/>
                </a:solidFill>
                <a:latin typeface="Calibri"/>
                <a:ea typeface="Calibri"/>
                <a:cs typeface="Calibri"/>
                <a:sym typeface="Calibri"/>
              </a:rPr>
              <a:t>  (2021)</a:t>
            </a:r>
            <a:endParaRPr sz="2000">
              <a:solidFill>
                <a:schemeClr val="dk1"/>
              </a:solidFill>
              <a:latin typeface="Calibri"/>
              <a:ea typeface="Calibri"/>
              <a:cs typeface="Calibri"/>
              <a:sym typeface="Calibri"/>
            </a:endParaRPr>
          </a:p>
          <a:p>
            <a:pPr indent="-228600" lvl="0" marL="228600" marR="100965" rtl="0" algn="just">
              <a:lnSpc>
                <a:spcPct val="97000"/>
              </a:lnSpc>
              <a:spcBef>
                <a:spcPts val="795"/>
              </a:spcBef>
              <a:spcAft>
                <a:spcPts val="0"/>
              </a:spcAft>
              <a:buClr>
                <a:schemeClr val="dk1"/>
              </a:buClr>
              <a:buSzPts val="1000"/>
              <a:buFont typeface="Noto Sans Symbols"/>
              <a:buChar char="❑"/>
            </a:pPr>
            <a:r>
              <a:rPr lang="en-US" sz="2000">
                <a:solidFill>
                  <a:schemeClr val="dk1"/>
                </a:solidFill>
                <a:latin typeface="Calibri"/>
                <a:ea typeface="Calibri"/>
                <a:cs typeface="Calibri"/>
                <a:sym typeface="Calibri"/>
              </a:rPr>
              <a:t>Vaswani, A., et al.: Attention is all you need. In: Advances in Neural Information Processing Systems, pp. 5998–6008. </a:t>
            </a:r>
            <a:r>
              <a:rPr lang="en-US" sz="2000" u="sng">
                <a:solidFill>
                  <a:schemeClr val="dk1"/>
                </a:solidFill>
                <a:latin typeface="Calibri"/>
                <a:ea typeface="Calibri"/>
                <a:cs typeface="Calibri"/>
                <a:sym typeface="Calibri"/>
                <a:hlinkClick r:id="rId5">
                  <a:extLst>
                    <a:ext uri="{A12FA001-AC4F-418D-AE19-62706E023703}">
                      <ahyp:hlinkClr val="tx"/>
                    </a:ext>
                  </a:extLst>
                </a:hlinkClick>
              </a:rPr>
              <a:t>https://arxiv.org/abs/1706.03762</a:t>
            </a:r>
            <a:r>
              <a:rPr lang="en-US" sz="2000">
                <a:solidFill>
                  <a:schemeClr val="dk1"/>
                </a:solidFill>
                <a:latin typeface="Calibri"/>
                <a:ea typeface="Calibri"/>
                <a:cs typeface="Calibri"/>
                <a:sym typeface="Calibri"/>
              </a:rPr>
              <a:t> (2017)</a:t>
            </a:r>
            <a:endParaRPr sz="2000">
              <a:solidFill>
                <a:schemeClr val="dk1"/>
              </a:solidFill>
              <a:latin typeface="Calibri"/>
              <a:ea typeface="Calibri"/>
              <a:cs typeface="Calibri"/>
              <a:sym typeface="Calibri"/>
            </a:endParaRPr>
          </a:p>
          <a:p>
            <a:pPr indent="-228600" lvl="0" marL="228600" marR="100965" rtl="0" algn="just">
              <a:lnSpc>
                <a:spcPct val="97000"/>
              </a:lnSpc>
              <a:spcBef>
                <a:spcPts val="795"/>
              </a:spcBef>
              <a:spcAft>
                <a:spcPts val="0"/>
              </a:spcAft>
              <a:buClr>
                <a:srgbClr val="000000"/>
              </a:buClr>
              <a:buSzPts val="1000"/>
              <a:buFont typeface="Noto Sans Symbols"/>
              <a:buChar char="❑"/>
            </a:pPr>
            <a:r>
              <a:rPr lang="en-US" sz="2000">
                <a:solidFill>
                  <a:srgbClr val="000000"/>
                </a:solidFill>
                <a:latin typeface="Calibri"/>
                <a:ea typeface="Calibri"/>
                <a:cs typeface="Calibri"/>
                <a:sym typeface="Calibri"/>
              </a:rPr>
              <a:t>Dosovitskiy, A., et al.:</a:t>
            </a:r>
            <a:r>
              <a:rPr lang="en-US" sz="2000">
                <a:solidFill>
                  <a:schemeClr val="dk1"/>
                </a:solidFill>
                <a:latin typeface="Calibri"/>
                <a:ea typeface="Calibri"/>
                <a:cs typeface="Calibri"/>
                <a:sym typeface="Calibri"/>
              </a:rPr>
              <a:t> An image is worth 16 </a:t>
            </a:r>
            <a:r>
              <a:rPr i="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16 words: transformers for image recognition at scale. </a:t>
            </a:r>
            <a:r>
              <a:rPr lang="en-US" sz="2000" u="sng">
                <a:solidFill>
                  <a:schemeClr val="dk1"/>
                </a:solidFill>
                <a:latin typeface="Calibri"/>
                <a:ea typeface="Calibri"/>
                <a:cs typeface="Calibri"/>
                <a:sym typeface="Calibri"/>
                <a:hlinkClick r:id="rId6">
                  <a:extLst>
                    <a:ext uri="{A12FA001-AC4F-418D-AE19-62706E023703}">
                      <ahyp:hlinkClr val="tx"/>
                    </a:ext>
                  </a:extLst>
                </a:hlinkClick>
              </a:rPr>
              <a:t>https://arxiv.org/abs/2010.11929</a:t>
            </a:r>
            <a:r>
              <a:rPr lang="en-US" sz="2000">
                <a:solidFill>
                  <a:schemeClr val="dk1"/>
                </a:solidFill>
                <a:latin typeface="Calibri"/>
                <a:ea typeface="Calibri"/>
                <a:cs typeface="Calibri"/>
                <a:sym typeface="Calibri"/>
              </a:rPr>
              <a:t>  (2020)</a:t>
            </a:r>
            <a:endParaRPr sz="2000">
              <a:solidFill>
                <a:schemeClr val="dk1"/>
              </a:solidFill>
              <a:latin typeface="Calibri"/>
              <a:ea typeface="Calibri"/>
              <a:cs typeface="Calibri"/>
              <a:sym typeface="Calibri"/>
            </a:endParaRPr>
          </a:p>
          <a:p>
            <a:pPr indent="-228600" lvl="0" marL="228600" marR="100965" rtl="0" algn="just">
              <a:lnSpc>
                <a:spcPct val="97000"/>
              </a:lnSpc>
              <a:spcBef>
                <a:spcPts val="795"/>
              </a:spcBef>
              <a:spcAft>
                <a:spcPts val="0"/>
              </a:spcAft>
              <a:buClr>
                <a:schemeClr val="dk1"/>
              </a:buClr>
              <a:buSzPts val="1000"/>
              <a:buFont typeface="Noto Sans Symbols"/>
              <a:buChar char="❑"/>
            </a:pPr>
            <a:r>
              <a:rPr lang="en-US" sz="2000">
                <a:solidFill>
                  <a:schemeClr val="dk1"/>
                </a:solidFill>
                <a:latin typeface="Calibri"/>
                <a:ea typeface="Calibri"/>
                <a:cs typeface="Calibri"/>
                <a:sym typeface="Calibri"/>
              </a:rPr>
              <a:t>Jiang, Y., Chang, S., Wang, Z.: TransGAN: two pure transformers can make one strong GAN, and that can scale up. In: Thirty-Fifth Conference on Neural Information Processing Systems </a:t>
            </a:r>
            <a:r>
              <a:rPr lang="en-US" sz="2000" u="sng">
                <a:solidFill>
                  <a:schemeClr val="dk1"/>
                </a:solidFill>
                <a:latin typeface="Calibri"/>
                <a:ea typeface="Calibri"/>
                <a:cs typeface="Calibri"/>
                <a:sym typeface="Calibri"/>
                <a:hlinkClick r:id="rId7">
                  <a:extLst>
                    <a:ext uri="{A12FA001-AC4F-418D-AE19-62706E023703}">
                      <ahyp:hlinkClr val="tx"/>
                    </a:ext>
                  </a:extLst>
                </a:hlinkClick>
              </a:rPr>
              <a:t>https://arxiv.org/abs/2102.07074</a:t>
            </a:r>
            <a:r>
              <a:rPr lang="en-US" sz="2000">
                <a:solidFill>
                  <a:schemeClr val="dk1"/>
                </a:solidFill>
                <a:latin typeface="Calibri"/>
                <a:ea typeface="Calibri"/>
                <a:cs typeface="Calibri"/>
                <a:sym typeface="Calibri"/>
              </a:rPr>
              <a:t> (2021)</a:t>
            </a:r>
            <a:endParaRPr sz="2000">
              <a:solidFill>
                <a:schemeClr val="dk1"/>
              </a:solidFill>
              <a:latin typeface="Calibri"/>
              <a:ea typeface="Calibri"/>
              <a:cs typeface="Calibri"/>
              <a:sym typeface="Calibri"/>
            </a:endParaRPr>
          </a:p>
          <a:p>
            <a:pPr indent="-101600" lvl="0" marL="228600" marR="0" rtl="0" algn="just">
              <a:lnSpc>
                <a:spcPct val="90000"/>
              </a:lnSpc>
              <a:spcBef>
                <a:spcPts val="100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9"/>
          <p:cNvSpPr txBox="1"/>
          <p:nvPr>
            <p:ph type="title"/>
          </p:nvPr>
        </p:nvSpPr>
        <p:spPr>
          <a:xfrm>
            <a:off x="652550" y="372947"/>
            <a:ext cx="10515600" cy="8337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References</a:t>
            </a:r>
            <a:endParaRPr/>
          </a:p>
        </p:txBody>
      </p:sp>
      <p:sp>
        <p:nvSpPr>
          <p:cNvPr id="239" name="Google Shape;23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0" name="Google Shape;240;p19"/>
          <p:cNvSpPr txBox="1"/>
          <p:nvPr/>
        </p:nvSpPr>
        <p:spPr>
          <a:xfrm>
            <a:off x="853440" y="1253331"/>
            <a:ext cx="10113819" cy="4351338"/>
          </a:xfrm>
          <a:prstGeom prst="rect">
            <a:avLst/>
          </a:prstGeom>
          <a:noFill/>
          <a:ln>
            <a:noFill/>
          </a:ln>
        </p:spPr>
        <p:txBody>
          <a:bodyPr anchorCtr="0" anchor="t" bIns="45700" lIns="91425" spcFirstLastPara="1" rIns="91425" wrap="square" tIns="45700">
            <a:normAutofit/>
          </a:bodyPr>
          <a:lstStyle/>
          <a:p>
            <a:pPr indent="-228600" lvl="0" marL="228600" marR="100965" rtl="0" algn="l">
              <a:lnSpc>
                <a:spcPct val="97000"/>
              </a:lnSpc>
              <a:spcBef>
                <a:spcPts val="0"/>
              </a:spcBef>
              <a:spcAft>
                <a:spcPts val="0"/>
              </a:spcAft>
              <a:buClr>
                <a:schemeClr val="dk1"/>
              </a:buClr>
              <a:buSzPts val="1000"/>
              <a:buFont typeface="Noto Sans Symbols"/>
              <a:buChar char="❑"/>
            </a:pPr>
            <a:r>
              <a:rPr lang="en-US" sz="2000">
                <a:solidFill>
                  <a:schemeClr val="dk1"/>
                </a:solidFill>
                <a:latin typeface="Calibri"/>
                <a:ea typeface="Calibri"/>
                <a:cs typeface="Calibri"/>
                <a:sym typeface="Calibri"/>
              </a:rPr>
              <a:t>Xiaomin-Li, Vangelis Metsis, TTS-GAN: A Transformer-based Time-Series Generative Adversarial Network (2022). </a:t>
            </a:r>
            <a:r>
              <a:rPr i="1" lang="en-US" sz="2000">
                <a:solidFill>
                  <a:schemeClr val="dk1"/>
                </a:solidFill>
                <a:latin typeface="Calibri"/>
                <a:ea typeface="Calibri"/>
                <a:cs typeface="Calibri"/>
                <a:sym typeface="Calibri"/>
              </a:rPr>
              <a:t>Code link-  </a:t>
            </a:r>
            <a:r>
              <a:rPr i="1" lang="en-US" sz="2000" u="sng">
                <a:solidFill>
                  <a:schemeClr val="dk1"/>
                </a:solidFill>
                <a:latin typeface="Calibri"/>
                <a:ea typeface="Calibri"/>
                <a:cs typeface="Calibri"/>
                <a:sym typeface="Calibri"/>
                <a:hlinkClick r:id="rId3">
                  <a:extLst>
                    <a:ext uri="{A12FA001-AC4F-418D-AE19-62706E023703}">
                      <ahyp:hlinkClr val="tx"/>
                    </a:ext>
                  </a:extLst>
                </a:hlinkClick>
              </a:rPr>
              <a:t>https://github.com/imics-lab/tts-gan</a:t>
            </a:r>
            <a:endParaRPr i="1" sz="2000">
              <a:solidFill>
                <a:schemeClr val="dk1"/>
              </a:solidFill>
              <a:latin typeface="Calibri"/>
              <a:ea typeface="Calibri"/>
              <a:cs typeface="Calibri"/>
              <a:sym typeface="Calibri"/>
            </a:endParaRPr>
          </a:p>
          <a:p>
            <a:pPr indent="-228600" lvl="0" marL="228600" marR="100965" rtl="0" algn="l">
              <a:lnSpc>
                <a:spcPct val="97000"/>
              </a:lnSpc>
              <a:spcBef>
                <a:spcPts val="795"/>
              </a:spcBef>
              <a:spcAft>
                <a:spcPts val="0"/>
              </a:spcAft>
              <a:buClr>
                <a:schemeClr val="dk1"/>
              </a:buClr>
              <a:buSzPts val="1000"/>
              <a:buFont typeface="Noto Sans Symbols"/>
              <a:buChar char="❑"/>
            </a:pPr>
            <a:r>
              <a:rPr lang="en-US" sz="2000">
                <a:solidFill>
                  <a:schemeClr val="dk1"/>
                </a:solidFill>
                <a:latin typeface="Calibri"/>
                <a:ea typeface="Calibri"/>
                <a:cs typeface="Calibri"/>
                <a:sym typeface="Calibri"/>
              </a:rPr>
              <a:t>Jay Alammar, The Illustrated Transformer (2018).                       </a:t>
            </a:r>
            <a:r>
              <a:rPr lang="en-US" sz="2000" u="sng">
                <a:solidFill>
                  <a:schemeClr val="dk1"/>
                </a:solidFill>
                <a:latin typeface="Calibri"/>
                <a:ea typeface="Calibri"/>
                <a:cs typeface="Calibri"/>
                <a:sym typeface="Calibri"/>
                <a:hlinkClick r:id="rId4">
                  <a:extLst>
                    <a:ext uri="{A12FA001-AC4F-418D-AE19-62706E023703}">
                      <ahyp:hlinkClr val="tx"/>
                    </a:ext>
                  </a:extLst>
                </a:hlinkClick>
              </a:rPr>
              <a:t>https://jalammar.github.io/illustrated-transformer/</a:t>
            </a:r>
            <a:r>
              <a:rPr lang="en-US" sz="2000">
                <a:solidFill>
                  <a:schemeClr val="dk1"/>
                </a:solidFill>
                <a:latin typeface="Calibri"/>
                <a:ea typeface="Calibri"/>
                <a:cs typeface="Calibri"/>
                <a:sym typeface="Calibri"/>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38200" y="365125"/>
            <a:ext cx="10515600" cy="8845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OUTLINE</a:t>
            </a:r>
            <a:endParaRPr/>
          </a:p>
        </p:txBody>
      </p:sp>
      <p:sp>
        <p:nvSpPr>
          <p:cNvPr id="99" name="Google Shape;99;p2"/>
          <p:cNvSpPr txBox="1"/>
          <p:nvPr>
            <p:ph idx="1" type="body"/>
          </p:nvPr>
        </p:nvSpPr>
        <p:spPr>
          <a:xfrm>
            <a:off x="838200" y="1395253"/>
            <a:ext cx="10515600" cy="48155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latin typeface="Calibri"/>
                <a:ea typeface="Calibri"/>
                <a:cs typeface="Calibri"/>
                <a:sym typeface="Calibri"/>
              </a:rPr>
              <a:t>Problem Statement                                                      </a:t>
            </a:r>
            <a:endParaRPr/>
          </a:p>
          <a:p>
            <a:pPr indent="-228600" lvl="0" marL="228600" rtl="0" algn="l">
              <a:lnSpc>
                <a:spcPct val="90000"/>
              </a:lnSpc>
              <a:spcBef>
                <a:spcPts val="1000"/>
              </a:spcBef>
              <a:spcAft>
                <a:spcPts val="0"/>
              </a:spcAft>
              <a:buClr>
                <a:schemeClr val="dk1"/>
              </a:buClr>
              <a:buSzPts val="2200"/>
              <a:buChar char="•"/>
            </a:pPr>
            <a:r>
              <a:rPr lang="en-US" sz="2200">
                <a:latin typeface="Calibri"/>
                <a:ea typeface="Calibri"/>
                <a:cs typeface="Calibri"/>
                <a:sym typeface="Calibri"/>
              </a:rPr>
              <a:t>Work Done before Mid-term Review                        </a:t>
            </a:r>
            <a:endParaRPr/>
          </a:p>
          <a:p>
            <a:pPr indent="-228600" lvl="0" marL="228600" rtl="0" algn="l">
              <a:lnSpc>
                <a:spcPct val="90000"/>
              </a:lnSpc>
              <a:spcBef>
                <a:spcPts val="1000"/>
              </a:spcBef>
              <a:spcAft>
                <a:spcPts val="0"/>
              </a:spcAft>
              <a:buClr>
                <a:schemeClr val="dk1"/>
              </a:buClr>
              <a:buSzPts val="2200"/>
              <a:buChar char="•"/>
            </a:pPr>
            <a:r>
              <a:rPr lang="en-US" sz="2200">
                <a:latin typeface="Calibri"/>
                <a:ea typeface="Calibri"/>
                <a:cs typeface="Calibri"/>
                <a:sym typeface="Calibri"/>
              </a:rPr>
              <a:t>Comments received during Mid-term Review         </a:t>
            </a:r>
            <a:endParaRPr/>
          </a:p>
          <a:p>
            <a:pPr indent="-228600" lvl="0" marL="228600" rtl="0" algn="l">
              <a:lnSpc>
                <a:spcPct val="90000"/>
              </a:lnSpc>
              <a:spcBef>
                <a:spcPts val="1000"/>
              </a:spcBef>
              <a:spcAft>
                <a:spcPts val="0"/>
              </a:spcAft>
              <a:buClr>
                <a:schemeClr val="dk1"/>
              </a:buClr>
              <a:buSzPts val="2200"/>
              <a:buChar char="•"/>
            </a:pPr>
            <a:r>
              <a:rPr lang="en-US" sz="2200">
                <a:latin typeface="Calibri"/>
                <a:ea typeface="Calibri"/>
                <a:cs typeface="Calibri"/>
                <a:sym typeface="Calibri"/>
              </a:rPr>
              <a:t>Addressal of Comments                                               </a:t>
            </a:r>
            <a:endParaRPr/>
          </a:p>
          <a:p>
            <a:pPr indent="-228600" lvl="0" marL="228600" rtl="0" algn="l">
              <a:lnSpc>
                <a:spcPct val="90000"/>
              </a:lnSpc>
              <a:spcBef>
                <a:spcPts val="1000"/>
              </a:spcBef>
              <a:spcAft>
                <a:spcPts val="0"/>
              </a:spcAft>
              <a:buClr>
                <a:schemeClr val="dk1"/>
              </a:buClr>
              <a:buSzPts val="2200"/>
              <a:buChar char="•"/>
            </a:pPr>
            <a:r>
              <a:rPr lang="en-US" sz="2200">
                <a:latin typeface="Calibri"/>
                <a:ea typeface="Calibri"/>
                <a:cs typeface="Calibri"/>
                <a:sym typeface="Calibri"/>
              </a:rPr>
              <a:t>Work Done after Mid-term Review                                </a:t>
            </a:r>
            <a:endParaRPr/>
          </a:p>
          <a:p>
            <a:pPr indent="-228600" lvl="0" marL="228600" rtl="0" algn="l">
              <a:lnSpc>
                <a:spcPct val="90000"/>
              </a:lnSpc>
              <a:spcBef>
                <a:spcPts val="1000"/>
              </a:spcBef>
              <a:spcAft>
                <a:spcPts val="0"/>
              </a:spcAft>
              <a:buClr>
                <a:schemeClr val="dk1"/>
              </a:buClr>
              <a:buSzPts val="2200"/>
              <a:buChar char="•"/>
            </a:pPr>
            <a:r>
              <a:rPr i="0" lang="en-US" sz="2200" u="none" strike="noStrike">
                <a:latin typeface="Calibri"/>
                <a:ea typeface="Calibri"/>
                <a:cs typeface="Calibri"/>
                <a:sym typeface="Calibri"/>
              </a:rPr>
              <a:t>Experiments and Results                                             </a:t>
            </a:r>
            <a:endParaRPr sz="22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200"/>
              <a:buChar char="•"/>
            </a:pPr>
            <a:r>
              <a:rPr lang="en-US" sz="2200">
                <a:latin typeface="Calibri"/>
                <a:ea typeface="Calibri"/>
                <a:cs typeface="Calibri"/>
                <a:sym typeface="Calibri"/>
              </a:rPr>
              <a:t>Conclusions                                                                      </a:t>
            </a:r>
            <a:endParaRPr/>
          </a:p>
          <a:p>
            <a:pPr indent="-228600" lvl="0" marL="228600" rtl="0" algn="l">
              <a:lnSpc>
                <a:spcPct val="90000"/>
              </a:lnSpc>
              <a:spcBef>
                <a:spcPts val="1000"/>
              </a:spcBef>
              <a:spcAft>
                <a:spcPts val="0"/>
              </a:spcAft>
              <a:buClr>
                <a:schemeClr val="dk1"/>
              </a:buClr>
              <a:buSzPts val="2200"/>
              <a:buChar char="•"/>
            </a:pPr>
            <a:r>
              <a:rPr lang="en-US" sz="2200">
                <a:latin typeface="Calibri"/>
                <a:ea typeface="Calibri"/>
                <a:cs typeface="Calibri"/>
                <a:sym typeface="Calibri"/>
              </a:rPr>
              <a:t>Scope for Future Work                                                 </a:t>
            </a:r>
            <a:endParaRPr/>
          </a:p>
          <a:p>
            <a:pPr indent="-228600" lvl="0" marL="228600" rtl="0" algn="l">
              <a:lnSpc>
                <a:spcPct val="90000"/>
              </a:lnSpc>
              <a:spcBef>
                <a:spcPts val="1000"/>
              </a:spcBef>
              <a:spcAft>
                <a:spcPts val="0"/>
              </a:spcAft>
              <a:buClr>
                <a:schemeClr val="dk1"/>
              </a:buClr>
              <a:buSzPts val="2200"/>
              <a:buChar char="•"/>
            </a:pPr>
            <a:r>
              <a:rPr lang="en-US" sz="2200">
                <a:latin typeface="Calibri"/>
                <a:ea typeface="Calibri"/>
                <a:cs typeface="Calibri"/>
                <a:sym typeface="Calibri"/>
              </a:rPr>
              <a:t>References                                                                     </a:t>
            </a:r>
            <a:endParaRPr/>
          </a:p>
        </p:txBody>
      </p:sp>
      <p:sp>
        <p:nvSpPr>
          <p:cNvPr id="100" name="Google Shape;10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ph idx="1" type="body"/>
          </p:nvPr>
        </p:nvSpPr>
        <p:spPr>
          <a:xfrm>
            <a:off x="4127634" y="2253443"/>
            <a:ext cx="4636988" cy="2206690"/>
          </a:xfrm>
          <a:prstGeom prst="rect">
            <a:avLst/>
          </a:prstGeom>
          <a:noFill/>
          <a:ln>
            <a:noFill/>
          </a:ln>
        </p:spPr>
        <p:txBody>
          <a:bodyPr anchorCtr="0" anchor="t" bIns="45700" lIns="91425" spcFirstLastPara="1" rIns="91425" wrap="square" tIns="45700">
            <a:normAutofit/>
          </a:bodyPr>
          <a:lstStyle/>
          <a:p>
            <a:pPr indent="-360363" lvl="0" marL="360363" rtl="0" algn="just">
              <a:lnSpc>
                <a:spcPct val="90000"/>
              </a:lnSpc>
              <a:spcBef>
                <a:spcPts val="0"/>
              </a:spcBef>
              <a:spcAft>
                <a:spcPts val="0"/>
              </a:spcAft>
              <a:buClr>
                <a:schemeClr val="dk1"/>
              </a:buClr>
              <a:buSzPts val="5700"/>
              <a:buNone/>
            </a:pPr>
            <a:r>
              <a:rPr lang="en-US" sz="5700">
                <a:latin typeface="Calibri"/>
                <a:ea typeface="Calibri"/>
                <a:cs typeface="Calibri"/>
                <a:sym typeface="Calibri"/>
              </a:rPr>
              <a:t>THANK YOU</a:t>
            </a:r>
            <a:endParaRPr/>
          </a:p>
        </p:txBody>
      </p:sp>
      <p:sp>
        <p:nvSpPr>
          <p:cNvPr id="246" name="Google Shape;24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983136" y="355794"/>
            <a:ext cx="8069424" cy="803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Problem Statement</a:t>
            </a:r>
            <a:endParaRPr/>
          </a:p>
        </p:txBody>
      </p:sp>
      <p:sp>
        <p:nvSpPr>
          <p:cNvPr id="106" name="Google Shape;106;p3"/>
          <p:cNvSpPr txBox="1"/>
          <p:nvPr>
            <p:ph idx="1" type="body"/>
          </p:nvPr>
        </p:nvSpPr>
        <p:spPr>
          <a:xfrm>
            <a:off x="983136" y="1324548"/>
            <a:ext cx="10515600" cy="486632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200"/>
              <a:buChar char="•"/>
            </a:pPr>
            <a:r>
              <a:rPr b="0" i="0" lang="en-US" sz="2200"/>
              <a:t>In this project report, we address the common challenge of limited data in medical machine learning applications, particularly when dealing with time series datasets such as electrocardiogram (ECG) signals. </a:t>
            </a:r>
            <a:endParaRPr/>
          </a:p>
          <a:p>
            <a:pPr indent="-228600" lvl="0" marL="228600" rtl="0" algn="just">
              <a:lnSpc>
                <a:spcPct val="90000"/>
              </a:lnSpc>
              <a:spcBef>
                <a:spcPts val="1000"/>
              </a:spcBef>
              <a:spcAft>
                <a:spcPts val="0"/>
              </a:spcAft>
              <a:buClr>
                <a:schemeClr val="dk1"/>
              </a:buClr>
              <a:buSzPts val="2200"/>
              <a:buChar char="•"/>
            </a:pPr>
            <a:r>
              <a:rPr b="0" i="0" lang="en-US" sz="2200"/>
              <a:t>Conventional RNN-based time-series GANs have limitations in modeling long sequences </a:t>
            </a:r>
            <a:r>
              <a:rPr lang="en-US" sz="2200"/>
              <a:t>as they fail to capture the long-term dependencies of time-series data.</a:t>
            </a:r>
            <a:endParaRPr b="0" i="0" sz="2200"/>
          </a:p>
          <a:p>
            <a:pPr indent="-228600" lvl="0" marL="228600" rtl="0" algn="just">
              <a:lnSpc>
                <a:spcPct val="90000"/>
              </a:lnSpc>
              <a:spcBef>
                <a:spcPts val="1000"/>
              </a:spcBef>
              <a:spcAft>
                <a:spcPts val="0"/>
              </a:spcAft>
              <a:buClr>
                <a:schemeClr val="dk1"/>
              </a:buClr>
              <a:buSzPts val="2200"/>
              <a:buChar char="•"/>
            </a:pPr>
            <a:r>
              <a:rPr b="0" i="0" lang="en-US" sz="2200"/>
              <a:t>Acknowledging the transformative capabilities of transformer architectures, there exists an untapped potential for their application in time-series GAN research, promising breakthroughs across healthcare, finance, language processing, and beyond.</a:t>
            </a:r>
            <a:endParaRPr/>
          </a:p>
          <a:p>
            <a:pPr indent="-228600" lvl="0" marL="228600" rtl="0" algn="just">
              <a:lnSpc>
                <a:spcPct val="90000"/>
              </a:lnSpc>
              <a:spcBef>
                <a:spcPts val="1000"/>
              </a:spcBef>
              <a:spcAft>
                <a:spcPts val="0"/>
              </a:spcAft>
              <a:buClr>
                <a:schemeClr val="dk1"/>
              </a:buClr>
              <a:buSzPts val="2200"/>
              <a:buChar char="•"/>
            </a:pPr>
            <a:r>
              <a:rPr b="0" i="0" lang="en-US" sz="2200"/>
              <a:t>To overcome this limitation, we propose TTS-GAN, a novel approach leveraging a transformer-based Generative Adversarial Network (GAN) for the generation of realistic synthetic time-series data sequences </a:t>
            </a:r>
            <a:r>
              <a:rPr lang="en-US" sz="2200">
                <a:latin typeface="Calibri"/>
                <a:ea typeface="Calibri"/>
                <a:cs typeface="Calibri"/>
                <a:sym typeface="Calibri"/>
              </a:rPr>
              <a:t>to overcome data scarcity challenges.</a:t>
            </a:r>
            <a:endParaRPr/>
          </a:p>
          <a:p>
            <a:pPr indent="-88900" lvl="0" marL="228600" rtl="0" algn="just">
              <a:lnSpc>
                <a:spcPct val="90000"/>
              </a:lnSpc>
              <a:spcBef>
                <a:spcPts val="1000"/>
              </a:spcBef>
              <a:spcAft>
                <a:spcPts val="0"/>
              </a:spcAft>
              <a:buClr>
                <a:schemeClr val="dk1"/>
              </a:buClr>
              <a:buSzPts val="2200"/>
              <a:buNone/>
            </a:pPr>
            <a:r>
              <a:t/>
            </a:r>
            <a:endParaRPr b="0" i="0" sz="2200"/>
          </a:p>
        </p:txBody>
      </p:sp>
      <p:sp>
        <p:nvSpPr>
          <p:cNvPr id="107" name="Google Shape;10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853440" y="345669"/>
            <a:ext cx="10515600" cy="8337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Work Done before Mid-term Review</a:t>
            </a:r>
            <a:endParaRPr b="1" sz="3200">
              <a:latin typeface="Calibri"/>
              <a:ea typeface="Calibri"/>
              <a:cs typeface="Calibri"/>
              <a:sym typeface="Calibri"/>
            </a:endParaRPr>
          </a:p>
        </p:txBody>
      </p:sp>
      <p:sp>
        <p:nvSpPr>
          <p:cNvPr id="113" name="Google Shape;11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4" name="Google Shape;114;p4"/>
          <p:cNvSpPr txBox="1"/>
          <p:nvPr/>
        </p:nvSpPr>
        <p:spPr>
          <a:xfrm>
            <a:off x="853440" y="1592218"/>
            <a:ext cx="9910864" cy="4351338"/>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90000"/>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Understanding the basic concepts of GAN and Transformer based Models and a thorough study of the paper and other relevant major works done in the last few years was done, which helped in understanding the direction this paper can be taken towards.</a:t>
            </a:r>
            <a:endParaRPr/>
          </a:p>
          <a:p>
            <a:pPr indent="-457200" lvl="0" marL="457200" marR="0" rtl="0" algn="just">
              <a:lnSpc>
                <a:spcPct val="90000"/>
              </a:lnSpc>
              <a:spcBef>
                <a:spcPts val="10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topics involving mathematical background like data Pre-processing, loss functions for parameter updatation, similarity scores for evaluation.  </a:t>
            </a:r>
            <a:endParaRPr/>
          </a:p>
          <a:p>
            <a:pPr indent="-457200" lvl="0" marL="457200" marR="0" rtl="0" algn="just">
              <a:lnSpc>
                <a:spcPct val="90000"/>
              </a:lnSpc>
              <a:spcBef>
                <a:spcPts val="10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code for TTS-GAN provided was implemented and the synthetic results were obtained. </a:t>
            </a:r>
            <a:endParaRPr/>
          </a:p>
          <a:p>
            <a:pPr indent="-317500" lvl="0" marL="457200" marR="0" rtl="0" algn="just">
              <a:lnSpc>
                <a:spcPct val="90000"/>
              </a:lnSpc>
              <a:spcBef>
                <a:spcPts val="100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652550" y="372947"/>
            <a:ext cx="10515600" cy="8337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  Comments received during Mid-term Review</a:t>
            </a:r>
            <a:endParaRPr b="1" sz="3200">
              <a:latin typeface="Calibri"/>
              <a:ea typeface="Calibri"/>
              <a:cs typeface="Calibri"/>
              <a:sym typeface="Calibri"/>
            </a:endParaRPr>
          </a:p>
        </p:txBody>
      </p:sp>
      <p:sp>
        <p:nvSpPr>
          <p:cNvPr id="120" name="Google Shape;12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1" name="Google Shape;121;p5"/>
          <p:cNvSpPr txBox="1"/>
          <p:nvPr/>
        </p:nvSpPr>
        <p:spPr>
          <a:xfrm>
            <a:off x="853440" y="1253331"/>
            <a:ext cx="10113819" cy="4351338"/>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Lack of clarity about Past Works and detail of the architecture.</a:t>
            </a:r>
            <a:endParaRPr/>
          </a:p>
          <a:p>
            <a:pPr indent="-228600" lvl="0" marL="228600" marR="0" rtl="0" algn="just">
              <a:lnSpc>
                <a:spcPct val="90000"/>
              </a:lnSpc>
              <a:spcBef>
                <a:spcPts val="10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Though synthetic samples were obtained, no proper comparison was made with the original data to quantitatively validate the fidelity of the synthetic data and affirm the effectiveness of TTS-GAN.</a:t>
            </a:r>
            <a:endParaRPr/>
          </a:p>
          <a:p>
            <a:pPr indent="-228600" lvl="0" marL="228600" marR="0" rtl="0" algn="just">
              <a:lnSpc>
                <a:spcPct val="90000"/>
              </a:lnSpc>
              <a:spcBef>
                <a:spcPts val="10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To implement a working code on ECG dataset and make sure learning happens during the training process.</a:t>
            </a:r>
            <a:endParaRPr/>
          </a:p>
          <a:p>
            <a:pPr indent="-228600" lvl="0" marL="228600" marR="0" rtl="0" algn="just">
              <a:lnSpc>
                <a:spcPct val="90000"/>
              </a:lnSpc>
              <a:spcBef>
                <a:spcPts val="10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Must have better understandability of the 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652550" y="362787"/>
            <a:ext cx="10515600" cy="8337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  Addressal of Comments</a:t>
            </a:r>
            <a:endParaRPr b="1" sz="3200">
              <a:latin typeface="Calibri"/>
              <a:ea typeface="Calibri"/>
              <a:cs typeface="Calibri"/>
              <a:sym typeface="Calibri"/>
            </a:endParaRPr>
          </a:p>
        </p:txBody>
      </p:sp>
      <p:sp>
        <p:nvSpPr>
          <p:cNvPr id="127" name="Google Shape;12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8" name="Google Shape;128;p6"/>
          <p:cNvSpPr txBox="1"/>
          <p:nvPr/>
        </p:nvSpPr>
        <p:spPr>
          <a:xfrm>
            <a:off x="853440" y="1253331"/>
            <a:ext cx="10113819"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M1 and M2 undertook an extensive review of both Generative Adversarial Networks (GANs) and transformer architectures and elucidated how GANs could be effectively applied to time-series data and subsequently integrated the transformer architecture into the GAN framework to obtain synthetic data records for ECG dataset.</a:t>
            </a:r>
            <a:endParaRPr/>
          </a:p>
          <a:p>
            <a:pPr indent="-228600" lvl="0" marL="228600" marR="0" rtl="0" algn="just">
              <a:lnSpc>
                <a:spcPct val="90000"/>
              </a:lnSpc>
              <a:spcBef>
                <a:spcPts val="10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In response to the need for a proper quantitative validation of the synthetic data, M1 calculated the Shannon Jansen distance and cosine similarity scores, providing quantitative metrics to assess the fidelity of the synthetic data. Also, this score is used to assure that learning is happening through the epochs, as visually its difficult to analyse the patterns.</a:t>
            </a:r>
            <a:endParaRPr/>
          </a:p>
          <a:p>
            <a:pPr indent="-228600" lvl="0" marL="228600" marR="0" rtl="0" algn="just">
              <a:lnSpc>
                <a:spcPct val="90000"/>
              </a:lnSpc>
              <a:spcBef>
                <a:spcPts val="10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Additionally, to enhance interpretability, t-SNE for visualization is employed by M2, offering an insightful comparison of the synthetic and original data patterns. The emphasis on code implementation and clarity contributes to a more comprehensive and transparent presentation of the research work.</a:t>
            </a:r>
            <a:endParaRPr/>
          </a:p>
          <a:p>
            <a:pPr indent="-88900" lvl="0" marL="228600" marR="0" rtl="0" algn="just">
              <a:lnSpc>
                <a:spcPct val="90000"/>
              </a:lnSpc>
              <a:spcBef>
                <a:spcPts val="100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652550" y="372947"/>
            <a:ext cx="10515600" cy="8337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Work Done after Mid-term Review</a:t>
            </a:r>
            <a:endParaRPr b="1" sz="3200">
              <a:latin typeface="Calibri"/>
              <a:ea typeface="Calibri"/>
              <a:cs typeface="Calibri"/>
              <a:sym typeface="Calibri"/>
            </a:endParaRPr>
          </a:p>
        </p:txBody>
      </p:sp>
      <p:sp>
        <p:nvSpPr>
          <p:cNvPr id="134" name="Google Shape;13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5" name="Google Shape;135;p7"/>
          <p:cNvSpPr txBox="1"/>
          <p:nvPr/>
        </p:nvSpPr>
        <p:spPr>
          <a:xfrm>
            <a:off x="853441" y="1253331"/>
            <a:ext cx="7376159" cy="4351338"/>
          </a:xfrm>
          <a:prstGeom prst="rect">
            <a:avLst/>
          </a:prstGeom>
          <a:noFill/>
          <a:ln>
            <a:noFill/>
          </a:ln>
        </p:spPr>
        <p:txBody>
          <a:bodyPr anchorCtr="0" anchor="t" bIns="45700" lIns="91425" spcFirstLastPara="1" rIns="91425" wrap="square" tIns="45700">
            <a:normAutofit fontScale="92500"/>
          </a:bodyPr>
          <a:lstStyle/>
          <a:p>
            <a:pPr indent="-228600" lvl="0" marL="228600" marR="0" rtl="0" algn="just">
              <a:lnSpc>
                <a:spcPct val="90000"/>
              </a:lnSpc>
              <a:spcBef>
                <a:spcPts val="0"/>
              </a:spcBef>
              <a:spcAft>
                <a:spcPts val="0"/>
              </a:spcAft>
              <a:buClr>
                <a:schemeClr val="dk1"/>
              </a:buClr>
              <a:buSzPct val="100000"/>
              <a:buFont typeface="Arial"/>
              <a:buChar char="•"/>
            </a:pPr>
            <a:r>
              <a:rPr b="0" i="0" lang="en-US" sz="2200" u="none" cap="none" strike="noStrike">
                <a:solidFill>
                  <a:schemeClr val="dk1"/>
                </a:solidFill>
                <a:latin typeface="Calibri"/>
                <a:ea typeface="Calibri"/>
                <a:cs typeface="Calibri"/>
                <a:sym typeface="Calibri"/>
              </a:rPr>
              <a:t>Along with enhancing the clarity of past works and providing a more detailed insight into the architecture. We delved into the implementation phase, incorporating the transformer architecture into both the Generator and Discriminator of the GAN.</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200" u="none" cap="none" strike="noStrike">
                <a:solidFill>
                  <a:schemeClr val="dk1"/>
                </a:solidFill>
                <a:latin typeface="Calibri"/>
                <a:ea typeface="Calibri"/>
                <a:cs typeface="Calibri"/>
                <a:sym typeface="Calibri"/>
              </a:rPr>
              <a:t>To offer a comprehensive understanding of the codebase, we have compiled visual representations that highlight key transformer features integrated into the GAN framework. These include Multi-Head Attention, Layer Normalization, Positional Encoding, and other critical components that contribute to the model's effectiveness in generating synthetic time-series data.</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200" u="none" cap="none" strike="noStrike">
                <a:solidFill>
                  <a:schemeClr val="dk1"/>
                </a:solidFill>
                <a:latin typeface="Calibri"/>
                <a:ea typeface="Calibri"/>
                <a:cs typeface="Calibri"/>
                <a:sym typeface="Calibri"/>
              </a:rPr>
              <a:t>This section ends with some formulas regarding Shannon Jansen distance and cosine similarity scores used in the study. </a:t>
            </a:r>
            <a:endParaRPr b="0" i="0" sz="2200" u="none" cap="none" strike="noStrike">
              <a:solidFill>
                <a:schemeClr val="dk1"/>
              </a:solidFill>
              <a:latin typeface="Calibri"/>
              <a:ea typeface="Calibri"/>
              <a:cs typeface="Calibri"/>
              <a:sym typeface="Calibri"/>
            </a:endParaRPr>
          </a:p>
        </p:txBody>
      </p:sp>
      <p:pic>
        <p:nvPicPr>
          <p:cNvPr id="136" name="Google Shape;136;p7"/>
          <p:cNvPicPr preferRelativeResize="0"/>
          <p:nvPr/>
        </p:nvPicPr>
        <p:blipFill rotWithShape="1">
          <a:blip r:embed="rId3">
            <a:alphaModFix/>
          </a:blip>
          <a:srcRect b="0" l="0" r="0" t="0"/>
          <a:stretch/>
        </p:blipFill>
        <p:spPr>
          <a:xfrm>
            <a:off x="8694191" y="449322"/>
            <a:ext cx="2644369" cy="59593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652550" y="372947"/>
            <a:ext cx="10515600" cy="8337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Work Done after Mid-term Review</a:t>
            </a:r>
            <a:endParaRPr b="1" sz="3200">
              <a:latin typeface="Calibri"/>
              <a:ea typeface="Calibri"/>
              <a:cs typeface="Calibri"/>
              <a:sym typeface="Calibri"/>
            </a:endParaRPr>
          </a:p>
        </p:txBody>
      </p:sp>
      <p:sp>
        <p:nvSpPr>
          <p:cNvPr id="142" name="Google Shape;14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3" name="Google Shape;143;p8"/>
          <p:cNvSpPr txBox="1"/>
          <p:nvPr/>
        </p:nvSpPr>
        <p:spPr>
          <a:xfrm>
            <a:off x="672006" y="1070217"/>
            <a:ext cx="10148541" cy="4351338"/>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200"/>
              <a:buFont typeface="Arial"/>
              <a:buNone/>
            </a:pPr>
            <a:r>
              <a:rPr b="1" i="0" lang="en-US" sz="2200" u="none" cap="none" strike="noStrike">
                <a:solidFill>
                  <a:schemeClr val="dk1"/>
                </a:solidFill>
                <a:latin typeface="Calibri"/>
                <a:ea typeface="Calibri"/>
                <a:cs typeface="Calibri"/>
                <a:sym typeface="Calibri"/>
              </a:rPr>
              <a:t>Multi-head self-attention</a:t>
            </a:r>
            <a:r>
              <a:rPr b="0" i="0" lang="en-US" sz="2200" u="none" cap="none" strike="noStrike">
                <a:solidFill>
                  <a:schemeClr val="dk1"/>
                </a:solidFill>
                <a:latin typeface="Calibri"/>
                <a:ea typeface="Calibri"/>
                <a:cs typeface="Calibri"/>
                <a:sym typeface="Calibri"/>
              </a:rPr>
              <a:t>: This module is designed to process sequences of data, capturing dependencies and relationships between different elements in the sequence.</a:t>
            </a:r>
            <a:endParaRPr b="0" i="0" sz="2200" u="none" cap="none" strike="noStrike">
              <a:solidFill>
                <a:schemeClr val="dk1"/>
              </a:solidFill>
              <a:latin typeface="Calibri"/>
              <a:ea typeface="Calibri"/>
              <a:cs typeface="Calibri"/>
              <a:sym typeface="Calibri"/>
            </a:endParaRPr>
          </a:p>
        </p:txBody>
      </p:sp>
      <p:pic>
        <p:nvPicPr>
          <p:cNvPr id="144" name="Google Shape;144;p8"/>
          <p:cNvPicPr preferRelativeResize="0"/>
          <p:nvPr/>
        </p:nvPicPr>
        <p:blipFill rotWithShape="1">
          <a:blip r:embed="rId3">
            <a:alphaModFix/>
          </a:blip>
          <a:srcRect b="0" l="0" r="0" t="0"/>
          <a:stretch/>
        </p:blipFill>
        <p:spPr>
          <a:xfrm>
            <a:off x="803179" y="3138883"/>
            <a:ext cx="8559690" cy="3423458"/>
          </a:xfrm>
          <a:prstGeom prst="rect">
            <a:avLst/>
          </a:prstGeom>
          <a:noFill/>
          <a:ln>
            <a:noFill/>
          </a:ln>
        </p:spPr>
      </p:pic>
      <p:pic>
        <p:nvPicPr>
          <p:cNvPr id="145" name="Google Shape;145;p8"/>
          <p:cNvPicPr preferRelativeResize="0"/>
          <p:nvPr/>
        </p:nvPicPr>
        <p:blipFill rotWithShape="1">
          <a:blip r:embed="rId4">
            <a:alphaModFix/>
          </a:blip>
          <a:srcRect b="0" l="0" r="0" t="0"/>
          <a:stretch/>
        </p:blipFill>
        <p:spPr>
          <a:xfrm>
            <a:off x="803176" y="1853585"/>
            <a:ext cx="5387807" cy="12269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652550" y="372947"/>
            <a:ext cx="10515600" cy="8337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Work Done after Mid-term Review</a:t>
            </a:r>
            <a:endParaRPr b="1" sz="3200">
              <a:latin typeface="Calibri"/>
              <a:ea typeface="Calibri"/>
              <a:cs typeface="Calibri"/>
              <a:sym typeface="Calibri"/>
            </a:endParaRPr>
          </a:p>
        </p:txBody>
      </p:sp>
      <p:sp>
        <p:nvSpPr>
          <p:cNvPr id="151" name="Google Shape;15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9"/>
          <p:cNvSpPr txBox="1"/>
          <p:nvPr/>
        </p:nvSpPr>
        <p:spPr>
          <a:xfrm>
            <a:off x="682224" y="1068506"/>
            <a:ext cx="10314709"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200"/>
              <a:buFont typeface="Arial"/>
              <a:buNone/>
            </a:pPr>
            <a:r>
              <a:rPr b="1" i="0" lang="en-US" sz="2200" u="none" cap="none" strike="noStrike">
                <a:solidFill>
                  <a:schemeClr val="dk1"/>
                </a:solidFill>
                <a:latin typeface="Calibri"/>
                <a:ea typeface="Calibri"/>
                <a:cs typeface="Calibri"/>
                <a:sym typeface="Calibri"/>
              </a:rPr>
              <a:t>Position-wise feedforward neural network module:</a:t>
            </a:r>
            <a:endParaRPr/>
          </a:p>
          <a:p>
            <a:pPr indent="0" lvl="0" marL="0" marR="0" rtl="0" algn="l">
              <a:lnSpc>
                <a:spcPct val="90000"/>
              </a:lnSpc>
              <a:spcBef>
                <a:spcPts val="1000"/>
              </a:spcBef>
              <a:spcAft>
                <a:spcPts val="0"/>
              </a:spcAft>
              <a:buClr>
                <a:schemeClr val="dk1"/>
              </a:buClr>
              <a:buSzPts val="2200"/>
              <a:buFont typeface="Arial"/>
              <a:buNone/>
            </a:pPr>
            <a:r>
              <a:rPr b="1" i="0" lang="en-US" sz="2200" u="none" cap="none" strike="noStrike">
                <a:solidFill>
                  <a:schemeClr val="dk1"/>
                </a:solidFill>
                <a:latin typeface="Calibri"/>
                <a:ea typeface="Calibri"/>
                <a:cs typeface="Calibri"/>
                <a:sym typeface="Calibri"/>
              </a:rPr>
              <a:t>Layer normalization</a:t>
            </a:r>
            <a:r>
              <a:rPr b="0" i="0" lang="en-US" sz="2200" u="none" cap="none" strike="noStrike">
                <a:solidFill>
                  <a:schemeClr val="dk1"/>
                </a:solidFill>
                <a:latin typeface="Calibri"/>
                <a:ea typeface="Calibri"/>
                <a:cs typeface="Calibri"/>
                <a:sym typeface="Calibri"/>
              </a:rPr>
              <a:t>: It is a technique to normalize the inputs of a layer across a specific set of dimensions.</a:t>
            </a:r>
            <a:endParaRPr b="1" i="0" sz="22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200"/>
              <a:buFont typeface="Arial"/>
              <a:buNone/>
            </a:pPr>
            <a:r>
              <a:t/>
            </a:r>
            <a:endParaRPr b="1" i="0" sz="22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200"/>
              <a:buFont typeface="Arial"/>
              <a:buNone/>
            </a:pPr>
            <a:r>
              <a:t/>
            </a:r>
            <a:endParaRPr b="1" i="0" sz="22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200"/>
              <a:buFont typeface="Arial"/>
              <a:buNone/>
            </a:pPr>
            <a:r>
              <a:t/>
            </a:r>
            <a:endParaRPr b="1" i="0" sz="22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200"/>
              <a:buFont typeface="Arial"/>
              <a:buNone/>
            </a:pPr>
            <a:r>
              <a:t/>
            </a:r>
            <a:endParaRPr b="1" i="0" sz="22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200"/>
              <a:buFont typeface="Arial"/>
              <a:buNone/>
            </a:pPr>
            <a:r>
              <a:t/>
            </a:r>
            <a:endParaRPr b="1" i="0" sz="22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200"/>
              <a:buFont typeface="Arial"/>
              <a:buNone/>
            </a:pPr>
            <a:r>
              <a:t/>
            </a:r>
            <a:endParaRPr b="1" i="0" sz="22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200"/>
              <a:buFont typeface="Arial"/>
              <a:buNone/>
            </a:pPr>
            <a:r>
              <a:t/>
            </a:r>
            <a:endParaRPr b="1" i="0" sz="2200" u="none" cap="none" strike="noStrike">
              <a:solidFill>
                <a:schemeClr val="dk1"/>
              </a:solidFill>
              <a:latin typeface="Calibri"/>
              <a:ea typeface="Calibri"/>
              <a:cs typeface="Calibri"/>
              <a:sym typeface="Calibri"/>
            </a:endParaRPr>
          </a:p>
        </p:txBody>
      </p:sp>
      <p:pic>
        <p:nvPicPr>
          <p:cNvPr id="153" name="Google Shape;153;p9"/>
          <p:cNvPicPr preferRelativeResize="0"/>
          <p:nvPr/>
        </p:nvPicPr>
        <p:blipFill rotWithShape="1">
          <a:blip r:embed="rId3">
            <a:alphaModFix/>
          </a:blip>
          <a:srcRect b="0" l="0" r="0" t="0"/>
          <a:stretch/>
        </p:blipFill>
        <p:spPr>
          <a:xfrm>
            <a:off x="778703" y="2430851"/>
            <a:ext cx="4997982" cy="3093988"/>
          </a:xfrm>
          <a:prstGeom prst="rect">
            <a:avLst/>
          </a:prstGeom>
          <a:noFill/>
          <a:ln>
            <a:noFill/>
          </a:ln>
        </p:spPr>
      </p:pic>
      <p:pic>
        <p:nvPicPr>
          <p:cNvPr id="154" name="Google Shape;154;p9"/>
          <p:cNvPicPr preferRelativeResize="0"/>
          <p:nvPr/>
        </p:nvPicPr>
        <p:blipFill rotWithShape="1">
          <a:blip r:embed="rId4">
            <a:alphaModFix/>
          </a:blip>
          <a:srcRect b="0" l="0" r="0" t="0"/>
          <a:stretch/>
        </p:blipFill>
        <p:spPr>
          <a:xfrm>
            <a:off x="5981612" y="2430851"/>
            <a:ext cx="5608806" cy="30939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2023-03-23T22:07:41Z</dcterms:created>
  <dc:creator>samagra vijaywargiya</dc:creator>
</cp:coreProperties>
</file>