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7" r:id="rId4"/>
    <p:sldId id="264" r:id="rId5"/>
    <p:sldId id="271" r:id="rId6"/>
    <p:sldId id="263" r:id="rId7"/>
    <p:sldId id="258" r:id="rId8"/>
    <p:sldId id="259" r:id="rId9"/>
    <p:sldId id="260" r:id="rId10"/>
    <p:sldId id="287" r:id="rId11"/>
    <p:sldId id="265" r:id="rId12"/>
    <p:sldId id="286" r:id="rId13"/>
    <p:sldId id="266" r:id="rId14"/>
    <p:sldId id="267" r:id="rId15"/>
    <p:sldId id="268" r:id="rId16"/>
    <p:sldId id="281" r:id="rId17"/>
    <p:sldId id="272" r:id="rId18"/>
    <p:sldId id="273" r:id="rId19"/>
    <p:sldId id="274" r:id="rId20"/>
    <p:sldId id="276" r:id="rId21"/>
    <p:sldId id="275" r:id="rId22"/>
    <p:sldId id="277" r:id="rId23"/>
    <p:sldId id="282" r:id="rId24"/>
    <p:sldId id="278" r:id="rId25"/>
    <p:sldId id="288" r:id="rId26"/>
    <p:sldId id="283" r:id="rId27"/>
    <p:sldId id="269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2F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125ED-83CA-447E-82B4-DF73A3B00087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CCE7E-020E-481B-B5A7-45708E9712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R2: Coefficient of determination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CCE7E-020E-481B-B5A7-45708E9712A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4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8922-9932-47D2-87E5-5622B9DCF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3D4C2-615D-4702-827F-41A4FE4B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64AD-831C-4215-BEC9-D4EF15BD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3260B-E4BD-489F-BE1F-7E195C75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181D-7ED9-4CC6-8693-8D5F72DB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78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8307-4372-4480-B6C0-DFE39E54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EDF4B-877A-4A8C-BB47-52B992F3C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B2FF-AA8A-47B0-AF0B-8AAE0895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A8EE-3B30-46EB-8D4F-A79B200A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20DF-54EE-4F17-976E-70503ED7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79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E1D88-0C96-4D88-8855-BFDF3FD15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66A2-F9D9-4F15-8BED-74474DF1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35B1-5A66-40D5-A00F-EB2A7C17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BE414-E116-41FC-9821-9E7C0328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B4DA-F4E5-4C51-B9BD-168B5643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6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5D2B-C5F0-476E-B8FC-454A9329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D814D-5544-4F28-8F57-BA1C2411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7528-B59A-4DC2-978C-561C04C8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BBBD-EEE9-49E6-B845-0E66D251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FCEB-2197-4160-8E37-4D37B528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98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19AE-7E92-4F47-99F0-CC86E6E9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6172-6054-42AC-973B-F77FC9EA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E310-0031-46E5-9F10-EBE38033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A80B-9A3A-4125-BB49-D2492793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1CA8-0C0E-46A5-8B36-679D553B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5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643A-1027-4AAA-B9D7-D1179791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B0C9-9CF5-4002-A031-EB3891F69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BF41B-7C81-468F-888A-E383AEFA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35562-0EAE-45E0-94C5-423DF5F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D9C72-3347-400D-926D-3ECEC571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B714-43E7-4199-BDAD-092DB37D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A270-1F47-461B-92A7-3596D558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883A-DFE7-481B-AEF1-6A377C29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1E1F5-DB47-4FA0-B49B-9828E6E34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98B28-DABC-4686-A195-6C3C6F0A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5F4B8-952E-4D3F-BF0A-AB0B2AF83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A8C84-41F4-47B5-AD4A-0737C91B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4BAD6-D921-4C93-B58A-55C4D578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E51B6-9EF2-4825-9F57-C68A971E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15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4220-E3CB-4DCB-8137-BE366245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1E91B-BDB8-446E-95EA-643744B0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CECFF-479F-4C9B-A5F3-8D3F639F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A9207-BA38-4298-A355-7CB5EC36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86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7E08E-2044-4D62-ACD6-72013931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2F48F-4198-4A95-AFCA-5634937B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DF986-2344-46D2-8A43-EA7FD275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1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97A0-F439-4D8E-91DB-2DFFF31E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B285-1547-4D32-845E-1B9AB320D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D7B69-B71A-4159-AE20-8C88C744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4554-8DE9-41D8-8CF0-94A0E16A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741A-0D49-4C8D-B947-C2AAF22F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E3560-8BDB-4B54-8D26-9F5F25EE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71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D81C-A839-4202-B4A7-F09990F8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93F9B-39EF-44D4-A7C4-751B1CC2D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86A55-A0E1-41FC-9584-4FBFCB54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2D16E-EA92-4D88-9DE8-04D59FE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7820-34FB-462E-BB72-FD74722A8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505A-481B-43F9-8402-3297875A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3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4E200-0A03-416D-B338-7AC82D09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D7AD5-9442-40B5-9DD2-8AE03843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56A7-CFB8-47D6-88CC-FACC8E531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0D63-99F4-4E0E-9436-13AF0FFAC219}" type="datetimeFigureOut">
              <a:rPr lang="en-GB" smtClean="0"/>
              <a:t>19/06/2021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150B-82E9-40FF-8984-B6BEB42A8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1486A-7C2F-4C14-A328-278CCF929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577C2-A43A-4E14-BC62-30F30CE4B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03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otexts.com/fpp2/arima-estimation.html" TargetMode="External"/><Relationship Id="rId3" Type="http://schemas.openxmlformats.org/officeDocument/2006/relationships/hyperlink" Target="https://online.stat.psu.edu/stat510/lesson/2/2.2" TargetMode="External"/><Relationship Id="rId7" Type="http://schemas.openxmlformats.org/officeDocument/2006/relationships/hyperlink" Target="https://towardsdatascience.com/advanced-time-series-analysis-with-arma-and-arima-a7d9b589ed6d" TargetMode="External"/><Relationship Id="rId2" Type="http://schemas.openxmlformats.org/officeDocument/2006/relationships/hyperlink" Target="https://people.duke.edu/~rnau/411arim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chinelearningmastery.com/arima-for-time-series-forecasting-with-python/" TargetMode="External"/><Relationship Id="rId5" Type="http://schemas.openxmlformats.org/officeDocument/2006/relationships/hyperlink" Target="https://www.semanticscholar.org/paper/An-Effective-Time-Series-Analysis-for-Stock-Trend-Umadevi-Sundar/356879c2fc72465f5885315a16102975c6716226?p2df" TargetMode="External"/><Relationship Id="rId4" Type="http://schemas.openxmlformats.org/officeDocument/2006/relationships/hyperlink" Target="https://ieeexplore.ieee.org/abstract/document/7046047" TargetMode="External"/><Relationship Id="rId9" Type="http://schemas.openxmlformats.org/officeDocument/2006/relationships/hyperlink" Target="https://github.com/angelbroking-github/smartapi-pyth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36BF-BF2A-4640-81DF-6B9DA1176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Algorithmic Trading</a:t>
            </a:r>
            <a:br>
              <a:rPr lang="en-GB" dirty="0"/>
            </a:br>
            <a:r>
              <a:rPr lang="en-GB" dirty="0"/>
              <a:t>of Financial Instruments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6FD54-B8AB-4642-BDBE-7C09E44D5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DDP phase-II project</a:t>
            </a:r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-Under the guidance of Prof. </a:t>
            </a:r>
            <a:r>
              <a:rPr lang="en-GB" dirty="0" err="1"/>
              <a:t>Alankar</a:t>
            </a:r>
            <a:r>
              <a:rPr lang="en-GB" dirty="0"/>
              <a:t> </a:t>
            </a:r>
            <a:r>
              <a:rPr lang="en-GB" dirty="0" err="1"/>
              <a:t>Alankar</a:t>
            </a:r>
            <a:endParaRPr lang="en-GB" dirty="0"/>
          </a:p>
          <a:p>
            <a:pPr algn="r"/>
            <a:r>
              <a:rPr lang="en-GB" dirty="0"/>
              <a:t>-by Saurabh Kumar(16d100018)</a:t>
            </a:r>
          </a:p>
        </p:txBody>
      </p:sp>
    </p:spTree>
    <p:extLst>
      <p:ext uri="{BB962C8B-B14F-4D97-AF65-F5344CB8AC3E}">
        <p14:creationId xmlns:p14="http://schemas.microsoft.com/office/powerpoint/2010/main" val="349757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F057-2058-456E-8438-99A1FB3A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 plot(Train &amp; Test data)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F864EF-4129-415F-927A-39097713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2107"/>
            <a:ext cx="33051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DC5F99-91D4-42BB-B2E1-074D4E8DA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701" y="1500982"/>
            <a:ext cx="33051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5061825-F129-42B6-B04D-75150B19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1500982"/>
            <a:ext cx="33051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D4A6A53-3130-4EE7-BFA1-27ACE2CF0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9" y="4155282"/>
            <a:ext cx="33051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28589D6-D526-4B98-B423-CAC835084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37" y="1497807"/>
            <a:ext cx="33051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E5620AD-3890-469B-96A7-7B18E9298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049" y="4155281"/>
            <a:ext cx="33051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6354090-FFD4-45B4-BE8F-4B8654052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24" y="4153084"/>
            <a:ext cx="33051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C006F-E02E-4694-B8D0-54E243F99468}"/>
              </a:ext>
            </a:extLst>
          </p:cNvPr>
          <p:cNvSpPr txBox="1"/>
          <p:nvPr/>
        </p:nvSpPr>
        <p:spPr>
          <a:xfrm>
            <a:off x="7788886" y="766296"/>
            <a:ext cx="295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Train data: 01-06-2020 to 12-03-2021</a:t>
            </a:r>
          </a:p>
          <a:p>
            <a:r>
              <a:rPr lang="en-GB" sz="1400" dirty="0"/>
              <a:t>Test data: 15-03-2021 to 31-05-2021</a:t>
            </a:r>
          </a:p>
        </p:txBody>
      </p:sp>
    </p:spTree>
    <p:extLst>
      <p:ext uri="{BB962C8B-B14F-4D97-AF65-F5344CB8AC3E}">
        <p14:creationId xmlns:p14="http://schemas.microsoft.com/office/powerpoint/2010/main" val="280326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412B-2ABA-4875-82D0-4F8DDDC5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 plot(Training-data)</a:t>
            </a:r>
          </a:p>
        </p:txBody>
      </p:sp>
      <p:pic>
        <p:nvPicPr>
          <p:cNvPr id="2111" name="Picture 63">
            <a:extLst>
              <a:ext uri="{FF2B5EF4-FFF2-40B4-BE49-F238E27FC236}">
                <a16:creationId xmlns:a16="http://schemas.microsoft.com/office/drawing/2014/main" id="{E0F9D448-754C-418D-A298-AF8CD678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9" y="1456223"/>
            <a:ext cx="34194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3" name="Picture 65">
            <a:extLst>
              <a:ext uri="{FF2B5EF4-FFF2-40B4-BE49-F238E27FC236}">
                <a16:creationId xmlns:a16="http://schemas.microsoft.com/office/drawing/2014/main" id="{BCF70B31-DC38-4440-85AD-3406912B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3" y="1456222"/>
            <a:ext cx="34194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5" name="Picture 67">
            <a:extLst>
              <a:ext uri="{FF2B5EF4-FFF2-40B4-BE49-F238E27FC236}">
                <a16:creationId xmlns:a16="http://schemas.microsoft.com/office/drawing/2014/main" id="{74837B50-C8D2-4C65-8E25-C8E7CDED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6" y="1456221"/>
            <a:ext cx="34194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7" name="Picture 69">
            <a:extLst>
              <a:ext uri="{FF2B5EF4-FFF2-40B4-BE49-F238E27FC236}">
                <a16:creationId xmlns:a16="http://schemas.microsoft.com/office/drawing/2014/main" id="{7FF798AC-227A-4F4C-AB40-0EF53EEBB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20050"/>
            <a:ext cx="34194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9" name="Picture 71">
            <a:extLst>
              <a:ext uri="{FF2B5EF4-FFF2-40B4-BE49-F238E27FC236}">
                <a16:creationId xmlns:a16="http://schemas.microsoft.com/office/drawing/2014/main" id="{7E9D3CD3-A7B5-47D1-B70F-2DCE590B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2" y="4120050"/>
            <a:ext cx="34194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1" name="Picture 73">
            <a:extLst>
              <a:ext uri="{FF2B5EF4-FFF2-40B4-BE49-F238E27FC236}">
                <a16:creationId xmlns:a16="http://schemas.microsoft.com/office/drawing/2014/main" id="{736BD7C3-31FC-428B-A779-059198CE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7" y="4120050"/>
            <a:ext cx="34194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4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412B-2ABA-4875-82D0-4F8DDDC5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Lag plot(Testing-data)</a:t>
            </a:r>
          </a:p>
        </p:txBody>
      </p:sp>
      <p:pic>
        <p:nvPicPr>
          <p:cNvPr id="11278" name="Picture 14">
            <a:extLst>
              <a:ext uri="{FF2B5EF4-FFF2-40B4-BE49-F238E27FC236}">
                <a16:creationId xmlns:a16="http://schemas.microsoft.com/office/drawing/2014/main" id="{EA2A95D4-26B1-4416-ABE8-13C7C65F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6" y="1451456"/>
            <a:ext cx="3381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D141DA0E-AF00-4921-836E-A7AF0DDE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1" y="1451455"/>
            <a:ext cx="3381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ACD2955B-8EA1-4C17-B3A5-DC8FE095A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1" y="1460986"/>
            <a:ext cx="3381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4" name="Picture 20">
            <a:extLst>
              <a:ext uri="{FF2B5EF4-FFF2-40B4-BE49-F238E27FC236}">
                <a16:creationId xmlns:a16="http://schemas.microsoft.com/office/drawing/2014/main" id="{B73917C9-C6E7-4E18-BB98-FDD0C22D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4" y="4118462"/>
            <a:ext cx="3381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8" name="Picture 24">
            <a:extLst>
              <a:ext uri="{FF2B5EF4-FFF2-40B4-BE49-F238E27FC236}">
                <a16:creationId xmlns:a16="http://schemas.microsoft.com/office/drawing/2014/main" id="{C20C0EBF-9DCC-4560-9B33-27BD617B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0" y="4118462"/>
            <a:ext cx="3381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90" name="Picture 26">
            <a:extLst>
              <a:ext uri="{FF2B5EF4-FFF2-40B4-BE49-F238E27FC236}">
                <a16:creationId xmlns:a16="http://schemas.microsoft.com/office/drawing/2014/main" id="{049C24ED-C44B-4561-8A7C-1CE90CFDE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2" y="4118462"/>
            <a:ext cx="3381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2BBF5E-FFF3-48B7-A25B-20A87ACCE717}"/>
              </a:ext>
            </a:extLst>
          </p:cNvPr>
          <p:cNvSpPr txBox="1"/>
          <p:nvPr/>
        </p:nvSpPr>
        <p:spPr>
          <a:xfrm>
            <a:off x="7426960" y="625767"/>
            <a:ext cx="355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 data is showing significantly less correlation with its lags!</a:t>
            </a:r>
          </a:p>
        </p:txBody>
      </p:sp>
    </p:spTree>
    <p:extLst>
      <p:ext uri="{BB962C8B-B14F-4D97-AF65-F5344CB8AC3E}">
        <p14:creationId xmlns:p14="http://schemas.microsoft.com/office/powerpoint/2010/main" val="34329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4655-D30E-44BB-BDA5-E8495112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Model-hyperparameters cross-validation</a:t>
            </a:r>
          </a:p>
        </p:txBody>
      </p:sp>
      <p:graphicFrame>
        <p:nvGraphicFramePr>
          <p:cNvPr id="13" name="Table 14">
            <a:extLst>
              <a:ext uri="{FF2B5EF4-FFF2-40B4-BE49-F238E27FC236}">
                <a16:creationId xmlns:a16="http://schemas.microsoft.com/office/drawing/2014/main" id="{923F6019-DB3C-4D4B-815B-D0E518159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41172"/>
              </p:ext>
            </p:extLst>
          </p:nvPr>
        </p:nvGraphicFramePr>
        <p:xfrm>
          <a:off x="2031208" y="5167305"/>
          <a:ext cx="812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75549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785977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874593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642882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0961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181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73246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339273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75486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627980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0913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571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(2,1,0)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(3,1,0)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(4,1,0)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(5,2,1)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(5,2,0)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67361"/>
                  </a:ext>
                </a:extLst>
              </a:tr>
            </a:tbl>
          </a:graphicData>
        </a:graphic>
      </p:graphicFrame>
      <p:pic>
        <p:nvPicPr>
          <p:cNvPr id="6154" name="Picture 10">
            <a:extLst>
              <a:ext uri="{FF2B5EF4-FFF2-40B4-BE49-F238E27FC236}">
                <a16:creationId xmlns:a16="http://schemas.microsoft.com/office/drawing/2014/main" id="{9C076FA1-C30D-409A-821D-D54B61DB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0389"/>
            <a:ext cx="3524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5F2A84D7-B3E2-4A32-9C74-9A503218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1880388"/>
            <a:ext cx="3524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E9239192-0EB6-4959-976B-517C665F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1880388"/>
            <a:ext cx="35528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7D348C-A9AE-457A-B4C1-C4CF0903B655}"/>
              </a:ext>
            </a:extLst>
          </p:cNvPr>
          <p:cNvSpPr txBox="1"/>
          <p:nvPr/>
        </p:nvSpPr>
        <p:spPr>
          <a:xfrm>
            <a:off x="10836564" y="6492875"/>
            <a:ext cx="1034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sdp</a:t>
            </a:r>
            <a:r>
              <a:rPr lang="en-GB" sz="800" dirty="0"/>
              <a:t> = </a:t>
            </a:r>
            <a:r>
              <a:rPr lang="en-GB" sz="800" dirty="0" err="1"/>
              <a:t>cdp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44001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D71B-4832-459F-B4C1-FF09ADE7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Model-hyperparameters cross-validation</a:t>
            </a: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168C31D5-8444-4963-825C-31708526B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91210"/>
              </p:ext>
            </p:extLst>
          </p:nvPr>
        </p:nvGraphicFramePr>
        <p:xfrm>
          <a:off x="2032002" y="5167309"/>
          <a:ext cx="812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75549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785977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874593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642882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0961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181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73246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339273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75486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627980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0913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571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(5,1,0)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(6,1,0)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(2,1,1)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(5,2,1)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(5,2,0)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67361"/>
                  </a:ext>
                </a:extLst>
              </a:tr>
            </a:tbl>
          </a:graphicData>
        </a:graphic>
      </p:graphicFrame>
      <p:pic>
        <p:nvPicPr>
          <p:cNvPr id="7176" name="Picture 8">
            <a:extLst>
              <a:ext uri="{FF2B5EF4-FFF2-40B4-BE49-F238E27FC236}">
                <a16:creationId xmlns:a16="http://schemas.microsoft.com/office/drawing/2014/main" id="{0C37D5F1-5668-48E7-A0B9-EEBDD09C6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1185"/>
            <a:ext cx="35528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1BC98C01-8DCF-4F3B-91D1-764074ED8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881185"/>
            <a:ext cx="35528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AA4EF603-4D73-499B-902D-04CF7EE4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1881184"/>
            <a:ext cx="35528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70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77EE-A3D4-4D06-9F8D-E43DE9B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Model-hyperparameters cross-validation</a:t>
            </a: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AACB77B0-7635-4E0D-B4D8-E9A24989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18614"/>
              </p:ext>
            </p:extLst>
          </p:nvPr>
        </p:nvGraphicFramePr>
        <p:xfrm>
          <a:off x="2032002" y="5167307"/>
          <a:ext cx="812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75549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785977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874593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642882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0961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181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73246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339273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75486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627980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0913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571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(3,1,1)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(4,1,1)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(5,1,1)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(5,2,1)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(5,2,0)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67361"/>
                  </a:ext>
                </a:extLst>
              </a:tr>
            </a:tbl>
          </a:graphicData>
        </a:graphic>
      </p:graphicFrame>
      <p:pic>
        <p:nvPicPr>
          <p:cNvPr id="3" name="Picture 8">
            <a:extLst>
              <a:ext uri="{FF2B5EF4-FFF2-40B4-BE49-F238E27FC236}">
                <a16:creationId xmlns:a16="http://schemas.microsoft.com/office/drawing/2014/main" id="{DD4FB4F0-AD36-4AF5-A85E-43C92752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1181"/>
            <a:ext cx="35528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0DAC8BF5-0A5C-457C-BB47-607E9670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881180"/>
            <a:ext cx="35528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0CC03F0E-F35D-4114-B190-73CD3141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1881180"/>
            <a:ext cx="3524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5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5FD7-8F9B-4758-B1DF-AADE3DC7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Model-hyperparameters cross-validation</a:t>
            </a: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9DBB3B8E-2DB4-4C52-8981-FFB4D2CAE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05703"/>
              </p:ext>
            </p:extLst>
          </p:nvPr>
        </p:nvGraphicFramePr>
        <p:xfrm>
          <a:off x="2032002" y="5167311"/>
          <a:ext cx="812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3755496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7859775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874593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642882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009611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1181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73246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339273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775486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627980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50913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571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(6,1,0)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(5,1,1)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(6,1,1)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(5,2,1)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(5,2,0)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067361"/>
                  </a:ext>
                </a:extLst>
              </a:tr>
            </a:tbl>
          </a:graphicData>
        </a:graphic>
      </p:graphicFrame>
      <p:pic>
        <p:nvPicPr>
          <p:cNvPr id="9224" name="Picture 8">
            <a:extLst>
              <a:ext uri="{FF2B5EF4-FFF2-40B4-BE49-F238E27FC236}">
                <a16:creationId xmlns:a16="http://schemas.microsoft.com/office/drawing/2014/main" id="{46E682A2-ED83-46A4-99A7-1FE05C8F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1" y="1863599"/>
            <a:ext cx="35909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ECAC68A-22FD-4E49-8ED6-49356BFD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6" y="1863598"/>
            <a:ext cx="35242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9C098B42-6E61-47DD-93DB-94735A7B4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863597"/>
            <a:ext cx="35909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2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AB5A-C281-46AD-B2AB-39DFD296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plot</a:t>
            </a:r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486C7CD2-54AD-4708-9216-1B821495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2480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2C3DB2DA-1802-4629-82D3-49D3034E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57774"/>
            <a:ext cx="3190874" cy="230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>
            <a:extLst>
              <a:ext uri="{FF2B5EF4-FFF2-40B4-BE49-F238E27FC236}">
                <a16:creationId xmlns:a16="http://schemas.microsoft.com/office/drawing/2014/main" id="{89A3F29B-ADF9-4AA6-B146-A8FA6C53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690688"/>
            <a:ext cx="31337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>
            <a:extLst>
              <a:ext uri="{FF2B5EF4-FFF2-40B4-BE49-F238E27FC236}">
                <a16:creationId xmlns:a16="http://schemas.microsoft.com/office/drawing/2014/main" id="{F60C25D2-BDF0-40E6-A7AC-D3BA33B2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4090988"/>
            <a:ext cx="31337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4862A-6D43-4594-BC5E-862384368CBA}"/>
              </a:ext>
            </a:extLst>
          </p:cNvPr>
          <p:cNvSpPr txBox="1"/>
          <p:nvPr/>
        </p:nvSpPr>
        <p:spPr>
          <a:xfrm>
            <a:off x="1319211" y="6462744"/>
            <a:ext cx="211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MSE: Mean Squared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698DE-A730-4B58-9416-F16B7628302A}"/>
              </a:ext>
            </a:extLst>
          </p:cNvPr>
          <p:cNvSpPr txBox="1"/>
          <p:nvPr/>
        </p:nvSpPr>
        <p:spPr>
          <a:xfrm>
            <a:off x="4129087" y="6466941"/>
            <a:ext cx="3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MAPE: Mean Absolute Percentage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0559CF-052E-4E04-920D-96C460FD2F19}"/>
              </a:ext>
            </a:extLst>
          </p:cNvPr>
          <p:cNvSpPr txBox="1"/>
          <p:nvPr/>
        </p:nvSpPr>
        <p:spPr>
          <a:xfrm>
            <a:off x="7813798" y="6485061"/>
            <a:ext cx="268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CDP: Correct Direction Percentage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900E3-E597-4C9F-9363-26CC22703E49}"/>
                  </a:ext>
                </a:extLst>
              </p:cNvPr>
              <p:cNvSpPr txBox="1"/>
              <p:nvPr/>
            </p:nvSpPr>
            <p:spPr>
              <a:xfrm rot="5400000">
                <a:off x="9206594" y="-1322050"/>
                <a:ext cx="822597" cy="5504429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𝐶𝐷𝑃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nary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∗100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4900E3-E597-4C9F-9363-26CC2270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06594" y="-1322050"/>
                <a:ext cx="822597" cy="55044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31C44FBF-C0E2-4238-94DC-4055E8A57A1F}"/>
              </a:ext>
            </a:extLst>
          </p:cNvPr>
          <p:cNvSpPr/>
          <p:nvPr/>
        </p:nvSpPr>
        <p:spPr>
          <a:xfrm>
            <a:off x="2206869" y="5697416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CF958D-479B-4ACC-AE40-9921F9C08FCE}"/>
              </a:ext>
            </a:extLst>
          </p:cNvPr>
          <p:cNvSpPr/>
          <p:nvPr/>
        </p:nvSpPr>
        <p:spPr>
          <a:xfrm>
            <a:off x="5524499" y="4311165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54A-44E5-4C8D-A150-C8E9E2F23B5A}"/>
              </a:ext>
            </a:extLst>
          </p:cNvPr>
          <p:cNvSpPr/>
          <p:nvPr/>
        </p:nvSpPr>
        <p:spPr>
          <a:xfrm>
            <a:off x="8707313" y="4311163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9EEC63-845C-4047-AA52-B6B36B3CDBEA}"/>
              </a:ext>
            </a:extLst>
          </p:cNvPr>
          <p:cNvSpPr/>
          <p:nvPr/>
        </p:nvSpPr>
        <p:spPr>
          <a:xfrm>
            <a:off x="2086710" y="3308835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83DE59-C003-484A-B8E3-38800639207C}"/>
              </a:ext>
            </a:extLst>
          </p:cNvPr>
          <p:cNvSpPr/>
          <p:nvPr/>
        </p:nvSpPr>
        <p:spPr>
          <a:xfrm>
            <a:off x="5295896" y="3141787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19EE84-E609-482D-BFC3-CC262153FEF4}"/>
              </a:ext>
            </a:extLst>
          </p:cNvPr>
          <p:cNvSpPr/>
          <p:nvPr/>
        </p:nvSpPr>
        <p:spPr>
          <a:xfrm>
            <a:off x="8505089" y="1910869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4A603A-C349-47E5-AC70-A7D9E15B9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4" y="1690688"/>
            <a:ext cx="3219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E9509C5-AEF4-42BE-BCFA-35F822BCA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157774"/>
            <a:ext cx="3276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B8B0C80-A029-4F7B-AF9D-4AA2D3E4851C}"/>
              </a:ext>
            </a:extLst>
          </p:cNvPr>
          <p:cNvSpPr/>
          <p:nvPr/>
        </p:nvSpPr>
        <p:spPr>
          <a:xfrm>
            <a:off x="5256630" y="3308835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6F9E08-B4B5-4454-A54D-FBBDE4A27267}"/>
              </a:ext>
            </a:extLst>
          </p:cNvPr>
          <p:cNvSpPr/>
          <p:nvPr/>
        </p:nvSpPr>
        <p:spPr>
          <a:xfrm>
            <a:off x="5571590" y="5757395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5C804-24D9-406A-A5A3-CA4EC1CF62F7}"/>
              </a:ext>
            </a:extLst>
          </p:cNvPr>
          <p:cNvSpPr txBox="1"/>
          <p:nvPr/>
        </p:nvSpPr>
        <p:spPr>
          <a:xfrm>
            <a:off x="10810876" y="4497087"/>
            <a:ext cx="113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Magnified as per </a:t>
            </a:r>
            <a:r>
              <a:rPr lang="en-GB" b="1" dirty="0"/>
              <a:t>R</a:t>
            </a:r>
            <a:r>
              <a:rPr lang="en-GB" dirty="0"/>
              <a:t>egion </a:t>
            </a:r>
            <a:r>
              <a:rPr lang="en-GB" b="1" dirty="0"/>
              <a:t>o</a:t>
            </a:r>
            <a:r>
              <a:rPr lang="en-GB" dirty="0"/>
              <a:t>f </a:t>
            </a:r>
            <a:r>
              <a:rPr lang="en-GB" b="1" dirty="0"/>
              <a:t>I</a:t>
            </a:r>
            <a:r>
              <a:rPr lang="en-GB" dirty="0"/>
              <a:t>nterest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2B05684-DFE6-4DFB-9BEC-527E33969635}"/>
              </a:ext>
            </a:extLst>
          </p:cNvPr>
          <p:cNvSpPr/>
          <p:nvPr/>
        </p:nvSpPr>
        <p:spPr>
          <a:xfrm>
            <a:off x="10553700" y="4311163"/>
            <a:ext cx="257176" cy="15429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32E3330-6B47-41A6-978A-4A49E5409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5" y="80737"/>
            <a:ext cx="2183079" cy="15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8D0E0452-348C-46AF-B0F8-459DF5495B62}"/>
              </a:ext>
            </a:extLst>
          </p:cNvPr>
          <p:cNvSpPr/>
          <p:nvPr/>
        </p:nvSpPr>
        <p:spPr>
          <a:xfrm>
            <a:off x="5530950" y="260835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512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EB0F-72EA-4926-9839-5C7B448C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2D87B-EBFF-48AD-8BED-E9BED60F6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954458"/>
            <a:ext cx="5136753" cy="393638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AECB0E-B781-4087-A6D6-5F560C626C1D}"/>
                  </a:ext>
                </a:extLst>
              </p:cNvPr>
              <p:cNvSpPr txBox="1"/>
              <p:nvPr/>
            </p:nvSpPr>
            <p:spPr>
              <a:xfrm>
                <a:off x="6217050" y="2048710"/>
                <a:ext cx="5958255" cy="510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AIC</a:t>
                </a:r>
                <a:r>
                  <a:rPr lang="en-GB" dirty="0"/>
                  <a:t>(Akaike’s Information Criterion): </a:t>
                </a:r>
                <a:r>
                  <a:rPr lang="en-GB" b="1" dirty="0"/>
                  <a:t>2524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Useful in selecting predictors for regression; </a:t>
                </a:r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lower the value, better is the model considered</a:t>
                </a:r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Defined as: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=−2∗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+2∗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GB" dirty="0"/>
                  <a:t>; </a:t>
                </a:r>
              </a:p>
              <a:p>
                <a:pPr lvl="2"/>
                <a:r>
                  <a:rPr lang="en-GB" dirty="0"/>
                  <a:t>where L is the likelihood of the data, k = 1 if c ≠ 0 and k = 0 if c = 0.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ARIMA models, the corrected AIC is written as: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𝐴𝐼𝐶𝑐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lvl="2"/>
                <a:r>
                  <a:rPr lang="en-GB" dirty="0"/>
                  <a:t>where T is sample size.</a:t>
                </a:r>
                <a:endParaRPr lang="en-GB" b="0" dirty="0"/>
              </a:p>
              <a:p>
                <a:pPr lvl="2"/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BIC</a:t>
                </a:r>
                <a:r>
                  <a:rPr lang="en-GB" dirty="0"/>
                  <a:t>(Bayesian Information Criterion): </a:t>
                </a:r>
                <a:r>
                  <a:rPr lang="en-GB" b="1" dirty="0"/>
                  <a:t>2548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Relative measure of the quality of a model; lower the value, better is the model considered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Defined as: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+[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−2](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AECB0E-B781-4087-A6D6-5F560C626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050" y="2048710"/>
                <a:ext cx="5958255" cy="5108514"/>
              </a:xfrm>
              <a:prstGeom prst="rect">
                <a:avLst/>
              </a:prstGeom>
              <a:blipFill>
                <a:blip r:embed="rId3"/>
                <a:stretch>
                  <a:fillRect l="-716" t="-597" r="-15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DB5CAEC-05B2-41C3-944A-868A2B52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851" y="36046"/>
            <a:ext cx="2595946" cy="191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4F077321-3A68-4B51-BED8-EAAE5B0D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797" y="72027"/>
            <a:ext cx="2547258" cy="188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C314825-C92C-4CD6-AD4C-54107F8A4FC5}"/>
              </a:ext>
            </a:extLst>
          </p:cNvPr>
          <p:cNvSpPr/>
          <p:nvPr/>
        </p:nvSpPr>
        <p:spPr>
          <a:xfrm>
            <a:off x="7842738" y="1081457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BB23C3-DC5C-4805-9160-DDDDC8AAA3BE}"/>
              </a:ext>
            </a:extLst>
          </p:cNvPr>
          <p:cNvSpPr/>
          <p:nvPr/>
        </p:nvSpPr>
        <p:spPr>
          <a:xfrm>
            <a:off x="10427673" y="747352"/>
            <a:ext cx="114300" cy="967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44913-3762-4B3F-AD38-CBA0E285989B}"/>
              </a:ext>
            </a:extLst>
          </p:cNvPr>
          <p:cNvSpPr txBox="1"/>
          <p:nvPr/>
        </p:nvSpPr>
        <p:spPr>
          <a:xfrm>
            <a:off x="2224009" y="5969951"/>
            <a:ext cx="23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ARIMA (</a:t>
            </a:r>
            <a:r>
              <a:rPr lang="en-GB" dirty="0" err="1"/>
              <a:t>p,d,q</a:t>
            </a:r>
            <a:r>
              <a:rPr lang="en-GB" dirty="0"/>
              <a:t>) = (5,1,0)</a:t>
            </a:r>
          </a:p>
        </p:txBody>
      </p:sp>
    </p:spTree>
    <p:extLst>
      <p:ext uri="{BB962C8B-B14F-4D97-AF65-F5344CB8AC3E}">
        <p14:creationId xmlns:p14="http://schemas.microsoft.com/office/powerpoint/2010/main" val="9157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DBE7-7CD2-45A5-A1A1-5909CBF0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3" y="313612"/>
            <a:ext cx="10515600" cy="1325563"/>
          </a:xfrm>
        </p:spPr>
        <p:txBody>
          <a:bodyPr/>
          <a:lstStyle/>
          <a:p>
            <a:r>
              <a:rPr lang="en-GB" dirty="0"/>
              <a:t>Residuals(Predicted-Actual)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BC70460-0DB4-4411-B347-6FA3E5113E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3" y="2168040"/>
            <a:ext cx="4965079" cy="41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65FFE1-8A97-4B5E-93C6-339CF317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788" y="4231532"/>
            <a:ext cx="1132704" cy="209513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4966ACE-4241-481C-A387-36DDB441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403" y="2168040"/>
            <a:ext cx="5019618" cy="33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B66B97-D4B7-4119-B06D-87A198CA5EF8}"/>
              </a:ext>
            </a:extLst>
          </p:cNvPr>
          <p:cNvSpPr txBox="1"/>
          <p:nvPr/>
        </p:nvSpPr>
        <p:spPr>
          <a:xfrm>
            <a:off x="5554211" y="5571120"/>
            <a:ext cx="4356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KDE(Kernel Density Estimate): Analogous to histogram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for visualizing the distribution of observations in dataset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E54BFEB-4B97-4C69-88EF-76FA3CF1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86" y="90944"/>
            <a:ext cx="3102214" cy="21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51F31A5D-C6B4-4B89-A449-0B20B12B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04" y="141238"/>
            <a:ext cx="2511782" cy="197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0BAC1-C487-463B-AEF8-3E8A7FF7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450" y="2417485"/>
            <a:ext cx="1913950" cy="16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5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191B-357B-4DA5-8F00-166BEE49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GB" dirty="0"/>
              <a:t>What is Algorithmic Trading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7F9D-EFBA-4110-A9AF-4CA6569C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Algorithm</a:t>
            </a:r>
          </a:p>
          <a:p>
            <a:pPr lvl="1"/>
            <a:r>
              <a:rPr lang="en-GB" dirty="0"/>
              <a:t>Set of rules for solving a problem in a finite number of steps</a:t>
            </a:r>
          </a:p>
          <a:p>
            <a:r>
              <a:rPr lang="en-GB" b="1" dirty="0"/>
              <a:t>Trade</a:t>
            </a:r>
          </a:p>
          <a:p>
            <a:pPr lvl="1"/>
            <a:r>
              <a:rPr lang="en-GB" dirty="0"/>
              <a:t>Act of process of buying, selling, or exchanging stuff</a:t>
            </a:r>
          </a:p>
          <a:p>
            <a:r>
              <a:rPr lang="en-GB" b="1" dirty="0"/>
              <a:t>Algorithmic Trading</a:t>
            </a:r>
          </a:p>
          <a:p>
            <a:pPr lvl="1"/>
            <a:r>
              <a:rPr lang="en-GB" dirty="0"/>
              <a:t>Set of rules for buying, selling or exchanging stuff</a:t>
            </a:r>
          </a:p>
          <a:p>
            <a:r>
              <a:rPr lang="en-GB" dirty="0"/>
              <a:t>Rules are best followed by machines and not humans</a:t>
            </a:r>
          </a:p>
          <a:p>
            <a:r>
              <a:rPr lang="en-GB" dirty="0"/>
              <a:t>Humans have both </a:t>
            </a:r>
            <a:r>
              <a:rPr lang="en-GB" b="1" dirty="0"/>
              <a:t>IQ</a:t>
            </a:r>
            <a:r>
              <a:rPr lang="en-GB" dirty="0"/>
              <a:t> and </a:t>
            </a:r>
            <a:r>
              <a:rPr lang="en-GB" b="1" dirty="0"/>
              <a:t>EQ</a:t>
            </a:r>
            <a:r>
              <a:rPr lang="en-GB" dirty="0"/>
              <a:t>!</a:t>
            </a:r>
          </a:p>
          <a:p>
            <a:pPr lvl="1"/>
            <a:r>
              <a:rPr lang="en-GB" dirty="0"/>
              <a:t>Computers don’t let emotions come in their way of decision making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A048F-209D-4317-B47D-D919313002D7}"/>
              </a:ext>
            </a:extLst>
          </p:cNvPr>
          <p:cNvSpPr txBox="1"/>
          <p:nvPr/>
        </p:nvSpPr>
        <p:spPr>
          <a:xfrm>
            <a:off x="9258301" y="1662979"/>
            <a:ext cx="2655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Financial Instruments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Equity</a:t>
            </a:r>
            <a:r>
              <a:rPr lang="en-GB" dirty="0"/>
              <a:t>: scrips like </a:t>
            </a:r>
            <a:r>
              <a:rPr lang="en-GB" b="1" dirty="0"/>
              <a:t>Reliance</a:t>
            </a:r>
            <a:r>
              <a:rPr lang="en-GB" dirty="0"/>
              <a:t>, TCS, SBIN,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Commodities like gold and silver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Bonds &amp; debts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Derivatives like futures and options</a:t>
            </a:r>
          </a:p>
          <a:p>
            <a:endParaRPr lang="en-GB" dirty="0"/>
          </a:p>
          <a:p>
            <a:r>
              <a:rPr lang="en-GB" b="1" u="sng" dirty="0"/>
              <a:t>Why algo trading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Adventurous and huge potential to learn &amp; reap profit</a:t>
            </a:r>
          </a:p>
        </p:txBody>
      </p:sp>
    </p:spTree>
    <p:extLst>
      <p:ext uri="{BB962C8B-B14F-4D97-AF65-F5344CB8AC3E}">
        <p14:creationId xmlns:p14="http://schemas.microsoft.com/office/powerpoint/2010/main" val="116651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4E3E-0577-4145-9DC8-1BF4D8B7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Trading strategy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10AC7D3-A938-4B0F-986B-C06C41D2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495558" cy="449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BC474-DB79-4F10-B9D4-4172FCA82458}"/>
              </a:ext>
            </a:extLst>
          </p:cNvPr>
          <p:cNvSpPr txBox="1"/>
          <p:nvPr/>
        </p:nvSpPr>
        <p:spPr>
          <a:xfrm>
            <a:off x="6937131" y="3907552"/>
            <a:ext cx="44166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Buy-sell Strategy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capital: ₹ 10 lac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Buy</a:t>
            </a:r>
            <a:r>
              <a:rPr lang="en-GB" dirty="0"/>
              <a:t> when </a:t>
            </a:r>
            <a:r>
              <a:rPr lang="en-GB" b="1" dirty="0"/>
              <a:t>next instance</a:t>
            </a:r>
            <a:r>
              <a:rPr lang="en-GB" dirty="0"/>
              <a:t> predicted </a:t>
            </a:r>
            <a:r>
              <a:rPr lang="en-GB" b="1" dirty="0"/>
              <a:t>price</a:t>
            </a:r>
            <a:r>
              <a:rPr lang="en-GB" dirty="0"/>
              <a:t> is at least </a:t>
            </a:r>
            <a:r>
              <a:rPr lang="en-GB" b="1" dirty="0"/>
              <a:t>2% greater </a:t>
            </a:r>
            <a:r>
              <a:rPr lang="en-GB" dirty="0"/>
              <a:t>than </a:t>
            </a:r>
            <a:r>
              <a:rPr lang="en-GB" b="1" dirty="0"/>
              <a:t>today’s</a:t>
            </a:r>
            <a:r>
              <a:rPr lang="en-GB" dirty="0"/>
              <a:t> closing price using one-fifth of capital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Sell</a:t>
            </a:r>
            <a:r>
              <a:rPr lang="en-GB" dirty="0"/>
              <a:t> one-third of stocks when the </a:t>
            </a:r>
            <a:r>
              <a:rPr lang="en-GB" b="1" dirty="0"/>
              <a:t>next instance</a:t>
            </a:r>
            <a:r>
              <a:rPr lang="en-GB" dirty="0"/>
              <a:t> predicted </a:t>
            </a:r>
            <a:r>
              <a:rPr lang="en-GB" b="1" dirty="0"/>
              <a:t>price</a:t>
            </a:r>
            <a:r>
              <a:rPr lang="en-GB" dirty="0"/>
              <a:t> is at least </a:t>
            </a:r>
            <a:r>
              <a:rPr lang="en-GB" b="1" dirty="0"/>
              <a:t>2% lower</a:t>
            </a:r>
            <a:r>
              <a:rPr lang="en-GB" dirty="0"/>
              <a:t> than today’s closing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</a:t>
            </a:r>
            <a:r>
              <a:rPr lang="en-GB" b="1" dirty="0"/>
              <a:t>next instance</a:t>
            </a:r>
            <a:r>
              <a:rPr lang="en-GB" dirty="0"/>
              <a:t>, </a:t>
            </a:r>
            <a:r>
              <a:rPr lang="en-GB" b="1" dirty="0"/>
              <a:t>next trading day </a:t>
            </a:r>
            <a:r>
              <a:rPr lang="en-GB" dirty="0"/>
              <a:t>closing price is implied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C67CD-9687-4D4A-808B-4CBF0B61E3CB}"/>
              </a:ext>
            </a:extLst>
          </p:cNvPr>
          <p:cNvSpPr txBox="1"/>
          <p:nvPr/>
        </p:nvSpPr>
        <p:spPr>
          <a:xfrm>
            <a:off x="1283677" y="6189570"/>
            <a:ext cx="46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No. of transactions: 10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9149AF3-1D52-43FA-9C53-365FBE4D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31" y="844503"/>
            <a:ext cx="362926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0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4F7-6105-4283-9E88-D131B0AE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Return Vs Idle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A50283-DE5F-4052-BF84-940C4450A13D}"/>
                  </a:ext>
                </a:extLst>
              </p:cNvPr>
              <p:cNvSpPr txBox="1"/>
              <p:nvPr/>
            </p:nvSpPr>
            <p:spPr>
              <a:xfrm>
                <a:off x="5926015" y="1690688"/>
                <a:ext cx="6163409" cy="4917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Return Analysis(50 day analysis period):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Portfolio Return(PR):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endParaRPr lang="en-GB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Idle Return(IR):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𝟖𝟒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endParaRPr lang="en-GB" sz="1400" b="1" dirty="0"/>
              </a:p>
              <a:p>
                <a:endParaRPr lang="en-GB" dirty="0"/>
              </a:p>
              <a:p>
                <a:r>
                  <a:rPr lang="en-GB" dirty="0"/>
                  <a:t>The above return figures for 50 day span(trading days), when translated to </a:t>
                </a:r>
                <a:r>
                  <a:rPr lang="en-GB" b="1" dirty="0"/>
                  <a:t>yearly</a:t>
                </a:r>
                <a:r>
                  <a:rPr lang="en-GB" dirty="0"/>
                  <a:t>(roughly 250 trading days), the above figures will simply get multiplied by 5 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Portfolio Return: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5.96 ∗5=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𝟐𝟗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400" b="1" dirty="0"/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dirty="0"/>
                  <a:t>Idle Return: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.84</m:t>
                    </m:r>
                    <m:r>
                      <a:rPr kumimoji="0" lang="en-GB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∗5=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𝟏𝟒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𝟐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% 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𝒑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𝒂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Ratio of the two figures: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29.8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14.2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GB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b="1" dirty="0"/>
              </a:p>
              <a:p>
                <a:r>
                  <a:rPr lang="en-GB" dirty="0"/>
                  <a:t>Accounting for the </a:t>
                </a:r>
                <a:r>
                  <a:rPr lang="en-GB" b="1" dirty="0"/>
                  <a:t>transaction</a:t>
                </a:r>
                <a:r>
                  <a:rPr lang="en-GB" dirty="0"/>
                  <a:t> &amp; </a:t>
                </a:r>
                <a:r>
                  <a:rPr lang="en-GB" b="1" dirty="0"/>
                  <a:t>brokerage charges</a:t>
                </a:r>
                <a:r>
                  <a:rPr lang="en-GB" dirty="0"/>
                  <a:t>, above figure comes out to be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Portfolio Return: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105.96</m:t>
                                </m:r>
                              </m:num>
                              <m:den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 ∗1000000 −20∗11</m:t>
                            </m:r>
                          </m:e>
                        </m:d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1000000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∗100 ∗5=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𝟐𝟗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𝟔𝟗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GB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Idle Return: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102.84</m:t>
                                </m:r>
                              </m:num>
                              <m:den>
                                <m:r>
                                  <a:rPr kumimoji="0" lang="en-GB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den>
                            </m:f>
                            <m:r>
                              <a:rPr kumimoji="0" lang="en-GB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∗1000000 −20∗2</m:t>
                            </m:r>
                          </m:e>
                        </m:d>
                      </m:num>
                      <m:den>
                        <m:r>
                          <a:rPr kumimoji="0" lang="en-GB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1000000</m:t>
                        </m:r>
                      </m:den>
                    </m:f>
                    <m:r>
                      <a:rPr kumimoji="0" lang="en-GB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∗100 ∗5=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𝟏𝟒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𝟏𝟖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% 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𝒑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0" lang="en-GB" sz="1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Ratio of the two: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29.69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14.18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𝟎𝟗</m:t>
                    </m:r>
                  </m:oMath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A50283-DE5F-4052-BF84-940C4450A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015" y="1690688"/>
                <a:ext cx="6163409" cy="4917565"/>
              </a:xfrm>
              <a:prstGeom prst="rect">
                <a:avLst/>
              </a:prstGeom>
              <a:blipFill>
                <a:blip r:embed="rId2"/>
                <a:stretch>
                  <a:fillRect l="-791" t="-620" r="-1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4" name="Picture 6">
            <a:extLst>
              <a:ext uri="{FF2B5EF4-FFF2-40B4-BE49-F238E27FC236}">
                <a16:creationId xmlns:a16="http://schemas.microsoft.com/office/drawing/2014/main" id="{F3DD95FC-2698-4C99-BB1B-81D314CCA9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67095"/>
            <a:ext cx="4965079" cy="41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76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72D-3954-4395-A15D-18DBD3DD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Trading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A8CEE-696B-40B5-AB94-42DCDBC3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676" y="647677"/>
            <a:ext cx="5178575" cy="2384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B9FF8-B29C-4B69-98B2-D1D67FCC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8593"/>
            <a:ext cx="8840434" cy="170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C8223-4AC3-49F9-BFC4-1EAF4B2A8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30557"/>
            <a:ext cx="8840434" cy="1562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D5DD85-5A24-48F3-8334-C28CAB5440B8}"/>
              </a:ext>
            </a:extLst>
          </p:cNvPr>
          <p:cNvSpPr txBox="1"/>
          <p:nvPr/>
        </p:nvSpPr>
        <p:spPr>
          <a:xfrm>
            <a:off x="838200" y="2662510"/>
            <a:ext cx="25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Platform: Streak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0A37AC0-6188-4454-B4DB-A62BF8132523}"/>
              </a:ext>
            </a:extLst>
          </p:cNvPr>
          <p:cNvSpPr/>
          <p:nvPr/>
        </p:nvSpPr>
        <p:spPr>
          <a:xfrm>
            <a:off x="9777046" y="3499338"/>
            <a:ext cx="298939" cy="1195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A0DDC-4005-46F7-B42A-440B647A64AA}"/>
              </a:ext>
            </a:extLst>
          </p:cNvPr>
          <p:cNvSpPr txBox="1"/>
          <p:nvPr/>
        </p:nvSpPr>
        <p:spPr>
          <a:xfrm>
            <a:off x="10304585" y="3925195"/>
            <a:ext cx="167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Trades realising profit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594D56E-2642-492F-95C7-004DC2B1C339}"/>
              </a:ext>
            </a:extLst>
          </p:cNvPr>
          <p:cNvSpPr/>
          <p:nvPr/>
        </p:nvSpPr>
        <p:spPr>
          <a:xfrm>
            <a:off x="9777046" y="5116126"/>
            <a:ext cx="298939" cy="11957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081B0-05BA-4B8C-B2F9-AB50BCCFDFA3}"/>
              </a:ext>
            </a:extLst>
          </p:cNvPr>
          <p:cNvSpPr txBox="1"/>
          <p:nvPr/>
        </p:nvSpPr>
        <p:spPr>
          <a:xfrm>
            <a:off x="10304585" y="5388550"/>
            <a:ext cx="1670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Trades making losses, stoploss hit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A49DFB6B-C65B-4480-A8FE-EC447CBD756E}"/>
              </a:ext>
            </a:extLst>
          </p:cNvPr>
          <p:cNvSpPr/>
          <p:nvPr/>
        </p:nvSpPr>
        <p:spPr>
          <a:xfrm>
            <a:off x="5781040" y="1092999"/>
            <a:ext cx="314960" cy="1493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C7575-A435-4410-9262-CD894DEFB645}"/>
              </a:ext>
            </a:extLst>
          </p:cNvPr>
          <p:cNvSpPr txBox="1"/>
          <p:nvPr/>
        </p:nvSpPr>
        <p:spPr>
          <a:xfrm>
            <a:off x="3942715" y="1655093"/>
            <a:ext cx="17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Sample </a:t>
            </a:r>
            <a:r>
              <a:rPr lang="en-GB" dirty="0" err="1"/>
              <a:t>backtest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435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EBE6-A89D-47FA-BC25-77B9619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Trading(using python)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4833A-6976-42C5-8FCD-772283F6F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170" y="1690688"/>
            <a:ext cx="4841631" cy="51002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577C3-AB06-4D07-AA99-5A51B14AC8FC}"/>
              </a:ext>
            </a:extLst>
          </p:cNvPr>
          <p:cNvSpPr txBox="1"/>
          <p:nvPr/>
        </p:nvSpPr>
        <p:spPr>
          <a:xfrm>
            <a:off x="7139354" y="3000522"/>
            <a:ext cx="3782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Buy @ price-level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Sell @ price-level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Cumulative represents the net profit for the executed trades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No. of trades: </a:t>
            </a:r>
            <a:r>
              <a:rPr lang="en-GB" dirty="0" err="1"/>
              <a:t>S.No</a:t>
            </a:r>
            <a:r>
              <a:rPr lang="en-GB" dirty="0"/>
              <a:t> for the trades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474BC-7631-44F5-A45F-F0BB3AFD1453}"/>
              </a:ext>
            </a:extLst>
          </p:cNvPr>
          <p:cNvSpPr txBox="1"/>
          <p:nvPr/>
        </p:nvSpPr>
        <p:spPr>
          <a:xfrm>
            <a:off x="7139354" y="4897314"/>
            <a:ext cx="3138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Cumulative profit</a:t>
            </a:r>
            <a:r>
              <a:rPr lang="en-GB" dirty="0"/>
              <a:t> ranging from a maximum of </a:t>
            </a:r>
            <a:r>
              <a:rPr lang="en-GB" b="1" dirty="0"/>
              <a:t>Rs 1.9</a:t>
            </a:r>
            <a:r>
              <a:rPr lang="en-GB" dirty="0"/>
              <a:t> to </a:t>
            </a:r>
            <a:r>
              <a:rPr lang="en-GB" b="1" dirty="0"/>
              <a:t>Rs -2.4 </a:t>
            </a:r>
            <a:r>
              <a:rPr lang="en-GB" dirty="0"/>
              <a:t>for 13 trades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7980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3E90-B63C-462D-A06D-AF5A0C38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Trading(using python)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B4610-C21E-4226-ACC3-80F173862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338"/>
            <a:ext cx="1619250" cy="38290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E68AE-2B7E-44E9-992D-C3CA008F2C82}"/>
              </a:ext>
            </a:extLst>
          </p:cNvPr>
          <p:cNvSpPr txBox="1"/>
          <p:nvPr/>
        </p:nvSpPr>
        <p:spPr>
          <a:xfrm>
            <a:off x="681583" y="5766994"/>
            <a:ext cx="203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Reliance* Scrip RTD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78232-2A19-4BA8-B310-DB5DFC208717}"/>
              </a:ext>
            </a:extLst>
          </p:cNvPr>
          <p:cNvSpPr txBox="1"/>
          <p:nvPr/>
        </p:nvSpPr>
        <p:spPr>
          <a:xfrm>
            <a:off x="3314699" y="5766994"/>
            <a:ext cx="34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TCS scrip RTD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0D17E-A036-4E34-9CF9-A0C0F4A9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365" y="1922774"/>
            <a:ext cx="1495425" cy="3848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B4805-D126-4252-BDA8-053BDF944DCC}"/>
              </a:ext>
            </a:extLst>
          </p:cNvPr>
          <p:cNvSpPr txBox="1"/>
          <p:nvPr/>
        </p:nvSpPr>
        <p:spPr>
          <a:xfrm>
            <a:off x="8047525" y="5766994"/>
            <a:ext cx="16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SBIN* scrip RTD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99E49F-ECCE-4F71-B72E-AB8A0E513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150" y="1728394"/>
            <a:ext cx="4638675" cy="4038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40DD98-6A8C-4D01-B919-A0362DF4AE75}"/>
              </a:ext>
            </a:extLst>
          </p:cNvPr>
          <p:cNvSpPr txBox="1"/>
          <p:nvPr/>
        </p:nvSpPr>
        <p:spPr>
          <a:xfrm>
            <a:off x="681583" y="6136326"/>
            <a:ext cx="1094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Meagre Rs 0.15 profit for 4 trades[conditions were relaxed to let some transactions happen during analysis period]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CB90F2-E93E-4924-B717-ED9A27416E8A}"/>
              </a:ext>
            </a:extLst>
          </p:cNvPr>
          <p:cNvSpPr txBox="1"/>
          <p:nvPr/>
        </p:nvSpPr>
        <p:spPr>
          <a:xfrm>
            <a:off x="829040" y="6501778"/>
            <a:ext cx="8704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*: no live trades executed during the analysis period[connections seem to break too often for the service provided by </a:t>
            </a:r>
            <a:r>
              <a:rPr lang="en-GB" sz="1000" dirty="0" err="1"/>
              <a:t>smartapi</a:t>
            </a:r>
            <a:r>
              <a:rPr lang="en-GB" sz="1000" dirty="0"/>
              <a:t> from Angel Broking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017F3-BBBF-4806-840A-34099E97031D}"/>
              </a:ext>
            </a:extLst>
          </p:cNvPr>
          <p:cNvSpPr txBox="1"/>
          <p:nvPr/>
        </p:nvSpPr>
        <p:spPr>
          <a:xfrm>
            <a:off x="10009490" y="5766994"/>
            <a:ext cx="209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RTD</a:t>
            </a:r>
            <a:r>
              <a:rPr lang="en-GB" dirty="0"/>
              <a:t>: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29679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AF20-2E6D-408D-B0C8-E2CBC101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Ongoing work: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371AA4-1CB3-4492-B993-F86135ABB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8198"/>
            <a:ext cx="5310171" cy="33616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48BEAE-510A-4AB2-B40A-FE55622484A6}"/>
              </a:ext>
            </a:extLst>
          </p:cNvPr>
          <p:cNvSpPr txBox="1"/>
          <p:nvPr/>
        </p:nvSpPr>
        <p:spPr>
          <a:xfrm>
            <a:off x="2127642" y="5366327"/>
            <a:ext cx="273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Code deployment on cloud AWS EC2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8C2DB-D160-4E89-ADA3-30B53C93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07" y="1635053"/>
            <a:ext cx="5128270" cy="3587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CC841-DF6F-4B3A-B89A-924E9D4C47CF}"/>
              </a:ext>
            </a:extLst>
          </p:cNvPr>
          <p:cNvSpPr txBox="1"/>
          <p:nvPr/>
        </p:nvSpPr>
        <p:spPr>
          <a:xfrm>
            <a:off x="7683087" y="5504826"/>
            <a:ext cx="32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Manual Investments</a:t>
            </a:r>
          </a:p>
        </p:txBody>
      </p:sp>
    </p:spTree>
    <p:extLst>
      <p:ext uri="{BB962C8B-B14F-4D97-AF65-F5344CB8AC3E}">
        <p14:creationId xmlns:p14="http://schemas.microsoft.com/office/powerpoint/2010/main" val="2340241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B594-82B6-4D37-B3E7-F64E7E4C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30" y="213090"/>
            <a:ext cx="10515600" cy="1325563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595D-3B43-4524-8E04-8E9A7021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30" y="1556238"/>
            <a:ext cx="11576539" cy="5187462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Price of financial instruments are affected by numerous factors ranging from mere </a:t>
            </a:r>
            <a:r>
              <a:rPr lang="en-GB" b="1" dirty="0"/>
              <a:t>market sentiments </a:t>
            </a:r>
            <a:r>
              <a:rPr lang="en-GB" dirty="0"/>
              <a:t>to </a:t>
            </a:r>
            <a:r>
              <a:rPr lang="en-GB" b="1" dirty="0"/>
              <a:t>news</a:t>
            </a:r>
            <a:r>
              <a:rPr lang="en-GB" dirty="0"/>
              <a:t>(earnings announcement, lawsuits, M&amp;As, potential deals, R&amp;D outbreaks), </a:t>
            </a:r>
            <a:r>
              <a:rPr lang="en-GB" b="1" dirty="0"/>
              <a:t>GDP</a:t>
            </a:r>
            <a:r>
              <a:rPr lang="en-GB" dirty="0"/>
              <a:t> growth, </a:t>
            </a:r>
            <a:r>
              <a:rPr lang="en-GB" b="1" dirty="0"/>
              <a:t>Bond yields</a:t>
            </a:r>
            <a:r>
              <a:rPr lang="en-GB" dirty="0"/>
              <a:t>, </a:t>
            </a:r>
            <a:r>
              <a:rPr lang="en-GB" b="1" dirty="0"/>
              <a:t>FIIs investments</a:t>
            </a:r>
            <a:r>
              <a:rPr lang="en-GB" dirty="0"/>
              <a:t>, market </a:t>
            </a:r>
            <a:r>
              <a:rPr lang="en-GB" b="1" dirty="0"/>
              <a:t>analysts prediction </a:t>
            </a:r>
            <a:r>
              <a:rPr lang="en-GB" dirty="0"/>
              <a:t>going off the mark, etc.</a:t>
            </a:r>
          </a:p>
          <a:p>
            <a:r>
              <a:rPr lang="en-GB" b="1" dirty="0"/>
              <a:t>ARIMA</a:t>
            </a:r>
            <a:r>
              <a:rPr lang="en-GB" dirty="0"/>
              <a:t> model does a pretty </a:t>
            </a:r>
            <a:r>
              <a:rPr lang="en-GB" b="1" dirty="0"/>
              <a:t>good job </a:t>
            </a:r>
            <a:r>
              <a:rPr lang="en-GB" dirty="0"/>
              <a:t>in predicting the price for the next instance by </a:t>
            </a:r>
            <a:r>
              <a:rPr lang="en-GB" b="1" dirty="0"/>
              <a:t>solely analysing the price component </a:t>
            </a:r>
            <a:r>
              <a:rPr lang="en-GB" dirty="0"/>
              <a:t>of it. (</a:t>
            </a:r>
            <a:r>
              <a:rPr lang="en-GB" dirty="0" err="1"/>
              <a:t>p,d,q</a:t>
            </a:r>
            <a:r>
              <a:rPr lang="en-GB" dirty="0"/>
              <a:t>) value of (5,1,0) optimally captures Reliance daily data for the period 1</a:t>
            </a:r>
            <a:r>
              <a:rPr lang="en-GB" baseline="30000" dirty="0"/>
              <a:t>st</a:t>
            </a:r>
            <a:r>
              <a:rPr lang="en-GB" dirty="0"/>
              <a:t> June 2020 to 31</a:t>
            </a:r>
            <a:r>
              <a:rPr lang="en-GB" baseline="30000" dirty="0"/>
              <a:t>st</a:t>
            </a:r>
            <a:r>
              <a:rPr lang="en-GB" dirty="0"/>
              <a:t> May 2021. The model rightly predicts the </a:t>
            </a:r>
            <a:r>
              <a:rPr lang="en-GB" b="1" dirty="0"/>
              <a:t>direction of movement 63.27% time </a:t>
            </a:r>
            <a:r>
              <a:rPr lang="en-GB" dirty="0"/>
              <a:t>with </a:t>
            </a:r>
            <a:r>
              <a:rPr lang="en-GB" b="1" dirty="0"/>
              <a:t>MSE of 1114.78 </a:t>
            </a:r>
            <a:r>
              <a:rPr lang="en-GB" dirty="0"/>
              <a:t>and </a:t>
            </a:r>
            <a:r>
              <a:rPr lang="en-GB" b="1" dirty="0"/>
              <a:t>MAPE of 1.25</a:t>
            </a:r>
            <a:r>
              <a:rPr lang="en-GB" dirty="0"/>
              <a:t>.</a:t>
            </a:r>
          </a:p>
          <a:p>
            <a:r>
              <a:rPr lang="en-GB" dirty="0"/>
              <a:t>Ideated a simple strategy </a:t>
            </a:r>
            <a:r>
              <a:rPr lang="en-GB" b="1" dirty="0"/>
              <a:t>reaping twice as much returns </a:t>
            </a:r>
            <a:r>
              <a:rPr lang="en-GB" dirty="0"/>
              <a:t>as realised with </a:t>
            </a:r>
            <a:r>
              <a:rPr lang="en-GB" b="1" dirty="0"/>
              <a:t>idle investing</a:t>
            </a:r>
            <a:r>
              <a:rPr lang="en-GB" dirty="0"/>
              <a:t>.</a:t>
            </a:r>
            <a:endParaRPr lang="en-GB" b="1" dirty="0"/>
          </a:p>
          <a:p>
            <a:r>
              <a:rPr lang="en-GB" b="1" dirty="0"/>
              <a:t>Transaction charges </a:t>
            </a:r>
            <a:r>
              <a:rPr lang="en-GB" dirty="0"/>
              <a:t>&amp; </a:t>
            </a:r>
            <a:r>
              <a:rPr lang="en-GB" b="1" dirty="0"/>
              <a:t>brokerages</a:t>
            </a:r>
            <a:r>
              <a:rPr lang="en-GB" dirty="0"/>
              <a:t> become </a:t>
            </a:r>
            <a:r>
              <a:rPr lang="en-GB" b="1" dirty="0"/>
              <a:t>significant</a:t>
            </a:r>
            <a:r>
              <a:rPr lang="en-GB" dirty="0"/>
              <a:t> compared to profit when large number of trades with </a:t>
            </a:r>
            <a:r>
              <a:rPr lang="en-GB" b="1" dirty="0"/>
              <a:t>small-profit margins </a:t>
            </a:r>
            <a:r>
              <a:rPr lang="en-GB" dirty="0"/>
              <a:t>are executed.</a:t>
            </a:r>
          </a:p>
          <a:p>
            <a:r>
              <a:rPr lang="en-GB" b="1" dirty="0"/>
              <a:t>Stoploss</a:t>
            </a:r>
            <a:r>
              <a:rPr lang="en-GB" dirty="0"/>
              <a:t> and </a:t>
            </a:r>
            <a:r>
              <a:rPr lang="en-GB" b="1" dirty="0"/>
              <a:t>target</a:t>
            </a:r>
            <a:r>
              <a:rPr lang="en-GB" dirty="0"/>
              <a:t> should be appropriately planned as per </a:t>
            </a:r>
            <a:r>
              <a:rPr lang="en-GB" b="1" dirty="0"/>
              <a:t>risk capability</a:t>
            </a:r>
            <a:r>
              <a:rPr lang="en-GB" dirty="0"/>
              <a:t> of </a:t>
            </a:r>
            <a:r>
              <a:rPr lang="en-GB" b="1" dirty="0"/>
              <a:t>traders</a:t>
            </a:r>
            <a:r>
              <a:rPr lang="en-GB" dirty="0"/>
              <a:t> as traders generally loose their earnings in a single trade going wrong otherwise.</a:t>
            </a:r>
          </a:p>
          <a:p>
            <a:r>
              <a:rPr lang="en-GB" b="1" dirty="0"/>
              <a:t>Long-term investing</a:t>
            </a:r>
            <a:r>
              <a:rPr lang="en-GB" dirty="0"/>
              <a:t> is the way forward to reap </a:t>
            </a:r>
            <a:r>
              <a:rPr lang="en-GB" b="1" dirty="0"/>
              <a:t>passive returns </a:t>
            </a:r>
            <a:r>
              <a:rPr lang="en-GB" dirty="0"/>
              <a:t>capable of beating </a:t>
            </a:r>
            <a:r>
              <a:rPr lang="en-GB" b="1" dirty="0"/>
              <a:t>inflation rate</a:t>
            </a:r>
            <a:r>
              <a:rPr lang="en-GB" dirty="0"/>
              <a:t>. Options include:</a:t>
            </a:r>
          </a:p>
          <a:p>
            <a:pPr lvl="1"/>
            <a:r>
              <a:rPr lang="en-GB" dirty="0"/>
              <a:t>Stocks with good financials</a:t>
            </a:r>
          </a:p>
          <a:p>
            <a:pPr lvl="1"/>
            <a:r>
              <a:rPr lang="en-GB" dirty="0"/>
              <a:t>Index fund investments</a:t>
            </a:r>
          </a:p>
          <a:p>
            <a:pPr lvl="1"/>
            <a:r>
              <a:rPr lang="en-GB" dirty="0"/>
              <a:t>Mutual Funds</a:t>
            </a:r>
          </a:p>
          <a:p>
            <a:pPr lvl="1"/>
            <a:r>
              <a:rPr lang="en-GB" dirty="0"/>
              <a:t>ETFs</a:t>
            </a:r>
          </a:p>
          <a:p>
            <a:pPr lvl="1"/>
            <a:r>
              <a:rPr lang="en-GB" dirty="0"/>
              <a:t>Investing in commodities like gold &amp; silver</a:t>
            </a:r>
          </a:p>
          <a:p>
            <a:r>
              <a:rPr lang="en-GB" b="1" dirty="0"/>
              <a:t>Diversification</a:t>
            </a:r>
            <a:r>
              <a:rPr lang="en-GB" dirty="0"/>
              <a:t> help investors </a:t>
            </a:r>
            <a:r>
              <a:rPr lang="en-GB" b="1" dirty="0"/>
              <a:t>hedge</a:t>
            </a:r>
            <a:r>
              <a:rPr lang="en-GB" dirty="0"/>
              <a:t> their </a:t>
            </a:r>
            <a:r>
              <a:rPr lang="en-GB" b="1" dirty="0"/>
              <a:t>losses</a:t>
            </a:r>
            <a:r>
              <a:rPr lang="en-GB" dirty="0"/>
              <a:t> and </a:t>
            </a:r>
            <a:r>
              <a:rPr lang="en-GB" b="1" dirty="0"/>
              <a:t>limit</a:t>
            </a:r>
            <a:r>
              <a:rPr lang="en-GB" dirty="0"/>
              <a:t> the </a:t>
            </a:r>
            <a:r>
              <a:rPr lang="en-GB" b="1" dirty="0"/>
              <a:t>risk</a:t>
            </a:r>
            <a:r>
              <a:rPr lang="en-GB" dirty="0"/>
              <a:t> part of investments. For instance: </a:t>
            </a:r>
            <a:r>
              <a:rPr lang="en-GB" b="1" dirty="0"/>
              <a:t>Gold price rises</a:t>
            </a:r>
            <a:r>
              <a:rPr lang="en-GB" dirty="0"/>
              <a:t> when </a:t>
            </a:r>
            <a:r>
              <a:rPr lang="en-GB" b="1" dirty="0"/>
              <a:t>stock prices fell</a:t>
            </a:r>
            <a:r>
              <a:rPr lang="en-GB" dirty="0"/>
              <a:t>(say in pandemic situation).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8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CFE0-6A3A-4FF2-AD18-600BC3DF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EC1C-99C2-4615-A67C-5BE7E2C6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https://people.duke.edu/~rnau/411arim2.htm</a:t>
            </a:r>
            <a:endParaRPr lang="en-GB" dirty="0"/>
          </a:p>
          <a:p>
            <a:r>
              <a:rPr lang="en-GB" dirty="0">
                <a:hlinkClick r:id="rId3"/>
              </a:rPr>
              <a:t>https://online.stat.psu.edu/stat510/lesson/2/2.2</a:t>
            </a:r>
            <a:endParaRPr lang="en-GB" dirty="0"/>
          </a:p>
          <a:p>
            <a:r>
              <a:rPr lang="en-GB" dirty="0">
                <a:hlinkClick r:id="rId4"/>
              </a:rPr>
              <a:t>https://ieeexplore.ieee.org/abstract/document/7046047</a:t>
            </a:r>
            <a:endParaRPr lang="en-GB" dirty="0"/>
          </a:p>
          <a:p>
            <a:r>
              <a:rPr lang="en-GB" dirty="0">
                <a:hlinkClick r:id="rId5"/>
              </a:rPr>
              <a:t>https://www.semanticscholar.org/paper/An-Effective-Time-Series-Analysis-for-Stock-Trend-Umadevi-Sundar/356879c2fc72465f5885315a16102975c6716226?p2df</a:t>
            </a:r>
            <a:endParaRPr lang="en-GB" dirty="0"/>
          </a:p>
          <a:p>
            <a:r>
              <a:rPr lang="en-GB" dirty="0">
                <a:hlinkClick r:id="rId6"/>
              </a:rPr>
              <a:t>https://machinelearningmastery.com/arima-for-time-series-forecasting-with-python/</a:t>
            </a:r>
            <a:endParaRPr lang="en-GB" dirty="0"/>
          </a:p>
          <a:p>
            <a:r>
              <a:rPr lang="en-GB" dirty="0">
                <a:hlinkClick r:id="rId7"/>
              </a:rPr>
              <a:t>https://towardsdatascience.com/advanced-time-series-analysis-with-arma-and-arima-a7d9b589ed6d</a:t>
            </a:r>
            <a:endParaRPr lang="en-GB" dirty="0"/>
          </a:p>
          <a:p>
            <a:r>
              <a:rPr lang="en-GB" dirty="0">
                <a:hlinkClick r:id="rId8"/>
              </a:rPr>
              <a:t>https://otexts.com/fpp2/arima-estimation.html</a:t>
            </a:r>
            <a:endParaRPr lang="en-GB" dirty="0"/>
          </a:p>
          <a:p>
            <a:r>
              <a:rPr lang="en-GB" dirty="0">
                <a:hlinkClick r:id="rId9"/>
              </a:rPr>
              <a:t>https://github.com/angelbroking-github/smartapi-python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1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92271-BBC1-4D8F-BECE-08035E9E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400" dirty="0">
                <a:solidFill>
                  <a:srgbClr val="0000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4432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ECE4-C727-4AE7-AEB5-F3D74642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implemented: ARIMA(</a:t>
            </a:r>
            <a:r>
              <a:rPr lang="en-GB" dirty="0" err="1"/>
              <a:t>p,d,q</a:t>
            </a:r>
            <a:r>
              <a:rPr lang="en-GB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3B174-3AF1-454C-9415-FC63B8AB2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dirty="0"/>
                  <a:t>Acronym for “</a:t>
                </a:r>
                <a:r>
                  <a:rPr lang="en-GB" b="1" dirty="0"/>
                  <a:t>A</a:t>
                </a:r>
                <a:r>
                  <a:rPr lang="en-GB" dirty="0"/>
                  <a:t>uto</a:t>
                </a:r>
                <a:r>
                  <a:rPr lang="en-GB" b="1" dirty="0"/>
                  <a:t>r</a:t>
                </a:r>
                <a:r>
                  <a:rPr lang="en-GB" dirty="0"/>
                  <a:t>egressive </a:t>
                </a:r>
                <a:r>
                  <a:rPr lang="en-GB" b="1" dirty="0"/>
                  <a:t>I</a:t>
                </a:r>
                <a:r>
                  <a:rPr lang="en-GB" dirty="0"/>
                  <a:t>ntegrated </a:t>
                </a:r>
                <a:r>
                  <a:rPr lang="en-GB" b="1" dirty="0"/>
                  <a:t>M</a:t>
                </a:r>
                <a:r>
                  <a:rPr lang="en-GB" dirty="0"/>
                  <a:t>oving </a:t>
                </a:r>
                <a:r>
                  <a:rPr lang="en-GB" b="1" dirty="0"/>
                  <a:t>A</a:t>
                </a:r>
                <a:r>
                  <a:rPr lang="en-GB" dirty="0"/>
                  <a:t>verage”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dirty="0"/>
                  <a:t>Statistical method for analysing and </a:t>
                </a:r>
                <a:r>
                  <a:rPr lang="en-GB" b="1" dirty="0"/>
                  <a:t>forecasting</a:t>
                </a:r>
                <a:r>
                  <a:rPr lang="en-GB" dirty="0"/>
                  <a:t> time series data, accounting trend &amp; seasonality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b="1" dirty="0"/>
                  <a:t>AR</a:t>
                </a:r>
                <a:r>
                  <a:rPr lang="en-GB" dirty="0"/>
                  <a:t>: Autoregression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dirty="0"/>
                  <a:t>uses the dependent relationship between an observation and some number of lagged observations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b="1" dirty="0"/>
                  <a:t>I</a:t>
                </a:r>
                <a:r>
                  <a:rPr lang="en-GB" dirty="0"/>
                  <a:t>: Integrated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dirty="0"/>
                  <a:t>makes use of differencing of raw observations (e.g. subtracting an observation from an observation at the previous time step) in order to make time series stationary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b="1" dirty="0"/>
                  <a:t>MA</a:t>
                </a:r>
                <a:r>
                  <a:rPr lang="en-GB" dirty="0"/>
                  <a:t>: Moving Average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dirty="0"/>
                  <a:t>uses the dependency between an observation and a residual error from a moving average model applied to lagged observations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dirty="0"/>
                  <a:t>Governing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̂</m:t>
                          </m:r>
                        </m:e>
                        <m:sub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25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5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5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500" b="0" i="1" smtClean="0">
                          <a:latin typeface="Cambria Math" panose="02040503050406030204" pitchFamily="18" charset="0"/>
                        </a:rPr>
                        <m:t> + </m:t>
                      </m:r>
                      <m:nary>
                        <m:naryPr>
                          <m:chr m:val="∑"/>
                          <m:ctrlPr>
                            <a:rPr lang="en-GB" sz="2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GB" sz="2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5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3B174-3AF1-454C-9415-FC63B8AB2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7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5836A8F-89C8-4F6C-AF77-BE26BED97BB1}"/>
              </a:ext>
            </a:extLst>
          </p:cNvPr>
          <p:cNvSpPr/>
          <p:nvPr/>
        </p:nvSpPr>
        <p:spPr>
          <a:xfrm rot="16200000">
            <a:off x="5652782" y="5701157"/>
            <a:ext cx="224378" cy="1042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D9B86-FBD5-4335-96D2-E44718F5F1F3}"/>
              </a:ext>
            </a:extLst>
          </p:cNvPr>
          <p:cNvSpPr txBox="1"/>
          <p:nvPr/>
        </p:nvSpPr>
        <p:spPr>
          <a:xfrm>
            <a:off x="4830786" y="6339880"/>
            <a:ext cx="1532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AR</a:t>
            </a:r>
            <a:r>
              <a:rPr lang="en-GB" sz="1400" dirty="0"/>
              <a:t> part; governed by parameter, </a:t>
            </a:r>
            <a:r>
              <a:rPr lang="en-GB" sz="1400" b="1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D2E90-2ADC-41A0-BB1C-236CFCA41C95}"/>
              </a:ext>
            </a:extLst>
          </p:cNvPr>
          <p:cNvSpPr txBox="1"/>
          <p:nvPr/>
        </p:nvSpPr>
        <p:spPr>
          <a:xfrm>
            <a:off x="6363577" y="6359722"/>
            <a:ext cx="162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MA</a:t>
            </a:r>
            <a:r>
              <a:rPr lang="en-GB" sz="1400" dirty="0"/>
              <a:t> part; governed by parameter, </a:t>
            </a:r>
            <a:r>
              <a:rPr lang="en-GB" sz="1400" b="1" dirty="0"/>
              <a:t>q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88560F3-1944-4A4D-8169-3AB4BCDA06A2}"/>
              </a:ext>
            </a:extLst>
          </p:cNvPr>
          <p:cNvSpPr/>
          <p:nvPr/>
        </p:nvSpPr>
        <p:spPr>
          <a:xfrm rot="16200000">
            <a:off x="7004064" y="5726099"/>
            <a:ext cx="224378" cy="1042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7393AF-B916-4359-9F10-9D19E4090F2C}"/>
                  </a:ext>
                </a:extLst>
              </p:cNvPr>
              <p:cNvSpPr txBox="1"/>
              <p:nvPr/>
            </p:nvSpPr>
            <p:spPr>
              <a:xfrm>
                <a:off x="8371840" y="5461057"/>
                <a:ext cx="1484337" cy="661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2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: some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𝑙𝑎𝑔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endParaRPr lang="en-GB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2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term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7393AF-B916-4359-9F10-9D19E4090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40" y="5461057"/>
                <a:ext cx="1484337" cy="661207"/>
              </a:xfrm>
              <a:prstGeom prst="rect">
                <a:avLst/>
              </a:prstGeom>
              <a:blipFill>
                <a:blip r:embed="rId3"/>
                <a:stretch>
                  <a:fillRect t="-926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660EAA4-C253-4ABE-AFA0-40E018EC491E}"/>
              </a:ext>
            </a:extLst>
          </p:cNvPr>
          <p:cNvSpPr/>
          <p:nvPr/>
        </p:nvSpPr>
        <p:spPr>
          <a:xfrm>
            <a:off x="8030008" y="5375499"/>
            <a:ext cx="296112" cy="8323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Python | ARIMA Model for Time Series Forecasting - GeeksforGeeks">
            <a:extLst>
              <a:ext uri="{FF2B5EF4-FFF2-40B4-BE49-F238E27FC236}">
                <a16:creationId xmlns:a16="http://schemas.microsoft.com/office/drawing/2014/main" id="{F3F03C50-F28A-435F-91B5-8C2724608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236" y="735736"/>
            <a:ext cx="2389181" cy="15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D7935-2700-4746-8404-4E6791D29D37}"/>
              </a:ext>
            </a:extLst>
          </p:cNvPr>
          <p:cNvSpPr txBox="1"/>
          <p:nvPr/>
        </p:nvSpPr>
        <p:spPr>
          <a:xfrm>
            <a:off x="10529091" y="2288273"/>
            <a:ext cx="1173017" cy="2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err="1"/>
              <a:t>Img</a:t>
            </a:r>
            <a:r>
              <a:rPr lang="en-GB" sz="1000" dirty="0"/>
              <a:t> source: google</a:t>
            </a:r>
          </a:p>
        </p:txBody>
      </p:sp>
    </p:spTree>
    <p:extLst>
      <p:ext uri="{BB962C8B-B14F-4D97-AF65-F5344CB8AC3E}">
        <p14:creationId xmlns:p14="http://schemas.microsoft.com/office/powerpoint/2010/main" val="41851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B338-EBD4-40EF-9A4D-889F42AF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948595-D7EF-45E5-8FA4-9490BAA73C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8556"/>
            <a:ext cx="5518638" cy="451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527B7C-EB61-4D4E-B7C5-53E812F4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38" y="2576168"/>
            <a:ext cx="1628775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3B627-3C2C-4BBC-A2E6-FC0775452C14}"/>
              </a:ext>
            </a:extLst>
          </p:cNvPr>
          <p:cNvSpPr txBox="1"/>
          <p:nvPr/>
        </p:nvSpPr>
        <p:spPr>
          <a:xfrm>
            <a:off x="8215405" y="4083711"/>
            <a:ext cx="3417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increasing trend</a:t>
            </a:r>
            <a:r>
              <a:rPr lang="en-GB" dirty="0"/>
              <a:t> in price values can be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Data doesn’t seem to be stationary!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being stationary mean </a:t>
            </a:r>
            <a:r>
              <a:rPr lang="en-GB" b="1" dirty="0"/>
              <a:t>constant mean, µ </a:t>
            </a:r>
            <a:r>
              <a:rPr lang="en-GB" dirty="0"/>
              <a:t>and </a:t>
            </a:r>
            <a:r>
              <a:rPr lang="en-GB" b="1" dirty="0"/>
              <a:t>constant standard deviation, </a:t>
            </a:r>
            <a:r>
              <a:rPr lang="el-GR" b="1" dirty="0"/>
              <a:t>σ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85C70-C514-4AD5-9A33-F19F779DAE3F}"/>
              </a:ext>
            </a:extLst>
          </p:cNvPr>
          <p:cNvSpPr txBox="1"/>
          <p:nvPr/>
        </p:nvSpPr>
        <p:spPr>
          <a:xfrm>
            <a:off x="1749669" y="6207369"/>
            <a:ext cx="41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Reliance(NSE) Closing price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2DEA9-150A-46B0-B898-051A3BD35C77}"/>
              </a:ext>
            </a:extLst>
          </p:cNvPr>
          <p:cNvSpPr txBox="1"/>
          <p:nvPr/>
        </p:nvSpPr>
        <p:spPr>
          <a:xfrm>
            <a:off x="6432855" y="5414535"/>
            <a:ext cx="147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07234-2AD7-47CA-A494-5ACB155B2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05" y="1422006"/>
            <a:ext cx="349546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6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ED1C-90D9-4BC7-8F60-2A86B618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for stationarity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1CAA9594-C770-4608-8301-34DA355A4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485" y="365125"/>
            <a:ext cx="2961814" cy="24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F60A9-B630-4701-9096-A1892A099C13}"/>
              </a:ext>
            </a:extLst>
          </p:cNvPr>
          <p:cNvSpPr txBox="1"/>
          <p:nvPr/>
        </p:nvSpPr>
        <p:spPr>
          <a:xfrm>
            <a:off x="7932497" y="2419060"/>
            <a:ext cx="41408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ADF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ADF</a:t>
            </a:r>
            <a:r>
              <a:rPr lang="en-GB" dirty="0"/>
              <a:t>(Augmented Dickey-Fuller)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Hypothesis Test for </a:t>
            </a:r>
            <a:r>
              <a:rPr lang="en-GB" b="1" dirty="0"/>
              <a:t>stationarity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</a:t>
            </a:r>
            <a:r>
              <a:rPr lang="en-GB" b="1" baseline="-25000" dirty="0"/>
              <a:t>0</a:t>
            </a:r>
            <a:r>
              <a:rPr lang="en-GB" dirty="0"/>
              <a:t>: Unit root is present and hence time-series is </a:t>
            </a:r>
            <a:r>
              <a:rPr lang="en-GB" b="1" dirty="0"/>
              <a:t>non-stationary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</a:t>
            </a:r>
            <a:r>
              <a:rPr lang="en-GB" b="1" baseline="-25000" dirty="0"/>
              <a:t>1</a:t>
            </a:r>
            <a:r>
              <a:rPr lang="en-GB" dirty="0"/>
              <a:t>: Unit root is not present and hence time-series is </a:t>
            </a:r>
            <a:r>
              <a:rPr lang="en-GB" b="1" dirty="0"/>
              <a:t>stationary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specific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statistics: </a:t>
            </a: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-2.73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P-value: </a:t>
            </a: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>0.068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Critical values: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>1%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: -3.46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>5%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: -2.87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u="sng" dirty="0">
                <a:solidFill>
                  <a:prstClr val="black"/>
                </a:solidFill>
                <a:latin typeface="Calibri" panose="020F0502020204030204"/>
              </a:rPr>
              <a:t>Do not reject null hypothesis if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P-value &gt; </a:t>
            </a: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signi</a:t>
            </a:r>
            <a:r>
              <a:rPr lang="en-GB" dirty="0" err="1">
                <a:solidFill>
                  <a:prstClr val="black"/>
                </a:solidFill>
                <a:latin typeface="Calibri" panose="020F0502020204030204"/>
              </a:rPr>
              <a:t>ficance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level of 0.05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</a:t>
            </a:r>
            <a:r>
              <a:rPr lang="en-GB" dirty="0" err="1"/>
              <a:t>est</a:t>
            </a:r>
            <a:r>
              <a:rPr lang="en-GB" dirty="0"/>
              <a:t>-statistics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&gt; critical value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72C779-6C1F-43DA-8C26-7290E58F0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6" y="1816828"/>
            <a:ext cx="37814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17607D-27B6-4279-8A1A-29073D30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16" y="1816827"/>
            <a:ext cx="37242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E64A-B698-4A34-BA52-2A1910A2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Non-Stationary to Stationary Data Conversion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AE2D33-224E-4A8F-8596-95D5F24D6B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42" y="1920217"/>
            <a:ext cx="5041270" cy="41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FB6A1E-2E9A-4F82-8244-2F3B91E6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13" y="1386622"/>
            <a:ext cx="2936456" cy="31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8092E8E-E989-4C4B-82E9-2B2BF2C6E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962" y="1386622"/>
            <a:ext cx="2992522" cy="31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B9B07-B9D2-42B0-9354-F2A0965E5A03}"/>
              </a:ext>
            </a:extLst>
          </p:cNvPr>
          <p:cNvSpPr txBox="1"/>
          <p:nvPr/>
        </p:nvSpPr>
        <p:spPr>
          <a:xfrm>
            <a:off x="5442612" y="4776871"/>
            <a:ext cx="3223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ADF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test-statistics: </a:t>
            </a:r>
            <a:r>
              <a:rPr lang="en-GB" b="1" dirty="0"/>
              <a:t>-13.23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p-value ~ </a:t>
            </a:r>
            <a:r>
              <a:rPr lang="en-GB" b="1" dirty="0"/>
              <a:t>9e-25</a:t>
            </a:r>
            <a:r>
              <a:rPr lang="en-GB" dirty="0"/>
              <a:t> ~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Critical values: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1%</a:t>
            </a:r>
            <a:r>
              <a:rPr lang="en-GB" dirty="0"/>
              <a:t>: -3.46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5%</a:t>
            </a:r>
            <a:r>
              <a:rPr lang="en-GB" dirty="0"/>
              <a:t>: -2.87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81558-9299-47AD-9EE4-E2AEAACE05DD}"/>
              </a:ext>
            </a:extLst>
          </p:cNvPr>
          <p:cNvSpPr txBox="1"/>
          <p:nvPr/>
        </p:nvSpPr>
        <p:spPr>
          <a:xfrm>
            <a:off x="8141676" y="4776871"/>
            <a:ext cx="3223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Reject </a:t>
            </a:r>
            <a:r>
              <a:rPr lang="en-GB" u="sng" dirty="0"/>
              <a:t>null hypothesis </a:t>
            </a:r>
            <a:r>
              <a:rPr lang="en-GB" b="1" u="sng" dirty="0"/>
              <a:t>when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Test-statistics &lt; critical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p-value less than level of significance(0.05)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Indication to use differencing of 1</a:t>
            </a:r>
            <a:r>
              <a:rPr lang="en-GB" baseline="30000" dirty="0"/>
              <a:t>st</a:t>
            </a:r>
            <a:r>
              <a:rPr lang="en-GB" dirty="0"/>
              <a:t> order </a:t>
            </a:r>
            <a:r>
              <a:rPr lang="en-GB" b="1" dirty="0"/>
              <a:t>I(1)</a:t>
            </a:r>
          </a:p>
        </p:txBody>
      </p:sp>
    </p:spTree>
    <p:extLst>
      <p:ext uri="{BB962C8B-B14F-4D97-AF65-F5344CB8AC3E}">
        <p14:creationId xmlns:p14="http://schemas.microsoft.com/office/powerpoint/2010/main" val="130898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307D-A16F-489F-9565-4E3A0629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ACF(Auto-Correlation Function): MA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2ACF7-1EED-46D7-AFAA-D85C97158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dirty="0"/>
                  <a:t>Bar chart of the coefficients of correlation between a time series and the lags of itself.</a:t>
                </a:r>
              </a:p>
              <a:p>
                <a:r>
                  <a:rPr lang="en-GB" dirty="0"/>
                  <a:t>Coefficients of correlation between (</a:t>
                </a:r>
                <a:r>
                  <a:rPr lang="en-GB" dirty="0" err="1"/>
                  <a:t>y</a:t>
                </a:r>
                <a:r>
                  <a:rPr lang="en-GB" baseline="-25000" dirty="0" err="1"/>
                  <a:t>t</a:t>
                </a:r>
                <a:r>
                  <a:rPr lang="en-GB" dirty="0"/>
                  <a:t>, y</a:t>
                </a:r>
                <a:r>
                  <a:rPr lang="en-GB" baseline="-25000" dirty="0"/>
                  <a:t>t-1</a:t>
                </a:r>
                <a:r>
                  <a:rPr lang="en-GB" dirty="0"/>
                  <a:t>), (</a:t>
                </a:r>
                <a:r>
                  <a:rPr lang="en-GB" dirty="0" err="1"/>
                  <a:t>y</a:t>
                </a:r>
                <a:r>
                  <a:rPr lang="en-GB" baseline="-25000" dirty="0" err="1"/>
                  <a:t>t</a:t>
                </a:r>
                <a:r>
                  <a:rPr lang="en-GB" dirty="0"/>
                  <a:t>, y</a:t>
                </a:r>
                <a:r>
                  <a:rPr lang="en-GB" baseline="-25000" dirty="0"/>
                  <a:t>t-2</a:t>
                </a:r>
                <a:r>
                  <a:rPr lang="en-GB" dirty="0"/>
                  <a:t>), (</a:t>
                </a:r>
                <a:r>
                  <a:rPr lang="en-GB" dirty="0" err="1"/>
                  <a:t>y</a:t>
                </a:r>
                <a:r>
                  <a:rPr lang="en-GB" baseline="-25000" dirty="0" err="1"/>
                  <a:t>t</a:t>
                </a:r>
                <a:r>
                  <a:rPr lang="en-GB" dirty="0"/>
                  <a:t>, y</a:t>
                </a:r>
                <a:r>
                  <a:rPr lang="en-GB" baseline="-25000" dirty="0"/>
                  <a:t>t-3</a:t>
                </a:r>
                <a:r>
                  <a:rPr lang="en-GB" dirty="0"/>
                  <a:t>), etc defined as</a:t>
                </a: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𝑨𝑪𝑭</m:t>
                      </m:r>
                      <m:d>
                        <m:dPr>
                          <m:ctrlPr>
                            <a:rPr lang="en-GB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𝑨𝑪𝑭</m:t>
                      </m:r>
                      <m:d>
                        <m:dPr>
                          <m:ctrlPr>
                            <a:rPr lang="en-GB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𝒄𝒐𝒗</m:t>
                          </m:r>
                          <m:d>
                            <m:dPr>
                              <m:ctrlP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𝒗𝒂𝒓</m:t>
                              </m:r>
                              <m:d>
                                <m:dPr>
                                  <m:ctrlP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26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𝒗𝒂𝒓</m:t>
                              </m:r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600" b="1" dirty="0"/>
              </a:p>
              <a:p>
                <a:pPr marL="0" indent="0">
                  <a:buNone/>
                </a:pPr>
                <a:endParaRPr lang="en-GB" sz="2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𝒄𝒐𝒗</m:t>
                      </m:r>
                      <m:d>
                        <m:dPr>
                          <m:ctrlPr>
                            <a:rPr lang="en-GB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⅀</m:t>
                          </m:r>
                          <m:d>
                            <m:dPr>
                              <m:ctrlPr>
                                <a:rPr lang="en-GB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en-GB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GB" sz="2600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GB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𝒄𝒐𝒗</m:t>
                      </m:r>
                      <m:d>
                        <m:dPr>
                          <m:ctrlPr>
                            <a:rPr lang="en-GB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GB" sz="2600" b="1" dirty="0"/>
              </a:p>
              <a:p>
                <a:pPr marL="0" indent="0">
                  <a:buNone/>
                </a:pPr>
                <a:endParaRPr lang="en-GB" sz="2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𝑨𝑪𝑭</m:t>
                      </m:r>
                      <m:d>
                        <m:dPr>
                          <m:ctrlPr>
                            <a:rPr lang="en-GB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𝑨𝑪𝑭</m:t>
                      </m:r>
                      <m:d>
                        <m:dPr>
                          <m:ctrlPr>
                            <a:rPr lang="en-GB" sz="2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GB" sz="2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600" b="1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2ACF7-1EED-46D7-AFAA-D85C97158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424520-62A5-4908-AD7E-F6FB5383C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56739"/>
              </p:ext>
            </p:extLst>
          </p:nvPr>
        </p:nvGraphicFramePr>
        <p:xfrm>
          <a:off x="8985738" y="3798275"/>
          <a:ext cx="2368065" cy="2378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355">
                  <a:extLst>
                    <a:ext uri="{9D8B030D-6E8A-4147-A177-3AD203B41FA5}">
                      <a16:colId xmlns:a16="http://schemas.microsoft.com/office/drawing/2014/main" val="1210281041"/>
                    </a:ext>
                  </a:extLst>
                </a:gridCol>
                <a:gridCol w="789355">
                  <a:extLst>
                    <a:ext uri="{9D8B030D-6E8A-4147-A177-3AD203B41FA5}">
                      <a16:colId xmlns:a16="http://schemas.microsoft.com/office/drawing/2014/main" val="2138296557"/>
                    </a:ext>
                  </a:extLst>
                </a:gridCol>
                <a:gridCol w="789355">
                  <a:extLst>
                    <a:ext uri="{9D8B030D-6E8A-4147-A177-3AD203B41FA5}">
                      <a16:colId xmlns:a16="http://schemas.microsoft.com/office/drawing/2014/main" val="3454442688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en-GB" sz="1100" b="1" u="none" strike="noStrike" baseline="-25000" dirty="0" err="1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en-GB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t-1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en-GB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t-2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63303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1520.35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2921005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1535.7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1520.35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9112049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1541.65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1535.7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1520.35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1500211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1579.8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1541.65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1535.7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0708342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1581.7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1579.8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1541.65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822485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1569.5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1581.7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1579.8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3576075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1537.15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1569.5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1581.7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089455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1572.15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1537.15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1569.5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871037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1537.7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1572.15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1537.15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1728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0037EE-A66C-417E-8AB9-36B357374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73861"/>
              </p:ext>
            </p:extLst>
          </p:nvPr>
        </p:nvGraphicFramePr>
        <p:xfrm>
          <a:off x="838198" y="3798275"/>
          <a:ext cx="2368065" cy="2378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355">
                  <a:extLst>
                    <a:ext uri="{9D8B030D-6E8A-4147-A177-3AD203B41FA5}">
                      <a16:colId xmlns:a16="http://schemas.microsoft.com/office/drawing/2014/main" val="1148269903"/>
                    </a:ext>
                  </a:extLst>
                </a:gridCol>
                <a:gridCol w="789355">
                  <a:extLst>
                    <a:ext uri="{9D8B030D-6E8A-4147-A177-3AD203B41FA5}">
                      <a16:colId xmlns:a16="http://schemas.microsoft.com/office/drawing/2014/main" val="3206078727"/>
                    </a:ext>
                  </a:extLst>
                </a:gridCol>
                <a:gridCol w="789355">
                  <a:extLst>
                    <a:ext uri="{9D8B030D-6E8A-4147-A177-3AD203B41FA5}">
                      <a16:colId xmlns:a16="http://schemas.microsoft.com/office/drawing/2014/main" val="3352313274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en-GB" sz="1100" b="1" u="none" strike="noStrike" baseline="-25000" dirty="0" err="1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ε</a:t>
                      </a:r>
                      <a:r>
                        <a:rPr lang="en-GB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t-1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ε</a:t>
                      </a:r>
                      <a:r>
                        <a:rPr lang="en-GB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t-2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55134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1520.35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153172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1535.7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89437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effectLst/>
                        </a:rPr>
                        <a:t>1541.65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330622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1579.8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-13.625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0609974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1581.7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-38.15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-41.125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4560689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1569.5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-20.975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3780270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1537.15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9834801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1572.15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2685298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1537.7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-18.825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8285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7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1AA-F62D-499E-AFAA-DE60E7AF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454" cy="1325563"/>
          </a:xfrm>
        </p:spPr>
        <p:txBody>
          <a:bodyPr/>
          <a:lstStyle/>
          <a:p>
            <a:r>
              <a:rPr lang="en-GB" dirty="0"/>
              <a:t>PACF(Partial Auto-Correlation Function): AR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47A95-6D4B-49F9-A121-9885B114F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dirty="0"/>
                  <a:t>Plot of the partial correlation coefficients between the series and the lags of itself.</a:t>
                </a:r>
              </a:p>
              <a:p>
                <a:r>
                  <a:rPr lang="en-GB" dirty="0"/>
                  <a:t>1</a:t>
                </a:r>
                <a:r>
                  <a:rPr lang="en-GB" baseline="30000" dirty="0"/>
                  <a:t>st</a:t>
                </a:r>
                <a:r>
                  <a:rPr lang="en-GB" dirty="0"/>
                  <a:t> order PACF equals 1</a:t>
                </a:r>
                <a:r>
                  <a:rPr lang="en-GB" baseline="30000" dirty="0"/>
                  <a:t>st</a:t>
                </a:r>
                <a:r>
                  <a:rPr lang="en-GB" dirty="0"/>
                  <a:t> order ACF: PACF(1) = ACF(1)</a:t>
                </a: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1" i="1" smtClean="0">
                          <a:latin typeface="Cambria Math" panose="02040503050406030204" pitchFamily="18" charset="0"/>
                        </a:rPr>
                        <m:t>𝑷𝑨𝑪𝑭</m:t>
                      </m:r>
                      <m:d>
                        <m:dPr>
                          <m:ctrlPr>
                            <a:rPr lang="en-GB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b="1" i="1" smtClean="0">
                              <a:latin typeface="Cambria Math" panose="02040503050406030204" pitchFamily="18" charset="0"/>
                            </a:rPr>
                            <m:t>𝒄𝒐𝒗</m:t>
                          </m:r>
                          <m:d>
                            <m:dPr>
                              <m:ctrlP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  <m:t>𝒗𝒂𝒓</m:t>
                              </m:r>
                              <m:d>
                                <m:d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  <m:t>𝒗𝒂𝒓</m:t>
                              </m:r>
                              <m:d>
                                <m:d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GB" sz="1900" b="1" dirty="0"/>
              </a:p>
              <a:p>
                <a:pPr marL="0" indent="0">
                  <a:buNone/>
                </a:pPr>
                <a:endParaRPr lang="en-GB" sz="19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1" i="1" smtClean="0">
                          <a:latin typeface="Cambria Math" panose="02040503050406030204" pitchFamily="18" charset="0"/>
                        </a:rPr>
                        <m:t>𝑷𝑨𝑪𝑭</m:t>
                      </m:r>
                      <m:d>
                        <m:dPr>
                          <m:ctrlPr>
                            <a:rPr lang="en-GB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9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900" b="1" i="1" smtClean="0">
                              <a:latin typeface="Cambria Math" panose="02040503050406030204" pitchFamily="18" charset="0"/>
                            </a:rPr>
                            <m:t>𝒄𝒐𝒗</m:t>
                          </m:r>
                          <m:d>
                            <m:dPr>
                              <m:ctrlP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  <m:t>𝒗𝒂𝒓</m:t>
                              </m:r>
                              <m:d>
                                <m:d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1900" b="1" i="1" smtClean="0">
                                  <a:latin typeface="Cambria Math" panose="02040503050406030204" pitchFamily="18" charset="0"/>
                                </a:rPr>
                                <m:t>𝒗𝒂𝒓</m:t>
                              </m:r>
                              <m:d>
                                <m:dPr>
                                  <m:ctrlPr>
                                    <a:rPr lang="en-GB" sz="19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19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GB" sz="1900" b="1" dirty="0"/>
              </a:p>
              <a:p>
                <a:pPr marL="0" indent="0">
                  <a:buNone/>
                </a:pPr>
                <a:endParaRPr lang="en-GB" sz="19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GB" sz="1900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1900" b="1" dirty="0"/>
                  <a:t> </a:t>
                </a:r>
                <a:r>
                  <a:rPr lang="en-GB" sz="1900" dirty="0"/>
                  <a:t>means</a:t>
                </a:r>
                <a:r>
                  <a:rPr lang="en-GB" sz="19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900" dirty="0"/>
                  <a:t> regressed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900" b="1" dirty="0"/>
                  <a:t> </a:t>
                </a:r>
                <a:r>
                  <a:rPr lang="en-GB" sz="1900" dirty="0"/>
                  <a:t>and</a:t>
                </a:r>
                <a:r>
                  <a:rPr lang="en-GB" sz="19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1900" b="1" dirty="0"/>
                  <a:t> </a:t>
                </a:r>
                <a:r>
                  <a:rPr lang="en-GB" sz="1900" dirty="0"/>
                  <a:t>; i.e.</a:t>
                </a:r>
                <a:r>
                  <a:rPr lang="en-GB" sz="1900" b="1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GB" sz="1900" b="1" dirty="0"/>
                  <a:t> = </a:t>
                </a:r>
                <a:r>
                  <a:rPr lang="el-GR" sz="1900" b="1" dirty="0"/>
                  <a:t>α</a:t>
                </a:r>
                <a:r>
                  <a:rPr lang="en-GB" sz="1900" b="1" dirty="0"/>
                  <a:t> + (</a:t>
                </a:r>
                <a:r>
                  <a:rPr lang="el-GR" sz="1900" b="1" dirty="0"/>
                  <a:t>α</a:t>
                </a:r>
                <a:r>
                  <a:rPr lang="en-GB" sz="1900" b="1" baseline="-25000" dirty="0"/>
                  <a:t>1</a:t>
                </a:r>
                <a:r>
                  <a:rPr lang="en-GB" sz="1900" b="1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19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b="1" dirty="0"/>
                  <a:t> + (</a:t>
                </a:r>
                <a:r>
                  <a:rPr lang="el-GR" sz="1900" b="1" dirty="0"/>
                  <a:t>α</a:t>
                </a:r>
                <a:r>
                  <a:rPr lang="en-GB" sz="1900" b="1" baseline="-25000" dirty="0"/>
                  <a:t>2</a:t>
                </a:r>
                <a:r>
                  <a:rPr lang="en-GB" sz="1900" b="1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sz="19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00" b="1" dirty="0"/>
                  <a:t> </a:t>
                </a:r>
              </a:p>
              <a:p>
                <a:pPr marL="0" indent="0" algn="ctr">
                  <a:buNone/>
                </a:pPr>
                <a:endParaRPr lang="en-GB" sz="1900" dirty="0"/>
              </a:p>
              <a:p>
                <a:pPr marL="0" indent="0" algn="ctr">
                  <a:buNone/>
                </a:pPr>
                <a:endParaRPr lang="en-GB" sz="1900" b="0" dirty="0"/>
              </a:p>
              <a:p>
                <a:pPr marL="0" indent="0" algn="ctr">
                  <a:buNone/>
                </a:pPr>
                <a:endParaRPr lang="en-GB" sz="1900" b="0" dirty="0"/>
              </a:p>
              <a:p>
                <a:pPr marL="0" indent="0">
                  <a:buNone/>
                </a:pPr>
                <a:endParaRPr lang="en-GB" sz="19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47A95-6D4B-49F9-A121-9885B114F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00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38F08D-8D95-4050-B19E-FA59B3CD8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64917"/>
              </p:ext>
            </p:extLst>
          </p:nvPr>
        </p:nvGraphicFramePr>
        <p:xfrm>
          <a:off x="8985738" y="3798275"/>
          <a:ext cx="2368065" cy="2378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355">
                  <a:extLst>
                    <a:ext uri="{9D8B030D-6E8A-4147-A177-3AD203B41FA5}">
                      <a16:colId xmlns:a16="http://schemas.microsoft.com/office/drawing/2014/main" val="1210281041"/>
                    </a:ext>
                  </a:extLst>
                </a:gridCol>
                <a:gridCol w="789355">
                  <a:extLst>
                    <a:ext uri="{9D8B030D-6E8A-4147-A177-3AD203B41FA5}">
                      <a16:colId xmlns:a16="http://schemas.microsoft.com/office/drawing/2014/main" val="2138296557"/>
                    </a:ext>
                  </a:extLst>
                </a:gridCol>
                <a:gridCol w="789355">
                  <a:extLst>
                    <a:ext uri="{9D8B030D-6E8A-4147-A177-3AD203B41FA5}">
                      <a16:colId xmlns:a16="http://schemas.microsoft.com/office/drawing/2014/main" val="3454442688"/>
                    </a:ext>
                  </a:extLst>
                </a:gridCol>
              </a:tblGrid>
              <a:tr h="2555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en-GB" sz="1100" b="1" u="none" strike="noStrike" baseline="-25000" dirty="0" err="1">
                          <a:solidFill>
                            <a:schemeClr val="bg1"/>
                          </a:solidFill>
                          <a:effectLst/>
                        </a:rPr>
                        <a:t>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en-GB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t-1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r>
                        <a:rPr lang="en-GB" sz="1100" b="1" u="none" strike="noStrike" baseline="-25000" dirty="0">
                          <a:solidFill>
                            <a:schemeClr val="bg1"/>
                          </a:solidFill>
                          <a:effectLst/>
                        </a:rPr>
                        <a:t>t-2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63303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1520.35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2921005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1535.7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1520.35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9112049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1541.65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1535.7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1520.35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1500211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1579.8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1541.65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1535.7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50708342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1581.7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1579.8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1541.65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822485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1569.5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1581.7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1579.8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3576075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1537.15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1569.5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1581.7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4089455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1572.15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1537.15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1569.5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871037"/>
                  </a:ext>
                </a:extLst>
              </a:tr>
              <a:tr h="235903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1537.7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>
                          <a:effectLst/>
                        </a:rPr>
                        <a:t>1572.15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1537.15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172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82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9567-72A7-468D-8A00-99CBC5D8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617"/>
            <a:ext cx="10515600" cy="1325563"/>
          </a:xfrm>
        </p:spPr>
        <p:txBody>
          <a:bodyPr/>
          <a:lstStyle/>
          <a:p>
            <a:r>
              <a:rPr lang="en-GB" dirty="0"/>
              <a:t>ACF &amp; PACF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0FA48-A7EF-45DE-9C64-9FF6E8E87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152" y="1998971"/>
            <a:ext cx="4926985" cy="3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1C064C8-E5AD-4632-BFB9-F8DF0578D000}"/>
              </a:ext>
            </a:extLst>
          </p:cNvPr>
          <p:cNvSpPr/>
          <p:nvPr/>
        </p:nvSpPr>
        <p:spPr>
          <a:xfrm>
            <a:off x="6748910" y="2057288"/>
            <a:ext cx="228600" cy="2332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F5AC6B-9008-444E-8715-02D0957B1BE4}"/>
              </a:ext>
            </a:extLst>
          </p:cNvPr>
          <p:cNvSpPr/>
          <p:nvPr/>
        </p:nvSpPr>
        <p:spPr>
          <a:xfrm>
            <a:off x="6987670" y="2199527"/>
            <a:ext cx="228600" cy="2332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DD454A-7843-44A0-9C4A-61C5B7660DE8}"/>
              </a:ext>
            </a:extLst>
          </p:cNvPr>
          <p:cNvSpPr/>
          <p:nvPr/>
        </p:nvSpPr>
        <p:spPr>
          <a:xfrm>
            <a:off x="8250116" y="4077893"/>
            <a:ext cx="228600" cy="2332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888352-051F-48AB-90C0-082E44FF1D6E}"/>
              </a:ext>
            </a:extLst>
          </p:cNvPr>
          <p:cNvSpPr/>
          <p:nvPr/>
        </p:nvSpPr>
        <p:spPr>
          <a:xfrm>
            <a:off x="8411019" y="4939943"/>
            <a:ext cx="228600" cy="2332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307013-F36F-4508-B42A-552655355FFA}"/>
              </a:ext>
            </a:extLst>
          </p:cNvPr>
          <p:cNvSpPr/>
          <p:nvPr/>
        </p:nvSpPr>
        <p:spPr>
          <a:xfrm>
            <a:off x="9483987" y="4940610"/>
            <a:ext cx="228600" cy="2332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FFBE7A-1345-4159-897B-47F9AFD15E93}"/>
              </a:ext>
            </a:extLst>
          </p:cNvPr>
          <p:cNvSpPr txBox="1"/>
          <p:nvPr/>
        </p:nvSpPr>
        <p:spPr>
          <a:xfrm>
            <a:off x="6748910" y="5715000"/>
            <a:ext cx="482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Lags whose partial autocorrelation is greater than significance level(SL) has been marked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Indication to use </a:t>
            </a:r>
            <a:r>
              <a:rPr lang="en-GB" b="1" dirty="0"/>
              <a:t>AR(5)</a:t>
            </a:r>
            <a:r>
              <a:rPr lang="en-GB" dirty="0"/>
              <a:t> model.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CADD9-6B21-430F-A210-23994667E903}"/>
              </a:ext>
            </a:extLst>
          </p:cNvPr>
          <p:cNvSpPr txBox="1"/>
          <p:nvPr/>
        </p:nvSpPr>
        <p:spPr>
          <a:xfrm>
            <a:off x="1044493" y="5715000"/>
            <a:ext cx="519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crossing of function value with SL, suggested MA(q) terms ~ 25; too high!!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Indication to use </a:t>
            </a:r>
            <a:r>
              <a:rPr lang="en-GB" b="1" dirty="0"/>
              <a:t>AR</a:t>
            </a:r>
            <a:r>
              <a:rPr lang="en-GB" dirty="0"/>
              <a:t> model rather than MA: </a:t>
            </a:r>
            <a:r>
              <a:rPr lang="en-GB" b="1" dirty="0"/>
              <a:t>MA(0)</a:t>
            </a:r>
            <a:r>
              <a:rPr lang="en-GB" dirty="0"/>
              <a:t>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303784-E9EE-4EBA-A6DE-E4B9DED1C5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8971"/>
            <a:ext cx="5193651" cy="35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951E9E-4B10-480E-A958-433F71398905}"/>
              </a:ext>
            </a:extLst>
          </p:cNvPr>
          <p:cNvCxnSpPr>
            <a:cxnSpLocks/>
          </p:cNvCxnSpPr>
          <p:nvPr/>
        </p:nvCxnSpPr>
        <p:spPr>
          <a:xfrm flipV="1">
            <a:off x="1624037" y="3515586"/>
            <a:ext cx="448410" cy="211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6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1890</Words>
  <Application>Microsoft Office PowerPoint</Application>
  <PresentationFormat>Widescreen</PresentationFormat>
  <Paragraphs>355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Algorithmic Trading of Financial Instruments</vt:lpstr>
      <vt:lpstr>What is Algorithmic Trading </vt:lpstr>
      <vt:lpstr>Algorithm implemented: ARIMA(p,d,q)</vt:lpstr>
      <vt:lpstr>Data Visualization</vt:lpstr>
      <vt:lpstr>Check for stationarity</vt:lpstr>
      <vt:lpstr>Non-Stationary to Stationary Data Conversion</vt:lpstr>
      <vt:lpstr>ACF(Auto-Correlation Function): MA part</vt:lpstr>
      <vt:lpstr>PACF(Partial Auto-Correlation Function): AR part</vt:lpstr>
      <vt:lpstr>ACF &amp; PACF plot</vt:lpstr>
      <vt:lpstr>Lag plot(Train &amp; Test data)</vt:lpstr>
      <vt:lpstr>Lag plot(Training-data)</vt:lpstr>
      <vt:lpstr>Lag plot(Testing-data)</vt:lpstr>
      <vt:lpstr>Model-hyperparameters cross-validation</vt:lpstr>
      <vt:lpstr>Model-hyperparameters cross-validation</vt:lpstr>
      <vt:lpstr>Model-hyperparameters cross-validation</vt:lpstr>
      <vt:lpstr>Model-hyperparameters cross-validation</vt:lpstr>
      <vt:lpstr>Error plot</vt:lpstr>
      <vt:lpstr>Model Summary</vt:lpstr>
      <vt:lpstr>Residuals(Predicted-Actual)</vt:lpstr>
      <vt:lpstr>Trading strategy</vt:lpstr>
      <vt:lpstr>Portfolio Return Vs Idle Return</vt:lpstr>
      <vt:lpstr>Simulated Trading</vt:lpstr>
      <vt:lpstr>Simulated Trading(using python)</vt:lpstr>
      <vt:lpstr>Live Trading(using python)</vt:lpstr>
      <vt:lpstr>Ongoing work: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 of Financial Instruments</dc:title>
  <dc:creator>Saurabh Kumar</dc:creator>
  <cp:lastModifiedBy>Saurabh Kumar</cp:lastModifiedBy>
  <cp:revision>141</cp:revision>
  <dcterms:created xsi:type="dcterms:W3CDTF">2021-06-02T01:55:17Z</dcterms:created>
  <dcterms:modified xsi:type="dcterms:W3CDTF">2021-06-19T09:11:28Z</dcterms:modified>
</cp:coreProperties>
</file>