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F7A7-74FF-4224-B4B5-A58DA29C9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5BD90B2-5193-4D58-9D91-34B54CFA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7398BF-5C2E-43D2-A31A-9D8848247776}"/>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9836B9F0-C5E4-41FD-9082-FB701DB7A8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C0ACA7-16EA-4B2A-A503-4AC70324A959}"/>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299586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104F-75F9-4B4E-A71E-CDA74E1976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9C7A4E-D534-4D6D-80D3-E3C2CEC9E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4163A2-89A5-4E94-804C-D39540ACFB12}"/>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1B5EB753-ACE5-4D6C-9541-DEF5EC733A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F350C9-2676-4586-9971-3E883C828750}"/>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1043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6E8EF-12B7-4198-BE8A-5E3AF6DEE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81F960-4624-4256-8F4A-3C2F0EE39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B0B7A9-5A82-4286-B591-00FB41DD8003}"/>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625EF7AA-9DF9-4C0A-B5B3-C5510D01CB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EBA460-73AB-49A4-B6D7-C0A496BA0462}"/>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87213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0E88-CDFF-47AE-8256-804E88CCD1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D0BFC1-E5B7-471F-9DAE-E0BEA2C63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200E62-6BB7-4851-9470-F977E7C38A09}"/>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50EBA897-ECE0-48B5-A0E0-B7EAB6963F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753618-8CF0-4225-9675-C25619FAC331}"/>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230287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4281-56D3-4415-94EC-362ADD510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E7BFDA-E4B7-4181-A60E-BF330DA2A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4EB85-19B7-4655-A1D1-45239A8FF2EB}"/>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B7F5819F-D37E-4315-9AC5-11F5045084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CF7F1B-29AC-48A7-A11E-57716C03A70D}"/>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171304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F36D-1D74-4970-BF62-C0A4588710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EE3DD9-C1D3-46EC-A0EA-595750746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173159-7DAA-4DB0-A1E5-53AF7214AB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915080-EB3B-417D-99AA-D6EE0C9BD394}"/>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6" name="Footer Placeholder 5">
            <a:extLst>
              <a:ext uri="{FF2B5EF4-FFF2-40B4-BE49-F238E27FC236}">
                <a16:creationId xmlns:a16="http://schemas.microsoft.com/office/drawing/2014/main" id="{1334B58B-661A-46B5-A88E-6161D1AD94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DF4E0E-7E73-4CA8-8471-134C20AFD4E4}"/>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337543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8EEB-61FA-4F2F-B57C-FF4F4078F8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F19131-AED4-4768-9B85-7A57AA33B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6F8CF5-E622-48D8-AAEC-C36E9FFB1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622B4F-1A8F-4D5D-B3A9-6D80C3578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53A72-6373-4149-A81B-1825AB63D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DB9E9C-98B9-4803-ACFC-09AFC85A8435}"/>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8" name="Footer Placeholder 7">
            <a:extLst>
              <a:ext uri="{FF2B5EF4-FFF2-40B4-BE49-F238E27FC236}">
                <a16:creationId xmlns:a16="http://schemas.microsoft.com/office/drawing/2014/main" id="{02701AD3-BAEC-4790-BE9D-7D33D2CC7C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D985EB-399E-456B-AC2E-EE6D402B6A41}"/>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8146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56C8-6AAD-4E02-8B79-195E032635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8E926A-F5EB-4F52-AA83-50AF8FB5A77F}"/>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4" name="Footer Placeholder 3">
            <a:extLst>
              <a:ext uri="{FF2B5EF4-FFF2-40B4-BE49-F238E27FC236}">
                <a16:creationId xmlns:a16="http://schemas.microsoft.com/office/drawing/2014/main" id="{65183BA5-8588-4576-B3F2-15F191CF6F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539420-5890-428B-8C4F-592BE265F6BD}"/>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364229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FA1B2-F3E7-45AD-9251-72C23935923F}"/>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3" name="Footer Placeholder 2">
            <a:extLst>
              <a:ext uri="{FF2B5EF4-FFF2-40B4-BE49-F238E27FC236}">
                <a16:creationId xmlns:a16="http://schemas.microsoft.com/office/drawing/2014/main" id="{55FCE2BF-CF38-4CF5-8959-24791D9117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FEE567-829C-45D4-9D0C-282CBE95F403}"/>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404249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181B-51CD-42D0-ACEA-E59780EAC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39F5D1-8A44-42F3-8038-1E1DA431F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CC847C-EFBB-475B-8444-C6A23D3A3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D9D64-1BBA-4018-8A00-005B38833CA4}"/>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6" name="Footer Placeholder 5">
            <a:extLst>
              <a:ext uri="{FF2B5EF4-FFF2-40B4-BE49-F238E27FC236}">
                <a16:creationId xmlns:a16="http://schemas.microsoft.com/office/drawing/2014/main" id="{81DB5488-F65E-4462-99EE-0A592D3129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20E7A2-C643-4831-A994-0E6813CE0F01}"/>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27669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BB38-8ADE-41F2-A80A-5D8AD54D7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97CE90-5C0B-43E4-BA76-C75586E43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3FF38E3-23A8-4801-80DA-B6AC81468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A80DF-0138-43B2-9D4A-FACB0617E8FD}"/>
              </a:ext>
            </a:extLst>
          </p:cNvPr>
          <p:cNvSpPr>
            <a:spLocks noGrp="1"/>
          </p:cNvSpPr>
          <p:nvPr>
            <p:ph type="dt" sz="half" idx="10"/>
          </p:nvPr>
        </p:nvSpPr>
        <p:spPr/>
        <p:txBody>
          <a:bodyPr/>
          <a:lstStyle/>
          <a:p>
            <a:fld id="{98B3E77C-B4E9-48BA-A2A3-EA8F8FB15032}" type="datetimeFigureOut">
              <a:rPr lang="en-GB" smtClean="0"/>
              <a:t>10/03/2022</a:t>
            </a:fld>
            <a:endParaRPr lang="en-GB"/>
          </a:p>
        </p:txBody>
      </p:sp>
      <p:sp>
        <p:nvSpPr>
          <p:cNvPr id="6" name="Footer Placeholder 5">
            <a:extLst>
              <a:ext uri="{FF2B5EF4-FFF2-40B4-BE49-F238E27FC236}">
                <a16:creationId xmlns:a16="http://schemas.microsoft.com/office/drawing/2014/main" id="{F8A81910-665F-4857-8BDB-946473AD3F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359361-32D0-410B-99F3-93E0BF5710BF}"/>
              </a:ext>
            </a:extLst>
          </p:cNvPr>
          <p:cNvSpPr>
            <a:spLocks noGrp="1"/>
          </p:cNvSpPr>
          <p:nvPr>
            <p:ph type="sldNum" sz="quarter" idx="12"/>
          </p:nvPr>
        </p:nvSpPr>
        <p:spPr/>
        <p:txBody>
          <a:bodyPr/>
          <a:lstStyle/>
          <a:p>
            <a:fld id="{3DAE3CBB-1092-48AA-98CB-4093B553A090}" type="slidenum">
              <a:rPr lang="en-GB" smtClean="0"/>
              <a:t>‹#›</a:t>
            </a:fld>
            <a:endParaRPr lang="en-GB"/>
          </a:p>
        </p:txBody>
      </p:sp>
    </p:spTree>
    <p:extLst>
      <p:ext uri="{BB962C8B-B14F-4D97-AF65-F5344CB8AC3E}">
        <p14:creationId xmlns:p14="http://schemas.microsoft.com/office/powerpoint/2010/main" val="51680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0ED3A-7C31-4350-A07D-166D7A5F0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2E1577-5C7A-4B3D-9BDA-27B9ACEFC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014CCE-A72B-4505-B09F-2327FF030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3E77C-B4E9-48BA-A2A3-EA8F8FB15032}" type="datetimeFigureOut">
              <a:rPr lang="en-GB" smtClean="0"/>
              <a:t>10/03/2022</a:t>
            </a:fld>
            <a:endParaRPr lang="en-GB"/>
          </a:p>
        </p:txBody>
      </p:sp>
      <p:sp>
        <p:nvSpPr>
          <p:cNvPr id="5" name="Footer Placeholder 4">
            <a:extLst>
              <a:ext uri="{FF2B5EF4-FFF2-40B4-BE49-F238E27FC236}">
                <a16:creationId xmlns:a16="http://schemas.microsoft.com/office/drawing/2014/main" id="{AEE51E2E-986E-4A0A-9DA7-0FF7DD8E6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ACEA97-92AB-43F9-822C-C153BF595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E3CBB-1092-48AA-98CB-4093B553A090}" type="slidenum">
              <a:rPr lang="en-GB" smtClean="0"/>
              <a:t>‹#›</a:t>
            </a:fld>
            <a:endParaRPr lang="en-GB"/>
          </a:p>
        </p:txBody>
      </p:sp>
    </p:spTree>
    <p:extLst>
      <p:ext uri="{BB962C8B-B14F-4D97-AF65-F5344CB8AC3E}">
        <p14:creationId xmlns:p14="http://schemas.microsoft.com/office/powerpoint/2010/main" val="422056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e.iitb.ac.in/?q=faculty/Prof.%20Shyamprasad%20Karagad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3FBE-C536-431E-806F-A31B19A2870B}"/>
              </a:ext>
            </a:extLst>
          </p:cNvPr>
          <p:cNvSpPr>
            <a:spLocks noGrp="1"/>
          </p:cNvSpPr>
          <p:nvPr>
            <p:ph type="ctrTitle"/>
          </p:nvPr>
        </p:nvSpPr>
        <p:spPr/>
        <p:txBody>
          <a:bodyPr>
            <a:normAutofit fontScale="90000"/>
          </a:bodyPr>
          <a:lstStyle/>
          <a:p>
            <a:r>
              <a:rPr lang="en-GB" dirty="0"/>
              <a:t>Neural Network Implementation of a Large Dataset</a:t>
            </a:r>
          </a:p>
        </p:txBody>
      </p:sp>
      <p:sp>
        <p:nvSpPr>
          <p:cNvPr id="3" name="Subtitle 2">
            <a:extLst>
              <a:ext uri="{FF2B5EF4-FFF2-40B4-BE49-F238E27FC236}">
                <a16:creationId xmlns:a16="http://schemas.microsoft.com/office/drawing/2014/main" id="{772C16E8-35B8-4EF9-95D6-016AA4D5E38B}"/>
              </a:ext>
            </a:extLst>
          </p:cNvPr>
          <p:cNvSpPr>
            <a:spLocks noGrp="1"/>
          </p:cNvSpPr>
          <p:nvPr>
            <p:ph type="subTitle" idx="1"/>
          </p:nvPr>
        </p:nvSpPr>
        <p:spPr/>
        <p:txBody>
          <a:bodyPr/>
          <a:lstStyle/>
          <a:p>
            <a:r>
              <a:rPr lang="en-GB" dirty="0"/>
              <a:t>ANN model of 1D-cooling Process</a:t>
            </a:r>
          </a:p>
          <a:p>
            <a:r>
              <a:rPr lang="en-GB" dirty="0"/>
              <a:t>(-by Saurabh Kumar, 16d100018)</a:t>
            </a:r>
          </a:p>
        </p:txBody>
      </p:sp>
    </p:spTree>
    <p:extLst>
      <p:ext uri="{BB962C8B-B14F-4D97-AF65-F5344CB8AC3E}">
        <p14:creationId xmlns:p14="http://schemas.microsoft.com/office/powerpoint/2010/main" val="348055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5D70-57F5-4235-91D3-8B8F3D033974}"/>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1641B99E-ADD8-45B7-9600-6D273AB1FA39}"/>
              </a:ext>
            </a:extLst>
          </p:cNvPr>
          <p:cNvSpPr>
            <a:spLocks noGrp="1"/>
          </p:cNvSpPr>
          <p:nvPr>
            <p:ph idx="1"/>
          </p:nvPr>
        </p:nvSpPr>
        <p:spPr/>
        <p:txBody>
          <a:bodyPr/>
          <a:lstStyle/>
          <a:p>
            <a:r>
              <a:rPr lang="en-GB" dirty="0"/>
              <a:t>Can we make a data-driven model for cooling process??</a:t>
            </a:r>
          </a:p>
          <a:p>
            <a:r>
              <a:rPr lang="en-GB" dirty="0"/>
              <a:t>Attempted to build a 1D-cooling process model, with fixed maintained boundary temperatures at the two ends.</a:t>
            </a:r>
          </a:p>
        </p:txBody>
      </p:sp>
    </p:spTree>
    <p:extLst>
      <p:ext uri="{BB962C8B-B14F-4D97-AF65-F5344CB8AC3E}">
        <p14:creationId xmlns:p14="http://schemas.microsoft.com/office/powerpoint/2010/main" val="367395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1790-4B4F-4B8B-9AF9-63FFDE9C881A}"/>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D8FA07DA-2A1B-411B-9C4B-30AD1965A430}"/>
              </a:ext>
            </a:extLst>
          </p:cNvPr>
          <p:cNvSpPr>
            <a:spLocks noGrp="1"/>
          </p:cNvSpPr>
          <p:nvPr>
            <p:ph idx="1"/>
          </p:nvPr>
        </p:nvSpPr>
        <p:spPr/>
        <p:txBody>
          <a:bodyPr/>
          <a:lstStyle/>
          <a:p>
            <a:r>
              <a:rPr lang="en-GB" dirty="0"/>
              <a:t>Looked forward for a framework, which when given values(input) of state at a given instant could give us(output) those state values at the next time step or after some time-interval </a:t>
            </a:r>
            <a:r>
              <a:rPr lang="el-GR" dirty="0"/>
              <a:t>Δ</a:t>
            </a:r>
            <a:r>
              <a:rPr lang="en-GB" dirty="0"/>
              <a:t>t in general, without explicitly using the physics involved in the process.</a:t>
            </a:r>
          </a:p>
          <a:p>
            <a:r>
              <a:rPr lang="en-GB" dirty="0"/>
              <a:t>As suggested by literature and professor </a:t>
            </a:r>
            <a:r>
              <a:rPr lang="en-GB" dirty="0" err="1">
                <a:hlinkClick r:id="rId2"/>
              </a:rPr>
              <a:t>Shyamprasad</a:t>
            </a:r>
            <a:r>
              <a:rPr lang="en-GB" dirty="0">
                <a:hlinkClick r:id="rId2"/>
              </a:rPr>
              <a:t> </a:t>
            </a:r>
            <a:r>
              <a:rPr lang="en-GB" dirty="0" err="1">
                <a:hlinkClick r:id="rId2"/>
              </a:rPr>
              <a:t>Karagadde</a:t>
            </a:r>
            <a:r>
              <a:rPr lang="en-GB" dirty="0"/>
              <a:t>, Artificial Neural Network is one of the many ways to achieve the objective.</a:t>
            </a:r>
          </a:p>
        </p:txBody>
      </p:sp>
    </p:spTree>
    <p:extLst>
      <p:ext uri="{BB962C8B-B14F-4D97-AF65-F5344CB8AC3E}">
        <p14:creationId xmlns:p14="http://schemas.microsoft.com/office/powerpoint/2010/main" val="255261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0408-3E7C-4B30-AAF8-9B44969EA904}"/>
              </a:ext>
            </a:extLst>
          </p:cNvPr>
          <p:cNvSpPr>
            <a:spLocks noGrp="1"/>
          </p:cNvSpPr>
          <p:nvPr>
            <p:ph type="title"/>
          </p:nvPr>
        </p:nvSpPr>
        <p:spPr/>
        <p:txBody>
          <a:bodyPr/>
          <a:lstStyle/>
          <a:p>
            <a:r>
              <a:rPr lang="en-GB" dirty="0"/>
              <a:t>Implementation(Model Framework)</a:t>
            </a:r>
          </a:p>
        </p:txBody>
      </p:sp>
      <p:pic>
        <p:nvPicPr>
          <p:cNvPr id="4" name="Content Placeholder 3">
            <a:extLst>
              <a:ext uri="{FF2B5EF4-FFF2-40B4-BE49-F238E27FC236}">
                <a16:creationId xmlns:a16="http://schemas.microsoft.com/office/drawing/2014/main" id="{356AE7C9-1C2B-4F34-B128-BAA7615D49ED}"/>
              </a:ext>
            </a:extLst>
          </p:cNvPr>
          <p:cNvPicPr>
            <a:picLocks noGrp="1" noChangeAspect="1"/>
          </p:cNvPicPr>
          <p:nvPr>
            <p:ph idx="1"/>
          </p:nvPr>
        </p:nvPicPr>
        <p:blipFill>
          <a:blip r:embed="rId2"/>
          <a:stretch>
            <a:fillRect/>
          </a:stretch>
        </p:blipFill>
        <p:spPr>
          <a:xfrm>
            <a:off x="838200" y="1443593"/>
            <a:ext cx="4597639" cy="4351337"/>
          </a:xfrm>
          <a:prstGeom prst="rect">
            <a:avLst/>
          </a:prstGeom>
        </p:spPr>
      </p:pic>
      <p:pic>
        <p:nvPicPr>
          <p:cNvPr id="5" name="Picture 4">
            <a:extLst>
              <a:ext uri="{FF2B5EF4-FFF2-40B4-BE49-F238E27FC236}">
                <a16:creationId xmlns:a16="http://schemas.microsoft.com/office/drawing/2014/main" id="{5C4C21D7-DDBC-4597-B7CE-D9F41F287704}"/>
              </a:ext>
            </a:extLst>
          </p:cNvPr>
          <p:cNvPicPr>
            <a:picLocks noChangeAspect="1"/>
          </p:cNvPicPr>
          <p:nvPr/>
        </p:nvPicPr>
        <p:blipFill>
          <a:blip r:embed="rId3"/>
          <a:stretch>
            <a:fillRect/>
          </a:stretch>
        </p:blipFill>
        <p:spPr>
          <a:xfrm>
            <a:off x="5504525" y="1591879"/>
            <a:ext cx="6177149" cy="2482972"/>
          </a:xfrm>
          <a:prstGeom prst="rect">
            <a:avLst/>
          </a:prstGeom>
        </p:spPr>
      </p:pic>
      <p:pic>
        <p:nvPicPr>
          <p:cNvPr id="6" name="Picture 5">
            <a:extLst>
              <a:ext uri="{FF2B5EF4-FFF2-40B4-BE49-F238E27FC236}">
                <a16:creationId xmlns:a16="http://schemas.microsoft.com/office/drawing/2014/main" id="{E69EEC28-D904-4DBD-ABD7-F52C84D055BD}"/>
              </a:ext>
            </a:extLst>
          </p:cNvPr>
          <p:cNvPicPr>
            <a:picLocks noChangeAspect="1"/>
          </p:cNvPicPr>
          <p:nvPr/>
        </p:nvPicPr>
        <p:blipFill>
          <a:blip r:embed="rId4"/>
          <a:stretch>
            <a:fillRect/>
          </a:stretch>
        </p:blipFill>
        <p:spPr>
          <a:xfrm>
            <a:off x="5504526" y="4074851"/>
            <a:ext cx="4323056" cy="2479697"/>
          </a:xfrm>
          <a:prstGeom prst="rect">
            <a:avLst/>
          </a:prstGeom>
        </p:spPr>
      </p:pic>
      <p:sp>
        <p:nvSpPr>
          <p:cNvPr id="7" name="TextBox 6">
            <a:extLst>
              <a:ext uri="{FF2B5EF4-FFF2-40B4-BE49-F238E27FC236}">
                <a16:creationId xmlns:a16="http://schemas.microsoft.com/office/drawing/2014/main" id="{91480954-E5E9-4BB9-8D11-9EB06FD9304E}"/>
              </a:ext>
            </a:extLst>
          </p:cNvPr>
          <p:cNvSpPr txBox="1"/>
          <p:nvPr/>
        </p:nvSpPr>
        <p:spPr>
          <a:xfrm>
            <a:off x="1020932" y="5956917"/>
            <a:ext cx="3755254" cy="646331"/>
          </a:xfrm>
          <a:prstGeom prst="rect">
            <a:avLst/>
          </a:prstGeom>
          <a:noFill/>
        </p:spPr>
        <p:txBody>
          <a:bodyPr wrap="square" rtlCol="0">
            <a:spAutoFit/>
          </a:bodyPr>
          <a:lstStyle/>
          <a:p>
            <a:pPr algn="ctr"/>
            <a:r>
              <a:rPr lang="en-GB" u="sng" dirty="0"/>
              <a:t>Fig1: Model representing optimised number of neurons(local optimum)</a:t>
            </a:r>
          </a:p>
        </p:txBody>
      </p:sp>
      <p:sp>
        <p:nvSpPr>
          <p:cNvPr id="8" name="TextBox 7">
            <a:extLst>
              <a:ext uri="{FF2B5EF4-FFF2-40B4-BE49-F238E27FC236}">
                <a16:creationId xmlns:a16="http://schemas.microsoft.com/office/drawing/2014/main" id="{0C5F2B05-B2BF-4D71-8E5B-CC019C254B1B}"/>
              </a:ext>
            </a:extLst>
          </p:cNvPr>
          <p:cNvSpPr txBox="1"/>
          <p:nvPr/>
        </p:nvSpPr>
        <p:spPr>
          <a:xfrm>
            <a:off x="6702641" y="6459014"/>
            <a:ext cx="4651159" cy="369332"/>
          </a:xfrm>
          <a:prstGeom prst="rect">
            <a:avLst/>
          </a:prstGeom>
          <a:noFill/>
        </p:spPr>
        <p:txBody>
          <a:bodyPr wrap="square" rtlCol="0">
            <a:spAutoFit/>
          </a:bodyPr>
          <a:lstStyle/>
          <a:p>
            <a:pPr algn="ctr"/>
            <a:r>
              <a:rPr lang="en-GB" u="sng" dirty="0"/>
              <a:t>Fig2 and Fig 3: Model Training and Testing data </a:t>
            </a:r>
          </a:p>
        </p:txBody>
      </p:sp>
    </p:spTree>
    <p:extLst>
      <p:ext uri="{BB962C8B-B14F-4D97-AF65-F5344CB8AC3E}">
        <p14:creationId xmlns:p14="http://schemas.microsoft.com/office/powerpoint/2010/main" val="189426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3407-4B70-40CE-A38F-2B11885BF41E}"/>
              </a:ext>
            </a:extLst>
          </p:cNvPr>
          <p:cNvSpPr>
            <a:spLocks noGrp="1"/>
          </p:cNvSpPr>
          <p:nvPr>
            <p:ph type="title"/>
          </p:nvPr>
        </p:nvSpPr>
        <p:spPr/>
        <p:txBody>
          <a:bodyPr/>
          <a:lstStyle/>
          <a:p>
            <a:r>
              <a:rPr lang="en-GB" dirty="0"/>
              <a:t>Model Hyperparameters tuning</a:t>
            </a:r>
          </a:p>
        </p:txBody>
      </p:sp>
      <p:graphicFrame>
        <p:nvGraphicFramePr>
          <p:cNvPr id="4" name="Table 4">
            <a:extLst>
              <a:ext uri="{FF2B5EF4-FFF2-40B4-BE49-F238E27FC236}">
                <a16:creationId xmlns:a16="http://schemas.microsoft.com/office/drawing/2014/main" id="{79AD2514-06C0-4160-80ED-651D83321201}"/>
              </a:ext>
            </a:extLst>
          </p:cNvPr>
          <p:cNvGraphicFramePr>
            <a:graphicFrameLocks noGrp="1"/>
          </p:cNvGraphicFramePr>
          <p:nvPr>
            <p:ph idx="1"/>
            <p:extLst>
              <p:ext uri="{D42A27DB-BD31-4B8C-83A1-F6EECF244321}">
                <p14:modId xmlns:p14="http://schemas.microsoft.com/office/powerpoint/2010/main" val="90279220"/>
              </p:ext>
            </p:extLst>
          </p:nvPr>
        </p:nvGraphicFramePr>
        <p:xfrm>
          <a:off x="1040167" y="1488273"/>
          <a:ext cx="10111665" cy="4485640"/>
        </p:xfrm>
        <a:graphic>
          <a:graphicData uri="http://schemas.openxmlformats.org/drawingml/2006/table">
            <a:tbl>
              <a:tblPr firstRow="1" bandRow="1">
                <a:tableStyleId>{5C22544A-7EE6-4342-B048-85BDC9FD1C3A}</a:tableStyleId>
              </a:tblPr>
              <a:tblGrid>
                <a:gridCol w="3370555">
                  <a:extLst>
                    <a:ext uri="{9D8B030D-6E8A-4147-A177-3AD203B41FA5}">
                      <a16:colId xmlns:a16="http://schemas.microsoft.com/office/drawing/2014/main" val="4018310061"/>
                    </a:ext>
                  </a:extLst>
                </a:gridCol>
                <a:gridCol w="3370555">
                  <a:extLst>
                    <a:ext uri="{9D8B030D-6E8A-4147-A177-3AD203B41FA5}">
                      <a16:colId xmlns:a16="http://schemas.microsoft.com/office/drawing/2014/main" val="1202998194"/>
                    </a:ext>
                  </a:extLst>
                </a:gridCol>
                <a:gridCol w="3370555">
                  <a:extLst>
                    <a:ext uri="{9D8B030D-6E8A-4147-A177-3AD203B41FA5}">
                      <a16:colId xmlns:a16="http://schemas.microsoft.com/office/drawing/2014/main" val="819079335"/>
                    </a:ext>
                  </a:extLst>
                </a:gridCol>
              </a:tblGrid>
              <a:tr h="370840">
                <a:tc>
                  <a:txBody>
                    <a:bodyPr/>
                    <a:lstStyle/>
                    <a:p>
                      <a:pPr algn="ctr"/>
                      <a:r>
                        <a:rPr lang="en-GB" dirty="0"/>
                        <a:t>File Name</a:t>
                      </a:r>
                    </a:p>
                  </a:txBody>
                  <a:tcPr/>
                </a:tc>
                <a:tc>
                  <a:txBody>
                    <a:bodyPr/>
                    <a:lstStyle/>
                    <a:p>
                      <a:pPr algn="ctr"/>
                      <a:r>
                        <a:rPr lang="en-GB" dirty="0"/>
                        <a:t>Parameters Space</a:t>
                      </a:r>
                    </a:p>
                  </a:txBody>
                  <a:tcPr/>
                </a:tc>
                <a:tc>
                  <a:txBody>
                    <a:bodyPr/>
                    <a:lstStyle/>
                    <a:p>
                      <a:pPr algn="ctr"/>
                      <a:r>
                        <a:rPr lang="en-GB" dirty="0"/>
                        <a:t>Selected Parameters</a:t>
                      </a:r>
                    </a:p>
                  </a:txBody>
                  <a:tcPr/>
                </a:tc>
                <a:extLst>
                  <a:ext uri="{0D108BD9-81ED-4DB2-BD59-A6C34878D82A}">
                    <a16:rowId xmlns:a16="http://schemas.microsoft.com/office/drawing/2014/main" val="953412018"/>
                  </a:ext>
                </a:extLst>
              </a:tr>
              <a:tr h="370840">
                <a:tc>
                  <a:txBody>
                    <a:bodyPr/>
                    <a:lstStyle/>
                    <a:p>
                      <a:pPr algn="ctr"/>
                      <a:r>
                        <a:rPr lang="en-US" dirty="0"/>
                        <a:t>ANN_model_1D-cooling_stage2_Optimisation1</a:t>
                      </a:r>
                      <a:endParaRPr lang="en-GB" dirty="0"/>
                    </a:p>
                  </a:txBody>
                  <a:tcPr/>
                </a:tc>
                <a:tc>
                  <a:txBody>
                    <a:bodyPr/>
                    <a:lstStyle/>
                    <a:p>
                      <a:pPr algn="ctr"/>
                      <a:r>
                        <a:rPr lang="en-US" dirty="0"/>
                        <a:t>'</a:t>
                      </a:r>
                      <a:r>
                        <a:rPr lang="en-US" dirty="0" err="1"/>
                        <a:t>hidden_layer_sizes</a:t>
                      </a:r>
                      <a:r>
                        <a:rPr lang="en-US" dirty="0"/>
                        <a:t>': [(12,10), (10,10,10)], </a:t>
                      </a:r>
                    </a:p>
                    <a:p>
                      <a:pPr algn="ctr"/>
                      <a:r>
                        <a:rPr lang="en-US" dirty="0"/>
                        <a:t>    'activation': ['</a:t>
                      </a:r>
                      <a:r>
                        <a:rPr lang="en-US" dirty="0" err="1"/>
                        <a:t>relu</a:t>
                      </a:r>
                      <a:r>
                        <a:rPr lang="en-US" dirty="0"/>
                        <a:t>', 'tanh']</a:t>
                      </a:r>
                      <a:endParaRPr lang="en-GB" dirty="0"/>
                    </a:p>
                  </a:txBody>
                  <a:tcPr/>
                </a:tc>
                <a:tc>
                  <a:txBody>
                    <a:bodyPr/>
                    <a:lstStyle/>
                    <a:p>
                      <a:pPr algn="ctr"/>
                      <a:r>
                        <a:rPr lang="en-US" dirty="0"/>
                        <a:t>'</a:t>
                      </a:r>
                      <a:r>
                        <a:rPr lang="en-US" dirty="0" err="1"/>
                        <a:t>hidden_layer_sizes</a:t>
                      </a:r>
                      <a:r>
                        <a:rPr lang="en-US" dirty="0"/>
                        <a:t>': (12, 10),</a:t>
                      </a:r>
                    </a:p>
                    <a:p>
                      <a:pPr algn="ctr"/>
                      <a:r>
                        <a:rPr lang="en-US" dirty="0"/>
                        <a:t>'activation': '</a:t>
                      </a:r>
                      <a:r>
                        <a:rPr lang="en-US" dirty="0" err="1"/>
                        <a:t>relu</a:t>
                      </a:r>
                      <a:r>
                        <a:rPr lang="en-US" dirty="0"/>
                        <a:t>'</a:t>
                      </a:r>
                      <a:endParaRPr lang="en-GB" dirty="0"/>
                    </a:p>
                  </a:txBody>
                  <a:tcPr/>
                </a:tc>
                <a:extLst>
                  <a:ext uri="{0D108BD9-81ED-4DB2-BD59-A6C34878D82A}">
                    <a16:rowId xmlns:a16="http://schemas.microsoft.com/office/drawing/2014/main" val="995119912"/>
                  </a:ext>
                </a:extLst>
              </a:tr>
              <a:tr h="370840">
                <a:tc>
                  <a:txBody>
                    <a:bodyPr/>
                    <a:lstStyle/>
                    <a:p>
                      <a:pPr algn="ctr"/>
                      <a:r>
                        <a:rPr lang="en-US" dirty="0"/>
                        <a:t>ANN_model_1D-cooling_stage2_Optimisation2</a:t>
                      </a:r>
                      <a:endParaRPr lang="en-GB" dirty="0"/>
                    </a:p>
                  </a:txBody>
                  <a:tcPr/>
                </a:tc>
                <a:tc>
                  <a:txBody>
                    <a:bodyPr/>
                    <a:lstStyle/>
                    <a:p>
                      <a:pPr algn="ctr"/>
                      <a:r>
                        <a:rPr lang="en-GB" dirty="0"/>
                        <a:t>'</a:t>
                      </a:r>
                      <a:r>
                        <a:rPr lang="en-GB" dirty="0" err="1"/>
                        <a:t>hidden_layer_sizes</a:t>
                      </a:r>
                      <a:r>
                        <a:rPr lang="en-GB" dirty="0"/>
                        <a:t>': [(12,10), (10,10), (8,8)]</a:t>
                      </a:r>
                    </a:p>
                  </a:txBody>
                  <a:tcPr/>
                </a:tc>
                <a:tc>
                  <a:txBody>
                    <a:bodyPr/>
                    <a:lstStyle/>
                    <a:p>
                      <a:pPr algn="ctr"/>
                      <a:r>
                        <a:rPr lang="en-GB" dirty="0"/>
                        <a:t>'</a:t>
                      </a:r>
                      <a:r>
                        <a:rPr lang="en-GB" dirty="0" err="1"/>
                        <a:t>hidden_layer_sizes</a:t>
                      </a:r>
                      <a:r>
                        <a:rPr lang="en-GB" dirty="0"/>
                        <a:t>': (8, 8)</a:t>
                      </a:r>
                    </a:p>
                  </a:txBody>
                  <a:tcPr/>
                </a:tc>
                <a:extLst>
                  <a:ext uri="{0D108BD9-81ED-4DB2-BD59-A6C34878D82A}">
                    <a16:rowId xmlns:a16="http://schemas.microsoft.com/office/drawing/2014/main" val="2979302400"/>
                  </a:ext>
                </a:extLst>
              </a:tr>
              <a:tr h="370840">
                <a:tc>
                  <a:txBody>
                    <a:bodyPr/>
                    <a:lstStyle/>
                    <a:p>
                      <a:pPr algn="ctr"/>
                      <a:r>
                        <a:rPr lang="en-US" dirty="0"/>
                        <a:t>ANN_model_1D-cooling_stage2_Optimisation3</a:t>
                      </a:r>
                      <a:endParaRPr lang="en-GB" dirty="0"/>
                    </a:p>
                  </a:txBody>
                  <a:tcPr/>
                </a:tc>
                <a:tc>
                  <a:txBody>
                    <a:bodyPr/>
                    <a:lstStyle/>
                    <a:p>
                      <a:pPr algn="ctr"/>
                      <a:r>
                        <a:rPr lang="en-GB" dirty="0"/>
                        <a:t>'</a:t>
                      </a:r>
                      <a:r>
                        <a:rPr lang="en-GB" dirty="0" err="1"/>
                        <a:t>hidden_layer_sizes</a:t>
                      </a:r>
                      <a:r>
                        <a:rPr lang="en-GB" dirty="0"/>
                        <a:t>': [(8,8), (5,5), (4,3), (8,6)]</a:t>
                      </a:r>
                    </a:p>
                  </a:txBody>
                  <a:tcPr/>
                </a:tc>
                <a:tc>
                  <a:txBody>
                    <a:bodyPr/>
                    <a:lstStyle/>
                    <a:p>
                      <a:pPr algn="ctr"/>
                      <a:r>
                        <a:rPr lang="en-GB" dirty="0"/>
                        <a:t>'</a:t>
                      </a:r>
                      <a:r>
                        <a:rPr lang="en-GB" dirty="0" err="1"/>
                        <a:t>hidden_layer_sizes</a:t>
                      </a:r>
                      <a:r>
                        <a:rPr lang="en-GB" dirty="0"/>
                        <a:t>': (8, 8)</a:t>
                      </a:r>
                    </a:p>
                  </a:txBody>
                  <a:tcPr/>
                </a:tc>
                <a:extLst>
                  <a:ext uri="{0D108BD9-81ED-4DB2-BD59-A6C34878D82A}">
                    <a16:rowId xmlns:a16="http://schemas.microsoft.com/office/drawing/2014/main" val="1569483864"/>
                  </a:ext>
                </a:extLst>
              </a:tr>
              <a:tr h="370840">
                <a:tc>
                  <a:txBody>
                    <a:bodyPr/>
                    <a:lstStyle/>
                    <a:p>
                      <a:pPr algn="ctr"/>
                      <a:r>
                        <a:rPr lang="en-US" dirty="0"/>
                        <a:t>ANN_model_1D-cooling_stage2_Optimisation4</a:t>
                      </a:r>
                      <a:endParaRPr lang="en-GB" dirty="0"/>
                    </a:p>
                  </a:txBody>
                  <a:tcPr/>
                </a:tc>
                <a:tc>
                  <a:txBody>
                    <a:bodyPr/>
                    <a:lstStyle/>
                    <a:p>
                      <a:pPr algn="ctr"/>
                      <a:r>
                        <a:rPr lang="en-GB" dirty="0"/>
                        <a:t>'</a:t>
                      </a:r>
                      <a:r>
                        <a:rPr lang="en-GB" dirty="0" err="1"/>
                        <a:t>hidden_layer_sizes</a:t>
                      </a:r>
                      <a:r>
                        <a:rPr lang="en-GB" dirty="0"/>
                        <a:t>': [(8,8), (12)]</a:t>
                      </a:r>
                    </a:p>
                  </a:txBody>
                  <a:tcPr/>
                </a:tc>
                <a:tc>
                  <a:txBody>
                    <a:bodyPr/>
                    <a:lstStyle/>
                    <a:p>
                      <a:pPr algn="ctr"/>
                      <a:r>
                        <a:rPr lang="en-GB" dirty="0"/>
                        <a:t>'</a:t>
                      </a:r>
                      <a:r>
                        <a:rPr lang="en-GB" dirty="0" err="1"/>
                        <a:t>hidden_layer_sizes</a:t>
                      </a:r>
                      <a:r>
                        <a:rPr lang="en-GB" dirty="0"/>
                        <a:t>': 12</a:t>
                      </a:r>
                    </a:p>
                  </a:txBody>
                  <a:tcPr/>
                </a:tc>
                <a:extLst>
                  <a:ext uri="{0D108BD9-81ED-4DB2-BD59-A6C34878D82A}">
                    <a16:rowId xmlns:a16="http://schemas.microsoft.com/office/drawing/2014/main" val="2489397050"/>
                  </a:ext>
                </a:extLst>
              </a:tr>
              <a:tr h="370840">
                <a:tc>
                  <a:txBody>
                    <a:bodyPr/>
                    <a:lstStyle/>
                    <a:p>
                      <a:pPr algn="ctr"/>
                      <a:r>
                        <a:rPr lang="en-US" dirty="0"/>
                        <a:t>ANN_model_1D-cooling_stage2_Optimisation5</a:t>
                      </a:r>
                      <a:endParaRPr lang="en-GB" dirty="0"/>
                    </a:p>
                  </a:txBody>
                  <a:tcPr/>
                </a:tc>
                <a:tc>
                  <a:txBody>
                    <a:bodyPr/>
                    <a:lstStyle/>
                    <a:p>
                      <a:pPr algn="ctr"/>
                      <a:r>
                        <a:rPr lang="en-GB" dirty="0"/>
                        <a:t>'</a:t>
                      </a:r>
                      <a:r>
                        <a:rPr lang="en-GB" dirty="0" err="1"/>
                        <a:t>hidden_layer_sizes</a:t>
                      </a:r>
                      <a:r>
                        <a:rPr lang="en-GB" dirty="0"/>
                        <a:t>': [(6), (8), (10), (11), (12)]</a:t>
                      </a:r>
                    </a:p>
                  </a:txBody>
                  <a:tcPr/>
                </a:tc>
                <a:tc>
                  <a:txBody>
                    <a:bodyPr/>
                    <a:lstStyle/>
                    <a:p>
                      <a:pPr algn="ctr"/>
                      <a:r>
                        <a:rPr lang="en-GB" dirty="0"/>
                        <a:t>'</a:t>
                      </a:r>
                      <a:r>
                        <a:rPr lang="en-GB" dirty="0" err="1"/>
                        <a:t>hidden_layer_sizes</a:t>
                      </a:r>
                      <a:r>
                        <a:rPr lang="en-GB" dirty="0"/>
                        <a:t>': 12</a:t>
                      </a:r>
                    </a:p>
                  </a:txBody>
                  <a:tcPr/>
                </a:tc>
                <a:extLst>
                  <a:ext uri="{0D108BD9-81ED-4DB2-BD59-A6C34878D82A}">
                    <a16:rowId xmlns:a16="http://schemas.microsoft.com/office/drawing/2014/main" val="1694006497"/>
                  </a:ext>
                </a:extLst>
              </a:tr>
              <a:tr h="370840">
                <a:tc>
                  <a:txBody>
                    <a:bodyPr/>
                    <a:lstStyle/>
                    <a:p>
                      <a:pPr algn="ctr"/>
                      <a:r>
                        <a:rPr lang="en-US" dirty="0"/>
                        <a:t>ANN_model_1D-cooling_stage2_Optimisation6</a:t>
                      </a:r>
                      <a:endParaRPr lang="en-GB" dirty="0"/>
                    </a:p>
                  </a:txBody>
                  <a:tcPr/>
                </a:tc>
                <a:tc>
                  <a:txBody>
                    <a:bodyPr/>
                    <a:lstStyle/>
                    <a:p>
                      <a:pPr algn="ctr"/>
                      <a:r>
                        <a:rPr lang="en-GB" dirty="0"/>
                        <a:t>'</a:t>
                      </a:r>
                      <a:r>
                        <a:rPr lang="en-GB" dirty="0" err="1"/>
                        <a:t>hidden_layer_sizes</a:t>
                      </a:r>
                      <a:r>
                        <a:rPr lang="en-GB" dirty="0"/>
                        <a:t>': [(12), (13), (14)</a:t>
                      </a:r>
                    </a:p>
                  </a:txBody>
                  <a:tcPr/>
                </a:tc>
                <a:tc>
                  <a:txBody>
                    <a:bodyPr/>
                    <a:lstStyle/>
                    <a:p>
                      <a:pPr algn="ctr"/>
                      <a:r>
                        <a:rPr lang="en-GB" dirty="0"/>
                        <a:t>'</a:t>
                      </a:r>
                      <a:r>
                        <a:rPr lang="en-GB" dirty="0" err="1"/>
                        <a:t>hidden_layer_sizes</a:t>
                      </a:r>
                      <a:r>
                        <a:rPr lang="en-GB" dirty="0"/>
                        <a:t>': 12</a:t>
                      </a:r>
                    </a:p>
                  </a:txBody>
                  <a:tcPr/>
                </a:tc>
                <a:extLst>
                  <a:ext uri="{0D108BD9-81ED-4DB2-BD59-A6C34878D82A}">
                    <a16:rowId xmlns:a16="http://schemas.microsoft.com/office/drawing/2014/main" val="3309682147"/>
                  </a:ext>
                </a:extLst>
              </a:tr>
            </a:tbl>
          </a:graphicData>
        </a:graphic>
      </p:graphicFrame>
      <p:sp>
        <p:nvSpPr>
          <p:cNvPr id="6" name="TextBox 5">
            <a:extLst>
              <a:ext uri="{FF2B5EF4-FFF2-40B4-BE49-F238E27FC236}">
                <a16:creationId xmlns:a16="http://schemas.microsoft.com/office/drawing/2014/main" id="{60BBE35A-82F7-40C4-A762-0F522056AADE}"/>
              </a:ext>
            </a:extLst>
          </p:cNvPr>
          <p:cNvSpPr txBox="1"/>
          <p:nvPr/>
        </p:nvSpPr>
        <p:spPr>
          <a:xfrm>
            <a:off x="1137820" y="6096260"/>
            <a:ext cx="9916357" cy="646331"/>
          </a:xfrm>
          <a:prstGeom prst="rect">
            <a:avLst/>
          </a:prstGeom>
          <a:noFill/>
        </p:spPr>
        <p:txBody>
          <a:bodyPr wrap="square" rtlCol="0">
            <a:spAutoFit/>
          </a:bodyPr>
          <a:lstStyle/>
          <a:p>
            <a:r>
              <a:rPr lang="en-GB" dirty="0"/>
              <a:t>The converged parameters are: '</a:t>
            </a:r>
            <a:r>
              <a:rPr lang="en-GB" dirty="0" err="1"/>
              <a:t>hidden_layer_sizes</a:t>
            </a:r>
            <a:r>
              <a:rPr lang="en-GB" dirty="0"/>
              <a:t>': 12; </a:t>
            </a:r>
            <a:r>
              <a:rPr lang="en-US" dirty="0"/>
              <a:t>'activation': '</a:t>
            </a:r>
            <a:r>
              <a:rPr lang="en-US" dirty="0" err="1"/>
              <a:t>relu</a:t>
            </a:r>
            <a:r>
              <a:rPr lang="en-US" dirty="0"/>
              <a:t>’</a:t>
            </a:r>
            <a:r>
              <a:rPr lang="en-GB" dirty="0"/>
              <a:t>. However, this is just a local optimum, but does a good job of predicting, approaches R2 value of  ~ 1 and very low MSE as well.</a:t>
            </a:r>
          </a:p>
        </p:txBody>
      </p:sp>
    </p:spTree>
    <p:extLst>
      <p:ext uri="{BB962C8B-B14F-4D97-AF65-F5344CB8AC3E}">
        <p14:creationId xmlns:p14="http://schemas.microsoft.com/office/powerpoint/2010/main" val="121859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0FAF-4FD5-464C-9E07-45EF9D05F7CF}"/>
              </a:ext>
            </a:extLst>
          </p:cNvPr>
          <p:cNvSpPr>
            <a:spLocks noGrp="1"/>
          </p:cNvSpPr>
          <p:nvPr>
            <p:ph type="title"/>
          </p:nvPr>
        </p:nvSpPr>
        <p:spPr/>
        <p:txBody>
          <a:bodyPr/>
          <a:lstStyle/>
          <a:p>
            <a:r>
              <a:rPr lang="en-GB" dirty="0"/>
              <a:t>Input-Output Examples</a:t>
            </a:r>
          </a:p>
        </p:txBody>
      </p:sp>
      <p:sp>
        <p:nvSpPr>
          <p:cNvPr id="4" name="TextBox 3">
            <a:extLst>
              <a:ext uri="{FF2B5EF4-FFF2-40B4-BE49-F238E27FC236}">
                <a16:creationId xmlns:a16="http://schemas.microsoft.com/office/drawing/2014/main" id="{D31CB9A6-A564-4ED1-8E2C-3B1E5042CA84}"/>
              </a:ext>
            </a:extLst>
          </p:cNvPr>
          <p:cNvSpPr txBox="1"/>
          <p:nvPr/>
        </p:nvSpPr>
        <p:spPr>
          <a:xfrm>
            <a:off x="905522" y="5442012"/>
            <a:ext cx="10697593" cy="1200329"/>
          </a:xfrm>
          <a:prstGeom prst="rect">
            <a:avLst/>
          </a:prstGeom>
          <a:noFill/>
        </p:spPr>
        <p:txBody>
          <a:bodyPr wrap="square" rtlCol="0">
            <a:spAutoFit/>
          </a:bodyPr>
          <a:lstStyle/>
          <a:p>
            <a:r>
              <a:rPr lang="en-GB" dirty="0"/>
              <a:t>Model Results for steel sample: 1</a:t>
            </a:r>
            <a:r>
              <a:rPr lang="en-GB" baseline="30000" dirty="0"/>
              <a:t>st</a:t>
            </a:r>
            <a:r>
              <a:rPr lang="en-GB" dirty="0"/>
              <a:t> one represents situation after 1 unit of dt, and 2</a:t>
            </a:r>
            <a:r>
              <a:rPr lang="en-GB" baseline="30000" dirty="0"/>
              <a:t>nd</a:t>
            </a:r>
            <a:r>
              <a:rPr lang="en-GB" dirty="0"/>
              <a:t> one represents situation after a general time interval of ~ 10000 s. The predicted curve matches very closely with simulated one.</a:t>
            </a:r>
          </a:p>
          <a:p>
            <a:r>
              <a:rPr lang="en-GB" dirty="0"/>
              <a:t>Note: Here, as 1D-cooling process has pretty straight-forward relation, here we have model running time actually higher(roughly double) than simulation process, generally it will be other way round for complicated processes!</a:t>
            </a:r>
          </a:p>
        </p:txBody>
      </p:sp>
      <p:pic>
        <p:nvPicPr>
          <p:cNvPr id="5" name="Picture 4">
            <a:extLst>
              <a:ext uri="{FF2B5EF4-FFF2-40B4-BE49-F238E27FC236}">
                <a16:creationId xmlns:a16="http://schemas.microsoft.com/office/drawing/2014/main" id="{88DB1E87-D4C1-4158-B93F-4570E2B7191D}"/>
              </a:ext>
            </a:extLst>
          </p:cNvPr>
          <p:cNvPicPr>
            <a:picLocks noChangeAspect="1"/>
          </p:cNvPicPr>
          <p:nvPr/>
        </p:nvPicPr>
        <p:blipFill>
          <a:blip r:embed="rId2"/>
          <a:stretch>
            <a:fillRect/>
          </a:stretch>
        </p:blipFill>
        <p:spPr>
          <a:xfrm>
            <a:off x="838200" y="1870579"/>
            <a:ext cx="5004648" cy="3363613"/>
          </a:xfrm>
          <a:prstGeom prst="rect">
            <a:avLst/>
          </a:prstGeom>
        </p:spPr>
      </p:pic>
      <p:pic>
        <p:nvPicPr>
          <p:cNvPr id="6" name="Picture 5">
            <a:extLst>
              <a:ext uri="{FF2B5EF4-FFF2-40B4-BE49-F238E27FC236}">
                <a16:creationId xmlns:a16="http://schemas.microsoft.com/office/drawing/2014/main" id="{9ADCB9A2-D19A-4169-9B49-6E7245B718E1}"/>
              </a:ext>
            </a:extLst>
          </p:cNvPr>
          <p:cNvPicPr>
            <a:picLocks noChangeAspect="1"/>
          </p:cNvPicPr>
          <p:nvPr/>
        </p:nvPicPr>
        <p:blipFill>
          <a:blip r:embed="rId3"/>
          <a:stretch>
            <a:fillRect/>
          </a:stretch>
        </p:blipFill>
        <p:spPr>
          <a:xfrm>
            <a:off x="6349154" y="1831832"/>
            <a:ext cx="4872362" cy="3441106"/>
          </a:xfrm>
          <a:prstGeom prst="rect">
            <a:avLst/>
          </a:prstGeom>
        </p:spPr>
      </p:pic>
    </p:spTree>
    <p:extLst>
      <p:ext uri="{BB962C8B-B14F-4D97-AF65-F5344CB8AC3E}">
        <p14:creationId xmlns:p14="http://schemas.microsoft.com/office/powerpoint/2010/main" val="392357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FA71-8CAC-4C82-B969-39010C8695B8}"/>
              </a:ext>
            </a:extLst>
          </p:cNvPr>
          <p:cNvSpPr>
            <a:spLocks noGrp="1"/>
          </p:cNvSpPr>
          <p:nvPr>
            <p:ph type="title"/>
          </p:nvPr>
        </p:nvSpPr>
        <p:spPr/>
        <p:txBody>
          <a:bodyPr/>
          <a:lstStyle/>
          <a:p>
            <a:r>
              <a:rPr lang="en-GB" dirty="0"/>
              <a:t>Results/Conclusions</a:t>
            </a:r>
          </a:p>
        </p:txBody>
      </p:sp>
      <p:sp>
        <p:nvSpPr>
          <p:cNvPr id="3" name="Content Placeholder 2">
            <a:extLst>
              <a:ext uri="{FF2B5EF4-FFF2-40B4-BE49-F238E27FC236}">
                <a16:creationId xmlns:a16="http://schemas.microsoft.com/office/drawing/2014/main" id="{08DE7111-CE12-4E0C-987D-C5ACB2BE1667}"/>
              </a:ext>
            </a:extLst>
          </p:cNvPr>
          <p:cNvSpPr>
            <a:spLocks noGrp="1"/>
          </p:cNvSpPr>
          <p:nvPr>
            <p:ph idx="1"/>
          </p:nvPr>
        </p:nvSpPr>
        <p:spPr/>
        <p:txBody>
          <a:bodyPr>
            <a:normAutofit lnSpcReduction="10000"/>
          </a:bodyPr>
          <a:lstStyle/>
          <a:p>
            <a:r>
              <a:rPr lang="en-GB" dirty="0"/>
              <a:t>The project demonstrates that data-driven model can be exploited to let machine learn the relations involved in the quantity that we are interested in, and can complement our understanding for the processes where we don’t have reliable relationship existing between input and output parameters.</a:t>
            </a:r>
          </a:p>
          <a:p>
            <a:r>
              <a:rPr lang="en-GB" dirty="0"/>
              <a:t>This method can also be used for processes where the physics involved is reasonably complex, data driven predictions is generally quicker in such scenarios.</a:t>
            </a:r>
          </a:p>
          <a:p>
            <a:r>
              <a:rPr lang="en-GB" dirty="0"/>
              <a:t>Model learning statistics</a:t>
            </a:r>
          </a:p>
          <a:p>
            <a:pPr lvl="1"/>
            <a:r>
              <a:rPr lang="en-GB" dirty="0"/>
              <a:t>MSE: 0.004185</a:t>
            </a:r>
          </a:p>
          <a:p>
            <a:pPr lvl="1"/>
            <a:r>
              <a:rPr lang="en-GB" dirty="0"/>
              <a:t>R2: 0.9999997</a:t>
            </a:r>
          </a:p>
          <a:p>
            <a:endParaRPr lang="en-GB" dirty="0"/>
          </a:p>
          <a:p>
            <a:endParaRPr lang="en-GB" dirty="0"/>
          </a:p>
        </p:txBody>
      </p:sp>
    </p:spTree>
    <p:extLst>
      <p:ext uri="{BB962C8B-B14F-4D97-AF65-F5344CB8AC3E}">
        <p14:creationId xmlns:p14="http://schemas.microsoft.com/office/powerpoint/2010/main" val="304194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36F8-2144-43FF-99E5-D79C504C1DE9}"/>
              </a:ext>
            </a:extLst>
          </p:cNvPr>
          <p:cNvSpPr>
            <a:spLocks noGrp="1"/>
          </p:cNvSpPr>
          <p:nvPr>
            <p:ph type="title"/>
          </p:nvPr>
        </p:nvSpPr>
        <p:spPr/>
        <p:txBody>
          <a:bodyPr/>
          <a:lstStyle/>
          <a:p>
            <a:r>
              <a:rPr lang="en-GB" dirty="0"/>
              <a:t>Steps/Instructions to run the code file(s)</a:t>
            </a:r>
          </a:p>
        </p:txBody>
      </p:sp>
      <p:graphicFrame>
        <p:nvGraphicFramePr>
          <p:cNvPr id="4" name="Table 4">
            <a:extLst>
              <a:ext uri="{FF2B5EF4-FFF2-40B4-BE49-F238E27FC236}">
                <a16:creationId xmlns:a16="http://schemas.microsoft.com/office/drawing/2014/main" id="{9F963BE5-EC79-4413-8BAC-8428EDA31B6F}"/>
              </a:ext>
            </a:extLst>
          </p:cNvPr>
          <p:cNvGraphicFramePr>
            <a:graphicFrameLocks noGrp="1"/>
          </p:cNvGraphicFramePr>
          <p:nvPr>
            <p:ph idx="1"/>
            <p:extLst>
              <p:ext uri="{D42A27DB-BD31-4B8C-83A1-F6EECF244321}">
                <p14:modId xmlns:p14="http://schemas.microsoft.com/office/powerpoint/2010/main" val="758797887"/>
              </p:ext>
            </p:extLst>
          </p:nvPr>
        </p:nvGraphicFramePr>
        <p:xfrm>
          <a:off x="838199" y="1616075"/>
          <a:ext cx="10321029" cy="4876800"/>
        </p:xfrm>
        <a:graphic>
          <a:graphicData uri="http://schemas.openxmlformats.org/drawingml/2006/table">
            <a:tbl>
              <a:tblPr firstRow="1" bandRow="1">
                <a:tableStyleId>{5C22544A-7EE6-4342-B048-85BDC9FD1C3A}</a:tableStyleId>
              </a:tblPr>
              <a:tblGrid>
                <a:gridCol w="3440343">
                  <a:extLst>
                    <a:ext uri="{9D8B030D-6E8A-4147-A177-3AD203B41FA5}">
                      <a16:colId xmlns:a16="http://schemas.microsoft.com/office/drawing/2014/main" val="148488104"/>
                    </a:ext>
                  </a:extLst>
                </a:gridCol>
                <a:gridCol w="3440343">
                  <a:extLst>
                    <a:ext uri="{9D8B030D-6E8A-4147-A177-3AD203B41FA5}">
                      <a16:colId xmlns:a16="http://schemas.microsoft.com/office/drawing/2014/main" val="3925293264"/>
                    </a:ext>
                  </a:extLst>
                </a:gridCol>
                <a:gridCol w="3440343">
                  <a:extLst>
                    <a:ext uri="{9D8B030D-6E8A-4147-A177-3AD203B41FA5}">
                      <a16:colId xmlns:a16="http://schemas.microsoft.com/office/drawing/2014/main" val="4087893131"/>
                    </a:ext>
                  </a:extLst>
                </a:gridCol>
              </a:tblGrid>
              <a:tr h="640080">
                <a:tc>
                  <a:txBody>
                    <a:bodyPr/>
                    <a:lstStyle/>
                    <a:p>
                      <a:pPr algn="ctr"/>
                      <a:r>
                        <a:rPr lang="en-GB" dirty="0">
                          <a:solidFill>
                            <a:schemeClr val="tx1"/>
                          </a:solidFill>
                        </a:rPr>
                        <a:t>ANN_model_1D-cooling_stage1</a:t>
                      </a:r>
                    </a:p>
                  </a:txBody>
                  <a:tcPr>
                    <a:solidFill>
                      <a:schemeClr val="bg2"/>
                    </a:solidFill>
                  </a:tcPr>
                </a:tc>
                <a:tc>
                  <a:txBody>
                    <a:bodyPr/>
                    <a:lstStyle/>
                    <a:p>
                      <a:pPr algn="ctr"/>
                      <a:r>
                        <a:rPr lang="en-GB" dirty="0">
                          <a:solidFill>
                            <a:schemeClr val="tx1"/>
                          </a:solidFill>
                        </a:rPr>
                        <a:t>Optimisation Attempts</a:t>
                      </a:r>
                    </a:p>
                  </a:txBody>
                  <a:tcPr>
                    <a:solidFill>
                      <a:schemeClr val="bg2"/>
                    </a:solidFill>
                  </a:tcPr>
                </a:tc>
                <a:tc>
                  <a:txBody>
                    <a:bodyPr/>
                    <a:lstStyle/>
                    <a:p>
                      <a:pPr algn="ctr"/>
                      <a:r>
                        <a:rPr lang="en-US" dirty="0">
                          <a:solidFill>
                            <a:schemeClr val="tx1"/>
                          </a:solidFill>
                        </a:rPr>
                        <a:t>ANN_model_1D-cooling_stage3_Final</a:t>
                      </a:r>
                      <a:endParaRPr lang="en-GB" dirty="0">
                        <a:solidFill>
                          <a:schemeClr val="tx1"/>
                        </a:solidFill>
                      </a:endParaRPr>
                    </a:p>
                  </a:txBody>
                  <a:tcPr>
                    <a:solidFill>
                      <a:schemeClr val="bg2"/>
                    </a:solidFill>
                  </a:tcPr>
                </a:tc>
                <a:extLst>
                  <a:ext uri="{0D108BD9-81ED-4DB2-BD59-A6C34878D82A}">
                    <a16:rowId xmlns:a16="http://schemas.microsoft.com/office/drawing/2014/main" val="3707238632"/>
                  </a:ext>
                </a:extLst>
              </a:tr>
              <a:tr h="3992879">
                <a:tc>
                  <a:txBody>
                    <a:bodyPr/>
                    <a:lstStyle/>
                    <a:p>
                      <a:pPr marL="285750" indent="-285750" algn="l">
                        <a:buFont typeface="Arial" panose="020B0604020202020204" pitchFamily="34" charset="0"/>
                        <a:buChar char="•"/>
                      </a:pPr>
                      <a:r>
                        <a:rPr lang="en-GB" sz="1600" dirty="0">
                          <a:solidFill>
                            <a:schemeClr val="tx1"/>
                          </a:solidFill>
                        </a:rPr>
                        <a:t>Provide path to an existing folder, with a file name following it in block No. 5 and 31(ideally it should be 10 but on re-running it has been changed to 31)</a:t>
                      </a:r>
                    </a:p>
                    <a:p>
                      <a:pPr marL="285750" indent="-285750" algn="l">
                        <a:buFont typeface="Arial" panose="020B0604020202020204" pitchFamily="34" charset="0"/>
                        <a:buChar char="•"/>
                      </a:pPr>
                      <a:r>
                        <a:rPr lang="en-GB" sz="1600" dirty="0" err="1">
                          <a:solidFill>
                            <a:schemeClr val="tx1"/>
                          </a:solidFill>
                        </a:rPr>
                        <a:t>Eg</a:t>
                      </a:r>
                      <a:r>
                        <a:rPr lang="en-GB" sz="1600" dirty="0">
                          <a:solidFill>
                            <a:schemeClr val="tx1"/>
                          </a:solidFill>
                        </a:rPr>
                        <a:t>: </a:t>
                      </a:r>
                      <a:r>
                        <a:rPr lang="en-GB" sz="1600" dirty="0" err="1">
                          <a:solidFill>
                            <a:schemeClr val="tx1"/>
                          </a:solidFill>
                        </a:rPr>
                        <a:t>r'C</a:t>
                      </a:r>
                      <a:r>
                        <a:rPr lang="en-GB" sz="1600" dirty="0">
                          <a:solidFill>
                            <a:schemeClr val="tx1"/>
                          </a:solidFill>
                        </a:rPr>
                        <a:t>:\Users\Saurabh\Desktop\Summer20\</a:t>
                      </a:r>
                      <a:r>
                        <a:rPr lang="en-GB" sz="1600" dirty="0" err="1">
                          <a:solidFill>
                            <a:schemeClr val="tx1"/>
                          </a:solidFill>
                        </a:rPr>
                        <a:t>IITB__Courses</a:t>
                      </a:r>
                      <a:r>
                        <a:rPr lang="en-GB" sz="1600" dirty="0">
                          <a:solidFill>
                            <a:schemeClr val="tx1"/>
                          </a:solidFill>
                        </a:rPr>
                        <a:t>\</a:t>
                      </a:r>
                      <a:r>
                        <a:rPr lang="en-GB" sz="1600" dirty="0" err="1">
                          <a:solidFill>
                            <a:schemeClr val="tx1"/>
                          </a:solidFill>
                        </a:rPr>
                        <a:t>ComputationalTools</a:t>
                      </a:r>
                      <a:r>
                        <a:rPr lang="en-GB" sz="1600" dirty="0">
                          <a:solidFill>
                            <a:schemeClr val="tx1"/>
                          </a:solidFill>
                        </a:rPr>
                        <a:t>\Project\dataset\model3\data1.csv’</a:t>
                      </a:r>
                    </a:p>
                    <a:p>
                      <a:pPr marL="285750" indent="-285750" algn="l">
                        <a:buFont typeface="Arial" panose="020B0604020202020204" pitchFamily="34" charset="0"/>
                        <a:buChar char="•"/>
                      </a:pPr>
                      <a:r>
                        <a:rPr lang="en-GB" sz="1600" dirty="0">
                          <a:solidFill>
                            <a:schemeClr val="tx1"/>
                          </a:solidFill>
                        </a:rPr>
                        <a:t>model3 is an existing folder and data1 is a file name which will be populated with data once code is being run. The same file is being read in next mentioned block</a:t>
                      </a:r>
                    </a:p>
                    <a:p>
                      <a:pPr marL="0" indent="0" algn="l">
                        <a:buFont typeface="Arial" panose="020B0604020202020204" pitchFamily="34" charset="0"/>
                        <a:buNone/>
                      </a:pPr>
                      <a:endParaRPr lang="en-GB" sz="1600" dirty="0">
                        <a:solidFill>
                          <a:schemeClr val="tx1"/>
                        </a:solidFill>
                      </a:endParaRPr>
                    </a:p>
                  </a:txBody>
                  <a:tcPr>
                    <a:solidFill>
                      <a:schemeClr val="bg2"/>
                    </a:solidFill>
                  </a:tcPr>
                </a:tc>
                <a:tc>
                  <a:txBody>
                    <a:bodyPr/>
                    <a:lstStyle/>
                    <a:p>
                      <a:pPr marL="285750" indent="-285750" algn="l">
                        <a:buFont typeface="Arial" panose="020B0604020202020204" pitchFamily="34" charset="0"/>
                        <a:buChar char="•"/>
                      </a:pPr>
                      <a:r>
                        <a:rPr lang="en-GB" sz="1600" dirty="0">
                          <a:solidFill>
                            <a:schemeClr val="tx1"/>
                          </a:solidFill>
                        </a:rPr>
                        <a:t>A separate folder named ‘</a:t>
                      </a:r>
                      <a:r>
                        <a:rPr lang="en-GB" sz="1600" dirty="0" err="1">
                          <a:solidFill>
                            <a:schemeClr val="tx1"/>
                          </a:solidFill>
                        </a:rPr>
                        <a:t>Optimisation_attempts</a:t>
                      </a:r>
                      <a:r>
                        <a:rPr lang="en-GB" sz="1600" dirty="0">
                          <a:solidFill>
                            <a:schemeClr val="tx1"/>
                          </a:solidFill>
                        </a:rPr>
                        <a:t>’ is attached in the submission inside code files folder</a:t>
                      </a:r>
                    </a:p>
                    <a:p>
                      <a:pPr marL="285750" indent="-285750" algn="l">
                        <a:buFont typeface="Arial" panose="020B0604020202020204" pitchFamily="34" charset="0"/>
                        <a:buChar char="•"/>
                      </a:pPr>
                      <a:r>
                        <a:rPr lang="en-GB" sz="1600" dirty="0">
                          <a:solidFill>
                            <a:schemeClr val="tx1"/>
                          </a:solidFill>
                        </a:rPr>
                        <a:t>To run these files, we need to provide path of an existing dataset created in previous attempt, stage1 in block #10, or let the data creating blocks not be in markdown format, turn it back to code format.</a:t>
                      </a:r>
                    </a:p>
                  </a:txBody>
                  <a:tcPr>
                    <a:solidFill>
                      <a:schemeClr val="bg2"/>
                    </a:solidFill>
                  </a:tcPr>
                </a:tc>
                <a:tc>
                  <a:txBody>
                    <a:bodyPr/>
                    <a:lstStyle/>
                    <a:p>
                      <a:pPr marL="285750" indent="-285750" algn="l">
                        <a:buFont typeface="Arial" panose="020B0604020202020204" pitchFamily="34" charset="0"/>
                        <a:buChar char="•"/>
                      </a:pPr>
                      <a:r>
                        <a:rPr lang="en-GB" sz="1600" dirty="0">
                          <a:solidFill>
                            <a:schemeClr val="tx1"/>
                          </a:solidFill>
                        </a:rPr>
                        <a:t>Provide path to an existing folder in 1</a:t>
                      </a:r>
                      <a:r>
                        <a:rPr lang="en-GB" sz="1600" baseline="30000" dirty="0">
                          <a:solidFill>
                            <a:schemeClr val="tx1"/>
                          </a:solidFill>
                        </a:rPr>
                        <a:t>st</a:t>
                      </a:r>
                      <a:r>
                        <a:rPr lang="en-GB" sz="1600" dirty="0">
                          <a:solidFill>
                            <a:schemeClr val="tx1"/>
                          </a:solidFill>
                        </a:rPr>
                        <a:t> block followed by a filename.csv</a:t>
                      </a:r>
                    </a:p>
                    <a:p>
                      <a:pPr marL="285750" indent="-285750" algn="l">
                        <a:buFont typeface="Arial" panose="020B0604020202020204" pitchFamily="34" charset="0"/>
                        <a:buChar char="•"/>
                      </a:pPr>
                      <a:r>
                        <a:rPr lang="en-GB" sz="1600" dirty="0" err="1">
                          <a:solidFill>
                            <a:schemeClr val="tx1"/>
                          </a:solidFill>
                        </a:rPr>
                        <a:t>Eg</a:t>
                      </a:r>
                      <a:r>
                        <a:rPr lang="en-GB" sz="1600" dirty="0">
                          <a:solidFill>
                            <a:schemeClr val="tx1"/>
                          </a:solidFill>
                        </a:rPr>
                        <a:t>: </a:t>
                      </a:r>
                      <a:r>
                        <a:rPr lang="en-GB" sz="1600" dirty="0" err="1">
                          <a:solidFill>
                            <a:schemeClr val="tx1"/>
                          </a:solidFill>
                        </a:rPr>
                        <a:t>r'C</a:t>
                      </a:r>
                      <a:r>
                        <a:rPr lang="en-GB" sz="1600" dirty="0">
                          <a:solidFill>
                            <a:schemeClr val="tx1"/>
                          </a:solidFill>
                        </a:rPr>
                        <a:t>:\Users\Saurabh\Desktop\Summer20\</a:t>
                      </a:r>
                      <a:r>
                        <a:rPr lang="en-GB" sz="1600" dirty="0" err="1">
                          <a:solidFill>
                            <a:schemeClr val="tx1"/>
                          </a:solidFill>
                        </a:rPr>
                        <a:t>IITB__Courses</a:t>
                      </a:r>
                      <a:r>
                        <a:rPr lang="en-GB" sz="1600" dirty="0">
                          <a:solidFill>
                            <a:schemeClr val="tx1"/>
                          </a:solidFill>
                        </a:rPr>
                        <a:t>\</a:t>
                      </a:r>
                      <a:r>
                        <a:rPr lang="en-GB" sz="1600" dirty="0" err="1">
                          <a:solidFill>
                            <a:schemeClr val="tx1"/>
                          </a:solidFill>
                        </a:rPr>
                        <a:t>ComputationalTools</a:t>
                      </a:r>
                      <a:r>
                        <a:rPr lang="en-GB" sz="1600" dirty="0">
                          <a:solidFill>
                            <a:schemeClr val="tx1"/>
                          </a:solidFill>
                        </a:rPr>
                        <a:t>\Project\dataset\final\data2.csv’</a:t>
                      </a:r>
                    </a:p>
                    <a:p>
                      <a:pPr marL="285750" indent="-285750" algn="l">
                        <a:buFont typeface="Arial" panose="020B0604020202020204" pitchFamily="34" charset="0"/>
                        <a:buChar char="•"/>
                      </a:pPr>
                      <a:r>
                        <a:rPr lang="en-GB" sz="1600" dirty="0">
                          <a:solidFill>
                            <a:schemeClr val="tx1"/>
                          </a:solidFill>
                        </a:rPr>
                        <a:t>‘final’ is a folder already existing at the mentioned location, and we have a filename as data2, which will be created and populated with training and testing dataset.</a:t>
                      </a:r>
                    </a:p>
                    <a:p>
                      <a:pPr marL="285750" indent="-285750" algn="l">
                        <a:buFont typeface="Arial" panose="020B0604020202020204" pitchFamily="34" charset="0"/>
                        <a:buChar char="•"/>
                      </a:pPr>
                      <a:r>
                        <a:rPr lang="en-GB" sz="1600" dirty="0">
                          <a:solidFill>
                            <a:schemeClr val="tx1"/>
                          </a:solidFill>
                        </a:rPr>
                        <a:t>Just run the model and provide </a:t>
                      </a:r>
                      <a:r>
                        <a:rPr lang="en-GB" sz="1600" dirty="0" err="1">
                          <a:solidFill>
                            <a:schemeClr val="tx1"/>
                          </a:solidFill>
                        </a:rPr>
                        <a:t>custominput</a:t>
                      </a:r>
                      <a:r>
                        <a:rPr lang="en-GB" sz="1600" dirty="0">
                          <a:solidFill>
                            <a:schemeClr val="tx1"/>
                          </a:solidFill>
                        </a:rPr>
                        <a:t> parameters in code block following ‘Custom Check’ block to see how the model performs</a:t>
                      </a:r>
                    </a:p>
                  </a:txBody>
                  <a:tcPr>
                    <a:solidFill>
                      <a:schemeClr val="bg2"/>
                    </a:solidFill>
                  </a:tcPr>
                </a:tc>
                <a:extLst>
                  <a:ext uri="{0D108BD9-81ED-4DB2-BD59-A6C34878D82A}">
                    <a16:rowId xmlns:a16="http://schemas.microsoft.com/office/drawing/2014/main" val="1968613258"/>
                  </a:ext>
                </a:extLst>
              </a:tr>
            </a:tbl>
          </a:graphicData>
        </a:graphic>
      </p:graphicFrame>
      <p:sp>
        <p:nvSpPr>
          <p:cNvPr id="3" name="TextBox 2">
            <a:extLst>
              <a:ext uri="{FF2B5EF4-FFF2-40B4-BE49-F238E27FC236}">
                <a16:creationId xmlns:a16="http://schemas.microsoft.com/office/drawing/2014/main" id="{4A4BEA5E-BD5F-4802-B417-CEBE225698E5}"/>
              </a:ext>
            </a:extLst>
          </p:cNvPr>
          <p:cNvSpPr txBox="1"/>
          <p:nvPr/>
        </p:nvSpPr>
        <p:spPr>
          <a:xfrm>
            <a:off x="838200" y="6458586"/>
            <a:ext cx="10321029" cy="369332"/>
          </a:xfrm>
          <a:prstGeom prst="rect">
            <a:avLst/>
          </a:prstGeom>
          <a:noFill/>
        </p:spPr>
        <p:txBody>
          <a:bodyPr wrap="square" rtlCol="0">
            <a:spAutoFit/>
          </a:bodyPr>
          <a:lstStyle/>
          <a:p>
            <a:r>
              <a:rPr lang="en-GB" dirty="0"/>
              <a:t>All three stage files, can be run independently, last one is the final optimised one!!</a:t>
            </a:r>
          </a:p>
        </p:txBody>
      </p:sp>
    </p:spTree>
    <p:extLst>
      <p:ext uri="{BB962C8B-B14F-4D97-AF65-F5344CB8AC3E}">
        <p14:creationId xmlns:p14="http://schemas.microsoft.com/office/powerpoint/2010/main" val="265319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AB28-85F6-4B04-8E2A-47302198EB04}"/>
              </a:ext>
            </a:extLst>
          </p:cNvPr>
          <p:cNvSpPr>
            <a:spLocks noGrp="1"/>
          </p:cNvSpPr>
          <p:nvPr>
            <p:ph idx="1"/>
          </p:nvPr>
        </p:nvSpPr>
        <p:spPr/>
        <p:txBody>
          <a:bodyPr>
            <a:normAutofit/>
          </a:bodyPr>
          <a:lstStyle/>
          <a:p>
            <a:pPr marL="0" indent="0" algn="ctr">
              <a:buNone/>
            </a:pPr>
            <a:endParaRPr lang="en-GB" sz="5400" dirty="0">
              <a:solidFill>
                <a:srgbClr val="0000FF"/>
              </a:solidFill>
            </a:endParaRPr>
          </a:p>
          <a:p>
            <a:pPr marL="0" indent="0" algn="ctr">
              <a:buNone/>
            </a:pPr>
            <a:r>
              <a:rPr lang="en-GB" sz="4400" dirty="0">
                <a:solidFill>
                  <a:srgbClr val="0000FF"/>
                </a:solidFill>
              </a:rPr>
              <a:t>Thank You</a:t>
            </a:r>
          </a:p>
        </p:txBody>
      </p:sp>
    </p:spTree>
    <p:extLst>
      <p:ext uri="{BB962C8B-B14F-4D97-AF65-F5344CB8AC3E}">
        <p14:creationId xmlns:p14="http://schemas.microsoft.com/office/powerpoint/2010/main" val="724755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895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Neural Network Implementation of a Large Dataset</vt:lpstr>
      <vt:lpstr>Problem Statement</vt:lpstr>
      <vt:lpstr>Methodology</vt:lpstr>
      <vt:lpstr>Implementation(Model Framework)</vt:lpstr>
      <vt:lpstr>Model Hyperparameters tuning</vt:lpstr>
      <vt:lpstr>Input-Output Examples</vt:lpstr>
      <vt:lpstr>Results/Conclusions</vt:lpstr>
      <vt:lpstr>Steps/Instructions to run the code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Implementation of Large</dc:title>
  <dc:creator>Saurabh Kumar</dc:creator>
  <cp:lastModifiedBy>Saurabh Kumar</cp:lastModifiedBy>
  <cp:revision>23</cp:revision>
  <dcterms:created xsi:type="dcterms:W3CDTF">2020-06-21T05:24:00Z</dcterms:created>
  <dcterms:modified xsi:type="dcterms:W3CDTF">2022-03-10T03:23:12Z</dcterms:modified>
</cp:coreProperties>
</file>