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charts/chart1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7" r:id="rId5"/>
    <p:sldId id="272" r:id="rId6"/>
    <p:sldId id="278" r:id="rId7"/>
    <p:sldId id="276" r:id="rId8"/>
    <p:sldId id="280" r:id="rId9"/>
    <p:sldId id="284" r:id="rId10"/>
    <p:sldId id="282" r:id="rId11"/>
    <p:sldId id="283" r:id="rId12"/>
    <p:sldId id="281" r:id="rId13"/>
  </p:sldIdLst>
  <p:sldSz cx="12192000" cy="6858000"/>
  <p:notesSz cx="12192000" cy="6858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4" d="100"/>
          <a:sy n="84" d="100"/>
        </p:scale>
        <p:origin x="-144" y="2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ra\Desktop\Pradeep%20data\Downloads\Saurabh_Docs\Bangali%20Exce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style val="7"/>
  <c:pivotSource>
    <c:name>[Bangali Excel.xlsx]Sheet3!PivotTable2</c:name>
    <c:fmtId val="2"/>
  </c:pivotSource>
  <c:chart>
    <c:autoTitleDeleted val="1"/>
    <c:pivotFmts>
      <c:pivotFmt>
        <c:idx val="0"/>
        <c:dLbl>
          <c:idx val="0"/>
          <c:showPercent val="1"/>
        </c:dLbl>
      </c:pivotFmt>
      <c:pivotFmt>
        <c:idx val="1"/>
        <c:marker>
          <c:symbol val="none"/>
        </c:marker>
        <c:dLbl>
          <c:idx val="0"/>
          <c:spPr/>
          <c:txPr>
            <a:bodyPr/>
            <a:lstStyle/>
            <a:p>
              <a:pPr>
                <a:defRPr/>
              </a:pPr>
              <a:endParaRPr lang="en-US"/>
            </a:p>
          </c:txPr>
          <c:showPercent val="1"/>
        </c:dLbl>
      </c:pivotFmt>
    </c:pivotFmts>
    <c:plotArea>
      <c:layout/>
      <c:pieChart>
        <c:varyColors val="1"/>
        <c:ser>
          <c:idx val="0"/>
          <c:order val="0"/>
          <c:tx>
            <c:strRef>
              <c:f>Sheet3!$B$1</c:f>
              <c:strCache>
                <c:ptCount val="1"/>
                <c:pt idx="0">
                  <c:v>Total</c:v>
                </c:pt>
              </c:strCache>
            </c:strRef>
          </c:tx>
          <c:explosion val="25"/>
          <c:dLbls>
            <c:showPercent val="1"/>
          </c:dLbls>
          <c:cat>
            <c:strRef>
              <c:f>Sheet3!$A$2:$A$5</c:f>
              <c:strCache>
                <c:ptCount val="3"/>
                <c:pt idx="0">
                  <c:v>Control</c:v>
                </c:pt>
                <c:pt idx="1">
                  <c:v>Non-Redeemers</c:v>
                </c:pt>
                <c:pt idx="2">
                  <c:v>Redeemers</c:v>
                </c:pt>
              </c:strCache>
            </c:strRef>
          </c:cat>
          <c:val>
            <c:numRef>
              <c:f>Sheet3!$B$2:$B$5</c:f>
              <c:numCache>
                <c:formatCode>General</c:formatCode>
                <c:ptCount val="3"/>
                <c:pt idx="0">
                  <c:v>10182</c:v>
                </c:pt>
                <c:pt idx="1">
                  <c:v>30296</c:v>
                </c:pt>
                <c:pt idx="2">
                  <c:v>11066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t"/>
      <c:legendEntry>
        <c:idx val="0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1"/>
        <c:txPr>
          <a:bodyPr/>
          <a:lstStyle/>
          <a:p>
            <a:pPr>
              <a:defRPr sz="1400"/>
            </a:pPr>
            <a:endParaRPr lang="en-US"/>
          </a:p>
        </c:txPr>
      </c:legendEntry>
      <c:legendEntry>
        <c:idx val="2"/>
        <c:txPr>
          <a:bodyPr/>
          <a:lstStyle/>
          <a:p>
            <a:pPr>
              <a:defRPr sz="1400"/>
            </a:pPr>
            <a:endParaRPr lang="en-US"/>
          </a:p>
        </c:txPr>
      </c:legendEntry>
      <c:layout>
        <c:manualLayout>
          <c:xMode val="edge"/>
          <c:yMode val="edge"/>
          <c:x val="2.481929919497201E-2"/>
          <c:y val="0"/>
          <c:w val="0.94531017796061856"/>
          <c:h val="0.20987208635828489"/>
        </c:manualLayout>
      </c:layout>
    </c:legend>
    <c:plotVisOnly val="1"/>
  </c:chart>
  <c:externalData r:id="rId1"/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DFA25E-83AF-42E9-81A4-4EFB45F2ACC3}" type="datetimeFigureOut">
              <a:rPr lang="en-US" smtClean="0"/>
              <a:pPr/>
              <a:t>6/3/2022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60FA-669C-4B75-BB45-D9C992B0B34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60FA-669C-4B75-BB45-D9C992B0B34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60FA-669C-4B75-BB45-D9C992B0B34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60FA-669C-4B75-BB45-D9C992B0B34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60FA-669C-4B75-BB45-D9C992B0B34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5C8CC-2DEC-41F3-98E3-042A38DAD8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E5C8CC-2DEC-41F3-98E3-042A38DAD84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327148"/>
            <a:ext cx="12192000" cy="1818639"/>
          </a:xfrm>
          <a:custGeom>
            <a:avLst/>
            <a:gdLst/>
            <a:ahLst/>
            <a:cxnLst/>
            <a:rect l="l" t="t" r="r" b="b"/>
            <a:pathLst>
              <a:path w="12192000" h="1818639">
                <a:moveTo>
                  <a:pt x="12192000" y="0"/>
                </a:moveTo>
                <a:lnTo>
                  <a:pt x="0" y="0"/>
                </a:lnTo>
                <a:lnTo>
                  <a:pt x="0" y="1818132"/>
                </a:lnTo>
                <a:lnTo>
                  <a:pt x="12192000" y="1818132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85490" y="2507703"/>
            <a:ext cx="5621019" cy="1171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18540" y="1757552"/>
            <a:ext cx="11154918" cy="3908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Relationship Id="rId9" Type="http://schemas.openxmlformats.org/officeDocument/2006/relationships/image" Target="../media/image19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6126480" cy="6858000"/>
            <a:chOff x="0" y="0"/>
            <a:chExt cx="6126480" cy="6858000"/>
          </a:xfrm>
          <a:solidFill>
            <a:schemeClr val="tx2">
              <a:lumMod val="20000"/>
              <a:lumOff val="80000"/>
            </a:schemeClr>
          </a:solidFill>
        </p:grpSpPr>
        <p:sp>
          <p:nvSpPr>
            <p:cNvPr id="3" name="object 3"/>
            <p:cNvSpPr/>
            <p:nvPr/>
          </p:nvSpPr>
          <p:spPr>
            <a:xfrm>
              <a:off x="0" y="0"/>
              <a:ext cx="6126480" cy="6858000"/>
            </a:xfrm>
            <a:custGeom>
              <a:avLst/>
              <a:gdLst/>
              <a:ahLst/>
              <a:cxnLst/>
              <a:rect l="l" t="t" r="r" b="b"/>
              <a:pathLst>
                <a:path w="6126480" h="6858000">
                  <a:moveTo>
                    <a:pt x="4979797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4811522" y="6857999"/>
                  </a:lnTo>
                  <a:lnTo>
                    <a:pt x="6047486" y="3752469"/>
                  </a:lnTo>
                  <a:lnTo>
                    <a:pt x="6061190" y="3709865"/>
                  </a:lnTo>
                  <a:lnTo>
                    <a:pt x="6073589" y="3665540"/>
                  </a:lnTo>
                  <a:lnTo>
                    <a:pt x="6084683" y="3619666"/>
                  </a:lnTo>
                  <a:lnTo>
                    <a:pt x="6094471" y="3572414"/>
                  </a:lnTo>
                  <a:lnTo>
                    <a:pt x="6102955" y="3523957"/>
                  </a:lnTo>
                  <a:lnTo>
                    <a:pt x="6110133" y="3474466"/>
                  </a:lnTo>
                  <a:lnTo>
                    <a:pt x="6116006" y="3424115"/>
                  </a:lnTo>
                  <a:lnTo>
                    <a:pt x="6120575" y="3373075"/>
                  </a:lnTo>
                  <a:lnTo>
                    <a:pt x="6123837" y="3321518"/>
                  </a:lnTo>
                  <a:lnTo>
                    <a:pt x="6125795" y="3269618"/>
                  </a:lnTo>
                  <a:lnTo>
                    <a:pt x="6126448" y="3217545"/>
                  </a:lnTo>
                  <a:lnTo>
                    <a:pt x="6125795" y="3165471"/>
                  </a:lnTo>
                  <a:lnTo>
                    <a:pt x="6123837" y="3113571"/>
                  </a:lnTo>
                  <a:lnTo>
                    <a:pt x="6120575" y="3062014"/>
                  </a:lnTo>
                  <a:lnTo>
                    <a:pt x="6116006" y="3010974"/>
                  </a:lnTo>
                  <a:lnTo>
                    <a:pt x="6110133" y="2960623"/>
                  </a:lnTo>
                  <a:lnTo>
                    <a:pt x="6102955" y="2911132"/>
                  </a:lnTo>
                  <a:lnTo>
                    <a:pt x="6094471" y="2862675"/>
                  </a:lnTo>
                  <a:lnTo>
                    <a:pt x="6084683" y="2815423"/>
                  </a:lnTo>
                  <a:lnTo>
                    <a:pt x="6073589" y="2769549"/>
                  </a:lnTo>
                  <a:lnTo>
                    <a:pt x="6061190" y="2725224"/>
                  </a:lnTo>
                  <a:lnTo>
                    <a:pt x="6047486" y="2682621"/>
                  </a:lnTo>
                  <a:lnTo>
                    <a:pt x="4979797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42775" y="640841"/>
              <a:ext cx="1124585" cy="847725"/>
            </a:xfrm>
            <a:custGeom>
              <a:avLst/>
              <a:gdLst/>
              <a:ahLst/>
              <a:cxnLst/>
              <a:rect l="l" t="t" r="r" b="b"/>
              <a:pathLst>
                <a:path w="1124585" h="847725">
                  <a:moveTo>
                    <a:pt x="191576" y="847344"/>
                  </a:moveTo>
                  <a:lnTo>
                    <a:pt x="150288" y="824103"/>
                  </a:lnTo>
                  <a:lnTo>
                    <a:pt x="66756" y="679241"/>
                  </a:lnTo>
                  <a:lnTo>
                    <a:pt x="23861" y="604853"/>
                  </a:lnTo>
                  <a:lnTo>
                    <a:pt x="8058" y="577447"/>
                  </a:lnTo>
                  <a:lnTo>
                    <a:pt x="5800" y="573532"/>
                  </a:lnTo>
                  <a:lnTo>
                    <a:pt x="1450" y="562098"/>
                  </a:lnTo>
                  <a:lnTo>
                    <a:pt x="0" y="549402"/>
                  </a:lnTo>
                  <a:lnTo>
                    <a:pt x="1450" y="536705"/>
                  </a:lnTo>
                  <a:lnTo>
                    <a:pt x="5800" y="525272"/>
                  </a:lnTo>
                  <a:lnTo>
                    <a:pt x="89332" y="380410"/>
                  </a:lnTo>
                  <a:lnTo>
                    <a:pt x="132227" y="306022"/>
                  </a:lnTo>
                  <a:lnTo>
                    <a:pt x="148031" y="278616"/>
                  </a:lnTo>
                  <a:lnTo>
                    <a:pt x="179561" y="253269"/>
                  </a:lnTo>
                  <a:lnTo>
                    <a:pt x="191576" y="251460"/>
                  </a:lnTo>
                  <a:lnTo>
                    <a:pt x="358640" y="251460"/>
                  </a:lnTo>
                  <a:lnTo>
                    <a:pt x="444430" y="251460"/>
                  </a:lnTo>
                  <a:lnTo>
                    <a:pt x="476036" y="251460"/>
                  </a:lnTo>
                  <a:lnTo>
                    <a:pt x="480552" y="251460"/>
                  </a:lnTo>
                  <a:lnTo>
                    <a:pt x="492080" y="253269"/>
                  </a:lnTo>
                  <a:lnTo>
                    <a:pt x="503770" y="258222"/>
                  </a:lnTo>
                  <a:lnTo>
                    <a:pt x="514170" y="265604"/>
                  </a:lnTo>
                  <a:lnTo>
                    <a:pt x="521827" y="274700"/>
                  </a:lnTo>
                  <a:lnTo>
                    <a:pt x="605373" y="419562"/>
                  </a:lnTo>
                  <a:lnTo>
                    <a:pt x="648276" y="493950"/>
                  </a:lnTo>
                  <a:lnTo>
                    <a:pt x="664082" y="521356"/>
                  </a:lnTo>
                  <a:lnTo>
                    <a:pt x="666340" y="525272"/>
                  </a:lnTo>
                  <a:lnTo>
                    <a:pt x="670198" y="536705"/>
                  </a:lnTo>
                  <a:lnTo>
                    <a:pt x="671483" y="549401"/>
                  </a:lnTo>
                  <a:lnTo>
                    <a:pt x="670198" y="562098"/>
                  </a:lnTo>
                  <a:lnTo>
                    <a:pt x="666340" y="573532"/>
                  </a:lnTo>
                  <a:lnTo>
                    <a:pt x="582793" y="718393"/>
                  </a:lnTo>
                  <a:lnTo>
                    <a:pt x="539891" y="792781"/>
                  </a:lnTo>
                  <a:lnTo>
                    <a:pt x="524085" y="820187"/>
                  </a:lnTo>
                  <a:lnTo>
                    <a:pt x="492080" y="845534"/>
                  </a:lnTo>
                  <a:lnTo>
                    <a:pt x="480552" y="847344"/>
                  </a:lnTo>
                  <a:lnTo>
                    <a:pt x="191576" y="847344"/>
                  </a:lnTo>
                  <a:close/>
                </a:path>
                <a:path w="1124585" h="847725">
                  <a:moveTo>
                    <a:pt x="733396" y="484632"/>
                  </a:moveTo>
                  <a:lnTo>
                    <a:pt x="699741" y="465709"/>
                  </a:lnTo>
                  <a:lnTo>
                    <a:pt x="631657" y="347866"/>
                  </a:lnTo>
                  <a:lnTo>
                    <a:pt x="596695" y="287353"/>
                  </a:lnTo>
                  <a:lnTo>
                    <a:pt x="583814" y="265058"/>
                  </a:lnTo>
                  <a:lnTo>
                    <a:pt x="581974" y="261874"/>
                  </a:lnTo>
                  <a:lnTo>
                    <a:pt x="578423" y="252618"/>
                  </a:lnTo>
                  <a:lnTo>
                    <a:pt x="577240" y="242316"/>
                  </a:lnTo>
                  <a:lnTo>
                    <a:pt x="578423" y="232013"/>
                  </a:lnTo>
                  <a:lnTo>
                    <a:pt x="581974" y="222758"/>
                  </a:lnTo>
                  <a:lnTo>
                    <a:pt x="650058" y="104915"/>
                  </a:lnTo>
                  <a:lnTo>
                    <a:pt x="685020" y="44402"/>
                  </a:lnTo>
                  <a:lnTo>
                    <a:pt x="697901" y="22107"/>
                  </a:lnTo>
                  <a:lnTo>
                    <a:pt x="699741" y="18923"/>
                  </a:lnTo>
                  <a:lnTo>
                    <a:pt x="705571" y="11519"/>
                  </a:lnTo>
                  <a:lnTo>
                    <a:pt x="713901" y="5508"/>
                  </a:lnTo>
                  <a:lnTo>
                    <a:pt x="723565" y="1474"/>
                  </a:lnTo>
                  <a:lnTo>
                    <a:pt x="733396" y="0"/>
                  </a:lnTo>
                  <a:lnTo>
                    <a:pt x="869520" y="0"/>
                  </a:lnTo>
                  <a:lnTo>
                    <a:pt x="939422" y="0"/>
                  </a:lnTo>
                  <a:lnTo>
                    <a:pt x="965175" y="0"/>
                  </a:lnTo>
                  <a:lnTo>
                    <a:pt x="968854" y="0"/>
                  </a:lnTo>
                  <a:lnTo>
                    <a:pt x="978256" y="1474"/>
                  </a:lnTo>
                  <a:lnTo>
                    <a:pt x="1070571" y="136765"/>
                  </a:lnTo>
                  <a:lnTo>
                    <a:pt x="1105522" y="197278"/>
                  </a:lnTo>
                  <a:lnTo>
                    <a:pt x="1118398" y="219573"/>
                  </a:lnTo>
                  <a:lnTo>
                    <a:pt x="1120238" y="222758"/>
                  </a:lnTo>
                  <a:lnTo>
                    <a:pt x="1123381" y="232013"/>
                  </a:lnTo>
                  <a:lnTo>
                    <a:pt x="1124429" y="242315"/>
                  </a:lnTo>
                  <a:lnTo>
                    <a:pt x="1123381" y="252618"/>
                  </a:lnTo>
                  <a:lnTo>
                    <a:pt x="1120238" y="261874"/>
                  </a:lnTo>
                  <a:lnTo>
                    <a:pt x="1052176" y="379716"/>
                  </a:lnTo>
                  <a:lnTo>
                    <a:pt x="1017225" y="440229"/>
                  </a:lnTo>
                  <a:lnTo>
                    <a:pt x="996250" y="473112"/>
                  </a:lnTo>
                  <a:lnTo>
                    <a:pt x="968854" y="484632"/>
                  </a:lnTo>
                  <a:lnTo>
                    <a:pt x="733396" y="484632"/>
                  </a:lnTo>
                  <a:close/>
                </a:path>
              </a:pathLst>
            </a:custGeom>
            <a:grpFill/>
            <a:ln w="2895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666712" y="3500438"/>
            <a:ext cx="4091297" cy="1010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 smtClean="0">
                <a:solidFill>
                  <a:srgbClr val="FFFFFF"/>
                </a:solidFill>
                <a:latin typeface="Arial MT"/>
                <a:cs typeface="Arial MT"/>
              </a:rPr>
              <a:t>Business Case  &amp;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200" spc="-5" dirty="0" smtClean="0">
                <a:solidFill>
                  <a:srgbClr val="FFFFFF"/>
                </a:solidFill>
                <a:latin typeface="Arial MT"/>
                <a:cs typeface="Arial MT"/>
              </a:rPr>
              <a:t>Project Presentation</a:t>
            </a:r>
            <a:endParaRPr sz="3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381884" y="5072074"/>
            <a:ext cx="3289332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Arial MT"/>
                <a:cs typeface="Arial MT"/>
              </a:rPr>
              <a:t>Presenter</a:t>
            </a:r>
            <a:r>
              <a:rPr sz="1400" spc="-60" dirty="0">
                <a:latin typeface="Arial MT"/>
                <a:cs typeface="Arial MT"/>
              </a:rPr>
              <a:t> </a:t>
            </a:r>
            <a:r>
              <a:rPr sz="1400" dirty="0">
                <a:latin typeface="Arial MT"/>
                <a:cs typeface="Arial MT"/>
              </a:rPr>
              <a:t>:</a:t>
            </a:r>
            <a:r>
              <a:rPr sz="1400" spc="-5" dirty="0">
                <a:latin typeface="Arial MT"/>
                <a:cs typeface="Arial MT"/>
              </a:rPr>
              <a:t> </a:t>
            </a:r>
            <a:r>
              <a:rPr sz="1400" b="1" spc="-5" dirty="0">
                <a:latin typeface="Arial"/>
                <a:cs typeface="Arial"/>
              </a:rPr>
              <a:t>Saurabh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" dirty="0">
                <a:latin typeface="Arial"/>
                <a:cs typeface="Arial"/>
              </a:rPr>
              <a:t>Chakravorty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18819" y="1566748"/>
            <a:ext cx="311150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Use</a:t>
            </a:r>
            <a:r>
              <a:rPr sz="2800" spc="-40" dirty="0"/>
              <a:t> </a:t>
            </a:r>
            <a:r>
              <a:rPr sz="2800" dirty="0"/>
              <a:t>Case</a:t>
            </a:r>
            <a:r>
              <a:rPr sz="2800" spc="-35" dirty="0"/>
              <a:t> </a:t>
            </a:r>
            <a:r>
              <a:rPr sz="2800" dirty="0"/>
              <a:t>Interview</a:t>
            </a:r>
            <a:endParaRPr sz="2800"/>
          </a:p>
        </p:txBody>
      </p:sp>
      <p:pic>
        <p:nvPicPr>
          <p:cNvPr id="18434" name="Picture 2" descr="QIAGEN Life Science | Golden Bat (Far East) Inc.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12" y="1428736"/>
            <a:ext cx="2047841" cy="23218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309522" y="5928506"/>
            <a:ext cx="2857520" cy="643766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 w="9144">
            <a:noFill/>
          </a:ln>
        </p:spPr>
        <p:txBody>
          <a:bodyPr vert="horz" wrap="square" lIns="0" tIns="88900" rIns="0" bIns="0" rtlCol="0">
            <a:spAutoFit/>
          </a:bodyPr>
          <a:lstStyle/>
          <a:p>
            <a:pPr marL="306705">
              <a:spcBef>
                <a:spcPts val="700"/>
              </a:spcBef>
            </a:pP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Gathering  data with consent to training from user and storing it for labeling and training the data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11983721" y="6480264"/>
            <a:ext cx="208279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10" dirty="0" smtClean="0">
                <a:solidFill>
                  <a:srgbClr val="252525"/>
                </a:solidFill>
                <a:latin typeface="Arial MT"/>
                <a:cs typeface="Arial MT"/>
              </a:rPr>
              <a:t>8</a:t>
            </a:r>
            <a:endParaRPr sz="1300">
              <a:latin typeface="Arial MT"/>
              <a:cs typeface="Arial MT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/>
        </p:nvGraphicFramePr>
        <p:xfrm>
          <a:off x="9167834" y="1928802"/>
          <a:ext cx="2214578" cy="15716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1457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373102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lang="en-US" sz="1400" b="1" dirty="0" smtClean="0">
                          <a:latin typeface="Arial MT"/>
                          <a:cs typeface="Arial MT"/>
                        </a:rPr>
                        <a:t>Accuracy</a:t>
                      </a:r>
                      <a:endParaRPr sz="1400" b="1">
                        <a:latin typeface="Arial MT"/>
                        <a:cs typeface="Arial MT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00328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b="1" dirty="0" smtClean="0">
                          <a:latin typeface="Arial MT"/>
                          <a:cs typeface="Arial MT"/>
                        </a:rPr>
                        <a:t>F1</a:t>
                      </a:r>
                      <a:r>
                        <a:rPr lang="en-US" sz="1400" b="1" baseline="0" dirty="0" smtClean="0">
                          <a:latin typeface="Arial MT"/>
                          <a:cs typeface="Arial MT"/>
                        </a:rPr>
                        <a:t> Score</a:t>
                      </a:r>
                      <a:endParaRPr sz="1400" b="1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48954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lang="en-US" sz="1400" b="1" spc="-5" dirty="0" smtClean="0">
                          <a:latin typeface="Arial MT"/>
                          <a:cs typeface="Arial MT"/>
                        </a:rPr>
                        <a:t>Precision</a:t>
                      </a:r>
                      <a:endParaRPr sz="1400" b="1">
                        <a:latin typeface="Arial MT"/>
                        <a:cs typeface="Arial MT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49252">
                <a:tc>
                  <a:txBody>
                    <a:bodyPr/>
                    <a:lstStyle/>
                    <a:p>
                      <a:pPr marL="829310" marR="222885" indent="-596265" algn="ctr">
                        <a:lnSpc>
                          <a:spcPct val="100000"/>
                        </a:lnSpc>
                      </a:pPr>
                      <a:r>
                        <a:rPr lang="en-US" sz="1400" b="1" spc="-5" dirty="0" smtClean="0">
                          <a:latin typeface="Arial MT"/>
                          <a:cs typeface="Arial MT"/>
                        </a:rPr>
                        <a:t>Recall</a:t>
                      </a:r>
                      <a:endParaRPr sz="1400" b="1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8" name="object 3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4"/>
          <p:cNvSpPr txBox="1">
            <a:spLocks/>
          </p:cNvSpPr>
          <p:nvPr/>
        </p:nvSpPr>
        <p:spPr>
          <a:xfrm>
            <a:off x="4381488" y="71438"/>
            <a:ext cx="350046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Methodology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55" name="object 7"/>
          <p:cNvSpPr txBox="1"/>
          <p:nvPr/>
        </p:nvSpPr>
        <p:spPr>
          <a:xfrm>
            <a:off x="523836" y="785794"/>
            <a:ext cx="2786082" cy="2857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Input Data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098" name="Picture 2" descr="Covid-19: Digital vaccine certificate portal at trial phase - Health  department - POWER 98.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712" y="1357298"/>
            <a:ext cx="745454" cy="714380"/>
          </a:xfrm>
          <a:prstGeom prst="rect">
            <a:avLst/>
          </a:prstGeom>
          <a:noFill/>
        </p:spPr>
      </p:pic>
      <p:sp>
        <p:nvSpPr>
          <p:cNvPr id="4100" name="AutoShape 4" descr="COVID-19 Test Certificate | LloydsPharmacy Online Doctor U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COVID-19 Test Certificate | LloydsPharmacy Online Doctor U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8130" y="2643182"/>
            <a:ext cx="864400" cy="785818"/>
          </a:xfrm>
          <a:prstGeom prst="rect">
            <a:avLst/>
          </a:prstGeom>
          <a:noFill/>
        </p:spPr>
      </p:pic>
      <p:pic>
        <p:nvPicPr>
          <p:cNvPr id="4104" name="Picture 8" descr="Guide To Non-Lucrative Visas For Spain - Sanitas Health Plan Spai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712" y="4143380"/>
            <a:ext cx="769451" cy="857256"/>
          </a:xfrm>
          <a:prstGeom prst="rect">
            <a:avLst/>
          </a:prstGeom>
          <a:noFill/>
        </p:spPr>
      </p:pic>
      <p:pic>
        <p:nvPicPr>
          <p:cNvPr id="4106" name="Picture 10" descr="Passenger's user manual – EU dPL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238348" y="3143248"/>
            <a:ext cx="1071570" cy="1028708"/>
          </a:xfrm>
          <a:prstGeom prst="rect">
            <a:avLst/>
          </a:prstGeom>
          <a:noFill/>
        </p:spPr>
      </p:pic>
      <p:sp>
        <p:nvSpPr>
          <p:cNvPr id="42" name="object 8"/>
          <p:cNvSpPr txBox="1"/>
          <p:nvPr/>
        </p:nvSpPr>
        <p:spPr>
          <a:xfrm>
            <a:off x="523836" y="2071678"/>
            <a:ext cx="1071569" cy="45653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Vaccination</a:t>
            </a:r>
          </a:p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certificates</a:t>
            </a:r>
            <a:endParaRPr lang="en-US" sz="1100" b="1" i="1" dirty="0"/>
          </a:p>
        </p:txBody>
      </p:sp>
      <p:sp>
        <p:nvSpPr>
          <p:cNvPr id="43" name="object 8"/>
          <p:cNvSpPr txBox="1"/>
          <p:nvPr/>
        </p:nvSpPr>
        <p:spPr>
          <a:xfrm>
            <a:off x="523836" y="3500438"/>
            <a:ext cx="1071569" cy="45653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err="1" smtClean="0"/>
              <a:t>Covid</a:t>
            </a:r>
            <a:r>
              <a:rPr lang="en-US" sz="1100" b="1" i="1" dirty="0" smtClean="0"/>
              <a:t> Test</a:t>
            </a:r>
          </a:p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Report</a:t>
            </a:r>
            <a:endParaRPr lang="en-US" sz="1100" b="1" i="1" dirty="0"/>
          </a:p>
        </p:txBody>
      </p:sp>
      <p:sp>
        <p:nvSpPr>
          <p:cNvPr id="44" name="object 8"/>
          <p:cNvSpPr txBox="1"/>
          <p:nvPr/>
        </p:nvSpPr>
        <p:spPr>
          <a:xfrm>
            <a:off x="523836" y="5185716"/>
            <a:ext cx="1071569" cy="45653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Border Entry</a:t>
            </a:r>
          </a:p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documents</a:t>
            </a:r>
            <a:endParaRPr lang="en-US" sz="1100" b="1" i="1" dirty="0"/>
          </a:p>
        </p:txBody>
      </p:sp>
      <p:sp>
        <p:nvSpPr>
          <p:cNvPr id="45" name="object 8"/>
          <p:cNvSpPr txBox="1"/>
          <p:nvPr/>
        </p:nvSpPr>
        <p:spPr>
          <a:xfrm>
            <a:off x="2238348" y="4286256"/>
            <a:ext cx="1071569" cy="45653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Passenger</a:t>
            </a:r>
          </a:p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Locator Form</a:t>
            </a:r>
            <a:endParaRPr lang="en-US" sz="1100" b="1" i="1" dirty="0"/>
          </a:p>
        </p:txBody>
      </p:sp>
      <p:sp>
        <p:nvSpPr>
          <p:cNvPr id="47" name="Right Brace 46"/>
          <p:cNvSpPr/>
          <p:nvPr/>
        </p:nvSpPr>
        <p:spPr>
          <a:xfrm>
            <a:off x="1738282" y="2214554"/>
            <a:ext cx="357190" cy="314327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bject 7"/>
          <p:cNvSpPr txBox="1"/>
          <p:nvPr/>
        </p:nvSpPr>
        <p:spPr>
          <a:xfrm>
            <a:off x="4595802" y="785794"/>
            <a:ext cx="2786082" cy="2857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Solution Development</a:t>
            </a:r>
            <a:endParaRPr lang="en-US" sz="2000" b="1" dirty="0">
              <a:solidFill>
                <a:schemeClr val="tx1"/>
              </a:solidFill>
            </a:endParaRPr>
          </a:p>
        </p:txBody>
      </p:sp>
      <p:pic>
        <p:nvPicPr>
          <p:cNvPr id="4108" name="Picture 12" descr="Algorithm, data, deep, deep learning, learning, machine learning, training  icon - Download on Iconfinder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70042" y="1357298"/>
            <a:ext cx="876272" cy="714380"/>
          </a:xfrm>
          <a:prstGeom prst="rect">
            <a:avLst/>
          </a:prstGeom>
          <a:noFill/>
        </p:spPr>
      </p:pic>
      <p:sp>
        <p:nvSpPr>
          <p:cNvPr id="52" name="object 8"/>
          <p:cNvSpPr txBox="1"/>
          <p:nvPr/>
        </p:nvSpPr>
        <p:spPr>
          <a:xfrm>
            <a:off x="5453058" y="1500174"/>
            <a:ext cx="2071702" cy="45653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Model training for document</a:t>
            </a:r>
          </a:p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classification</a:t>
            </a:r>
            <a:endParaRPr lang="en-US" sz="1100" b="1" i="1" dirty="0"/>
          </a:p>
        </p:txBody>
      </p:sp>
      <p:sp>
        <p:nvSpPr>
          <p:cNvPr id="4110" name="AutoShape 14" descr="Ocr - Free technology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12" name="Picture 16" descr="Ocr - Free technology icons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81488" y="2500306"/>
            <a:ext cx="661983" cy="661983"/>
          </a:xfrm>
          <a:prstGeom prst="rect">
            <a:avLst/>
          </a:prstGeom>
          <a:noFill/>
        </p:spPr>
      </p:pic>
      <p:sp>
        <p:nvSpPr>
          <p:cNvPr id="53" name="object 8"/>
          <p:cNvSpPr txBox="1"/>
          <p:nvPr/>
        </p:nvSpPr>
        <p:spPr>
          <a:xfrm>
            <a:off x="5453058" y="2571744"/>
            <a:ext cx="2071702" cy="456535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Training OCR model for key</a:t>
            </a:r>
          </a:p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entity extraction from docs</a:t>
            </a:r>
            <a:endParaRPr lang="en-US" sz="1100" b="1" i="1" dirty="0"/>
          </a:p>
        </p:txBody>
      </p:sp>
      <p:sp>
        <p:nvSpPr>
          <p:cNvPr id="4114" name="AutoShape 18" descr="How do you create your first Python Script? - Panama Hite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6" name="AutoShape 20" descr="How do you create your first Python Script? - Panama Hite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18" name="AutoShape 22" descr="How do you create your first Python Script? - Panama Hite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0" name="AutoShape 24" descr="How do you create your first Python Script? - Panama Hite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2" name="AutoShape 26" descr="How do you create your first Python Script? - Panama Hite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4" name="AutoShape 28" descr="How do you create your first Python Script? - Panama Hite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6" name="AutoShape 30" descr="How do you create your first Python Script? - Panama Hite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28" name="AutoShape 32" descr="How do you create your first Python Script? - Panama Hite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" name="Picture 60" descr="1.jp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50723" y="3500438"/>
            <a:ext cx="1059459" cy="958163"/>
          </a:xfrm>
          <a:prstGeom prst="rect">
            <a:avLst/>
          </a:prstGeom>
        </p:spPr>
      </p:pic>
      <p:sp>
        <p:nvSpPr>
          <p:cNvPr id="62" name="object 8"/>
          <p:cNvSpPr txBox="1"/>
          <p:nvPr/>
        </p:nvSpPr>
        <p:spPr>
          <a:xfrm>
            <a:off x="5453058" y="3643314"/>
            <a:ext cx="2071702" cy="65146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Post processing scripts for text</a:t>
            </a:r>
          </a:p>
          <a:p>
            <a:pPr marL="342900" indent="-342900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and entity match with</a:t>
            </a:r>
          </a:p>
          <a:p>
            <a:pPr marL="342900" indent="-342900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PLF document.</a:t>
            </a:r>
          </a:p>
        </p:txBody>
      </p:sp>
      <p:sp>
        <p:nvSpPr>
          <p:cNvPr id="79" name="object 13"/>
          <p:cNvSpPr txBox="1"/>
          <p:nvPr/>
        </p:nvSpPr>
        <p:spPr>
          <a:xfrm>
            <a:off x="4238612" y="4500570"/>
            <a:ext cx="3357586" cy="2200602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 w="9144">
            <a:noFill/>
          </a:ln>
        </p:spPr>
        <p:txBody>
          <a:bodyPr vert="horz" wrap="square" lIns="0" tIns="88900" rIns="0" bIns="0" rtlCol="0">
            <a:spAutoFit/>
          </a:bodyPr>
          <a:lstStyle/>
          <a:p>
            <a:pPr marL="306705">
              <a:spcBef>
                <a:spcPts val="700"/>
              </a:spcBef>
            </a:pPr>
            <a:r>
              <a:rPr lang="en-US" sz="1200" i="1" u="sng" spc="25" dirty="0" smtClean="0">
                <a:latin typeface="Times New Roman" pitchFamily="18" charset="0"/>
                <a:cs typeface="Times New Roman" pitchFamily="18" charset="0"/>
              </a:rPr>
              <a:t>Steps involved</a:t>
            </a:r>
          </a:p>
          <a:p>
            <a:pPr marL="306705" indent="-228600">
              <a:spcBef>
                <a:spcPts val="700"/>
              </a:spcBef>
              <a:buFont typeface="+mj-lt"/>
              <a:buAutoNum type="arabicPeriod"/>
            </a:pP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Trying  different model and algorithms for building  classification models with evaluation.</a:t>
            </a:r>
          </a:p>
          <a:p>
            <a:pPr marL="306705" indent="-228600">
              <a:spcBef>
                <a:spcPts val="700"/>
              </a:spcBef>
              <a:buFont typeface="+mj-lt"/>
              <a:buAutoNum type="arabicPeriod"/>
            </a:pPr>
            <a:endParaRPr lang="en-US" sz="1200" spc="25" dirty="0" smtClean="0">
              <a:latin typeface="Times New Roman" pitchFamily="18" charset="0"/>
              <a:cs typeface="Times New Roman" pitchFamily="18" charset="0"/>
            </a:endParaRPr>
          </a:p>
          <a:p>
            <a:pPr marL="306705" indent="-228600">
              <a:spcBef>
                <a:spcPts val="700"/>
              </a:spcBef>
              <a:buFont typeface="+mj-lt"/>
              <a:buAutoNum type="arabicPeriod"/>
            </a:pP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Specifying layout for OCR extraction from documents.</a:t>
            </a:r>
          </a:p>
          <a:p>
            <a:pPr marL="306705" indent="-228600">
              <a:spcBef>
                <a:spcPts val="700"/>
              </a:spcBef>
              <a:buFont typeface="+mj-lt"/>
              <a:buAutoNum type="arabicPeriod"/>
            </a:pPr>
            <a:endParaRPr lang="en-US" sz="1200" spc="25" dirty="0" smtClean="0">
              <a:latin typeface="Times New Roman" pitchFamily="18" charset="0"/>
              <a:cs typeface="Times New Roman" pitchFamily="18" charset="0"/>
            </a:endParaRPr>
          </a:p>
          <a:p>
            <a:pPr marL="306705" indent="-228600">
              <a:spcBef>
                <a:spcPts val="700"/>
              </a:spcBef>
              <a:buFont typeface="+mj-lt"/>
              <a:buAutoNum type="arabicPeriod"/>
            </a:pP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Writing algorithm related for name and date match like </a:t>
            </a:r>
            <a:r>
              <a:rPr lang="en-US" sz="1200" spc="25" dirty="0" err="1" smtClean="0">
                <a:latin typeface="Times New Roman" pitchFamily="18" charset="0"/>
                <a:cs typeface="Times New Roman" pitchFamily="18" charset="0"/>
              </a:rPr>
              <a:t>Lavenstein</a:t>
            </a: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 distance and cyclic date. </a:t>
            </a:r>
            <a:endParaRPr lang="en-US" sz="1200" spc="25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3" name="object 7"/>
          <p:cNvSpPr txBox="1"/>
          <p:nvPr/>
        </p:nvSpPr>
        <p:spPr>
          <a:xfrm>
            <a:off x="8882082" y="785794"/>
            <a:ext cx="2786082" cy="2857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lang="en-US" sz="2000" b="1" dirty="0" smtClean="0">
                <a:solidFill>
                  <a:schemeClr val="tx1"/>
                </a:solidFill>
              </a:rPr>
              <a:t>Evaluation Metrics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85" name="object 8"/>
          <p:cNvSpPr txBox="1"/>
          <p:nvPr/>
        </p:nvSpPr>
        <p:spPr>
          <a:xfrm>
            <a:off x="9239272" y="1428736"/>
            <a:ext cx="2071702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400" b="1" i="1" dirty="0" smtClean="0"/>
              <a:t>Model Testing</a:t>
            </a:r>
            <a:endParaRPr lang="en-US" sz="1400" b="1" i="1" dirty="0"/>
          </a:p>
        </p:txBody>
      </p:sp>
      <p:sp>
        <p:nvSpPr>
          <p:cNvPr id="86" name="object 8"/>
          <p:cNvSpPr txBox="1"/>
          <p:nvPr/>
        </p:nvSpPr>
        <p:spPr>
          <a:xfrm>
            <a:off x="9167834" y="4000504"/>
            <a:ext cx="2214578" cy="307777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400" b="1" i="1" dirty="0" smtClean="0"/>
              <a:t>Key Performance Indicators</a:t>
            </a:r>
            <a:endParaRPr lang="en-US" sz="1400" b="1" i="1" dirty="0"/>
          </a:p>
        </p:txBody>
      </p:sp>
      <p:sp>
        <p:nvSpPr>
          <p:cNvPr id="87" name="object 13"/>
          <p:cNvSpPr txBox="1"/>
          <p:nvPr/>
        </p:nvSpPr>
        <p:spPr>
          <a:xfrm>
            <a:off x="8596330" y="4500570"/>
            <a:ext cx="3214710" cy="2200602"/>
          </a:xfrm>
          <a:prstGeom prst="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 w="9144">
            <a:noFill/>
          </a:ln>
        </p:spPr>
        <p:txBody>
          <a:bodyPr vert="horz" wrap="square" lIns="0" tIns="88900" rIns="0" bIns="0" rtlCol="0">
            <a:spAutoFit/>
          </a:bodyPr>
          <a:lstStyle/>
          <a:p>
            <a:pPr marL="306705">
              <a:spcBef>
                <a:spcPts val="700"/>
              </a:spcBef>
            </a:pPr>
            <a:r>
              <a:rPr lang="en-US" sz="1200" b="1" spc="25" dirty="0" smtClean="0">
                <a:latin typeface="Times New Roman" pitchFamily="18" charset="0"/>
                <a:cs typeface="Times New Roman" pitchFamily="18" charset="0"/>
              </a:rPr>
              <a:t>KPIs</a:t>
            </a: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 defined on business level:</a:t>
            </a:r>
          </a:p>
          <a:p>
            <a:pPr marL="306705" indent="-228600">
              <a:spcBef>
                <a:spcPts val="700"/>
              </a:spcBef>
              <a:buFont typeface="+mj-lt"/>
              <a:buAutoNum type="arabicPeriod"/>
            </a:pP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OCR mismatch rate for name, date and vaccination names.</a:t>
            </a:r>
          </a:p>
          <a:p>
            <a:pPr marL="306705" indent="-228600">
              <a:spcBef>
                <a:spcPts val="700"/>
              </a:spcBef>
              <a:buFont typeface="+mj-lt"/>
              <a:buAutoNum type="arabicPeriod"/>
            </a:pPr>
            <a:endParaRPr lang="en-US" sz="1200" spc="25" dirty="0" smtClean="0">
              <a:latin typeface="Times New Roman" pitchFamily="18" charset="0"/>
              <a:cs typeface="Times New Roman" pitchFamily="18" charset="0"/>
            </a:endParaRPr>
          </a:p>
          <a:p>
            <a:pPr marL="306705" indent="-228600">
              <a:spcBef>
                <a:spcPts val="700"/>
              </a:spcBef>
              <a:buFont typeface="+mj-lt"/>
              <a:buAutoNum type="arabicPeriod"/>
            </a:pP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Destination and country wise rate of error in documents.</a:t>
            </a:r>
          </a:p>
          <a:p>
            <a:pPr marL="306705" indent="-228600">
              <a:spcBef>
                <a:spcPts val="700"/>
              </a:spcBef>
              <a:buFont typeface="+mj-lt"/>
              <a:buAutoNum type="arabicPeriod"/>
            </a:pPr>
            <a:endParaRPr lang="en-US" sz="1200" spc="25" dirty="0" smtClean="0">
              <a:latin typeface="Times New Roman" pitchFamily="18" charset="0"/>
              <a:cs typeface="Times New Roman" pitchFamily="18" charset="0"/>
            </a:endParaRPr>
          </a:p>
          <a:p>
            <a:pPr marL="306705" indent="-228600">
              <a:spcBef>
                <a:spcPts val="700"/>
              </a:spcBef>
              <a:buFont typeface="+mj-lt"/>
              <a:buAutoNum type="arabicPeriod"/>
            </a:pP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Country  and geography wise automation rate 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4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5" grpId="0" build="allAtOnce" animBg="1"/>
      <p:bldP spid="42" grpId="0" animBg="1"/>
      <p:bldP spid="43" grpId="0" animBg="1"/>
      <p:bldP spid="44" grpId="0" animBg="1"/>
      <p:bldP spid="45" grpId="0" animBg="1"/>
      <p:bldP spid="47" grpId="0" animBg="1"/>
      <p:bldP spid="50" grpId="0" animBg="1"/>
      <p:bldP spid="52" grpId="0" animBg="1"/>
      <p:bldP spid="53" grpId="0" animBg="1"/>
      <p:bldP spid="62" grpId="0" animBg="1"/>
      <p:bldP spid="79" grpId="0" animBg="1"/>
      <p:bldP spid="83" grpId="0" animBg="1"/>
      <p:bldP spid="85" grpId="0" animBg="1"/>
      <p:bldP spid="86" grpId="0" animBg="1"/>
      <p:bldP spid="8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1811040" y="6572272"/>
            <a:ext cx="208279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10" dirty="0" smtClean="0">
                <a:solidFill>
                  <a:srgbClr val="252525"/>
                </a:solidFill>
                <a:latin typeface="Arial MT"/>
                <a:cs typeface="Arial MT"/>
              </a:rPr>
              <a:t>9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28" name="object 3"/>
          <p:cNvSpPr/>
          <p:nvPr/>
        </p:nvSpPr>
        <p:spPr>
          <a:xfrm>
            <a:off x="166646" y="71414"/>
            <a:ext cx="11858708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4"/>
          <p:cNvSpPr txBox="1">
            <a:spLocks/>
          </p:cNvSpPr>
          <p:nvPr/>
        </p:nvSpPr>
        <p:spPr>
          <a:xfrm>
            <a:off x="3595670" y="71414"/>
            <a:ext cx="442915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  <a:latin typeface="Arial"/>
                <a:ea typeface="+mj-ea"/>
                <a:cs typeface="Arial"/>
              </a:rPr>
              <a:t>Process Architecture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2052" name="AutoShape 4" descr="Connect Microsoft Azure Blob Storage and ClicData | ClicData"/>
          <p:cNvSpPr>
            <a:spLocks noChangeAspect="1" noChangeArrowheads="1"/>
          </p:cNvSpPr>
          <p:nvPr/>
        </p:nvSpPr>
        <p:spPr bwMode="auto">
          <a:xfrm>
            <a:off x="95208" y="42860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4" name="AutoShape 6" descr="Connect Microsoft Azure Blob Storage and ClicData | ClicData"/>
          <p:cNvSpPr>
            <a:spLocks noChangeAspect="1" noChangeArrowheads="1"/>
          </p:cNvSpPr>
          <p:nvPr/>
        </p:nvSpPr>
        <p:spPr bwMode="auto">
          <a:xfrm>
            <a:off x="95208" y="42860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6" name="Picture 8" descr="Using Azure Blob Storage In Scheduled Tasks | Notifica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43165" y="1428035"/>
            <a:ext cx="1837655" cy="1071570"/>
          </a:xfrm>
          <a:prstGeom prst="rect">
            <a:avLst/>
          </a:prstGeom>
          <a:noFill/>
        </p:spPr>
      </p:pic>
      <p:pic>
        <p:nvPicPr>
          <p:cNvPr id="2060" name="Picture 12" descr="Azure Content Spotlight &amp;#8211; What&amp;#8217;s New with Cognitive Services -  Microsoft Tech Communit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3083" y="3357170"/>
            <a:ext cx="1714512" cy="1413709"/>
          </a:xfrm>
          <a:prstGeom prst="rect">
            <a:avLst/>
          </a:prstGeom>
          <a:noFill/>
        </p:spPr>
      </p:pic>
      <p:sp>
        <p:nvSpPr>
          <p:cNvPr id="2062" name="AutoShape 14" descr="How OCR extracts text from images and documents."/>
          <p:cNvSpPr>
            <a:spLocks noChangeAspect="1" noChangeArrowheads="1"/>
          </p:cNvSpPr>
          <p:nvPr/>
        </p:nvSpPr>
        <p:spPr bwMode="auto">
          <a:xfrm>
            <a:off x="95208" y="42860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4" name="AutoShape 16" descr="How OCR extracts text from images and documents."/>
          <p:cNvSpPr>
            <a:spLocks noChangeAspect="1" noChangeArrowheads="1"/>
          </p:cNvSpPr>
          <p:nvPr/>
        </p:nvSpPr>
        <p:spPr bwMode="auto">
          <a:xfrm>
            <a:off x="95208" y="42860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6" name="AutoShape 18" descr="NuGet Gallery | Cognitive.Service.Image.OCR 1.0.0"/>
          <p:cNvSpPr>
            <a:spLocks noChangeAspect="1" noChangeArrowheads="1"/>
          </p:cNvSpPr>
          <p:nvPr/>
        </p:nvSpPr>
        <p:spPr bwMode="auto">
          <a:xfrm>
            <a:off x="95208" y="42860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68" name="AutoShape 20" descr="NuGet Gallery | Cognitive.Service.Image.OCR 1.0.0"/>
          <p:cNvSpPr>
            <a:spLocks noChangeAspect="1" noChangeArrowheads="1"/>
          </p:cNvSpPr>
          <p:nvPr/>
        </p:nvSpPr>
        <p:spPr bwMode="auto">
          <a:xfrm>
            <a:off x="95208" y="42860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0" name="Picture 22" descr="NuGet Gallery | Cognitive.Service.Image.OCR 1.0.0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966223" y="3571484"/>
            <a:ext cx="1071570" cy="1071570"/>
          </a:xfrm>
          <a:prstGeom prst="rect">
            <a:avLst/>
          </a:prstGeom>
          <a:noFill/>
        </p:spPr>
      </p:pic>
      <p:pic>
        <p:nvPicPr>
          <p:cNvPr id="2072" name="Picture 24" descr="Why Is Storage On Kubernetes So Hard? - Software Engineering Daily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1785" y="2753744"/>
            <a:ext cx="1428760" cy="659813"/>
          </a:xfrm>
          <a:prstGeom prst="rect">
            <a:avLst/>
          </a:prstGeom>
          <a:noFill/>
        </p:spPr>
      </p:pic>
      <p:pic>
        <p:nvPicPr>
          <p:cNvPr id="2074" name="Picture 26" descr="Underworld and Docker (part 1)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9993751" y="4539694"/>
            <a:ext cx="1043394" cy="533943"/>
          </a:xfrm>
          <a:prstGeom prst="rect">
            <a:avLst/>
          </a:prstGeom>
          <a:noFill/>
        </p:spPr>
      </p:pic>
      <p:sp>
        <p:nvSpPr>
          <p:cNvPr id="2076" name="AutoShape 28" descr="Python Tool Review: Using PyCharm for Python Development - and More |  Caktus Group"/>
          <p:cNvSpPr>
            <a:spLocks noChangeAspect="1" noChangeArrowheads="1"/>
          </p:cNvSpPr>
          <p:nvPr/>
        </p:nvSpPr>
        <p:spPr bwMode="auto">
          <a:xfrm>
            <a:off x="95208" y="42860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78" name="Picture 30" descr="Python Tool Review: Using PyCharm for Python Development - and More |  Caktus Grou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596594" y="3429000"/>
            <a:ext cx="1098966" cy="1143008"/>
          </a:xfrm>
          <a:prstGeom prst="rect">
            <a:avLst/>
          </a:prstGeom>
          <a:noFill/>
        </p:spPr>
      </p:pic>
      <p:sp>
        <p:nvSpPr>
          <p:cNvPr id="52" name="object 13"/>
          <p:cNvSpPr/>
          <p:nvPr/>
        </p:nvSpPr>
        <p:spPr>
          <a:xfrm>
            <a:off x="6310314" y="3071810"/>
            <a:ext cx="5572164" cy="2000264"/>
          </a:xfrm>
          <a:custGeom>
            <a:avLst/>
            <a:gdLst/>
            <a:ahLst/>
            <a:cxnLst/>
            <a:rect l="l" t="t" r="r" b="b"/>
            <a:pathLst>
              <a:path w="2103120" h="2551429">
                <a:moveTo>
                  <a:pt x="2103120" y="0"/>
                </a:moveTo>
                <a:lnTo>
                  <a:pt x="0" y="0"/>
                </a:lnTo>
                <a:lnTo>
                  <a:pt x="0" y="2551176"/>
                </a:lnTo>
                <a:lnTo>
                  <a:pt x="2103120" y="2551176"/>
                </a:lnTo>
                <a:lnTo>
                  <a:pt x="2103120" y="0"/>
                </a:lnTo>
                <a:close/>
              </a:path>
            </a:pathLst>
          </a:custGeom>
          <a:solidFill>
            <a:srgbClr val="FFFF00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80" name="AutoShape 32" descr="Kibana 7.x — Options to customize, filter, share and save | by Sandeep  Madamanchi | ITNEXT"/>
          <p:cNvSpPr>
            <a:spLocks noChangeAspect="1" noChangeArrowheads="1"/>
          </p:cNvSpPr>
          <p:nvPr/>
        </p:nvSpPr>
        <p:spPr bwMode="auto">
          <a:xfrm>
            <a:off x="95208" y="42860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2" name="AutoShape 34" descr="Kibana 7.x — Options to customize, filter, share and save | by Sandeep  Madamanchi | ITNEXT"/>
          <p:cNvSpPr>
            <a:spLocks noChangeAspect="1" noChangeArrowheads="1"/>
          </p:cNvSpPr>
          <p:nvPr/>
        </p:nvSpPr>
        <p:spPr bwMode="auto">
          <a:xfrm>
            <a:off x="95208" y="42860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84" name="AutoShape 36" descr="Kibana 7.x — Options to customize, filter, share and save | by Sandeep  Madamanchi | ITNEXT"/>
          <p:cNvSpPr>
            <a:spLocks noChangeAspect="1" noChangeArrowheads="1"/>
          </p:cNvSpPr>
          <p:nvPr/>
        </p:nvSpPr>
        <p:spPr bwMode="auto">
          <a:xfrm>
            <a:off x="95208" y="42860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86" name="Picture 38" descr="Kibana &quot;Hello World&quot; Example - Part 3 of the ELK Stack Series -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606741" y="5600638"/>
            <a:ext cx="947493" cy="1000132"/>
          </a:xfrm>
          <a:prstGeom prst="rect">
            <a:avLst/>
          </a:prstGeom>
          <a:noFill/>
        </p:spPr>
      </p:pic>
      <p:pic>
        <p:nvPicPr>
          <p:cNvPr id="2088" name="Picture 40" descr="Resetting your Postgres Database. I've been using a MacBook for about 2… |  by Bolaji | Backticks &amp; Tildes | Medium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678311" y="5672076"/>
            <a:ext cx="1125588" cy="899442"/>
          </a:xfrm>
          <a:prstGeom prst="rect">
            <a:avLst/>
          </a:prstGeom>
          <a:noFill/>
        </p:spPr>
      </p:pic>
      <p:sp>
        <p:nvSpPr>
          <p:cNvPr id="60" name="Right Arrow 59"/>
          <p:cNvSpPr/>
          <p:nvPr/>
        </p:nvSpPr>
        <p:spPr>
          <a:xfrm>
            <a:off x="1749353" y="4002067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bject 13"/>
          <p:cNvSpPr txBox="1"/>
          <p:nvPr/>
        </p:nvSpPr>
        <p:spPr>
          <a:xfrm>
            <a:off x="309522" y="1643050"/>
            <a:ext cx="3857652" cy="114300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700"/>
              </a:spcBef>
            </a:pPr>
            <a:r>
              <a:rPr lang="en-US" sz="1400" spc="2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Passenger uploads the documents and the form with the help of unique Booking ID in the system. The response is received by the user in 1-3 minutes regarding the verification of docs.</a:t>
            </a:r>
          </a:p>
        </p:txBody>
      </p:sp>
      <p:sp>
        <p:nvSpPr>
          <p:cNvPr id="68" name="object 13"/>
          <p:cNvSpPr txBox="1"/>
          <p:nvPr/>
        </p:nvSpPr>
        <p:spPr>
          <a:xfrm>
            <a:off x="7035765" y="5359389"/>
            <a:ext cx="4429156" cy="11669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700"/>
              </a:spcBef>
            </a:pPr>
            <a:r>
              <a:rPr lang="en-US" sz="1400" spc="2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 request made to the web server has three process pipelines where the document are verified . Firstly, the  classification of documents are done.  Secondly, the fields are extracted with the OCR and lastly, post processing techniques are applied to match the fields.</a:t>
            </a:r>
          </a:p>
        </p:txBody>
      </p:sp>
      <p:sp>
        <p:nvSpPr>
          <p:cNvPr id="70" name="Left-Right Arrow 69"/>
          <p:cNvSpPr/>
          <p:nvPr/>
        </p:nvSpPr>
        <p:spPr>
          <a:xfrm>
            <a:off x="5106939" y="3930629"/>
            <a:ext cx="785818" cy="28575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0" name="AutoShape 42" descr="Mail on the App Store"/>
          <p:cNvSpPr>
            <a:spLocks noChangeAspect="1" noChangeArrowheads="1"/>
          </p:cNvSpPr>
          <p:nvPr/>
        </p:nvSpPr>
        <p:spPr bwMode="auto">
          <a:xfrm>
            <a:off x="95208" y="428604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92" name="AutoShape 44" descr="Mail on the App Store"/>
          <p:cNvSpPr>
            <a:spLocks noChangeAspect="1" noChangeArrowheads="1"/>
          </p:cNvSpPr>
          <p:nvPr/>
        </p:nvSpPr>
        <p:spPr bwMode="auto">
          <a:xfrm>
            <a:off x="95208" y="5925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94" name="Picture 46" descr="Mail on the App Store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5249895" y="3502041"/>
            <a:ext cx="571424" cy="285712"/>
          </a:xfrm>
          <a:prstGeom prst="rect">
            <a:avLst/>
          </a:prstGeom>
          <a:noFill/>
        </p:spPr>
      </p:pic>
      <p:pic>
        <p:nvPicPr>
          <p:cNvPr id="71" name="Picture 2" descr="Lufthansa Airlines ✈ Flight Booking/Reservation/Cancel Phone Number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2678047" y="3502001"/>
            <a:ext cx="1928826" cy="1336172"/>
          </a:xfrm>
          <a:prstGeom prst="rect">
            <a:avLst/>
          </a:prstGeom>
          <a:noFill/>
        </p:spPr>
      </p:pic>
      <p:pic>
        <p:nvPicPr>
          <p:cNvPr id="72" name="Picture 10" descr="Avatar, business, man, person icon - Download on Iconfinder | Person icon,  Icon company, Person icons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392031" y="3502001"/>
            <a:ext cx="1162024" cy="1162024"/>
          </a:xfrm>
          <a:prstGeom prst="rect">
            <a:avLst/>
          </a:prstGeom>
          <a:noFill/>
        </p:spPr>
      </p:pic>
      <p:pic>
        <p:nvPicPr>
          <p:cNvPr id="2096" name="Picture 48" descr="MongoDB (MDB) Stock Price, News &amp; Info | The Motley Fool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343033" y="1428035"/>
            <a:ext cx="1071542" cy="892952"/>
          </a:xfrm>
          <a:prstGeom prst="rect">
            <a:avLst/>
          </a:prstGeom>
          <a:noFill/>
        </p:spPr>
      </p:pic>
      <p:sp>
        <p:nvSpPr>
          <p:cNvPr id="74" name="object 13"/>
          <p:cNvSpPr/>
          <p:nvPr/>
        </p:nvSpPr>
        <p:spPr>
          <a:xfrm>
            <a:off x="4392559" y="1358861"/>
            <a:ext cx="2786082" cy="1000132"/>
          </a:xfrm>
          <a:custGeom>
            <a:avLst/>
            <a:gdLst/>
            <a:ahLst/>
            <a:cxnLst/>
            <a:rect l="l" t="t" r="r" b="b"/>
            <a:pathLst>
              <a:path w="2103120" h="2551429">
                <a:moveTo>
                  <a:pt x="2103120" y="0"/>
                </a:moveTo>
                <a:lnTo>
                  <a:pt x="0" y="0"/>
                </a:lnTo>
                <a:lnTo>
                  <a:pt x="0" y="2551176"/>
                </a:lnTo>
                <a:lnTo>
                  <a:pt x="2103120" y="2551176"/>
                </a:lnTo>
                <a:lnTo>
                  <a:pt x="2103120" y="0"/>
                </a:lnTo>
                <a:close/>
              </a:path>
            </a:pathLst>
          </a:custGeom>
          <a:solidFill>
            <a:srgbClr val="FFFF00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Right Arrow 74"/>
          <p:cNvSpPr/>
          <p:nvPr/>
        </p:nvSpPr>
        <p:spPr>
          <a:xfrm rot="19807393">
            <a:off x="4568630" y="2553787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 rot="2361742">
            <a:off x="6990120" y="2567363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bject 13"/>
          <p:cNvSpPr txBox="1"/>
          <p:nvPr/>
        </p:nvSpPr>
        <p:spPr>
          <a:xfrm>
            <a:off x="376684" y="5645141"/>
            <a:ext cx="2357454" cy="7858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700"/>
              </a:spcBef>
            </a:pPr>
            <a:r>
              <a:rPr lang="en-US" sz="1400" spc="2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logs are parsed and visualized in </a:t>
            </a:r>
            <a:r>
              <a:rPr lang="en-US" sz="1400" spc="25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Kibana</a:t>
            </a:r>
            <a:r>
              <a:rPr lang="en-US" sz="1400" spc="2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for daily reporting and analysis</a:t>
            </a:r>
            <a:r>
              <a:rPr lang="en-US" sz="1200" spc="2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78" name="Right Arrow 77"/>
          <p:cNvSpPr/>
          <p:nvPr/>
        </p:nvSpPr>
        <p:spPr>
          <a:xfrm rot="9040957">
            <a:off x="6129361" y="5336569"/>
            <a:ext cx="571504" cy="2857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bject 13"/>
          <p:cNvSpPr/>
          <p:nvPr/>
        </p:nvSpPr>
        <p:spPr>
          <a:xfrm>
            <a:off x="3238480" y="5572140"/>
            <a:ext cx="2786082" cy="1000132"/>
          </a:xfrm>
          <a:custGeom>
            <a:avLst/>
            <a:gdLst/>
            <a:ahLst/>
            <a:cxnLst/>
            <a:rect l="l" t="t" r="r" b="b"/>
            <a:pathLst>
              <a:path w="2103120" h="2551429">
                <a:moveTo>
                  <a:pt x="2103120" y="0"/>
                </a:moveTo>
                <a:lnTo>
                  <a:pt x="0" y="0"/>
                </a:lnTo>
                <a:lnTo>
                  <a:pt x="0" y="2551176"/>
                </a:lnTo>
                <a:lnTo>
                  <a:pt x="2103120" y="2551176"/>
                </a:lnTo>
                <a:lnTo>
                  <a:pt x="2103120" y="0"/>
                </a:lnTo>
                <a:close/>
              </a:path>
            </a:pathLst>
          </a:custGeom>
          <a:solidFill>
            <a:srgbClr val="FFFF00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13"/>
          <p:cNvSpPr txBox="1"/>
          <p:nvPr/>
        </p:nvSpPr>
        <p:spPr>
          <a:xfrm>
            <a:off x="7392955" y="1501737"/>
            <a:ext cx="3857652" cy="785818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700"/>
              </a:spcBef>
            </a:pPr>
            <a:r>
              <a:rPr lang="en-US" sz="1400" spc="25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If consent to training is obtained we process the data for continuous training of our model according to GDPR regulations.</a:t>
            </a:r>
          </a:p>
        </p:txBody>
      </p:sp>
      <p:sp>
        <p:nvSpPr>
          <p:cNvPr id="81" name="object 13"/>
          <p:cNvSpPr txBox="1"/>
          <p:nvPr/>
        </p:nvSpPr>
        <p:spPr>
          <a:xfrm>
            <a:off x="666712" y="2857496"/>
            <a:ext cx="3000396" cy="520655"/>
          </a:xfrm>
          <a:prstGeom prst="rect">
            <a:avLst/>
          </a:prstGeom>
          <a:solidFill>
            <a:schemeClr val="bg1">
              <a:alpha val="61000"/>
            </a:schemeClr>
          </a:solidFill>
          <a:ln w="91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6705" algn="ctr">
              <a:spcBef>
                <a:spcPts val="700"/>
              </a:spcBef>
            </a:pPr>
            <a:r>
              <a:rPr lang="en-US" sz="1400" b="1" spc="25" dirty="0" smtClean="0">
                <a:latin typeface="Times New Roman" pitchFamily="18" charset="0"/>
                <a:cs typeface="Times New Roman" pitchFamily="18" charset="0"/>
              </a:rPr>
              <a:t>Data(Bundles) </a:t>
            </a:r>
            <a:r>
              <a:rPr lang="en-US" sz="1400" b="1" spc="25" dirty="0" smtClean="0">
                <a:latin typeface="Times New Roman" pitchFamily="18" charset="0"/>
                <a:cs typeface="Times New Roman" pitchFamily="18" charset="0"/>
              </a:rPr>
              <a:t>uploaded </a:t>
            </a:r>
            <a:r>
              <a:rPr lang="en-US" sz="1400" b="1" spc="25" dirty="0" smtClean="0">
                <a:latin typeface="Times New Roman" pitchFamily="18" charset="0"/>
                <a:cs typeface="Times New Roman" pitchFamily="18" charset="0"/>
              </a:rPr>
              <a:t>by the user in </a:t>
            </a:r>
            <a:r>
              <a:rPr lang="en-US" sz="1400" b="1" spc="25" dirty="0" smtClean="0">
                <a:latin typeface="Times New Roman" pitchFamily="18" charset="0"/>
                <a:cs typeface="Times New Roman" pitchFamily="18" charset="0"/>
              </a:rPr>
              <a:t>portal</a:t>
            </a:r>
          </a:p>
        </p:txBody>
      </p:sp>
      <p:sp>
        <p:nvSpPr>
          <p:cNvPr id="82" name="object 13"/>
          <p:cNvSpPr txBox="1"/>
          <p:nvPr/>
        </p:nvSpPr>
        <p:spPr>
          <a:xfrm>
            <a:off x="7893021" y="2716183"/>
            <a:ext cx="2928958" cy="305212"/>
          </a:xfrm>
          <a:prstGeom prst="rect">
            <a:avLst/>
          </a:prstGeom>
          <a:solidFill>
            <a:schemeClr val="bg1">
              <a:alpha val="61000"/>
            </a:schemeClr>
          </a:solidFill>
          <a:ln w="91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6705">
              <a:spcBef>
                <a:spcPts val="700"/>
              </a:spcBef>
            </a:pPr>
            <a:r>
              <a:rPr lang="en-US" sz="1400" b="1" spc="25" dirty="0" smtClean="0">
                <a:latin typeface="Times New Roman" pitchFamily="18" charset="0"/>
                <a:cs typeface="Times New Roman" pitchFamily="18" charset="0"/>
              </a:rPr>
              <a:t>3 Step document automation</a:t>
            </a:r>
          </a:p>
        </p:txBody>
      </p:sp>
      <p:sp>
        <p:nvSpPr>
          <p:cNvPr id="84" name="object 13"/>
          <p:cNvSpPr txBox="1"/>
          <p:nvPr/>
        </p:nvSpPr>
        <p:spPr>
          <a:xfrm>
            <a:off x="3595670" y="5197053"/>
            <a:ext cx="2071702" cy="305212"/>
          </a:xfrm>
          <a:prstGeom prst="rect">
            <a:avLst/>
          </a:prstGeom>
          <a:solidFill>
            <a:schemeClr val="bg1">
              <a:alpha val="61000"/>
            </a:schemeClr>
          </a:solidFill>
          <a:ln w="91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6705">
              <a:spcBef>
                <a:spcPts val="700"/>
              </a:spcBef>
            </a:pPr>
            <a:r>
              <a:rPr lang="en-US" sz="1400" b="1" spc="25" dirty="0" smtClean="0">
                <a:latin typeface="Times New Roman" pitchFamily="18" charset="0"/>
                <a:cs typeface="Times New Roman" pitchFamily="18" charset="0"/>
              </a:rPr>
              <a:t>Logs and Reports</a:t>
            </a:r>
          </a:p>
        </p:txBody>
      </p:sp>
      <p:sp>
        <p:nvSpPr>
          <p:cNvPr id="86" name="object 13"/>
          <p:cNvSpPr txBox="1"/>
          <p:nvPr/>
        </p:nvSpPr>
        <p:spPr>
          <a:xfrm>
            <a:off x="4964063" y="4287819"/>
            <a:ext cx="1071570" cy="305212"/>
          </a:xfrm>
          <a:prstGeom prst="rect">
            <a:avLst/>
          </a:prstGeom>
          <a:solidFill>
            <a:schemeClr val="bg1">
              <a:alpha val="61000"/>
            </a:schemeClr>
          </a:solidFill>
          <a:ln w="91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6705">
              <a:spcBef>
                <a:spcPts val="700"/>
              </a:spcBef>
            </a:pPr>
            <a:r>
              <a:rPr lang="en-US" sz="1400" b="1" spc="25" dirty="0" smtClean="0">
                <a:latin typeface="Times New Roman" pitchFamily="18" charset="0"/>
                <a:cs typeface="Times New Roman" pitchFamily="18" charset="0"/>
              </a:rPr>
              <a:t>Email</a:t>
            </a:r>
          </a:p>
        </p:txBody>
      </p:sp>
      <p:sp>
        <p:nvSpPr>
          <p:cNvPr id="87" name="object 13"/>
          <p:cNvSpPr txBox="1"/>
          <p:nvPr/>
        </p:nvSpPr>
        <p:spPr>
          <a:xfrm>
            <a:off x="5024430" y="979025"/>
            <a:ext cx="1643074" cy="305212"/>
          </a:xfrm>
          <a:prstGeom prst="rect">
            <a:avLst/>
          </a:prstGeom>
          <a:solidFill>
            <a:schemeClr val="bg1">
              <a:alpha val="61000"/>
            </a:schemeClr>
          </a:solidFill>
          <a:ln w="91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6705">
              <a:spcBef>
                <a:spcPts val="700"/>
              </a:spcBef>
            </a:pPr>
            <a:r>
              <a:rPr lang="en-US" sz="1400" b="1" spc="25" dirty="0" smtClean="0">
                <a:latin typeface="Times New Roman" pitchFamily="18" charset="0"/>
                <a:cs typeface="Times New Roman" pitchFamily="18" charset="0"/>
              </a:rPr>
              <a:t>Training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2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60" grpId="0" animBg="1"/>
      <p:bldP spid="70" grpId="0" animBg="1"/>
      <p:bldP spid="74" grpId="0" animBg="1"/>
      <p:bldP spid="75" grpId="0" animBg="1"/>
      <p:bldP spid="76" grpId="0" animBg="1"/>
      <p:bldP spid="78" grpId="0" animBg="1"/>
      <p:bldP spid="79" grpId="0" animBg="1"/>
      <p:bldP spid="81" grpId="0" animBg="1"/>
      <p:bldP spid="82" grpId="0" animBg="1"/>
      <p:bldP spid="84" grpId="0" animBg="1"/>
      <p:bldP spid="86" grpId="0" animBg="1"/>
      <p:bldP spid="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8084" y="2571744"/>
            <a:ext cx="11783695" cy="1643074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811041" y="6408826"/>
            <a:ext cx="251292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 smtClean="0">
                <a:latin typeface="Arial MT"/>
                <a:cs typeface="Arial MT"/>
              </a:rPr>
              <a:t>10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2381224" y="2714620"/>
            <a:ext cx="6858048" cy="894001"/>
          </a:xfrm>
          <a:prstGeom prst="rect">
            <a:avLst/>
          </a:prstGeom>
        </p:spPr>
        <p:txBody>
          <a:bodyPr vert="horz" wrap="square" lIns="0" tIns="161455" rIns="0" bIns="0" rtlCol="0">
            <a:spAutoFit/>
          </a:bodyPr>
          <a:lstStyle/>
          <a:p>
            <a:pPr algn="ctr">
              <a:lnSpc>
                <a:spcPts val="5695"/>
              </a:lnSpc>
              <a:spcBef>
                <a:spcPts val="100"/>
              </a:spcBef>
            </a:pPr>
            <a:r>
              <a:rPr lang="en-US" b="1" dirty="0" smtClean="0"/>
              <a:t>Thank You</a:t>
            </a:r>
            <a:endParaRPr sz="185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8084" y="1428737"/>
            <a:ext cx="2987040" cy="1259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algn="l">
              <a:lnSpc>
                <a:spcPct val="100000"/>
              </a:lnSpc>
              <a:spcBef>
                <a:spcPts val="100"/>
              </a:spcBef>
            </a:pPr>
            <a:r>
              <a:rPr sz="8100" spc="-7" baseline="-18518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01</a:t>
            </a:r>
            <a:endParaRPr sz="2700">
              <a:solidFill>
                <a:schemeClr val="tx2">
                  <a:lumMod val="40000"/>
                  <a:lumOff val="6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0960" y="4223714"/>
            <a:ext cx="78803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spc="-5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0</a:t>
            </a:r>
            <a:r>
              <a:rPr lang="en-US" sz="5400" spc="-5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Arial MT"/>
                <a:cs typeface="Arial MT"/>
              </a:rPr>
              <a:t>2</a:t>
            </a:r>
            <a:endParaRPr sz="5400">
              <a:solidFill>
                <a:schemeClr val="tx2">
                  <a:lumMod val="40000"/>
                  <a:lumOff val="60000"/>
                </a:schemeClr>
              </a:solidFill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38216" y="1285860"/>
            <a:ext cx="3214710" cy="2320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tabLst>
                <a:tab pos="299085" algn="l"/>
                <a:tab pos="299720" algn="l"/>
              </a:tabLst>
            </a:pPr>
            <a:r>
              <a:rPr lang="en-US" sz="2700" b="1" spc="-35" dirty="0" smtClean="0">
                <a:latin typeface="Arial"/>
                <a:cs typeface="Arial"/>
              </a:rPr>
              <a:t>Business Use Case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tabLst>
                <a:tab pos="299085" algn="l"/>
                <a:tab pos="299720" algn="l"/>
              </a:tabLst>
            </a:pPr>
            <a:endParaRPr lang="en-US" sz="2700" b="1" spc="-35" dirty="0" smtClean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600" spc="-35" dirty="0" smtClean="0">
                <a:latin typeface="Arial"/>
                <a:cs typeface="Arial"/>
              </a:rPr>
              <a:t>Problem 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600" spc="-35" dirty="0" smtClean="0">
                <a:latin typeface="Arial"/>
                <a:cs typeface="Arial"/>
              </a:rPr>
              <a:t>Revenue Spending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600" spc="-35" dirty="0" smtClean="0">
                <a:latin typeface="Arial"/>
                <a:cs typeface="Arial"/>
              </a:rPr>
              <a:t>Incremental Spending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600" spc="-35" dirty="0" smtClean="0">
                <a:latin typeface="Arial"/>
                <a:cs typeface="Arial"/>
              </a:rPr>
              <a:t>ROI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tabLst>
                <a:tab pos="299085" algn="l"/>
                <a:tab pos="299720" algn="l"/>
              </a:tabLst>
            </a:pPr>
            <a:endParaRPr lang="en-US" sz="2700" b="1" spc="-35" dirty="0">
              <a:latin typeface="Arial"/>
              <a:cs typeface="Arial"/>
            </a:endParaRPr>
          </a:p>
        </p:txBody>
      </p:sp>
      <p:sp>
        <p:nvSpPr>
          <p:cNvPr id="12" name="object 3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4"/>
          <p:cNvSpPr txBox="1">
            <a:spLocks/>
          </p:cNvSpPr>
          <p:nvPr/>
        </p:nvSpPr>
        <p:spPr>
          <a:xfrm>
            <a:off x="2881290" y="87884"/>
            <a:ext cx="55721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3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             Contents</a:t>
            </a:r>
            <a:endParaRPr kumimoji="0" lang="en-US" sz="3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1309654" y="3643314"/>
            <a:ext cx="3643338" cy="232050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tabLst>
                <a:tab pos="299085" algn="l"/>
                <a:tab pos="299720" algn="l"/>
              </a:tabLst>
            </a:pPr>
            <a:r>
              <a:rPr lang="en-US" sz="2700" b="1" spc="-35" dirty="0" smtClean="0">
                <a:latin typeface="Arial"/>
                <a:cs typeface="Arial"/>
              </a:rPr>
              <a:t>Project Presentation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tabLst>
                <a:tab pos="299085" algn="l"/>
                <a:tab pos="299720" algn="l"/>
              </a:tabLst>
            </a:pPr>
            <a:endParaRPr lang="en-US" sz="2700" b="1" spc="-35" dirty="0" smtClean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600" spc="-35" dirty="0" smtClean="0">
                <a:latin typeface="Arial"/>
                <a:cs typeface="Arial"/>
              </a:rPr>
              <a:t>Project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600" spc="-35" dirty="0" smtClean="0">
                <a:latin typeface="Arial"/>
                <a:cs typeface="Arial"/>
              </a:rPr>
              <a:t>Methodology</a:t>
            </a: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" pitchFamily="34" charset="0"/>
              <a:buChar char="•"/>
              <a:tabLst>
                <a:tab pos="299085" algn="l"/>
                <a:tab pos="299720" algn="l"/>
              </a:tabLst>
            </a:pPr>
            <a:r>
              <a:rPr lang="en-US" sz="1600" spc="-35" dirty="0" smtClean="0">
                <a:latin typeface="Arial"/>
                <a:cs typeface="Arial"/>
              </a:rPr>
              <a:t>Process Architecture </a:t>
            </a:r>
            <a:endParaRPr lang="en-US" sz="1600" spc="-35" dirty="0" smtClean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buFont typeface="Arial" pitchFamily="34" charset="0"/>
              <a:buChar char="•"/>
              <a:tabLst>
                <a:tab pos="299085" algn="l"/>
                <a:tab pos="299720" algn="l"/>
              </a:tabLst>
            </a:pPr>
            <a:endParaRPr lang="en-US" sz="1600" spc="-35" dirty="0" smtClean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95"/>
              </a:spcBef>
              <a:buSzPct val="168750"/>
              <a:tabLst>
                <a:tab pos="299085" algn="l"/>
                <a:tab pos="299720" algn="l"/>
              </a:tabLst>
            </a:pPr>
            <a:endParaRPr lang="en-US" sz="2700" b="1" spc="-35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8084" y="2571744"/>
            <a:ext cx="11783695" cy="1643074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44857" y="6408826"/>
            <a:ext cx="11747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 smtClean="0">
                <a:latin typeface="Arial MT"/>
                <a:cs typeface="Arial MT"/>
              </a:rPr>
              <a:t>1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1455" rIns="0" bIns="0" rtlCol="0">
            <a:spAutoFit/>
          </a:bodyPr>
          <a:lstStyle/>
          <a:p>
            <a:pPr algn="ctr">
              <a:lnSpc>
                <a:spcPts val="5695"/>
              </a:lnSpc>
              <a:spcBef>
                <a:spcPts val="100"/>
              </a:spcBef>
            </a:pPr>
            <a:r>
              <a:rPr lang="en-US" dirty="0" smtClean="0"/>
              <a:t>Business use case</a:t>
            </a:r>
            <a:endParaRPr dirty="0"/>
          </a:p>
          <a:p>
            <a:pPr marL="64769" algn="ctr">
              <a:lnSpc>
                <a:spcPts val="2155"/>
              </a:lnSpc>
            </a:pPr>
            <a:r>
              <a:rPr sz="1850" spc="10" dirty="0"/>
              <a:t>Problems</a:t>
            </a:r>
            <a:r>
              <a:rPr sz="1850" spc="-45" dirty="0"/>
              <a:t> </a:t>
            </a:r>
            <a:r>
              <a:rPr sz="1850" spc="5"/>
              <a:t>|</a:t>
            </a:r>
            <a:r>
              <a:rPr sz="1850" spc="-15"/>
              <a:t> </a:t>
            </a:r>
            <a:r>
              <a:rPr lang="en-US" sz="1850" spc="5" dirty="0" smtClean="0"/>
              <a:t>Results and findings</a:t>
            </a:r>
            <a:endParaRPr sz="18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10314" y="2307938"/>
            <a:ext cx="5480621" cy="3478516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66675" rIns="0" bIns="0" rtlCol="0">
            <a:spAutoFit/>
          </a:bodyPr>
          <a:lstStyle/>
          <a:p>
            <a:pPr marL="121920">
              <a:lnSpc>
                <a:spcPts val="2110"/>
              </a:lnSpc>
              <a:spcBef>
                <a:spcPts val="525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Splitting the data into two different versions</a:t>
            </a:r>
          </a:p>
          <a:p>
            <a:pPr marL="1036320" lvl="1" indent="-457200">
              <a:lnSpc>
                <a:spcPts val="2110"/>
              </a:lnSpc>
              <a:spcBef>
                <a:spcPts val="525"/>
              </a:spcBef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Test group ( Redeemers and non redeemers)</a:t>
            </a:r>
          </a:p>
          <a:p>
            <a:pPr marL="1036320" lvl="1" indent="-457200">
              <a:lnSpc>
                <a:spcPts val="2110"/>
              </a:lnSpc>
              <a:spcBef>
                <a:spcPts val="525"/>
              </a:spcBef>
              <a:buFont typeface="+mj-lt"/>
              <a:buAutoNum type="arabicPeriod"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 group</a:t>
            </a:r>
          </a:p>
          <a:p>
            <a:pPr marL="121920">
              <a:lnSpc>
                <a:spcPts val="2110"/>
              </a:lnSpc>
              <a:spcBef>
                <a:spcPts val="525"/>
              </a:spcBef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21920">
              <a:lnSpc>
                <a:spcPts val="2110"/>
              </a:lnSpc>
              <a:spcBef>
                <a:spcPts val="525"/>
              </a:spcBef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The class distribution after the split is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very imbalanced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in terms of numbers.</a:t>
            </a:r>
          </a:p>
          <a:p>
            <a:pPr marL="121920">
              <a:lnSpc>
                <a:spcPts val="2110"/>
              </a:lnSpc>
              <a:spcBef>
                <a:spcPts val="525"/>
              </a:spcBef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121920">
              <a:lnSpc>
                <a:spcPts val="2110"/>
              </a:lnSpc>
              <a:spcBef>
                <a:spcPts val="525"/>
              </a:spcBef>
              <a:buFont typeface="Arial" pitchFamily="34" charset="0"/>
              <a:buChar char="•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null hypothesis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can be defined as the group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redeemers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through the campaign of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discount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will yield in more sales revenue as compared to the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control group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000" dirty="0" smtClean="0">
              <a:latin typeface="Arial"/>
              <a:cs typeface="Arial"/>
            </a:endParaRPr>
          </a:p>
          <a:p>
            <a:pPr marL="579120" indent="-457200">
              <a:lnSpc>
                <a:spcPts val="2110"/>
              </a:lnSpc>
              <a:spcBef>
                <a:spcPts val="525"/>
              </a:spcBef>
              <a:buFont typeface="+mj-lt"/>
              <a:buAutoNum type="arabicPeriod"/>
            </a:pP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1290" y="87884"/>
            <a:ext cx="557216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30" dirty="0" smtClean="0">
                <a:solidFill>
                  <a:srgbClr val="000000"/>
                </a:solidFill>
                <a:latin typeface="Arial"/>
                <a:cs typeface="Arial"/>
              </a:rPr>
              <a:t>              </a:t>
            </a:r>
            <a:r>
              <a:rPr sz="3600" b="1" spc="30" smtClean="0">
                <a:solidFill>
                  <a:srgbClr val="000000"/>
                </a:solidFill>
                <a:latin typeface="Arial"/>
                <a:cs typeface="Arial"/>
              </a:rPr>
              <a:t>Problem</a:t>
            </a:r>
            <a:endParaRPr sz="3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44857" y="6408826"/>
            <a:ext cx="11747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 smtClean="0">
                <a:latin typeface="Arial MT"/>
                <a:cs typeface="Arial MT"/>
              </a:rPr>
              <a:t>2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09654" y="5500702"/>
            <a:ext cx="4258310" cy="323165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762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</a:pPr>
            <a:r>
              <a:rPr lang="en-US" sz="1600" b="1" dirty="0" smtClean="0">
                <a:latin typeface="Arial"/>
                <a:cs typeface="Arial"/>
              </a:rPr>
              <a:t>Class distribution in percentage</a:t>
            </a:r>
            <a:endParaRPr sz="1600">
              <a:latin typeface="Arial"/>
              <a:cs typeface="Arial"/>
            </a:endParaRPr>
          </a:p>
        </p:txBody>
      </p:sp>
      <p:graphicFrame>
        <p:nvGraphicFramePr>
          <p:cNvPr id="12" name="Chart 11"/>
          <p:cNvGraphicFramePr/>
          <p:nvPr/>
        </p:nvGraphicFramePr>
        <p:xfrm>
          <a:off x="881026" y="1500174"/>
          <a:ext cx="5214974" cy="4071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Rectangle 12"/>
          <p:cNvSpPr/>
          <p:nvPr/>
        </p:nvSpPr>
        <p:spPr>
          <a:xfrm>
            <a:off x="4238612" y="1071546"/>
            <a:ext cx="4143404" cy="35719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Randomized A/B </a:t>
            </a:r>
            <a:r>
              <a:rPr lang="en-US" sz="2000" b="1" dirty="0" smtClean="0">
                <a:solidFill>
                  <a:schemeClr val="tx1"/>
                </a:solidFill>
              </a:rPr>
              <a:t>Testing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3418" y="6408826"/>
            <a:ext cx="208279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10" dirty="0" smtClean="0">
                <a:latin typeface="Arial MT"/>
                <a:cs typeface="Arial MT"/>
              </a:rPr>
              <a:t>3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8348" y="71414"/>
            <a:ext cx="8358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145" dirty="0" smtClean="0">
                <a:solidFill>
                  <a:srgbClr val="000000"/>
                </a:solidFill>
                <a:latin typeface="Arial"/>
                <a:cs typeface="Arial"/>
              </a:rPr>
              <a:t>          Revenue Spending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1027" name="Picture 3" descr="C:\Users\Pra\Desktop\Pradeep data\Downloads\newplot (2)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2860" y="714356"/>
            <a:ext cx="4221599" cy="3714776"/>
          </a:xfrm>
          <a:prstGeom prst="rect">
            <a:avLst/>
          </a:prstGeom>
          <a:noFill/>
        </p:spPr>
      </p:pic>
      <p:pic>
        <p:nvPicPr>
          <p:cNvPr id="1028" name="Picture 4" descr="C:\Users\Pra\Desktop\Pradeep data\Downloads\newplot (1)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6646" y="714356"/>
            <a:ext cx="3945008" cy="3714776"/>
          </a:xfrm>
          <a:prstGeom prst="rect">
            <a:avLst/>
          </a:prstGeom>
          <a:noFill/>
        </p:spPr>
      </p:pic>
      <p:sp>
        <p:nvSpPr>
          <p:cNvPr id="19" name="object 13"/>
          <p:cNvSpPr/>
          <p:nvPr/>
        </p:nvSpPr>
        <p:spPr>
          <a:xfrm>
            <a:off x="6238876" y="2285992"/>
            <a:ext cx="642942" cy="1208050"/>
          </a:xfrm>
          <a:custGeom>
            <a:avLst/>
            <a:gdLst/>
            <a:ahLst/>
            <a:cxnLst/>
            <a:rect l="l" t="t" r="r" b="b"/>
            <a:pathLst>
              <a:path w="2103120" h="2551429">
                <a:moveTo>
                  <a:pt x="2103120" y="0"/>
                </a:moveTo>
                <a:lnTo>
                  <a:pt x="0" y="0"/>
                </a:lnTo>
                <a:lnTo>
                  <a:pt x="0" y="2551176"/>
                </a:lnTo>
                <a:lnTo>
                  <a:pt x="2103120" y="2551176"/>
                </a:lnTo>
                <a:lnTo>
                  <a:pt x="2103120" y="0"/>
                </a:lnTo>
                <a:close/>
              </a:path>
            </a:pathLst>
          </a:custGeom>
          <a:solidFill>
            <a:srgbClr val="FFFF00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5"/>
          <p:cNvSpPr txBox="1"/>
          <p:nvPr/>
        </p:nvSpPr>
        <p:spPr>
          <a:xfrm>
            <a:off x="1381092" y="4286257"/>
            <a:ext cx="5525772" cy="2385268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en-US" sz="1400" b="1" u="heavy" spc="-2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Test Group</a:t>
            </a:r>
            <a:endParaRPr sz="1400" smtClean="0">
              <a:latin typeface="Arial"/>
              <a:cs typeface="Arial"/>
            </a:endParaRPr>
          </a:p>
          <a:p>
            <a:pPr marL="409575" marR="170815" indent="-287020"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400" spc="-70" dirty="0" smtClean="0">
                <a:latin typeface="Times New Roman" pitchFamily="18" charset="0"/>
                <a:cs typeface="Times New Roman" pitchFamily="18" charset="0"/>
              </a:rPr>
              <a:t>During this period the purchases in test group was </a:t>
            </a:r>
            <a:r>
              <a:rPr lang="en-US" sz="1400" b="1" spc="-70" dirty="0" smtClean="0">
                <a:latin typeface="Times New Roman" pitchFamily="18" charset="0"/>
                <a:cs typeface="Times New Roman" pitchFamily="18" charset="0"/>
              </a:rPr>
              <a:t>83% </a:t>
            </a:r>
            <a:r>
              <a:rPr lang="en-US" sz="1400" b="1" spc="-70" dirty="0" smtClean="0">
                <a:latin typeface="Times New Roman" pitchFamily="18" charset="0"/>
                <a:cs typeface="Times New Roman" pitchFamily="18" charset="0"/>
              </a:rPr>
              <a:t>of total purchases</a:t>
            </a:r>
            <a:r>
              <a:rPr lang="en-US" sz="1400" spc="-7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9575" marR="17081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400" spc="-70" dirty="0" smtClean="0">
                <a:latin typeface="Times New Roman" pitchFamily="18" charset="0"/>
                <a:cs typeface="Times New Roman" pitchFamily="18" charset="0"/>
              </a:rPr>
              <a:t>The redeemer group accounted </a:t>
            </a:r>
            <a:r>
              <a:rPr lang="en-US" sz="1400" b="1" spc="-70" dirty="0" smtClean="0">
                <a:latin typeface="Times New Roman" pitchFamily="18" charset="0"/>
                <a:cs typeface="Times New Roman" pitchFamily="18" charset="0"/>
              </a:rPr>
              <a:t>for 30% of total purchases</a:t>
            </a:r>
            <a:r>
              <a:rPr lang="en-US" sz="1400" spc="-70" dirty="0" smtClean="0">
                <a:latin typeface="Times New Roman" pitchFamily="18" charset="0"/>
                <a:cs typeface="Times New Roman" pitchFamily="18" charset="0"/>
              </a:rPr>
              <a:t> in test group.</a:t>
            </a:r>
          </a:p>
          <a:p>
            <a:pPr marL="409575" marR="17081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400" spc="-70" dirty="0" smtClean="0">
                <a:latin typeface="Times New Roman" pitchFamily="18" charset="0"/>
                <a:cs typeface="Times New Roman" pitchFamily="18" charset="0"/>
              </a:rPr>
              <a:t>Observing the sales period between 5 Jan to 18 Jan 2020 the redeemers accounted  for  </a:t>
            </a:r>
            <a:r>
              <a:rPr lang="en-US" sz="1400" b="1" spc="-70" dirty="0" smtClean="0">
                <a:latin typeface="Times New Roman" pitchFamily="18" charset="0"/>
                <a:cs typeface="Times New Roman" pitchFamily="18" charset="0"/>
              </a:rPr>
              <a:t>31% of total  purchases.</a:t>
            </a:r>
          </a:p>
          <a:p>
            <a:pPr marL="409575" marR="17081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400" spc="-70" dirty="0" smtClean="0">
                <a:latin typeface="Times New Roman" pitchFamily="18" charset="0"/>
                <a:cs typeface="Times New Roman" pitchFamily="18" charset="0"/>
              </a:rPr>
              <a:t>The non redeemers constituted for almost </a:t>
            </a:r>
            <a:r>
              <a:rPr lang="en-US" sz="1400" b="1" spc="-70" dirty="0" smtClean="0">
                <a:latin typeface="Times New Roman" pitchFamily="18" charset="0"/>
                <a:cs typeface="Times New Roman" pitchFamily="18" charset="0"/>
              </a:rPr>
              <a:t>53% of total sales purchases </a:t>
            </a:r>
            <a:r>
              <a:rPr lang="en-US" sz="1400" spc="-70" dirty="0" smtClean="0">
                <a:latin typeface="Times New Roman" pitchFamily="18" charset="0"/>
                <a:cs typeface="Times New Roman" pitchFamily="18" charset="0"/>
              </a:rPr>
              <a:t>during the sale week.</a:t>
            </a:r>
          </a:p>
        </p:txBody>
      </p:sp>
      <p:sp>
        <p:nvSpPr>
          <p:cNvPr id="22" name="object 13"/>
          <p:cNvSpPr/>
          <p:nvPr/>
        </p:nvSpPr>
        <p:spPr>
          <a:xfrm>
            <a:off x="2309786" y="1285860"/>
            <a:ext cx="571504" cy="1208050"/>
          </a:xfrm>
          <a:custGeom>
            <a:avLst/>
            <a:gdLst/>
            <a:ahLst/>
            <a:cxnLst/>
            <a:rect l="l" t="t" r="r" b="b"/>
            <a:pathLst>
              <a:path w="2103120" h="2551429">
                <a:moveTo>
                  <a:pt x="2103120" y="0"/>
                </a:moveTo>
                <a:lnTo>
                  <a:pt x="0" y="0"/>
                </a:lnTo>
                <a:lnTo>
                  <a:pt x="0" y="2551176"/>
                </a:lnTo>
                <a:lnTo>
                  <a:pt x="2103120" y="2551176"/>
                </a:lnTo>
                <a:lnTo>
                  <a:pt x="2103120" y="0"/>
                </a:lnTo>
                <a:close/>
              </a:path>
            </a:pathLst>
          </a:custGeom>
          <a:solidFill>
            <a:srgbClr val="FFFF00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Rectangle 22"/>
          <p:cNvSpPr/>
          <p:nvPr/>
        </p:nvSpPr>
        <p:spPr>
          <a:xfrm>
            <a:off x="1023902" y="785794"/>
            <a:ext cx="2143140" cy="2857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Redeemers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952992" y="785794"/>
            <a:ext cx="2143140" cy="2857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Non Redeemers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25" name="Picture 2" descr="C:\Users\Pra\Desktop\Pradeep data\Downloads\newplot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881950" y="785794"/>
            <a:ext cx="4310050" cy="3571900"/>
          </a:xfrm>
          <a:prstGeom prst="rect">
            <a:avLst/>
          </a:prstGeom>
          <a:noFill/>
        </p:spPr>
      </p:pic>
      <p:sp>
        <p:nvSpPr>
          <p:cNvPr id="26" name="object 13"/>
          <p:cNvSpPr/>
          <p:nvPr/>
        </p:nvSpPr>
        <p:spPr>
          <a:xfrm>
            <a:off x="10239405" y="2000240"/>
            <a:ext cx="642942" cy="1067170"/>
          </a:xfrm>
          <a:custGeom>
            <a:avLst/>
            <a:gdLst/>
            <a:ahLst/>
            <a:cxnLst/>
            <a:rect l="l" t="t" r="r" b="b"/>
            <a:pathLst>
              <a:path w="2103120" h="2551429">
                <a:moveTo>
                  <a:pt x="2103120" y="0"/>
                </a:moveTo>
                <a:lnTo>
                  <a:pt x="0" y="0"/>
                </a:lnTo>
                <a:lnTo>
                  <a:pt x="0" y="2551176"/>
                </a:lnTo>
                <a:lnTo>
                  <a:pt x="2103120" y="2551176"/>
                </a:lnTo>
                <a:lnTo>
                  <a:pt x="2103120" y="0"/>
                </a:lnTo>
                <a:close/>
              </a:path>
            </a:pathLst>
          </a:custGeom>
          <a:solidFill>
            <a:srgbClr val="FFFF00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5"/>
          <p:cNvSpPr txBox="1"/>
          <p:nvPr/>
        </p:nvSpPr>
        <p:spPr>
          <a:xfrm>
            <a:off x="8382016" y="4286256"/>
            <a:ext cx="3429024" cy="2382704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en-US" sz="1400" b="1" u="heavy" spc="-2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Control Group</a:t>
            </a:r>
            <a:endParaRPr sz="1400">
              <a:latin typeface="Arial"/>
              <a:cs typeface="Arial"/>
            </a:endParaRPr>
          </a:p>
          <a:p>
            <a:pPr marL="409575" marR="170815" indent="-287020"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400" spc="-70" dirty="0" smtClean="0">
                <a:latin typeface="Times New Roman" pitchFamily="18" charset="0"/>
                <a:cs typeface="Times New Roman" pitchFamily="18" charset="0"/>
              </a:rPr>
              <a:t>During this period the purchases in the control group was </a:t>
            </a:r>
            <a:r>
              <a:rPr lang="en-US" sz="1400" b="1" spc="-70" dirty="0" smtClean="0">
                <a:latin typeface="Times New Roman" pitchFamily="18" charset="0"/>
                <a:cs typeface="Times New Roman" pitchFamily="18" charset="0"/>
              </a:rPr>
              <a:t>17% of total purchases</a:t>
            </a:r>
            <a:r>
              <a:rPr lang="en-US" sz="1400" spc="-7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09575" marR="17081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400" spc="-70" dirty="0" smtClean="0">
                <a:latin typeface="Times New Roman" pitchFamily="18" charset="0"/>
                <a:cs typeface="Times New Roman" pitchFamily="18" charset="0"/>
              </a:rPr>
              <a:t>Observing the sales period  between 5 Jan to 18 Jan 2020 the control group accounted for  </a:t>
            </a:r>
            <a:r>
              <a:rPr lang="en-US" sz="1400" b="1" spc="-70" dirty="0" smtClean="0">
                <a:latin typeface="Times New Roman" pitchFamily="18" charset="0"/>
                <a:cs typeface="Times New Roman" pitchFamily="18" charset="0"/>
              </a:rPr>
              <a:t>15% of total purchases.</a:t>
            </a:r>
          </a:p>
          <a:p>
            <a:pPr marL="409575" marR="17081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400" spc="-70" dirty="0" smtClean="0">
                <a:latin typeface="Times New Roman" pitchFamily="18" charset="0"/>
                <a:cs typeface="Times New Roman" pitchFamily="18" charset="0"/>
              </a:rPr>
              <a:t>The purchase made in </a:t>
            </a:r>
            <a:r>
              <a:rPr lang="en-US" sz="1400" b="1" spc="-70" dirty="0" smtClean="0">
                <a:latin typeface="Times New Roman" pitchFamily="18" charset="0"/>
                <a:cs typeface="Times New Roman" pitchFamily="18" charset="0"/>
              </a:rPr>
              <a:t>total period was only 20%  </a:t>
            </a:r>
            <a:r>
              <a:rPr lang="en-US" sz="1400" spc="-70" dirty="0" smtClean="0">
                <a:latin typeface="Times New Roman" pitchFamily="18" charset="0"/>
                <a:cs typeface="Times New Roman" pitchFamily="18" charset="0"/>
              </a:rPr>
              <a:t>by the control </a:t>
            </a:r>
            <a:r>
              <a:rPr lang="en-US" sz="1400" spc="-70" dirty="0" smtClean="0">
                <a:latin typeface="Times New Roman" pitchFamily="18" charset="0"/>
                <a:cs typeface="Times New Roman" pitchFamily="18" charset="0"/>
              </a:rPr>
              <a:t>group**.</a:t>
            </a:r>
            <a:endParaRPr lang="en-US" sz="1400" spc="-7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882082" y="785794"/>
            <a:ext cx="2143140" cy="2857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Control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3418" y="6408826"/>
            <a:ext cx="208279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10" dirty="0" smtClean="0">
                <a:latin typeface="Arial MT"/>
                <a:cs typeface="Arial MT"/>
              </a:rPr>
              <a:t>4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38348" y="71414"/>
            <a:ext cx="835824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b="1" spc="145" dirty="0" smtClean="0">
                <a:solidFill>
                  <a:srgbClr val="000000"/>
                </a:solidFill>
                <a:latin typeface="Arial"/>
                <a:cs typeface="Arial"/>
              </a:rPr>
              <a:t>          Incremental Spending</a:t>
            </a:r>
            <a:endParaRPr sz="3600">
              <a:latin typeface="Arial"/>
              <a:cs typeface="Arial"/>
            </a:endParaRPr>
          </a:p>
        </p:txBody>
      </p:sp>
      <p:sp>
        <p:nvSpPr>
          <p:cNvPr id="21" name="object 5"/>
          <p:cNvSpPr txBox="1"/>
          <p:nvPr/>
        </p:nvSpPr>
        <p:spPr>
          <a:xfrm>
            <a:off x="7453322" y="1142984"/>
            <a:ext cx="3714776" cy="5437386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r>
              <a:rPr lang="en-US" sz="1600" b="1" u="heavy" spc="-2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Test Group</a:t>
            </a:r>
            <a:endParaRPr sz="1600" smtClean="0">
              <a:latin typeface="Arial"/>
              <a:cs typeface="Arial"/>
            </a:endParaRPr>
          </a:p>
          <a:p>
            <a:pPr marL="409575" marR="17081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trend lines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are plotted  by rolling mean by exponential decaying factor with alpha value of 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0.1.</a:t>
            </a:r>
          </a:p>
          <a:p>
            <a:pPr marL="409575" marR="17081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We observe in the sale week the spend was very high in contrast to trend line  in  redeemer group.</a:t>
            </a:r>
          </a:p>
          <a:p>
            <a:pPr marL="409575" marR="17081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 difference in incremental purchases between redeemer and non redeemer in terms of absolute value in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$69682 .</a:t>
            </a:r>
          </a:p>
          <a:p>
            <a:pPr marL="409575" marR="17081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incremental purchase in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redeemer is 82%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of total  incremental purchase in test group.</a:t>
            </a:r>
          </a:p>
          <a:p>
            <a:pPr marL="409575" marR="170815" indent="-287020">
              <a:lnSpc>
                <a:spcPct val="100000"/>
              </a:lnSpc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endParaRPr lang="en-US" sz="1400" dirty="0" smtClean="0">
              <a:latin typeface="Times New Roman" pitchFamily="18" charset="0"/>
              <a:cs typeface="Times New Roman" pitchFamily="18" charset="0"/>
            </a:endParaRPr>
          </a:p>
          <a:p>
            <a:pPr marL="635" algn="ctr">
              <a:lnSpc>
                <a:spcPct val="100000"/>
              </a:lnSpc>
            </a:pPr>
            <a:r>
              <a:rPr lang="en-US" sz="1400" b="1" u="heavy" spc="-20" dirty="0" smtClean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Test vs. Control Group</a:t>
            </a:r>
          </a:p>
          <a:p>
            <a:pPr marL="409575" marR="170815" indent="-287020"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The incremental purchase in control group is </a:t>
            </a:r>
            <a:r>
              <a:rPr lang="en-US" sz="1400" b="1" dirty="0" smtClean="0">
                <a:latin typeface="Times New Roman" pitchFamily="18" charset="0"/>
                <a:cs typeface="Times New Roman" pitchFamily="18" charset="0"/>
              </a:rPr>
              <a:t>~1% of total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incremental purchase anticipated in both the groups.</a:t>
            </a:r>
          </a:p>
          <a:p>
            <a:pPr marL="635" algn="ctr">
              <a:lnSpc>
                <a:spcPct val="100000"/>
              </a:lnSpc>
            </a:pPr>
            <a:endParaRPr lang="en-US" sz="1400" dirty="0" smtClean="0">
              <a:latin typeface="Arial"/>
              <a:cs typeface="Arial"/>
            </a:endParaRPr>
          </a:p>
        </p:txBody>
      </p:sp>
      <p:sp>
        <p:nvSpPr>
          <p:cNvPr id="26" name="object 13"/>
          <p:cNvSpPr/>
          <p:nvPr/>
        </p:nvSpPr>
        <p:spPr>
          <a:xfrm>
            <a:off x="2666976" y="1714488"/>
            <a:ext cx="500066" cy="1067170"/>
          </a:xfrm>
          <a:custGeom>
            <a:avLst/>
            <a:gdLst/>
            <a:ahLst/>
            <a:cxnLst/>
            <a:rect l="l" t="t" r="r" b="b"/>
            <a:pathLst>
              <a:path w="2103120" h="2551429">
                <a:moveTo>
                  <a:pt x="2103120" y="0"/>
                </a:moveTo>
                <a:lnTo>
                  <a:pt x="0" y="0"/>
                </a:lnTo>
                <a:lnTo>
                  <a:pt x="0" y="2551176"/>
                </a:lnTo>
                <a:lnTo>
                  <a:pt x="2103120" y="2551176"/>
                </a:lnTo>
                <a:lnTo>
                  <a:pt x="2103120" y="0"/>
                </a:lnTo>
                <a:close/>
              </a:path>
            </a:pathLst>
          </a:custGeom>
          <a:solidFill>
            <a:srgbClr val="FFFF00">
              <a:alpha val="1294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6" name="AutoShape 2" descr="data:image/png;base64,iVBORw0KGgoAAAANSUhEUgAAAm8AAAGYCAYAAAAUSQW0AAAABHNCSVQICAgIfAhkiAAAAAlwSFlzAAALEgAACxIB0t1+/AAAADh0RVh0U29mdHdhcmUAbWF0cGxvdGxpYiB2ZXJzaW9uMy4yLjIsIGh0dHA6Ly9tYXRwbG90bGliLm9yZy+WH4yJAAAgAElEQVR4nOzdeXzU1b34/9fJZN8zWSBkHXYIBIRkcEXqAu6IWoHb+61t7bWt2FrbunS7VVtbe+v32q9Wa+3Vq/bXglZcEUtQQXEjExaBhC2QIQtJCEwSsieTOb8/ZoIBEhJCks8s7+fjMQ9mzuczn887mmTeOed9zlFaa4QQQgghhG8IMjoAIYQQQggxeJK8CSGEEEL4EEnehBBCCCF8iCRvQgghhBA+RJI3IYQQQggfIsmbEEIIIYQPGTB5U0o9r5Q6opTa1avtQaVUlVJqu+dxTa9jP1VKlSql9iqlFvVqv8rTVqqUeqBXu0UptdnT/rJSKtTTHuZ5Xeo5nj1cX7QQQgghhK8aTM/bC8BVfbQ/rrWe7XmsBVBKTQeWATme9zytlDIppUzAU8DVwHRguedcgN97rjURqAdu97TfDtR72h/3nCeEEEIIEdCCBzpBa/3RWfR6LQZWaa07gDKlVClg9Rwr1VofBFBKrQIWK6V2A5cB/+Y550XgQeDPnms96Gl/FfiTUkrpAVYVTkpK0tnZgw1XCCGEEMI4W7ZsOaq1Tj6b9wyYvJ3BXUqprwNFwI+11vVAGvB5r3MqPW0AFae0zwMSgQattbOP89N63qO1diqlGj3nHz1TUNnZ2RQVFQ35ixJCCCGEGC1KqUNn+56hTlj4MzABmA1UA/93iNcZFkqpO5RSRUqporq6OiNDEUIIIYQYUUNK3rTWtVrrbq21C/grXw6NVgEZvU5N97T1134MiFdKBZ/SftK1PMfjPOf3Fc+zWus8rXVecvJZ9TwKIYQQQviUISVvSqnUXi+XAD0zUd8ClnlmilqASUAhYAMmeWaWhuKe1PCWp35tA3CL5/23AW/2utZtnue3AB8MVO8mhBBCCOHvBqx5U0qtBBYASUqpSuBXwAKl1GxAA3bgOwBa62Kl1CtACeAEVmituz3XuQtYB5iA57XWxZ5b3A+sUkr9BtgGPOdpfw74m2fSgwN3wieEEEJ4na6uLiorK2lvbzc6FOGlwsPDSU9PJyQk5JyvpfytMysvL0/LhAUhhBCjqaysjJiYGBITE1FKGR2O8DJaa44dO0ZTUxMWi+WkY0qpLVrrvLO5nuywIIQQQpyj9vZ2SdxEv5RSJCYmDlvPrCRvQgghxDCQxE2cyXB+f0jyJoQQQviBRx55hJycHHJzc5k9ezabN28esXs9+OCDPPbYYyN2fXFm57JIrxBCCCG8wGeffcaaNWvYunUrYWFhHD16lM7OTqPDEiNEet6EEEIIH1ddXU1SUhJhYWEAJCUlMW7cOLKzs7nvvvuYOXMmVquV0tJSAOrq6rj55pvJz88nPz+fTz75BHD3qH3rW99iwYIFjB8/nieeeOLEPR555BEmT57MxRdfzN69e0f/ixQnSM+bEEIIMYweeruYksPHh/Wa08fF8qvrc/o9vnDhQh5++GEmT57MFVdcwdKlS7n00ksBiIuLY+fOnbz00kv88Ic/ZM2aNdx9993cc889XHzxxZSXl7No0SJ2794NwJ49e9iwYQNNTU1MmTKF733ve+zYsYNVq1axfft2nE4nc+bMYe7cucP6NYrBk+RNiEHSWuPSYAqSomQhhHeJjo5my5YtbNq0iQ0bNrB06VIeffRRAJYvX37i33vuuQeA9957j5KSkhPvP378OM3NzQBce+21hIWFERYWRkpKCrW1tWzatIklS5YQGRkJwA033DCaX544hSRvQgzSo+/u4cN9daz9wSUESQInhOjHmXrIRpLJZGLBggUsWLCAmTNn8uKLLwInz3Lsee5yufj8888JDw8/7To9Q68913Q6nSMcuThbUvMmxCC9t7uWPTVNfHqgzy12hRDCMHv37mX//v0nXm/fvp2srCwAXn755RP/XnDBBYB7mPXJJ5886fwzmT9/Pm+88QZtbW00NTXx9ttvD/eXIM6C9LwJMQjHmjs4UNcCwEpbORdPSjI4IiGE+FJzczPf//73aWhoIDg4mIkTJ/Lss8+yZs0a6uvryc3NJSwsjJUrVwLwxBNPsGLFCnJzc3E6ncyfP59nnnmm3+vPmTOHpUuXMmvWLFJSUsjPzx+tL030QbbHEmIQ/rWrhu/+f1s4LzOeXVWNfP7Ty0mMDhv4jUKIgLB7926mTZtmdBinyc7OpqioiKQk+YPTG/T1fSLbYwkxQmx2B2HBQfx68Qy6ujWvba0yOiQhhBABSpI3IQbBZncwKyOeGWlxzMmMZ6WtHH/rtRZC+B+73S69bn5IkjchBtDS4aT48HGs2WYAllkzOVjXgs1eb3BkQgghApEkb0IMYFt5A90uTb7Fnbxdl5tKTFgwqwrLDY5MCCFEIJLkTYgBFNodBCmYkxkPQGRoMDfMHsc7O6tpbO0yODohhBCBRpI3IQZgK3MwfVwsMeEhJ9qWWzPpcLp4Y7tMXBBCCDG6JHkT4gw6nS62VdST76l36zEjLY4ZabGsLJSJC0IIIUaXJG9CnMGuw420d7lOS94AluVnsqemiS8qGw2ITAghTvbII4+Qk5NDbm4us2fPZvPmzSN2rwcffJDHHnus3+Pf+MY3sFgszJ49m1mzZvH++++f8XobN27kuuuuA+CFF17grrvuAuCZZ57hpZdeGr7Aca99d8kll5zUNnv2bGbMmDGs9xlJssOCEGdgK3MA9Jm8LZ49jkfe2c3LtnJmZ8SPdmhCCHHCZ599xpo1a9i6dSthYWEcPXqUzs5OQ2P6wx/+wC233MKGDRu44447Ttq+a7C++93vjkBk0NTUREVFBRkZGezevXtE7jGSJHkT4gxs9nosSVEkx5y+m0JMeAjX5aby1vbD/OLa6USFyY+TEAJ49wGo2Tm81xw7E65+tN/D1dXVJCUlndhUvmdtt+zsbG699VbeffddIiIi+Mc//sHEiROpq6vju9/9LuXl7lnzf/zjH7nooot48MEHKS8v5+DBg5SXl/PDH/6QH/zgB4C7Z+/FF18kJSWFjIwM5s6dO6jQL7jgAqqq3PXB7e3tfO9736OoqIjg4GD++7//m6985Sv9vvfBBx8kOjqan/zkJyxYsIB58+axYcMGGhoaeO6557jkkktobW3lG9/4Brt27WLKlCkcPnyYp556iry8/jctuPXWW3n55Zf5yU9+wsqVK1m+fDl/+9vfAOju7uaBBx5g48aNdHR0sGLFCr7zne/Q3NzM4sWLqa+vp6uri9/85jcsXrwYu93O1VdfzcUXX8ynn35KWloab775JhEREYP67zMUMmwqRD9cLk3RIQf52Qn9nrPMmklLZzdvf3F4FCMTQoiTLVy4kIqKCiZPnsydd97Jhx9+eOJYXFwcO3fu5K677uKHP/whAHfffTf33HMPNpuN1atX8+1vf/vE+Xv27GHdunUUFhby0EMP0dXVxZYtW1i1ahXbt29n7dq12Gy2Qcf2r3/9ixtvvBGAp556CqUUO3fuZOXKldx22220t7cP+lpOp5PCwkL++Mc/8tBDDwHw9NNPk5CQQElJCb/+9a/ZsmXLgNe5+eabee211wB4++23uf76608ce+6554iLi8Nms2Gz2fjrX/9KWVkZ4eHhvP7662zdupUNGzbw4x//+ETN8/79+1mxYgXFxcXEx8ezevXqQX9NQyFdBUL0o7SumYbWrj6HTHvMyYxn8phoVtoqWGbNHMXohBBe6ww9ZCMlOjqaLVu2sGnTJjZs2MDSpUt59FF3HMuXLz/x7z333APAe++9R0lJyYn3Hz9+nObmZgCuvfZawsLCCAsLIyUlhdraWjZt2sSSJUuIjIwE4IYbbhgwpnvvvZef/exnVFZW8tlnnwHw8ccf8/3vfx+AqVOnkpWVxb59+wb9dd50000AzJ07F7vdfuKad999NwAzZswgNzd3wOskJiaSkJDAqlWrmDZt2omvC6CgoIAdO3bw6quvAtDY2Mj+/ftJT0/nZz/7GR999BFBQUFUVVVRW1sLcKK+79TYRookb0L0o9BT72a19J+8KaVYlp/Jw2tK2F19nGmpsaMVnhBCnMRkMrFgwQIWLFjAzJkzefHFFwH376kePc9dLheff/454eHhp12nZ+i155pOp3NI8fTUvD355JN861vfGlSP2EB6YjuXuHosXbqUFStW8MILL5zUrrXmySefZNGiRSe1v/DCC9TV1bFlyxZCQkLIzs4+0Wt46n+ztra2c4ptIDJsKkQ/bHYHKTFhZJojz3jeTXPSCA0Okh0XhBCG2bt370kTArZv305WVhYAL7/88ol/L7jgAsA9zPrkk0+edP6ZzJ8/nzfeeIO2tjaampp4++23Bx3bXXfdhcvlYt26dVxyySX8/e9/B2Dfvn2Ul5czZcqUQV+rLxdddBGvvPIKACUlJezcObh6wyVLlnDfffedlqQtWrSIP//5z3R1dZ2Is6WlhcbGRlJSUggJCWHDhg0cOnTonOI+F9LzJkQ/bGUO8rPNJ/3V2pf4yFCunjGW17dV8dNrphEeYhqlCIUQwq25uZnvf//7NDQ0EBwczMSJE3n22WdZs2YN9fX15ObmEhYWxsqVKwF44oknWLFiBbm5uTidTubPn88zzzzT7/XnzJnD0qVLmTVrFikpKeTn5w86NqUUv/jFL/iv//ov3nnnHb73ve8xc+ZMgoODeeGFF07qtRqKO++8k9tuu43p06czdepUcnJyiIuLG/B9MTEx3H///ae1f/vb38ZutzNnzhy01iQnJ/PGG2/wta99jeuvv56ZM2eSl5fH1KlTzynuc6H8bYHRvLw8XVRUZHQYwsdVNbRx0aMf8OD10/nGRZYBz//swDGW//Vz/vvWWdw0J30UIhRCeJPdu3czbdo0o8M4TXZ2NkVFRSdmn/qj7u5uurq6CA8P58CBA1xxxRXs3buX0NBQo0M7TV/fJ0qpLVrr/qfG9kF63oTow4n13c5Q79bb+ePNWJKiWFVYIcmbEEKMotbWVr7yla/Q1dWF1pqnn37aKxO34STJmxB9KLQ7iAkLZurYwU1AUEqxND+DR9/dQ+mRZiamRI9whEIIMbCRnvW4YsUKPvnkk5Pa7r77br75zW+O6H17i4mJoa8Rt3nz5tHR0XFS29/+9jdmzpw5WqGNGEnehOiDrczB3OwETEFnrnfr7eY56Ty2bi8v28r5+bXTRzA6IYTwDk899ZTRIfRrJLcHM5rMNhXiFPUtnew/0nzG9d36khwTxhXTxrB6axUdzu4Rik4I4a38rYZcDK/h/P4YMHlTSj2vlDqilNrVx7EfK6W0UirJ81oppZ5QSpUqpXYopeb0Ovc2pdR+z+O2Xu1zlVI7Pe95Qnmm9imlzEqp9Z7z1yul+l/mXohhZLP3v5/pQJZZM3C0dLK+pHa4wxLCJ7hcms0Hj7GvtsnoUEZVeHg4x44dkwRO9ElrzbFjx/pcV28oBjNs+gLwJ+Cl3o1KqQxgIdB7caurgUmexzzgz8A8pZQZ+BWQB2hgi1LqLa11veec/wA2A2uBq4B3gQeA97XWjyqlHvC8Pn1OrxDDzGZ3EGoKIjd94Knmp7pkUjJp8RGsKqzgutxxIxCdEN6p/Fgrr26tZPWWSqoa2hifHMUHP15gdFijJj09ncrKSurq6owORXip8PBw0tOHZ0LbgMmb1vojpVR2H4ceB+4D3uzVthh4Sbv/9PhcKRWvlEoFFgDrtdYOAKXUeuAqpdRGIFZr/bmn/SXgRtzJ22LP+wBeBDYiyZsYBTZ7PbMy4oa0XpspSHFrXgaPv7eP8mOtZCaeeYFfIXxZc4eTtTureXVLJYVlDpSCiycmMSsjjrU7azjS1E5KzPD0NHi7kJAQLJaBlxUSYjgMqeZNKbUYqNJaf3HKoTSgotfrSk/bmdor+2gHGKO1rvY8rwHGnCGeO5RSRUqpIvmrR5yL1k4nu6oahzRk2uPW/HSCFLxcJDsuCP/jcmk+PXCUH72ynfzfvMd9r+6grqmDexdN4ZP7L+Nvt8/jjvkTACiy1xscrRD+6axnmyqlIoGf4R4yHRVaa62U6reQQGv9LPAsuBfpHa24hP/ZXt6A06UHvb5bX1LjIlgwJYV/FlVyzxWTCTbJvCDh+04dFo0JC+bG88Zxy9x05mQmnLQTSc64WCJCTBSWObhmZqqBUQvhn4ayVMgEwAJ84flhTQe2KqWsQBWQ0evcdE9bFV8Ogfa0b/S0p/dxPkCtUipVa13tGXo9MoRYhTgrhXb30M/crHObH7MsP4M79hzhgz1HWJgzdpiiE2J0tfQaFt3ca1j0vqumsHD6WCJC+y4tCDEFMTcrgc2exa6FEMPrrJM3rfVOIKXntVLKDuRprY8qpd4C7lJKrcI9YaHRk3ytA37ba8boQuCnWmuHUuq4Uup83BMWvg707JT7FnAb8Kjn3961dUKMCJvdwbSxscSGh5zTdS6bmkJKTBirbBWSvAmf4nJpNpc5eHVLJe/uqqa1sxtLUhT3LprCkvPSGBcfMajrWC1mHn9vH42tXcRFntvPkxDiZAMmb0qplbh7zZKUUpXAr7TWz/Vz+lrgGqAUaAW+CeBJ0n4N2DznPdwzeQG4E/eM1gjcExXe9bQ/CryilLodOATcelZfmRBnqavbxdZDDdyad+6zgYJNQXw1L50/bzxAdWMbqXGD+8ATwigVjlZe3VLJ6q2VVNa3ER0WzOLZfQ+LDobVYkZrKDrk4PJp/ZYsCyGGYDCzTZcPcDy713MNrOjnvOeB5/toLwJm9NF+DLh8oPiEGC4lh4/T1tV9TvVuvS3Ny+SpDQd4xVbJ3VdMGpZrCjGc+hsWvXfRmYdFB2N2RjyhpiAK7ZK8CTHcZHssITx6Fue1nsNM094yEyO5eGISrxRVcNdlE89qqy0hRkpfw6LZiZH8ZOFklsxJJ22Qw6IDCQ8xkZseR6HUvQkx7CR5E8KjsMxBVmIkKbHDty7VMmsGd/1jGx+XHuXSycnDdl0hzlaFo5XVW93DohUO97DoDbPcw6Jzs85+WHQwrBYzz350kNZOJ5Gh8nEjxHCRnyYhcG9dUnSonsumpgx88lm4cvoYzFGhrCosl+RNjLqWDifv7qrh1S0VfH7QPSx60YQkfnzlFBblnNuw6GBYLWae3niAbeUNXDQxaUTvJUQgkeRNCOBAXTOOls5hGzLtERZs4uY5afzvJ3bqmjpIjgkb1usLcSqXS1Nodw+Lrt05csOigzE3K4EgBZvLHJK8CTGMJHkTAigsc68En5d9buu79WVpfiZ/3VTG6q2VfPfSCcN+fSHAmGHRgcSEh5AzLo7CsmOjfm8h/Jkkb0LgnqyQFB2KJSlq2K89MSUaa7aZl20VfGf+eEM+RIV/6mtY9MIJifzoyslclZM64sOig5Gfbebvmw/R6XQRGiy7jQgxHCR5EwJ38pafbR6xxGqZNYMfvfIFnx90cMGExBG5hwgMLpfGZnfwz17DolmJkfz4ysksmZNGekKk0SGexGox8/wnZeysamBu1vCWJQgRqCR5EwGvurGNyvo2vnWRZcTucc3MVB58q5hVtnJJ3sSQVDhaeW1rFau3VlLuaCU6LJjrc8dxS146eQYNiw5GvqcUYXOZQ5I3IYaJJG8i4PWsQ2UdpsV5+xIeYmLJeWmstFXwUGsn8ZGhI3Yv4T9aO528u7OGV7dU8tnBYyeGRe+5chKLcsb6xPIbidFhTEqJprDMwZ0LjI5GCP/g/T/5Qowwm91BdFgwU8fGjOh9llkzefGzQ7y2tYpvXTxyvXzCt2mtKSz7crZoi5cPiw6G1WLmre2H6XZpWaxaiGEgyZsIeLayes7LjCfYNLLF1NNSY5mVHscqWznfvCjba4e5hDHau7r5y4cHTwyLRoWauM4HhkUHw2ox8/fN5eyuPs6MtDijwxHC50nyJgJaQ2sne2ubuC43dVTut8yayU9f28nW8gbmZg3/siTCdz298QBPvL/f54ZFByPfs35iYZlDkjchhoHM2xYBbcsh9/puw7UZ/UCunzWOyFATqwrLR+V+wnf8a1c1548384//OJ8l56X7TeIGMC4+ggxzhOxzKsQwkeRNBLRCu4MQk2J2Rvyo3K9n4dQ1O6ppau8alXsK71d2tIV9tc0snD7W6FBGjDU7kUK7A6210aEI4fMkeRMBzVbmIDc9nvCQ0VvMdJk1k7aubt7cfnjU7im82/qSGgAW5owxOJKRM89ixtHSyYG6ZqNDEcLnSfImAlZ7Vzc7qxpP1OOMllnpcUwdG8MqmwydCrd1xbXkjIv1yZmkg9VTmtCzFZ0QYugkeRMBa1t5A13dGqtldCcOKKVYbs1kV9VxdlU1juq9hfc50tTO1vJ6FuX475ApQHZiJMkxYbLPqRDDQJI3EbBsdvdekHMzR3/V9xtnpxEWHMRKmbgQ8N4rOYLW/j1kCu4/WqwWM5vLpO5NiHMlyZsIWDa7gyljYoiLDBn1e8dFhnDtzFTe3H6Y1k7nqN9feI+CkhoyzZFMGTOyi0R7g3kWM9WN7VTWtxkdihA+TZI3EZCc3S62Hqof9Xq33pZZM2nucLJmR7VhMQhjNbV38WnpMRbljPHpRXgHy2r5cr03IcTQSfImAtLu6iZaOrtHbX23vuRnJzAhOUrWfAtgG/fW0dntYqGf17v1mJwSQ1xECDa7JG9CnAtJ3kRAKvR8eFgN7HlTSrEsP5Ot5Q3sq20yLA5hnIKSWhKjQpmTGRi7bQQFKfKzE6TnTYhzJMmbCEi2MgcZ5gjGxoUbGsdNc9IIMSmZuBCAOpzdbNhzhCunjwmozdqtFjMHj7ZwpKnd6FCE8FmSvImAo7XGZneQn2Vcr1uPxOgwFuaM5fVtVbR3dRsdjhhFnx04RnOH0+9nmZ7KakkEwCbrvQkxZJK8iYBz8GgLx1o6Da136215fiYNrV2sK64xOhQxigpKaokKNXHhhCSjQxlVOeNiiQw1yXpvQpwDSd5EwCny1LsZOdO0twsnJJJhjmBVYYXRoYhR4nJp1pfUsmBKyqhuzeYNQkxBzMlMoNAuPW9CDJUkbyLgFJbVkxgVyoTkKKNDAdxF3MvyM/ns4DHsR1uMDkeMgm0VDdQ1dQTckGkPq8XMnprjNLZ2GR2KED5JkjcRcGx2B3nZCV61rtZX56ZjClKssknvWyAoKKkhxKT4ytQUo0MxhNViRmsoOiSzToUYCkneRECpPd5OuaPVa4ZMe6TEhnPZ1BRe3VJJV7fL6HDECNJaU1Bcy/njE4kNH/3dPbzB7Ix4Qk1BsmSIEEMkyZsIKD0fFt6WvAEst2ZwtLmD93fXGh2KGEGlR5opO9ri9xvRn0l4iIlZGXFsluRNiCEZMHlTSj2vlDqilNrVq+3XSqkdSqntSqkCpdQ4T7tSSj2hlCr1HJ/T6z23KaX2ex639Wqfq5Ta6XnPE8ozlqWUMiul1nvOX6+UCoxVLMWIstkdRIaayBkXa3Qop7l0cgqpceGslIkLfq1nVvGV0wOz3q1HfraZXVWNsrevEEMwmJ63F4CrTmn7g9Y6V2s9G1gD/Ken/WpgkudxB/BncCdiwK+AeYAV+FWvZOzPwH/0el/PvR4A3tdaTwLe97wW4pzY7PXMyUwg2OR9nc6mIMVX8zL4aH8dlfWtRocjRkhBSS2zM+IZE2vsAtFGs1rMOF2abeUNRocihM8Z8BNMa/0R4Dil7Xivl1GA9jxfDLyk3T4H4pVSqcAiYL3W2qG1rgfWA1d5jsVqrT/XWmvgJeDGXtd60fP8xV7tQgxJY1sXe2qOe+WQaY9b89IBeKWo0uBIxEg43NDGjsrGgB4y7TE3K4EghQydCjEEQ+5+UEo9opSqAL7Glz1vaUDvMZ9KT9uZ2iv7aAcYo7Wu9jyvAQJ7jEGcs62H6tEa8i3eOwKfnhDJJZOS+WdRBd0uPfAbhE9ZX+KuZwzUJUJ6iwkPIWdcnCzWK8QQDDl501r/XGudAfwduGv4QurzXpove/dOo5S6QylVpJQqqqurG8lQhA8rtDsIMSnOy/De5A1geX4G1Y3tfLjviNGhiGFWUFLDhOQoJiRHGx2KV7BazGwrb6DDKVvDCXE2hqPw5+/AzZ7nVUBGr2PpnrYztaf30Q5Q6xlWxfNvv59kWutntdZ5Wuu85OTkc/hShD+zlTmYkRZHRKh3r2h/+bQxJEWHysQFP9PQ2snnBx0yZNqL1WKmw+liV1Wj0aEI4VOGlLwppSb1erkY2ON5/hbwdc+s0/OBRs/Q5zpgoVIqwTNRYSGwznPsuFLqfM8s068Db/a6Vs+s1Nt6tQtx1tq7utlR2ejV9W49QoODuHluOh/sOcKR4+1GhyOGyQd7jtDt0iyU5O2Enp9HqXsT4uwMZqmQlcBnwBSlVKVS6nbgUaXULqXUDtyJ2N2e09cCB4FS4K/AnQBaawfwa8DmeTzsacNzzv943nMAeNfT/ihwpVJqP3CF57UQQ/JFRQOd3S6fSN4AluVn0u3S/HOLTFzwFwXFtYyNDSc3Lc7oULyGOSqUSSnRslivEGcpeKATtNbL+2h+rp9zNbCin2PPA8/30V4EzOij/Rhw+UDxCTEYRYfcm2DnZXl3vVsPS1IU5483s8pWzvcunUBQkPds5SXOXntXNx/uq+OWueny//IUVouZN7cfptulMcl/GyEGxfsWuxJiBBSWOZg8JpqEqFCjQxm05dZMKhxtfHpAZuP5uk37j9LW1S2zTPtgtZhp7nCyu/r4wCcLIQBJ3kQA6HZpth6q95kh0x6LcsYSHxnCSlu50aGIc1RQXENMeDDnj080OhSvY7W4fy5l6FSIwZPkTfi93dXHaepwnviQ8BXhISaWnJdGQXENx5o7jA5HDJGz28V7u2u5fGoKIV64s4fRUuMiyDBHSPImxFmQ3yTC79ns7g+FPB/reQP30GlXt+a1rVUDnyy8UtGheupbu2SJkDOwZidSaHfgLpsWQgxEkjfh92x2B2nxEaTFRxgdylmbPCaGOZnxrLSVywebj1pXXENocM8+/JkAACAASURBVBDzJ8salP2ZZzHjaOnkQF2z0aEI4RMkeRN+TWuNzV5PfrZvzDLtyzJrJgfrWrDZ640ORZwlrTUFxbVcMjGJqLABJ/cHrJ6SBlnvTYjBkeRN+LVDx1qpa+og38fq3Xq7LjeVmLBgVsnEBZ9TUn2cqoY2GTIdQFZiJCkxYdgkeRNiUCR5E36t0FPvZvXBercekaHB3DB7HGt3VtPY1mV0OOIsrCuuJUjB5dNSjA7FqymlyLeY2VwmdW9CDIYkb8Kv2cocJESGMDHFtzcCX27NpL3LxZvbZeKCLykoriEvy0xidJjRoXi9eRYz1Y3tVNa3GR2KEF5Pkjfh12x2B3nZZtxb5/quGWlxzEiLZWVhhfRM+IjyY63sqWmShXkHSdZ7E2LwJHkTfutIUzv2Y60+PVmht2X5meyuPs6OykajQxGDUFBSAyD1boM0OSWGuIgQSd6EGARJ3oTfspW5Z2f62s4K/Vk8exwRISaZuOAjCoprmZYaS4Y50uhQfEJQkCI/23xiXUYhRP8keRN+y2Z3EBFiYkZanNGhDIuY8BCuy03lre2HaelwGh2OOIOjzR3YDjlYOF2GTM+G1ZLAwaMtHGlqNzoUIbyaJG/Cb9nsDs7LjPerLYmWWTNp6ezm7S8OGx2KOIP3d9eiNVLvdpasFvferz295kKIvvnPp5oQvTS1d7G7+rjfDJn2mJMZz+Qx0ay0VRgdijiDguJa0hMimJ4aa3QoPiVnXCyRoSYKy44ZHYoQXk2SN+GXthyqx6Xxuc3oB6KUYml+Jl9UNLC7+rjR4Yg+NHc42VR6lIXTx/r8LOfRFmIKYm5Wguy0IMQAJHkTfslmd2AKUszOiDc6lGF303lphJqCWFUoExe80Uf76uh0ulgkQ6ZDYs02s7e2icZWWZBaiP5I8ib8kq2snhnjYv1yP8mEqFCumjGW17dV0d7VbXQ44hTrimswR4UyN8s/lqgZbfkWM1pD0SHpfROiP5K8Cb/T4exme2WD39W79bbMmsHxdidrd1YbHYropdPp4oM9R7h8agrBfjRRZjTNzogn1BQk670JcQby20X4nZ2VjXQ6XT69Gf1ALhifSHZiJKsKZeKCN9lcdoymdqcszHsOwkNMzMqIk7o3Ic5Akjfhd3o2o/fnnreeiQuFdgelR5qNDkd4rCuuITLUxMWTkowOxadZLWZ2VTXS2inrGQrRF0nehN+xlTmYmBKNOSrU6FBG1C1z0wkOUrwsOy54BZdLs76klksnJxMeYjI6HJ9mtSTidGm2lTcYHYoQXkmSN+FXul2aokP1frOf6Zkkx4RxxbQxrN5aRYdTJi4Y7YvKBmqPd8jCvMNgTmY8QQoZOhWiH5K8Cb+yt6aJpnanXw+Z9rbMmoGjpZP1JbVGhxLwCkpqCQ5SXDZFkrdzFRMeQs64OFmsV4h+SPIm/IotAOrdertkUjJp8REyccELFBTXcP74ROIiQ4wOxS9YLWa2lTdIr7IQfZDkTfgVm91Balw46QkRRocyKkxBilvzMvi49Cjlx1qNDidglR5p5kBdiwyZDiOrxUyH08XOykajQxHC60jyJvyG1hqb3UF+tjmgtiW6NT+dIAUvF8nEBaMUlNQAcOV0Sd6GS0/vudS9CXE6Sd6E36hwtFF7vMOv13frS2pcBAumpPDPokqc3S6jwwlIBcW1zEqPIzUuMHp8R4M5KpRJKdEnSiGEEF+S5E34jZ713awBUu/W27L8DI40dbBhb53RoQScmsZ2tlc0sFAW5h12VouZIns93S5tdChCeBVJ3oTfsJU5iIsIYVJKtNGhjLrLpqaQEhMmm9UbYP1u90xf2Yh++FktZpo7nOyuPm50KEJ4FUnehN+w2R3kZSUQFBQ49W49gk1BfDUvnQ17j1Dd2GZ0OAGloLiG8UlRTEgOvD8aRprVInVvQvRlwORNKfW8UuqIUmpXr7Y/KKX2KKV2KKVeV0rF9zr2U6VUqVJqr1JqUa/2qzxtpUqpB3q1W5RSmz3tLyulQj3tYZ7XpZ7j2cP1RQv/c7S5g4NHWwKu3q23pXmZuDT8s6jS6FACRmNbF58dOMaVOWMCapLMaEmNiyDTHCnrvQlxisH0vL0AXHVK23pghtY6F9gH/BRAKTUdWAbkeN7ztFLKpJQyAU8BVwPTgeWecwF+DzyutZ4I1AO3e9pvB+o97Y97zhOiT0UBtr5bXzITI7l4YhIv2ypwSY3QqNi49whOl5aN6EdQfrYZm70ereV7WogeAyZvWuuPAMcpbQVa654dgz8H0j3PFwOrtNYdWusyoBSweh6lWuuDWutOYBWwWLn/VL0MeNXz/heBG3td60XP81eBy5X8aSv6UVhWT3hIEDPT4owOxVDLrBlUNbSxqfSo0aEEhHXFNaTEhDE7PX7gk8WQzLOYcbR0cqCu2ehQhPAaw1Hz9i3gXc/zNKD3Uu+Vnrb+2hOBhl6JYE/7SdfyHG/0nC/EaWx2B7Mz4gkNDuwyziunj8EcFSoTF0ZBe1c3G/fWceX0MQFZZzlapO5NiNOd0yedUurngBP4+/CEM+Q47lBKFSmliurqZKmEQNPc4aT4cGNAD5n2CAs2cfOcNNaX1FLX1GF0OH7tk9KjtHZ2yxIhIywrMZKUmDAKJXkT4oQhJ29KqW8A1wFf018WI1QBGb1OS/e09dd+DIhXSgWf0n7StTzH4zznn0Zr/azWOk9rnZecnDzUL0n4qK2H6nHpwK53621pfgZOl2b1Vpm4MJIKimuJCQvmgvEyIDCSlFJYLWYKyxxS9yaEx5CSN6XUVcB9wA1a694bKr4FLPPMFLUAk4BCwAZM8swsDcU9qeEtT9K3AbjF8/7bgDd7Xes2z/NbgA+0/OSKPtjsDoIUzMlKMDoUrzAxJYb87ARetlXIh90I6XZp3ttdy1empgT8UP1osFrMVDe2U1kvy+AIAYNbKmQl8BkwRSlVqZS6HfgTEAOsV0ptV0o9A6C1LgZeAUqAfwErtNbdnpq1u4B1wG7gFc+5APcDP1JKleKuaXvO0/4ckOhp/xFwYnkRIXqz2R3kjIsjOix44JMDxLL8TMqOtvD5QRlqGglbDtVzrKVTNqIfJT11bzJ0KoTbgJ92WuvlfTQ/10dbz/mPAI/00b4WWNtH+0Hcs1FPbW8HvjpQfCKwdTpdbCtv4GvzsowOxatcMzOVB98uZpWtnAsmyLDecCsoriHUFMSlk6VMYzRMTokhLiKEwjIHN89NH/gNQvg56e8XPm1nVSMdThdWiwyZ9hYRamLJeWm8u6uGhtZOo8PxK1prCkpquWhiIjHhIUaHExCCghT52eYT+xcLEegkeRM+zeb5ZT43SyYrnGpZfiadThevba0a+GQxaHtqmih3tMos01E2z2Km7GgLR5rajQ5FCMNJ8iZ8mq3MwfikKJJjwowOxetMHxfLrPQ4VtnKZeLCMCoorkUpuGKa1LuNpp6t72xl9QZHIoTxJHkTPsvl0hQdqpclQs5gmTWTfbXNbC1vMDoUv7GuuIa5mQnyB8MoyxkXS2SoSfY5FQJJ3oQP23+kmca2roDejH4g188aR2SoSXZcGCYVjlZKqo/LLFMDhJiCmJuVIDstCIEkb8KH9RQvW6XnrV/RYcHcMGsca3ZU09TeZXQ4Pm99SS0AC6dLvZsRrNlm9tY2ySQcEfAkeRM+y1bmYExsGBnmCKND8WrLrJm0dXXz5vbDRofi89YV1zBlTAzZSVFGhxKQrBYzWkORXereRGCT5E34JK01NruD/GwzSsmm4GcyKz2OqWNjWGWTodNz4WjpxGZ3sEiGTA0zKyOeUFPQiVnmQgQqSd6ET6qsb6O6sV0mKwyCUorl1kx2VR1nV1Wj0eH4rPd21+LSyBIhBgoPMTErI07q3kTAk+RN+KSev7wleRucG2enERYcxEqZuDBkBcW1pMVHkDMu1uhQAprVYmZXVSMtHU6jQxHCMJK8CZ9kszuICQ9mytgYo0PxCXGRIVw7M5U3tx+mtVM+9M5Wa6eTTfvruHL6GBmmN5jVkojTpdkmy9+IACbJm/BJNns9eVkJmILkg3Swllkzae5w8s6OaqND8Tkf7aujw+mSJUK8wNysBIIUst6bCGiSvAmf42jppPRIs6zvdpbysxOYkBzFKluF0aH4nILiWuIjQ2RZGi8QHRZMzrg42edUBDRJ3oTPscn6bkOilGJZfiZbDtWzr7bJ6HB8Rle3i/f3HOHyqWMINsmvTG9gtZjZVt5Ah7Pb6FCEMIT8JhI+x1bmIDQ4iJnpcUaH4nNumpNGiEmxqlB63warsMxBY1uXDJl6EavFTIfTxc5KmT0tApMkb8Ln2OwOZqfHExZsMjoUn5MYHcbCnLG8tq2S9i7ptRiMguIawkOCmD8p2ehQhEfPLHNZMkQEKknehE9p6XCy6/Bx8i0JRofis5bnZ9LQ2sW64hqjQ/F6WmsKSmqZPymZiFD5Y8FbmKNCmTwmmkJJ3kSAkuRN+JTtFQ10u7Ss73YOLpyQyPikKP743n7aOqX37Ux2VjVS3dguC/N6ofxsM1sO1dPt0kaHIsSok+RN+JTCMgdByr1cgBiaoCDFb5bMoOxoC/+3YK/R4Xi1guJaTEGKy6emGB2KOIXVYqa5w8nu6uNGhyLEqJPkTfgUm93BtNRYYsJDjA7Fp104IYl/Pz+T5z4pY8shGXrqz7riGqzZZhKiQo0ORZzCapG6NxG4JHkTPqOr28W28gYZMh0mD1w9jXFxEdz76g6ZvNCHg3XN7D/SLBvRe6nUuAgyzZGyWK8ISJK8CZ+xq6qRtq5uSd6GSXRYML+/OZeDdS08/t4+o8PxOgUltQBcKfVuXstqMWOz16O11L2JwCLJm/AZJzajl5mmw+biSUkst2bw148Osq283uhwvEpBcQ0z0mJJi48wOhTRD2u2GUdLJwfqmo0ORYhRJcmbF+rqdvG7d3dLIe4pbPZ6shMjSYkJNzoUv/Kza6YxNjac+2T49IQjx9vZVtHAounS6+bNpO5NBCpJ3rzQ61ur+MuHB7nrH1vlw9TD5dIU2R0yZDoCYsJD+N3Nuew/0swT7+83OhyvsH53LVojS4R4uazESFJiwmS9NxFwJHnzMs5uF09tLGVMbBgH6lr40welRofkFQ7UNVPf2iWb0Y+QSycnc2teOn/56CA7KhuMDsdwBcW1ZCdGMnlMtNGhiDNQSmG1mNl80CF1byKgSPLmZd7ecZhDx1p5ePEMbp6TzjMfHqD4sOzfVyib0Y+4n187naToUO79546A3vC7qb2LTw8cZWHOWJRSRocjBjDPYqbmeDuV9W1GhyLEqJHkzYt0uzR/+qCUqWNjuHLaGH553TTiI0O4f/UOnN0uo8MzlK3MQVJ0GFmJkUaH4rfiIkL43U0z2VvbxFMB3OO7YW8dXd2ahdNliRBf0NMbL0OnIpBI8uZF/rWrhgN1Ldx12USCghTxkaE8vHgGu6qO89dNZUaHZyibvR6rJUF6QkbYZVPHcNOcNJ7aeIBdVYHZ41tQXENSdBjnZcqsZl8wOSWGuIgQSd5EQJHkzUu4XJonP9jPhOQorp6ReqL9mpmpXJUzlsff28fBAJ0OX9XQRlVDm0xWGCW/ui6HxKhQ7n11B53OwOrx7XB2s3FvHVdOT8EUJH8o+IKgIEV+tvlEaYUQgUCSNy/x3u5a9tQ0cddlE0/70Hh4cQ7hwUHcv3oHrgDchLmoZ303Sd5GRVxkCI8smcnu6uM8vTGwhk8/PXCM5g4nC2WJEJ8yz2Km7GgLR463Gx2KEKNiwORNKfW8UuqIUmpXr7avKqWKlVIupVTeKef/VClVqpTaq5Ra1Kv9Kk9bqVLqgV7tFqXUZk/7y0qpUE97mOd1qed49nB8wd5Ia82TH5SSlRjJ9bnjTjueEhvOL6+bjs1ez983HzIgQmMVljmICQtmWmqs0aEEjCunj2Hx7HH86YNSSg4HznqDBcW1RIWauHBiotGhiLPQs96b9L6JQDGYnrcXgKtOadsF3AR81LtRKTUdWAbkeN7ztFLKpJQyAU8BVwPTgeWecwF+DzyutZ4I1AO3e9pvB+o97Y97zvNLG/fVsbOqkTsXTCDY1Pf/klvmpnPJpCQefXcPVQ2BNavKZncwJytBhrFG2YPX5xAfGcK9r35BVwBMmOl2adaX1LJgagphwSajwxFnIWdcLJGhJmxS9yYCxIDJm9b6I8BxStturfXePk5fDKzSWndorcuAUsDqeZRqrQ9qrTuBVcBi5a4+vwx41fP+F4Ebe13rRc/zV4HLlR9Wq2utefL9/aTFR7DkvPR+z1NK8dslM9HAz17bGTBrGtW3dLKvtpn8bCkeH20JUaH85sYZFB8+zl8+PGB0OCNue0U9R5s7WCQL8/qcYFMQc7MSZKcFETCGu+YtDajo9brS09ZfeyLQoLV2ntJ+0rU8xxs9559GKXWHUqpIKVVUV1c3TF/K6Pj0wDG2ljfw3QUTCA0+8/+ODHMk9y2awof76nh9W9UoRWisokPu/Tal3s0YV81I5brcVP7f+/vZW9NkdDgjal1xLSEmxYIpyUaHIobAmm1mb20TDa2dRocixIjziwkLWutntdZ5Wuu85GTf+sX7xPv7GRMbxlfn9t/r1tv/uSCbuVkJPLymhLqmjhGOzng2u4NQUxCzMuKNDiVgPXRDDrHh7uFTf11vUGvNuuIaLpiQRGx4iNHhiCGwWsxoDUX2eqNDEWLEDXfyVgVk9Hqd7mnrr/0YEK+UCj6l/aRreY7Hec73G4VlDjaXOfjO/AmEhwyuxsYUpPj9zTNp7ejmwbeKRzhC49nsDnLT4wb930cMv8ToMB5ePIMdlY08u+mg0eGMiP1Hmjl0rJVFObIwr6+alRFPqClIJi2IgDDcydtbwDLPTFELMAkoBGzAJM/M0lDckxre0u7CrQ3ALZ733wa82etat3me3wJ8oP2s0OvJD/aTFB3KcmvmWb1vYkoMd18xiXd2VvOvXTUjFJ3x2jq72VnZKPuZeoFrc1O5esZY/rh+P/tr/W/4dN2uGpSCK6dJ8uarwkNMzMqIk8V6RUAYzFIhK4HPgClKqUql1O1KqSVKqUrgAuAdpdQ6AK11MfAKUAL8C1ihte721KzdBawDdgOveM4FuB/4kVKqFHdN23Oe9ueARE/7j4ATy4v4g23l9Wzaf5T/uGQ8EaFn36t0x/zxTE+N5Zdv7qKxtWsEIjTetop6nC4t+5l6iYcXzyAqzMS9r+6g28/WGywoqeW8jHhSYsONDkWcA6vFzK6qRlo6nAOfLIQPG8xs0+Va61StdYjWOl1r/ZzW+nXP8zCt9Rit9aJe5z+itZ6gtZ6itX63V/tarfVkz7FHerUf1FpbtdYTtdZf1Vp3eNrbPa8neo771XjNkx+UkhAZwr+fnzWk94eYgvivW3JxtHTyyNqSYY7OO9jK6lEK5mTJTFNvkBwTxoM35LC9ooHnPvafH8fDDW3srGpkocwy9XlWSyJOl2ZbeYPRoQgxovxiwoKv2VXVyAd7jnD7xRaiwoIHfkM/ZqTFccf88bxSVMnH+48OY4TewWZ3MGWMe99C4R1umDWOhdPH8FjBPg74yXZtBcXu0gPZiN73zc1KIEhBYZlflUcLcRpJ3gzw5Af7iQ0P5usXZp/zte6+fBLjk6J44LUdfjVU4Ox2sbW8/sTK6cI7KKX4zZIZRISYuM9Phk8LSmqZlBLN+ORoo0MR5yg6LJgZaXGy3pvwe5K8jbI9NcdZV1zLNy6yDMuSBOEhJn5/Sy6V9W08VtDXusm+qfjwcVo7u2V9Ny+UEhPOgzdMZ8uhev73kzKjwzkn9S2dbC5zsFBmmfqN/Gwz2ysa6HB2Gx2KECNGkrdR9qcPSokKNfGti7KH7Zr52Wa+fkEWL3xqZ8sh/1jjyOaZ7i89b97pxtlpXD41hccK9lJ2tMXocIbsgz1H6HZp2VXBj1gtZjqcLnZWNhodihAjRpK3UVR6pJl3dlbz9QuziY8MHdZr33fVVMbFRXD/6h1+8Renze4g0xzJGJn955WUUvz2ppmEmoK4/9UduHx0+LSgpIaxseHMTIszOhQxTHp662XoVPgzSd5G0dMbSgkPNvHtiy3Dfu3osGAeWTKD0iPN/OmD0mG//mjSWlNkr5chUy83JjacX143nUK7g5c+sxsdzllr6+zmw311LMwZgx9umxywzFGhTB4TLeu9Cb8mydsoOXSshTe/OMzX5mWSGB02IvdYMCWFm+ak8eeNByg5fHxE7jEaDtS1cKylUzaj9wG3zE1nwZRkfv+vvZQfazU6nLOyaX8d7V0uGTL1Q1aLmS2H6v1iQo0QfZHkbZQ8veEApiDFHfPHj+h9/vO66cRHhnD/6h0+uw9lT72b7Kzg/ZRS/O6mmQQHKe5b/YVPDZ+uK64lNjxY6ir9kNWSSHOHk93VvvtHrBBnIsnbKKisb2X11kqW52eM+Aru8ZGhPLx4BjurGvmfj31zJqCtzEFSdCjjk6KMDkUMQmpcBL+4bhqfH3Tw98Jyo8MZFGe3i/f31HL5tDGEmOTXoL+xSt2b8HPyW2sUPPPhAZSC71w6YVTud/WMsSzKGcPj6/dx0AcXUrUdcpCXZZY6JB9ya14Gl0xK4ndrd1Ph8P7hU5u9nobWLtmI3k+NjQsn0xwpi/UKvyXJ2wiraWznFVslt8zNYFx8xKjcUynFrxfPICw4iAdW7/SpoayaxnYqHG0yZOpjlFI8enMuCnjgtR1o7d3fc+uKawgLDmL+5GSjQxEjxGoxU1jm8PrvRSGGQpK3EfaXjw7QrTV3LhidXrceKbHh/MIzE9BXhrIACnvWd5OZpj4nLT6Cn107jU9Kj7GysMLocPqltWZ9SS2XTEomMnTo29MJ72a1mKlv7aL0iO+NPggxEEneRlBdUwf/2FzOkvPSyDBHjvr9vzo3nUsmJfHo2t1UNbSN+v2HwlbmICrUxLTUGKNDEUPwb9ZMLpyQyG+9+Huu+PBxqhraZFcFPzfPInVvwn9J8jaC/mfTQbq6Xaz4ykRD7q+U4rdLZqKBn7++0yeGD2x2B3OyEgiWInKfpJTi9zfn4tKaB1Z75/BpQXENQQoun5pidChiBGWaI0mJCTsxe10IfyKfkCPE0dLJ3z4/xPWzxmExcNZkhjmSexdNYePeOt7YXmVYHIPR2NrF3tomWZzXx2WYI3ng6qls2n+UfxZVGh3OaQpKasnPNo/YeosBr6sd9q2D7f+AQ5/C8cPgGv1li5RSWC1mNh+Uujfhf6TgY4Q8/3EZrZ3dhvW69fb1C7JZs6Oah94u4eKJySTHeOeHVtEhB1ojyZsf+Pd5Wbyzo5pfrynhkslJpMaNzmSdgRw61sKemiZ+ed10o0PxL60O2F8Ae96B0veh65T9boPDIT4LzBZIyPY8ep5nQcjIfH/Ms5hZs6Oayvo2Q0pXhBgpkryNgMa2Ll781M7VM8YyeYzxtVumIMXvb57JNf/vYx58u5in/m2O0SH1yWavJ8SkOC8z3uhQxDkKClL81y25XPXHTfzstZ08/418r1j6paC4FoCF06Xe7Zw1lMOetbBnjbuHTXdDTCrMWgZTr3EnZ/VlUG93PxxlUH8I7B9D5ymTCGJST0nosr9M9KKSYYjfO1ZLIuCue5PkTfgTSd5GwAuf2GnqcHLXZcb3uvWYmBLDDy6fyGMF+7hhVo1XbglkszuYmRZHeIjJ6FDEMMhKjOK+q6bw0NslrN5axS1z040OiYKSGqanxsoH+VBoDTU7Ya8nYavZ6W5PngoX/xCmXgup50FQr2qcxD5m2WsNrcd6JXT2L5O8sg/hi3+cfH5I1OkJXU+iF58Bwf2PJExKiSY+MoTCsmNe8f0nxHCR5G2YNbV38fwnZVwxLYWccXFGh3OS71w6gXd21vDLN3Zx/vhE4iJCjA7phPaubnZUNvCtiy1GhyKG0W0XZLN2ZzUPv13MJZOSGDPCO4ycSV1TB0WH6rn78kmGxeBzup1Q/qmnh+0daCwHFGTMgyt/7U7Y+krQzkQpiEpyP9LzTj/e1e7u1Tu1185xEA58AM7es5gVxKV/Ofza03NntkCChaCIBPKyzNjs9UP9LyCEV5LkbZj97fNDNLZ18f3LvO8DIsQUxB9uyWXxU5/w23d28/tbco0O6YTtFQ10dWvys6TezZ+4h09ncdUfP+Lnr+/kr1/PM2z49P3dtWiNV/Y6e5XOFnfd2p53YP86aKsHUxhM+Apcei9MvgqiR3Cmbkg4JE92P06lNTTX9t1rt3+9+1hvYbE8GjKOwsZYWtYUEDV24pe9dnHpYPKeP2CFOBuSvA2j1k4n/7OpjPmTk5mV4Z11WzPS4viPS8bzzIcHuH7WOC6elGR0SIB7fTeAvOwEgyMRw82SFMW9i6bwm3d28+b2w9x4XpohcawrriHDHMHUscbXoXqd5jrY9647YTu4EZztEB4PU66GKdfAhMsgLNroKN29djFj3Y/M808/3tnirqvr1WsXengfU47vJXzrNnB19bqWyZ3AnRiKPaXeLty7Rk6E6E2St2H0j83lOFo6+YEX1br15YdXTKKguIYHXttBwT3zvWKV+UK7gyljYoiPDDU6FDECvnmRhbU7q/nVW8VcODGRlJjRHT5t7nDySekx/s8FWV4xccIrHDvgTtb2vAMVmwENcZkw95vu4dDMC8Bk/O+GsxIaBWOmux8ekd0urn+ogK/mjuOhr5hP6bWzuxO93W+76/B6i0g4PanrecSlQ5DU5grj+NhPpvdq7+rm2Y8OcsH4RPK8fKmL8BATj96cy61/+YzH1u3jP683dtkEZ7eLrYfqWTLHmB4ZMfJMnuHTa57YxC9e38Vf/s/cUU2iPtxbR2e3K7CHTF0uOLzNPdlg71qo2+NuHzsTFjzgTtjGzBjyzE5vFWwKYm5WApvtDRCX6068si8+/cT2Rk+vnf3LnjtHGRzeCrvfApfzfoevgwAAIABJREFUy3ODgiE+8/SkruchvXZihEnyNkxeKargSFMHf1w22+hQBsVqMfP1C7L430/LuDY3lblZxg1X7qlpoqWzW9Z383MTU6L58ZWT+d27e3h7RzU3zBo3avdeV1xDYlSood/nhnB2gv0jd+/a3nehqdo9XJh9kaeH7Rp3EuLnrNlm/vu9fTS0dvbfux8eB6m57sepup1wvKpXb539yyTv8DZ3XWBvEQl999glZENsmu/1aAqvI99Bw6DT6eKZjQfIy0rggvGJRoczaPddNZX3Smq5f/UO3vnBxYQFGzMMUOipd7NaJHnzd9++ZDxrd9Xwqzd3ceGERJJGYZeDTqeLDXuOcM3MVExB/tWr1Kf2Rnfx/p53oPQ96DjuXm5j4uXu3rVJCyEysH7WrBYzWkORvZ4rhrLGnynYM5s1C7j09ONtDdBw6PTkrnp73712cRl9LH2SLb12YtAkeRsGq7dWcrixnd/dnOtT9TTRYcH89qaZfON/bTz1QSk/WjjFkDhsdgdp8RFeswq/GDmmIMVjt+Ry7RMf859v7uLpr80d8Xt+fvAYTR1O/96I/vhhz/pr70DZJndhflQy5NwIU66F8ZeO2C4GvmBWRjyhpiAK7Y6hJW8DiYh3P1JnnX6s3147OxS/AW2n7L16otau98MivXbiJPJdcI66ul08vbGUWelxzPeSmZtnY8GUFG6ak8bTGw9w1YxUpo+LHdX7a62x2R1cMil5VO8rjDNpTAx3XzGJP6zbyzs7qrk2N3VE77euuIbIUBMXTfS9n89+ae2uWduzxr0G2+Gt7nbzBDj/ezD1OvcaalJUD7jrfGdnxLO5zIBN6gfqtTup1s7+Zb1d9RfuiRT99dr1fvT04EmvXcCQ5O0cvbn9MBWONn51XY5P9br19strp/PRvjruX72D1++8kGBT0MBvGiZlR1s42twp9W4B5jvzx/OvXTX855u7OH/8yG0S73Jp1pfUsmBKsu/v3OHqhorCLyccOA6629Py4PL/dCdsSZP9bsLBcLFazPz5wwO0dDiJCvOij74z1dq5uvvvtSt5c5C9dp5HbLr02vkR+T95Drpd/397dx4fVXn2f/xzZQcCJGEnBBIggOyyyuoK7mLdqrYVl6pt1Wrb56nap/3Vtk+rtlaeutTWurdWa13RqoArArLvi0AkEcIOYYcQkty/P86JGSAhCVnOTOb7fr3mlZn73HPmOjAzuXKvjj9/nEPvDi04+5R6XLSynqU2S+DXE/rygxcX8vSMXG49vYYrptfCvLyy8W5RNpA8ysXFxvDQlQO46NHPuO/tlTx6zan18jqL83ezbd9hxveO0FmmRw5566598Q6sfh8O7oCYeK8bdMTt3hpsLeq35bKxGJqVxmMf57Bo/e6wWd+ySjGx3oSSlM6QNfb448e12vm3zUth1TtHr2tXNkO2bW9vhnG7vt7PlM5K+COQkrdaeGfpJtbtOMAT3xoUsa1uZc7v255z+7Tj4WlrGNe7HV3bNMyCnPPydpHWLIFuDfR6Ej56tm/OD8/K5o/T1nBhvw6c17fuE6ypK7YSF2Oc2SuC/rg6WABrpngJ25cfwZGDkNjCm2jQ60Lofg4kNezwhsZgcJdUYgzm5u6MnOStKlW22m06ujt255ewdYU3NhLn1UtsCe37lidz7ft5+9XGB7eVnVStyuTNzJ4BLgK2Oef6+mVpwL+ATCAPuMo5t8u8DOZPwAXAQeB659xC/zkTgZ/7p/1f59zzfvlg4DmgCfAucKdzzlX2GrW+4jpSWup4/OMcerRLbhRrR5kZv5nQl3Me/pR7Xl/GyzefRkwDzMybl1fAkC6pEZ/8ysn53hndeH/FFn7+5nKGZ6WR2qxuF2meunILI7qF1z6+FSpY57WsrX4XvpoFrgSad4SB13oJW5fREKcFrGsjOTGOvuktgxn3FoSYWEjJ8G5ZY44+VnQAtq2CLUthy3LYsgwW/QOOHPCOWyy06ekndH5S164fJGtscrioTsvbc8BjwAshZfcAHzrnHjCze/zHdwPnA9n+bTjwBDDcT8R+CQzBS/cXmNlkPxl7ArgZmIOXvJ0HvHeC1wgLU1ZsYc3W/fzp6oENkuQ0hLYtkvj5Rb356atLeXHuer5zWpd6fb1tewv5audBvj28fl9Hwpe33+4ALnlsBr96ewX/d3XddZ/mbNvHuu0HuGFkZp2ds86UlsDGBV6ytvq98gVz25wCo3/kJWwdT1V3Vh0blpnGC7O/4nBxSWBLI4WFhGbehJZOQ8rLSku91rkty7zb1uXw1UxY9kp5neT2futcSELXqpsmxgSgyuTNOTfdzDKPKZ4AnOHffx74BC+xmgC84JxzwGwzSzGzDn7dac65AgAzmwacZ2afAC2cc7P98heAS/GSt8peI3DOOR79KIeurZtxUf+GW2i0IVw5uBOTF2/igXdXcVavtqSn1N/yAnP98W5Dtb5bVOvdsQW3ndmdP324lgv7d2RcHS3lMGWFt0n5uHAZ71Z0AL782EvW1pSNX4uDLiNh8PXehu9pWUFH2agNy0rjqRm5LM3fo0lSx4qJ8RKxVt28JWbKHCwoT+a2LPNa6tZ9XD4LNq6Jtx3Z1+Po+nuPE7WHcH062TFv7Zxzm/37W4Cyb9t0YENIvXy/7ETl+RWUn+g1Avfhqm2s3LyXh64c0OgW/TQz7r+sH+MnTed/3ljGs9cPrbcuzXm5BTSJj6VPAy9PIuHntjO7M2XFFv7njWUMy0yjZdPad3NOXbGFARkptG8Z4NidvZu9Dd9XvwfrPoWSw94Yo+xx3qbv3c/x1geTBlGWsM3NLVDyVl1N07wJMl1DljkpLoIdq8uTuS1LvdmvC54rr5PWtTyZKxtT17KTWpPrSK0nLPjj01xdBHOyr2FmtwC3AHTuXL9bvXitbmvJSGvChIGNq9WtTEZaU356Xk9+9fZK3ly8kW+c2qleXmdu3i4GdUkhvgGXJpHwlBDnzT6d8PhMfv3OSv54VQWLndbA5j2HWJK/h5+e18ALTzvn/UJb449f27TIK0/pAkNv8lrXuoyE2DAfg9dIpTZLoEe7ZObmFnDbmUFHE8HiEsonN5RxzlvWpGwM3Va/+3XV5PI6SSnlzytrqWvTS+M5T8LJJm9bzayDc26z3y26zS/fCGSE1Ovkl22kvAu0rPwTv7xTBfVP9BrHcc49CTwJMGTIkHpNJKev3cGS/D3cf1m/Rp10XDcik7eXbOJXb69kTHabOt/GaG/hEb7Yspc7z86u0/NK5Oqb3pLvn96Nxz7O4cL+7Tmr18k3tn+w0usybZAlQooPQ94Mr3Vt9XuwNx8w6DTUW3+t5wXeLyi1OISFYVlpvLloE8UlpQ26pmWjZ+a1rLXsBD3PKy8/vA+2rvRa58q6Xuc/C8WHvOMx8d7kiNDlS9r3i7ot3GrqZJO3ycBE4AH/51sh5beb2ct4Exb2+MnXFOB3Zla2mNd44F7nXIGZ7TWz0/AmLFwHPFrFawTGOcejH66lY8skLh9UP61R4SI2xvj9Ff254E8zuG/yCh67dlCdnn/BV7twzhtALFLmjrO7M3XlFn72+nKm/jiNFkkn10I1ZcVWurZpRve29bQEzcECWDvVa13L+QiK9nljf7qdBWfcAz3OheQIWp4kigzLasU/Zq9n1eZ99OukHQnqXWJz6Dzcu5UpLfGXLVlW3vX65cew5KXyOi3SQ5I5v/s1NcsbmyfVWirkJbxWs9Zmlo83a/QB4BUzuwn4CrjKr/4u3jIhOXhLhdwA4CdpvwHm+fV+XTZ5AfgB5UuFvOffOMFrBObzdTuZ/9Uufj2hDwlxjf8N1L1tc354dncemrqGSwZsYXwdLokyL7eAuBhjYGeN95FyiXGx/OGKAXzjzzP57TurePCKCtavqsKeg0eYvW4nN4/tWrfB7cjxkrU178P6z8GVerPv+l3uta5ljY3q/UMjRdkfjHNydyp5C0pMLLTp4d36Xl5evn+7n9AtL58kkfOBt3QOQHwzaNenPJlLHwxtT4nKYQjVmW16TSWHzq6grgNuq+Q8zwDPVFA+H+hbQfnOil4jSI9+mEOb5olcNSSj6sqNxK2nd+M/y/x1uLrW3XpZ8/IK6JPekqYJWidajjYgI4VbT+/GE598yQX9O3B6j5qtLfXx6m0UlzrG13bWatl2VGXLeexc65W36wdjfuJNOOhwqloCIkz7lkl0TmvKvLwCvjumjhN8qZ3kNpB8lteCXeZIobeUTuiM12WvwXw/nYhr4i1SnD7Yvw3yWuga+TAF/easpvl5BXy+bic/v/CUyN8jsQa8dbj6M+Hxmdz/7ioeuLzmLSHHKjxSwpINe5g4Uuu7ScXuPDubaSu3cu9rS5nyo7E0r0H36ZQVW2jbPJEBnU6iVffwPm9Xg9XvebscHCrwxuRkjYFht3hjeVLqd1KU1L9hWWl8uGorzjktEB7u4pOg40DvVsY5b026jQv92wIvmZv9Z+94k9SQZG4wdBzU6BYYVvJWTY98lENaswSuHR59X9x901ty85iu/OXTL7l4QEdGda/d1jJL8/dQVFKqqfpSqaT4WH5/RX+ueGIWv3v3C+6/rF/VT8L7w+DTNdu5bFB69RfP3pNfvvZa7nQoKfJmxfU412td63a2tqNqZIZlpfHqgnxytu0nu53WI4s4Zt5SJGldod8VXlnJEW/XiI0L/NtC+PIP3vAG8P7oCk3oOgzwFiuOUEreqmHxht1MX7Odn57XM2q7+e46J5spK7Zwz+tLmXLX2Fr9O5RtRq/kTU5kUOdUvjumK09OX8eF/TpUaz/KGWt3cLCo5MSzTJ2DzUv82aHverPgwPtFMOwWb/xaxnCIjc7PejQYnlU27q1AyVtjERtfvs/rkBu8ssP7vc96WUKXvwBWvOEdsxhvR5P0QeUJXdveEfO5j4woA/bYR2tp2SSe60ZkBh1KYJLiY3nw8v5c9dfPeWjKGv7fxb1P+lzz8grIbptc5/tYSuPz43E9+GDlVu72u0+TE0/8lTV15RaaJ8VxWtdWRx84Ugh5n/nj196HfZu8L++M4XDOr7yErXV2ox8nI57OaU1p1yKRubkFfLuetwGUACUmQ+Yo71Zm/3bYtLA8ofviHVj0d+9YXBOvRa5s7Fz6YEjNDMvvBSVvVVixaQ8frNrGj87pUeUvjsZuWFYa3zmtC8/OyuWiAR0Y1Dm16icdo6TUsSBvFxc30gWOpW4lxcfyhyv7c8VfPufB977gN5ceN7fpayWljg9WbeOsXm292eAHdnjj1la/6y1DcOSAN1ut+1nQ8xeQPR6a1W4IgEQmM2NoZhpzcws07i3aJLfxhkT0ONd7fNT4OT+hm/80zH7cO94k7ehkLn1wWHxvRHc2Ug2PfZRD88Q4rh+VGXQoYeHu83vx4aqt3P3qUt754egab+78xZa97DtczNDMmid+UoeKi7ytmmLiym9h+gtscJc0bhyVxdMzcjm/X3tGdqv4i3N+7k5SD+byvbjZ8PQ9sGEO4KB5Rxhwtde6ljnaGwAtUW94VhrvLN1M/q5DZKQ1DTocCUql4+dWhoyfWwRffhhW4+eUvJ3Amq37eG/5Fm4/s3udLZER6ZIT4/jtZf244dl5PP5RDj8eX7Pth+blarxbgykt9bar2bnWWxBzZw7sWOv93LOh/IuojMUenczF+I9j48vvH3ssJv6YxyHHY+MrqF/2nGPrn/g5d3eMoaTlWv7zr8UMvqQ/iQmJ5cdLimDdJ3Rf+CYfJubDcrwv0zPu8baj6jAgbBNTCc6wLK9rfU5ugZI3OVpsvPe90WEADLnRK6tq/Fzb3ke3zrU5pV7Hzyl5O4HHPsqhaUIsN47OCjqUsHJmz7Zcdmo6f/7kS87v14FTOlR/Jt68vF10bJlEp1R9WdaZgwV+cuYnZjtzvAVlC76E4sLyegnJ0KobdBritUQlNofSYu9WUlx+v7TYW+OstBhKjxzz+AT1iw+HPKfk+OMllZyrbAHOE0gA7it78Orxx11sAmtdH/6TdhnXTbzV26JH5ASy2yaT0jSeubk7uWKw3i9ShQrHz207urt15WRY+IJ3rJ7Hzyl5q8S67ft5Z+kmbh7TlTQNrD/OLy7qzfS127n7taW8/v2R1doj0DnH3LwCRnZrVWVdOcaRQihY5ydnx7SkHSoor2exkJYFrbpDtzO9n2W35u3DswWqtNRL4CpN9soTvic+Ws1/lqzngUt707dDM+8YsJquXP2XRTx4fj8lblItMTHl495ETkpyW2/tx7K9XJ3zvqc3Lapi/FzIgsInOX5OyVslHv/4SxLiYrQCdyVSmyXwq0v6cts/F/L0jFxuPb1blc9ZX3CQ7fsOq8u0MqWl3qbmO0KSs7LWtN0bAFdeN7m9l5D1viQkQcuG1C6Rt1VMTAwQU624J17WnZfWf8Zt0+H9O4fSJMEbc/n+B2swg7NPqeWuChJVhmWmMW3lVrbtLaRtC42FlFoy83o3WnU7wfi5hd6WX2Xf5yknN9tZyVsF1u88yJuLN3LdiC60aZ4YdDhh64J+7Rnfux0PT1vD+D7tyWp94gGbZX/hDsuK8uTtYMHR48/KbgXrKujm7A6dhsHAb/kJWjfvZ2J0rk3VNCGOBy/vzzV/m81DU1fzi4u8JWumrNjKkC6ptE7W51Wqr+y7aG5eARf11wx4qQcVjp/bd/T4OZbV+LRK3irwxKc5xJpx69iqW5OimZnxv5f25eyHP+Xu15by8s2nnXBV+3l5BaQ0jad7m+QGjDIgRw6Vd3Me25J2aFd5vZg4bx++Vt29/fxaZ5e3pCW3C89uzoCN6NaKb5/WmWdm5nJ+3/a0a5HEqs17+fmFpwQdmkSYPh1b0DQhlrm5St6kASU292a+Z472Hn/z7zU+hZK3Y2zcfYhXF+TzzaEZtG+pZvSqtG2RxC8u7M1PX1vKP+euP+GCl/PydjGkS2r1ty0Kd6Ul3qzNnTlecvZ1S9qXXnloN2fzDn4356Xez7IkLaVz5HVzhoF7zj+Fj7/Yzk9fXcrl/mDzcbXdiF6iTlxsDIO7pGrcm0QcJW/HePLTL3EOvleNMVziuXJIJyYv2cQD733BWb3a0jGlyXF1tu0rJHfHAa4emhFAhHXAOcib4a318/VsznXeWmllEppD6+7Q+TRo9W2vi7N1NqR182YqSZ1JTvS6T7/99BwenraGXu2b06VV5O5TKMEZnpXGQ1PXsPtgESlNNTlNIoOStxDb9hby0rwNXD6ok5ayqAEz4/7L+jF+0nT+541lPHP90ONWLJ+f53UVDo208W4lR7y1fGY96u2BGRNfPpsz+xxvkkBZS1qzNurmbECjs1tzzbDOvDR3PeP7nGAvU5ETKJtANT9vF+eo9VYihJK3EE9OX0dJqeMHZ6rVraYy0pry3+f25NfvrOStxZu49NT0o47PyysgKT6Gvh1bBhRhDR3aDQuegzl/9fbBbN0TLn4E+l8F8ce3LEowfnZBLxJijWuGRWiLrgRuQEYKCbExzM0rUPImEUPJm2/n/sO8OGc9EwZ0VPfLSZo4MpN3lm7iV2+vYHR266Nm/s3LK+DUjFRvz8lwtisPZv/F26i4aD9kjYWL/wTdz/GXtJBw0jwpnl9NqHy/U5GqJMXHMjAjhTka9yYRRL+NfE/NyKWwuIQfnNk96FAiVmyM8eDl/TlwuIT7Jq/4unxf4RFWbtob3l2mG+bBK9fBI6fCvL9Br4vg1s9g4tvQY7wSN5FGbFhWGss37uHA4eKgQxGpFv1GAnYfLOKFWXlc2K8D3dtqYHltZLdrzh1ndeedpZuZumILAAvX76bUEX6b0ZeWwMq34Onx8PQ5sO4TGPlDuGsZXPZX6NA/6AhFpAEMy0qjpNSxcP2uqiuLhAF1mwLPzMzjQFEJt5+lVre68L0zuvGfZZv5xVvLGd61FfNyC4iNMQZ1DpPk7fB+WPwizP6z102a0gXO/723EK5mhYpEnUFdUokxmJdbwJjsNkGHI1KlqE/e9hYe4dmZuZzbpx292ld/g3WpXHxsDH+4YgCX/nkm97+7inU7DtCnYwuaJQb8dtu7yZuAsOBZKNzj7Vww7tdeF2lMbLCxiUhgkhPj6JveUuPeJGJEffL2wqw89hUWc8dZ2UGH0qj069SSm8d05S+ffklsjHH9yMzggtm8FD5/HJa/Cq4UTrkYRtwOGcOCi0lEwsqwzDRemP0Vh4tLSIzTH3MS3qJ6zNuBw8U8PSOXs3q1pW96hCxhEUHuOiebrNbNKCl1Db8ZfWkprJkKz18Mfx0Dq96GoTfDHQvhqheUuInIUYZlpVFUXMrS/D1BhyJSpahuefvH7K/YdfCIxrrVk6T4WP541QD+8P5qRnZv1TAveqQQlv7La2nbsRqad4RzfgWDr4cmKQ0Tg4hEnLI/MOfmFjT8H5siNRS1yduhohL+9tk6RndvHT4D6RuhQZ1TeemW0+r/hQ7sgHlPwdy/wcEd0L4/XPY3by/ROG15IyInltosgR7tkpmbW8BtZwYdjciJRW3y9tLc9ezYX8QdanWLbNvXwOzHYcnLUFwI2efCyNshc4y2qhKRGhmWlcabizZRXFJKXGxUjyqSMBeVyVvhkRL+Ov1LhmWlMbxrA3XnSd1xDvI+g1mPwdopEJcEA66G026DNj2Cjk5EItSwrFb8Y/Z6Vm3eR79OGgct4Ssqk7d/L8hn697D/PHKgUGHIjVRcgSWvw6fP+ZtEt+0NZxxLwz9LjRrHXR0IhLhhvlj3ebk7lTyJmEt6pK3ouJS/vLJl5zaOYVRDTWIXmpHm8SLSANo3zKJLq2aMje3gO+O6Rp0OCKVirrk7Y1F+WzcfYj/vbQvpjFR4W1XHsx+Ahb+HY4cgKzTtUm8iNSroZlpfLhqK845/Y6QsBVVyVtxSSmPf/wl/dJbckZPbYEStjbMg88f9dZmsxjoewWMuE17jYpIvRuWlcarC/LJ2baf7HbNgw5HpEK1ar4wszvNbLmZrTCzu/yyNDObZmZr/Z+pfrmZ2SNmlmNmS81sUMh5Jvr115rZxJDywWa2zH/OI1bLP4MmL9nE+oKD3H5Wd/1FFW7KNol/alz5JvGj7tQm8SLSoIZnlY1701ZZEr5OOnkzs77AzcAwYABwkZl1B+4BPnTOZQMf+o8Bzgey/dstwBP+edKAXwLD/XP9sizh8+vcHPK880423pJSx2Mf59CrfXPGndLuZE8jde3wfm8s26OD4JXr4MA2b5P4H62Ec+6DFh2DjlBEokjntKa0a5HIXCVvEsZq0216CjDHOXcQwMw+BS4DJgBn+HWeBz4B7vbLX3DOOWC2maWYWQe/7jTnXIF/nmnAeWb2CdDCOTfbL38BuBR472SCfXfZZtZtP8Bj155KTIxa3QJ37CbxGcNh3G+g14XaJF5EAmNmDMtqxdzcAo17k7BVm+RtOfBbM2sFHAIuAOYD7Zxzm/06W4CyZq50YEPI8/P9shOV51dQfhwzuwWvNY/OnTsfd7y01PHYRzl0a9OM8/t2qMElSp3bvNRb6mP5ayGbxN8BGUODjkxEBIBhmam8vWQTGwoO0blV06DDETnOSSdvzrlVZvYgMBU4ACwGSo6p48zM1S7EasXyJPAkwJAhQ457vakrt7J66z4mfXMAsWp1a3ilpZDzgTcJIXc6xDfzNok/7XuQmhl0dCIiRxmW5S0jNTevQMmbhKVazTZ1zj0NPA1gZr/Dax3bamYdnHOb/W7RbX71jUBGyNM7+WUbKe9mLSv/xC/vVEH9msbIox+tpUurplzcX+OnKuQclBR520sVHw65FYb8LDymTkV1/bKSY56/M8e7aZN4EYkA2W2TSWkaz9zcnVwxuFPVTxBpYLVK3sysrXNum5l1xhvvdhqQBUwEHvB/vuVXnwzcbmYv401O2OMneFOA34VMUhgP3OucKzCzvWZ2GjAHuA54tKYxfrx6Gys27eX3l/ePnL3qSku8Nc4K9xydBB2bFB2VQBVWo24FyVeJf7+2LAbimkBcorddVVxi+a1lJzj9bm0SLyIRISbGGJqZpkkLErZqu87ba/6YtyPAbc653Wb2APCKmd0EfAVc5dd9F29cXA5wELgBwE/SfgPM8+v9umzyAvAD4DmgCd5EhRpNVnDO8ciHOaSnNOEbgyocLhc852BXLmxcCJsWebfNS6Bofw1OYiEJ0zGJU1ySd2uSCrGJx9SpqK7/s1p1/bLYRIiNqiUDRaSRG56VxrSVW9m6t5B2LZKCDkfkKLXtNh1TQdlO4OwKyh1wWyXneQZ4poLy+UDfk41vRs4OFm/Yzf9e2pf4cGh1cw72bvQStNBkrXC3dzw2Edr3gwHXQIcB0KxNBYnTsclUEsTEgWZEiYjUmaH+Pqdzcwu4eICG3Eh4adTNJY9+mEP7FklcOSSgMQv7tx2fqB3whwDGxEHbU6D3BOh4KqQPgjanqFtRRCQM9OnYgqYJsczLU/Im4afRJm+z1+1kbl4Bv7y4N4lxDbBu2KFd5QnaxoWwaTHsLVvpxKBNT29PzrJErV0fbaouIhKm4mJjGNwlVePeJCw12uTt0Y/W0jo5kWuGHb/uW60d3ueNSwttVduVW348rSt0Hg4dv+8lax0GQGJy3cchIiL1ZnhWGg9NXcPug0WkNFWviISPRpm8LfhqFzNzdvKzC3qRFF/LVrcjh2DLcti0sDxZ27EG8JeTa5kBHQfCoOu8RK3jQG9ygIiIRLSy9d7eXrqZi/p1IKVpvHZckLDQKJO3Rz9aS2rTeL41vEvNnlhcBNtWhiRqi7zHzl97uFlbr8uz7+XliVpy27q/ABERCVz/Ti1plhDLL95czi/eXE7ThFg6pTYhPaUJ6alN6JTalPSUJl5ZahPaJCcquZMG0eiSt0NFJXyyejv/fW5PmiWe4PJKS2D7an+cmp+sbVnurXsGXutZx1Ohx13QcZB3v0VHzeoUEYkSSfGxvH/XWFYbr+c8AAAaLUlEQVRs2svG3YfI33WQjbsOsXH3IRau382eQ0eOqp8QF0OnrxO7Jn5i15R0/367Fkna5UfqRKNL3rbtO0yHpDiuGxHS6lZaCgXrjk7UNi+BIwe94wnNvVa04beUJ2qpmUrURESiXEZaUzLSKt4ia1/hETbuPvR1Qpe/y7ufv+sg0zbvZcf+oqPqx8UYHVKS6JTS9KgELz21CRmpTWnfMik8lrWSsNfokre9hUe4f3ASzb/8T0iytgQO7/EqxCVB+/4hY9QGQavuEKMPjIiIVF/zpHh6tY+nV/sWFR4/VFTiJXchrXb5fqI3Y+0Otu4rxIXsxh1j0L5F0lFdsqFJXseUJrUfxy2NgjlX7/vGN6iBHRPc4lv8JThi4r0lOdIHlSdqbXppNwAREQlcUXEpm/eEtNgdk+Rt2VtISenRv6PbNE88btxdp5Bxd00T9Pst0pjZAufckBo9p7Elb326tHIrXn3QS9ba9fV2IRAREYkwxSWlbN13mPyCg0d3y+72ErxNuwspKik96jlpzRK8xC4koStrxctIa0LzpPiArkYqczLJW6NL0Zu0yYKh3w06DBERkVqJi435OhGrSGmpY/v+w+T74+zKxt/l7zpEzvb9fLJmG4VHypO72BjjptFZ/HhcD3W/RrhGl7yJiIhEg5gYo12LJNq1SGJwl+PXF3XOUXCg6Otxdp+u3s6T09cxbeVWfn9F/6/3b5XI0+i6TYcMGeLmz58fdBgiIiJhZ2bODu55fSn5uw4xcURm1ctqSb07mW5TTbEUERGJEqO6t+b9O8cycUQmz3+ex3l/ms6snB1BhyU1pORNREQkijRLjOO+S/rwyq0jiI+J4dqn5nDv68vYW3ik6idLWFDyJiIiEoWGZqbx7p1juHVsV/41bz3nTprOx6u3BR2WVIOSNxERkSiVFB/LvRecwus/GEXzpDhueHYeP3llCbsPFlX9ZAmMkjcREZEoNzAjhbfvGM0dZ3XnzcUbGTdpOlNWbAk6LKmEkjcREREhMS6Wn4zvyVu3jaJNciK3/n0Bd7y0iJ37DwcdmhxDyZuIiIh8rW96S966fRT/Nb4H7y/fzLhJ03l7ySYa29JikUzJm4iIiBwlPjaG28/K5j8/HENGahPueGkR3/vHArbtLQw6NEHJm4iIiFSiR7vmvPb9kfzsgl58sno74yZN57UF+WqFC5iSNxEREalUXGwMt4ztxnt3jqFHu2R+8u8l3PDcPDbtPhR0aFFLyZuIiIhUqWubZP51ywjuu7g3c9YVMH7SdF6au16tcAFQ8iYiIiLVEhNjXD8qiyl3jaV/p5bc+/oyvv30HDYUHAw6tKii5E1ERERqpHOrprz43eH87hv9WLJhD+MnTee5mbmUlqoVriEoeRMREZEaMzOuHd6ZqT8ay/Cuadz39kq++eTnrNu+P+jQGj0lbyIiInLSOqY04dnrh/LQlQNYvWUf5//pM56c/iUlaoWrN0reREREpFbMjCsGd+KDH5/O2B5t+N27X3DZE7NYs3Vf0KE1SkreREREpE60bZHEk98ZzKPXnMqGgoNc9MgMHvtoLUdKSoMOrVGpVfJmZj8ysxVmttzMXjKzJDPLMrM5ZpZjZv8yswS/bqL/OMc/nhlynnv98tVmdm5I+Xl+WY6Z3VObWEVERKT+mRkXD+jItB+NZXyfdjw0dQ0THpvJik17gg6t0Tjp5M3M0oEfAkOcc32BWOBq4EFgknOuO7ALuMl/yk3ALr98kl8PM+vtP68PcB7wZzOLNbNY4HHgfKA3cI1fV0RERMJcq+REHrt2EH/59mC27TvMhMdm8vDU1RwuLgk6tIhX227TOKCJmcUBTYHNwFnAq/7x54FL/fsT/Mf4x882M/PLX3bOHXbO5QI5wDD/luOcW+ecKwJe9uuKiIhIhDivb3s++PFYLhnYkUc+yuHiR2eweMPuoMOKaCedvDnnNgIPAevxkrY9wAJgt3Ou2K+WD6T799OBDf5zi/36rULLj3lOZeUiIiISQVKaJvDwVQN59vqh7Css5rI/z+T+d1dReEStcCejNt2mqXgtYVlAR6AZXrdngzOzW8xsvpnN3759exAhiIiISBXO7NWWKT8ayzeHZvDX6eu44E+fMT+vIOiwIk5tuk3PAXKdc9udc0eA14FRQIrfjQrQCdjo398IZAD4x1sCO0PLj3lOZeXHcc496Zwb4pwb0qZNm1pckoiIiNSnFknx3H9Zf/5x03CKSkq58q+fc9/kFRwsKq76yQLULnlbD5xmZk39sWtnAyuBj4Er/DoTgbf8+5P9x/jHP3LebraTgav92ahZQDYwF5gHZPuzVxPwJjVMrkW8IiIiEiZGZ7dmyl1jmTgik+dm5XHu/01nVs6OoMOKCLUZ8zYHb+LBQmCZf64ngbuBH5tZDt6Ytqf9pzwNtPLLfwzc459nBfAKXuL3PnCbc67EHxd3OzAFWAW84tcVERGRRqBZYhz3XdKHV24dQawZ1z41h5+9sYx9hUeCDi2smdf41XgMGTLEzZ8/P+gwREREpAYOFZUw6YM1PPXZOtq1SOL+y/pxRs+2QYdV78xsgXNuSE2eox0WREREJHBNEmL52QWn8Nr3R5KcGMf1z87jv/69hD0H1Qp3LCVvIiIiEjZO7ZzKOz8cze1ndueNRRs5Z9KnTF2xJeiwwoqSNxEREQkriXGx/Ne5PXnrtlG0Tk7klr8v4I6XFrFz/+GgQwsLSt5EREQkLPVNb8nk20fx43E9eH/5ZsZPms47SzfR2Mbr15SSNxEREQlb8bEx/PDsbN65YwydUptw+z8X8d3n57Pgq4KoTeI021REREQiQnFJKU/PyOXxj3PYW1jMgE4tuWFUFhf060BCXGS2R53MbFMlbyIiIhJRDhYV89rCjTw7M5d12w/Qtnki143owrXDu5DWLCHo8GpEyRtK3kRERKJFaanj07XbeXZmHtPXbCcxLoZvnJrODaOy6Nm+edDhVcvJJG9xVVcRERERCT8xMcaZPdtyZs+2rN26j2dn5fH6wnxenreBUd1bceOoLM7s2ZaYGAs61DqlljcRERFpNHYfLOKluRt44fM8Nu8pJLNVU64fmckVQzJITgy/Nit1m6LkTUREROBISSnvL9/CMzNzWbR+N80T47hqaAbXj8wkI61p0OF9TckbSt5ERETkaIvW7+LZmXm8u2wzpc4xrnc7bhyVxbCsNMyC7VJV8oaSNxEREanY5j2H+PvnX/HPuevZffAIvTu04MbRWVw8oAOJcbGBxKTkDSVvIiIicmKHikp4c/FGnpmRy9pt+2mdnMC3T+vCt4Z3oU3zxAaNRckbSt5ERESkepxzzMzZyTMzc/noi20kxMZw8YCO3DAqk77pLRskBi0VIiIiIlJNZsbo7NaMzm7Nuu37eW5WHq8uyOe1hfkMz0rjhlFZjOvdjtgwW2pELW8iIiIivj2HjvDKvA08NyuPjbsPkZHWhIkjMrlqaAYtkuLr/PXUbYqSNxEREam94pJSpq3cyrMz85ibV0CzhFiuHJLBxJGZZLVuVmevo+QNJW8iIiJSt5bl7+HZmbm8vXQTxaWOs3u15YZRWYzs1qrWS40oeUPJm4iIiNSPbXsL+cec9bw4+yt2HiiiZ7vm3Dg6kwkD00mKP7mlRpS8oeRNRERE6lfhkRImL9nEMzNy+WLLPtKaJXDtsM58Z0QX2rVIqtG5lLyh5E1EREQahnOO2esKeGZmLh+s2kqsGRf178ANo7IYkJFSrXNoqRARERGRBmJmjOjWihHdWvHVzgM8P+srXpm/gTcXb2Jwl1RuHJXFuX3aERcbU7evq5Y3ERERkbqxr/AI/56fz3Oz8lhfcJCOLZO4bmQm1wztTMumxy81om5TlLyJiIhI8EpKHR99sY1nZuTy+bqdNImP5fLB6Vw/MovubZO/rqfkDSVvIiIiEl5Wbd7LszNzeXPxJoqKSzm9RxtuHJ3F2OzWxMTEKHlT8iYiIiLhaMf+w/xzznr+Pvsrtu87TPe2yXz4kzNqnLzV7Qg6EREREalQ6+REfnh2NjPvPotJ3xxAUvzJpWFK3kREREQaUEJcDN84tRNv3z76pJ6v5E1EREQkACe7tZaSNxEREZEIctLJm5n1NLPFIbe9ZnaXmaWZ2TQzW+v/TPXrm5k9YmY5ZrbUzAaFnGuiX3+tmU0MKR9sZsv85zxitd39VURERCTCnXTy5pxb7Zwb6JwbCAwGDgJvAPcAHzrnsoEP/ccA5wPZ/u0W4AkAM0sDfgkMB4YBvyxL+Pw6N4c877yTjVdERESkMairbtOzgS+dc18BE4Dn/fLngUv9+xOAF5xnNpBiZh2Ac4FpzrkC59wuYBpwnn+shXNutvPWM3kh5FwiIiIiUamukrergZf8++2cc5v9+1uAdv79dGBDyHPy/bITledXUC4iIiIStWqdvJlZAnAJ8O9jj/ktZvW+CrCZ3WJm881s/vbt2+v75UREREQCUxctb+cDC51zW/3HW/0uT/yf2/zyjUBGyPM6+WUnKu9UQflxnHNPOueGOOeGtGnTppaXIyIiIhK+6iJ5u4byLlOAyUDZjNGJwFsh5df5s05PA/b43atTgPFmlupPVBgPTPGP7TWz0/xZpteFnEtEREQkKsXV5slm1gwYB9waUvwA8IqZ3QR8BVzll78LXADk4M1MvQHAOVdgZr8B5vn1fu2cK/Dv/wB4DmgCvOffRERERKKWNqYXERERCYiZaWN6ERERkcZMyZuIiIhIBGl03aZmtg9YHXQcdaQ1sCPoIOpAS2BP0EHUEV1LeGos19JYPvPQeP5PoPFcS2O5Dmhcn5WezrnmNXlCrSYshKnVNe07DldmNr8xXIuZPemcuyXoOOqCriU8NZZraSyfeWg8/yfQeK6lsVwHNLrPSo0H6qvbVBrC20EHUId0LeGpMV1LY9GY/k8ay7U0luuIeo2x27RRZeON5VpEpGr6zItUT2P6rJzMtTTGlrcngw6gDjWmaxGRqukzL1I9jemzUuNraXQtbyIiIiKNWWNseZOAmdl5ZrbazHLM7B6/7GwzW2hmi81shpl1DzrOqpjZM2a2zcyWh5TdZ2Yb/etYbGYXBBljdZhZhpl9bGYrzWyFmd3pl//BzL4ws6Vm9oaZpQQda1VOcC0DzOxzM1tmZm+bWYugY40mlXxWIu79BZVeS8S9vyr7rPjH7vD/b1aY2e+DjFNOTsQmbyd6Y/rHf2JmzsxaBxVjNDKzWOBx4HygN3CNmfUGngC+5ZwbCPwT+HlwUVbbc8B5FZRPcs4N9G/vNnBMJ6MY+IlzrjdwGnCb/38yDejrnOsPrAHuDTDG6qrsWp4C7nHO9QPeAP47wBij0XMc/1mJxPcXVHwtkfj+qvCzYmZnAhOAAc65PsBDQQYZbSpp3DjLb9xYbmbPm1mVK4FEbPJG5V/imFkG3gb36wOML1oNA3Kcc+ucc0XAy3hfFA4o+2u1JbApoPiqzTk3HSiosmKYc85tds4t9O/vA1YB6c65qc65Yr/abKBTUDFWV2XXAvQApvvVpgGXBxNhdKrosxKJ7y+o9HMfce+vE3xWvg884Jw77B/bFlyU0eUEjRvPA1c75/ri7Qk/sapzRWzydoI3JsAk4Kd4CYM0rHRgQ8jjfL/su8C7ZpYPfAd4IIDY6srtflfQM2aWGnQwNWFmmcCpwJxjDt0IvNfQ8dTGMdeyAu+PBIArgYxgopJKRNz76xgR/f465rPSAxhjZnPM7FMzGxpkbFGmosaNy4Ei59wav061/jiI2OQtVOgb08wmABudc0sCDUqO9SPgAudcJ+BZ4OGA4zlZTwDdgIHAZuCPwYZTfWaWDLwG3OWc2xtS/j94LdkvBhVbTVVwLTcCPzCzBUBzoCjI+KRcJL6/KhCx768KPitxQBpej9V/A6+YmQUYYjSpqHGjPRBnZmVLhVxBNf44iPgdFkLfmHhfED/D6zKVYGzk6DdeJ2ArcL5zrqy151/A+w0dWF1wzm0tu29mfwPeCTCcajOzeLzPyYvOuddDyq8HLgLOdhEy9byia3HOfYH/uTezHsCFwUUoZSLx/VWRSH1/VfK5zwde9/8/5ppZKd5WU9sDCjPaOeBqYJKZJQJTgZKqnhTRLW8VvDG7AVnAEjPLw0scFppZ++CijDrzgGwzyzKzBLw35WSgpf+lBzAOr5s74phZh5CH3wCWV1Y3XPh/VT8NrHLOPRxSfh7e8IJLnHMHg4qvJk5wLW39nzF4k2H+EkyEUiYS31+VicT3V2WfFeBN4Ey/Tg8ggcazR2i4q6hxY6Nz7nPn3Bjn3DC8sZVrKnx2iIhd581/Yz4PFDjn7qqkTh4wxDmnN2YDMm/5jP8DYoFnnHO/NbNvAL8GSoFdwI3OuXUBhlklM3sJOAPvr9KtwC/9xwPx/lrKA251zm0OJsLqMbPRwGfAMrx/f/BaqB8BEoGdftls59z3Gj7C6jvBtWQDt/mPXwfujeSWnkhTyWflXiLs/QWVXksyEfb+OsFn5QPgGbzvsSLgv5xzHwUSZJTxZ5GuAc7GS+TmAdcC251z2/yWt3eB31b1fxLJyVuFb8zQpRuUvImIiEi4qKRx4w94wwtigCecc/9X5XkiNXkTERERiUYRPeZNREREJNooeRMRERGJIEreRERERCKIkjcRERGRCKLkTURERCSCKHkTERERiSBK3kREREQiiJI3ERERkQii5E1EREQkgih5ExEREYkgSt5EREREIoiSNxEREZEIouRNREREJIIoeRMRERGJIEreRERERCKIkreAmFmJmS02sxVmtsTMfmJm+v8QiQJmtj/oGETCWcjvyLJb5gnqfmJmQxouuuDFBR1AFDvknBsIYGZtgX8CLYBfBhqViIhI8L7+HSnHU0tPGHDObQNuAW43T6yZ/cHM5pnZUjO7tayumd1tZsv81roHgotaRGrDzJLN7EMzW+h/pif45ZlmtsrM/ua3zE81syZBxysSNDMbbGafmtkCM5tiZh1CDn/Hb6FbbmbDAguygajlLUw459aZWSzQFpgA7HHODTWzRGCmmU0FevnHhjvnDppZWoAhi0jtFALfcM7tNbPWwGwzm+wfywaucc7dbGavAJcD/wgqUJEANDGzxf79XOAq4FFggnNuu5l9E/gtcKNfp6lzbqCZjQWeAfo2eMQNSMlbeBoP9DezK/zHLfG+zM8BnnXOHQRwzhUEFJ+I1J4Bv/N/2ZQC6UA7/1iuc67sF9cCILPhwxMJ1FHdpmbWFy8hm2ZmALHA5pD6LwE456abWQszS3HO7W7IgBuSkrcwYWZdgRJgG96X+h3OuSnH1Dk3iNhEpF58C2gDDHbOHTGzPCDJP3Y4pF4JoG5TiXYGrHDOjajkuKvicaOiMW9hwMzaAH8BHnPOOWAK8H0zi/eP9zCzZsA04AYza+qXq9tUJHK1BLb5iduZQJegAxIJY6uBNmY2AsDM4s2sT8jxb/rlo/GGHe0JIMYGo5a34JT158cDxcDfgYf9Y0/hdZMsNK99eDtwqXPufTMbCMw3syLgXeBnDR65iJw0M4vDa1l7EXjbzJYB84EvAg1MJIw554r8oUSPmFlLvPzl/4AVfpVCM1uE9zv1xkpO02iY19AjIiINwcwGAH9zzjX6GXEiUj/UbSoi0kDM7Ht4A6t/HnQsIhK51PImIiIiEkHU8iYiUk/MLMPMPjazlf6Cu3f65WlmNs3M1vo/U/3yb/kLcy8zs1l+F2vZuc4zs9VmlmNm9wR1TSISPLW8iYjUE38F+A7OuYVm1hxvzbZLgeuBAufcA34iluqcu9vMRgKrnHO7zOx84D7n3HB/Ae81wDggH5iHt4jvyiCuS0SCpZY3EZF64pzb7Jxb6N/fB6zCW4x3AvC8X+15vIQO59ws59wuv3w20Mm/PwzIcc6tc84VAS/75xCRKKTkTUSkAZhZJnAqMAdo55wrWx1+C+U7K4S6CXjPv58ObAg5lu+XiUgU0jpvIiL1zMySgdeAu/y9TL8+5pxzZuaOqX8mXvI2ukEDFZGIoJY3EZF65O+U8hrwonPudb94qz8ermxc3LaQ+v3xFuqe4Jzb6RdvBDJCTtvJLxORKKTkTUSknvg7pDyNNwnh4ZBDk4GJ/v2JwFt+/c7A68B3nHNrQurPA7LNLMvMEoCr/XOISBTSbFMRkXri77P4GbAMKPWLf4Y37u0VoDPwFXCVc67AzJ4CLvfLAIqdc0P8c12Atx1QLPCMc+63DXYhIhJWlLyJiIiIRBB1m4qIiIhEECVvIiIiIhFEyZuIiIhIBFHyJiIiIhJBlLyJiIiIRBAlbyISdcxskpndFfJ4ir9MR9njP5rZj2t4zufM7Iq6jFNEpCJK3kQkGs0ERgKYWQzQGugTcnwkMCuAuEREqqTkTUSi0SxghH+/D7Ac2GdmqWaWCJwCODP71MwW+C1zZdtZdTOz9/3yz8ys17EnN7Pf+C1xsQ11QSISPbQxvYhEHefcJjMr9rejGgl8DqTjJXR7gFXAJLz9Rbeb2TeB3wI3Ak8C33POrTWz4cCfgbPKzm1mfwCaAzc4rYIuIvVAyZuIRKtZeInbSOBhvORtJF7ythEYD0zzticlFthsZsl+nX/75QCJIef8BTDHOXdLQ1yAiEQnJW8iEq3Kxr31w+s23QD8BNgLfAKkO+dGhD7BzFoAu51zAys55zxgsJmlOecK6itwEYluGvMmItFqFnARUOCcK/GTrRS8rtOXgDZmNgLAzOLNrI9zbi+Qa2ZX+uVmZgNCzvk+8ADwHzNr3pAXIyLRQ8mbiESrZXizTGcfU7bHObcNuAJ40MyWAIvxZ6cC3wJu8stXABNCT+qc+zfwN2CymTWp30sQkWhkGk8rIiIiEjnU8iYiIiISQZS8iYiIiEQQJW8iIiIiEUTJm4iIiEgEUfImIiIiEkGUvImIiIhEECVvIiIiIhFEyZuIiIhIBPn/r7CCjrzA1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png;base64,iVBORw0KGgoAAAANSUhEUgAAAm8AAAGYCAYAAAAUSQW0AAAABHNCSVQICAgIfAhkiAAAAAlwSFlzAAALEgAACxIB0t1+/AAAADh0RVh0U29mdHdhcmUAbWF0cGxvdGxpYiB2ZXJzaW9uMy4yLjIsIGh0dHA6Ly9tYXRwbG90bGliLm9yZy+WH4yJAAAgAElEQVR4nOzdeXzU1b34/9fJZN8zWSBkHXYIBIRkcEXqAu6IWoHb+61t7bWt2FrbunS7VVtbe+v32q9Wa+3Vq/bXglZcEUtQQXEjExaBhC2QIQtJCEwSsieTOb8/ZoIBEhJCks8s7+fjMQ9mzuczn887mmTeOed9zlFaa4QQQgghhG8IMjoAIYQQQggxeJK8CSGEEEL4EEnehBBCCCF8iCRvQgghhBA+RJI3IYQQQggfIsmbEEIIIYQPGTB5U0o9r5Q6opTa1avtQaVUlVJqu+dxTa9jP1VKlSql9iqlFvVqv8rTVqqUeqBXu0UptdnT/rJSKtTTHuZ5Xeo5nj1cX7QQQgghhK8aTM/bC8BVfbQ/rrWe7XmsBVBKTQeWATme9zytlDIppUzAU8DVwHRguedcgN97rjURqAdu97TfDtR72h/3nCeEEEIIEdCCBzpBa/3RWfR6LQZWaa07gDKlVClg9Rwr1VofBFBKrQIWK6V2A5cB/+Y550XgQeDPnms96Gl/FfiTUkrpAVYVTkpK0tnZgw1XCCGEEMI4W7ZsOaq1Tj6b9wyYvJ3BXUqprwNFwI+11vVAGvB5r3MqPW0AFae0zwMSgQattbOP89N63qO1diqlGj3nHz1TUNnZ2RQVFQ35ixJCCCGEGC1KqUNn+56hTlj4MzABmA1UA/93iNcZFkqpO5RSRUqporq6OiNDEUIIIYQYUUNK3rTWtVrrbq21C/grXw6NVgEZvU5N97T1134MiFdKBZ/SftK1PMfjPOf3Fc+zWus8rXVecvJZ9TwKIYQQQviUISVvSqnUXi+XAD0zUd8ClnlmilqASUAhYAMmeWaWhuKe1PCWp35tA3CL5/23AW/2utZtnue3AB8MVO8mhBBCCOHvBqx5U0qtBBYASUqpSuBXwAKl1GxAA3bgOwBa62Kl1CtACeAEVmituz3XuQtYB5iA57XWxZ5b3A+sUkr9BtgGPOdpfw74m2fSgwN3wieEEEJ4na6uLiorK2lvbzc6FOGlwsPDSU9PJyQk5JyvpfytMysvL0/LhAUhhBCjqaysjJiYGBITE1FKGR2O8DJaa44dO0ZTUxMWi+WkY0qpLVrrvLO5nuywIIQQQpyj9vZ2SdxEv5RSJCYmDlvPrCRvQgghxDCQxE2cyXB+f0jyJoQQQviBRx55hJycHHJzc5k9ezabN28esXs9+OCDPPbYYyN2fXFm57JIrxBCCCG8wGeffcaaNWvYunUrYWFhHD16lM7OTqPDEiNEet6EEEIIH1ddXU1SUhJhYWEAJCUlMW7cOLKzs7nvvvuYOXMmVquV0tJSAOrq6rj55pvJz88nPz+fTz75BHD3qH3rW99iwYIFjB8/nieeeOLEPR555BEmT57MxRdfzN69e0f/ixQnSM+bEEIIMYweeruYksPHh/Wa08fF8qvrc/o9vnDhQh5++GEmT57MFVdcwdKlS7n00ksBiIuLY+fOnbz00kv88Ic/ZM2aNdx9993cc889XHzxxZSXl7No0SJ2794NwJ49e9iwYQNNTU1MmTKF733ve+zYsYNVq1axfft2nE4nc+bMYe7cucP6NYrBk+RNiEHSWuPSYAqSomQhhHeJjo5my5YtbNq0iQ0bNrB06VIeffRRAJYvX37i33vuuQeA9957j5KSkhPvP378OM3NzQBce+21hIWFERYWRkpKCrW1tWzatIklS5YQGRkJwA033DCaX544hSRvQgzSo+/u4cN9daz9wSUESQInhOjHmXrIRpLJZGLBggUsWLCAmTNn8uKLLwInz3Lsee5yufj8888JDw8/7To9Q68913Q6nSMcuThbUvMmxCC9t7uWPTVNfHqgzy12hRDCMHv37mX//v0nXm/fvp2srCwAXn755RP/XnDBBYB7mPXJJ5886fwzmT9/Pm+88QZtbW00NTXx9ttvD/eXIM6C9LwJMQjHmjs4UNcCwEpbORdPSjI4IiGE+FJzczPf//73aWhoIDg4mIkTJ/Lss8+yZs0a6uvryc3NJSwsjJUrVwLwxBNPsGLFCnJzc3E6ncyfP59nnnmm3+vPmTOHpUuXMmvWLFJSUsjPzx+tL030QbbHEmIQ/rWrhu/+f1s4LzOeXVWNfP7Ty0mMDhv4jUKIgLB7926mTZtmdBinyc7OpqioiKQk+YPTG/T1fSLbYwkxQmx2B2HBQfx68Qy6ujWvba0yOiQhhBABSpI3IQbBZncwKyOeGWlxzMmMZ6WtHH/rtRZC+B+73S69bn5IkjchBtDS4aT48HGs2WYAllkzOVjXgs1eb3BkQgghApEkb0IMYFt5A90uTb7Fnbxdl5tKTFgwqwrLDY5MCCFEIJLkTYgBFNodBCmYkxkPQGRoMDfMHsc7O6tpbO0yODohhBCBRpI3IQZgK3MwfVwsMeEhJ9qWWzPpcLp4Y7tMXBBCCDG6JHkT4gw6nS62VdST76l36zEjLY4ZabGsLJSJC0IIIUaXJG9CnMGuw420d7lOS94AluVnsqemiS8qGw2ITAghTvbII4+Qk5NDbm4us2fPZvPmzSN2rwcffJDHHnus3+Pf+MY3sFgszJ49m1mzZvH++++f8XobN27kuuuuA+CFF17grrvuAuCZZ57hpZdeGr7Aca99d8kll5zUNnv2bGbMmDGs9xlJssOCEGdgK3MA9Jm8LZ49jkfe2c3LtnJmZ8SPdmhCCHHCZ599xpo1a9i6dSthYWEcPXqUzs5OQ2P6wx/+wC233MKGDRu44447Ttq+a7C++93vjkBk0NTUREVFBRkZGezevXtE7jGSJHkT4gxs9nosSVEkx5y+m0JMeAjX5aby1vbD/OLa6USFyY+TEAJ49wGo2Tm81xw7E65+tN/D1dXVJCUlndhUvmdtt+zsbG699VbeffddIiIi+Mc//sHEiROpq6vju9/9LuXl7lnzf/zjH7nooot48MEHKS8v5+DBg5SXl/PDH/6QH/zgB4C7Z+/FF18kJSWFjIwM5s6dO6jQL7jgAqqq3PXB7e3tfO9736OoqIjg4GD++7//m6985Sv9vvfBBx8kOjqan/zkJyxYsIB58+axYcMGGhoaeO6557jkkktobW3lG9/4Brt27WLKlCkcPnyYp556iry8/jctuPXWW3n55Zf5yU9+wsqVK1m+fDl/+9vfAOju7uaBBx5g48aNdHR0sGLFCr7zne/Q3NzM4sWLqa+vp6uri9/85jcsXrwYu93O1VdfzcUXX8ynn35KWloab775JhEREYP67zMUMmwqRD9cLk3RIQf52Qn9nrPMmklLZzdvf3F4FCMTQoiTLVy4kIqKCiZPnsydd97Jhx9+eOJYXFwcO3fu5K677uKHP/whAHfffTf33HMPNpuN1atX8+1vf/vE+Xv27GHdunUUFhby0EMP0dXVxZYtW1i1ahXbt29n7dq12Gy2Qcf2r3/9ixtvvBGAp556CqUUO3fuZOXKldx22220t7cP+lpOp5PCwkL++Mc/8tBDDwHw9NNPk5CQQElJCb/+9a/ZsmXLgNe5+eabee211wB4++23uf76608ce+6554iLi8Nms2Gz2fjrX/9KWVkZ4eHhvP7662zdupUNGzbw4x//+ETN8/79+1mxYgXFxcXEx8ezevXqQX9NQyFdBUL0o7SumYbWrj6HTHvMyYxn8phoVtoqWGbNHMXohBBe6ww9ZCMlOjqaLVu2sGnTJjZs2MDSpUt59FF3HMuXLz/x7z333APAe++9R0lJyYn3Hz9+nObmZgCuvfZawsLCCAsLIyUlhdraWjZt2sSSJUuIjIwE4IYbbhgwpnvvvZef/exnVFZW8tlnnwHw8ccf8/3vfx+AqVOnkpWVxb59+wb9dd50000AzJ07F7vdfuKad999NwAzZswgNzd3wOskJiaSkJDAqlWrmDZt2omvC6CgoIAdO3bw6quvAtDY2Mj+/ftJT0/nZz/7GR999BFBQUFUVVVRW1sLcKK+79TYRookb0L0o9BT72a19J+8KaVYlp/Jw2tK2F19nGmpsaMVnhBCnMRkMrFgwQIWLFjAzJkzefHFFwH376kePc9dLheff/454eHhp12nZ+i155pOp3NI8fTUvD355JN861vfGlSP2EB6YjuXuHosXbqUFStW8MILL5zUrrXmySefZNGiRSe1v/DCC9TV1bFlyxZCQkLIzs4+0Wt46n+ztra2c4ptIDJsKkQ/bHYHKTFhZJojz3jeTXPSCA0Okh0XhBCG2bt370kTArZv305WVhYAL7/88ol/L7jgAsA9zPrkk0+edP6ZzJ8/nzfeeIO2tjaampp4++23Bx3bXXfdhcvlYt26dVxyySX8/e9/B2Dfvn2Ul5czZcqUQV+rLxdddBGvvPIKACUlJezcObh6wyVLlnDfffedlqQtWrSIP//5z3R1dZ2Is6WlhcbGRlJSUggJCWHDhg0cOnTonOI+F9LzJkQ/bGUO8rPNJ/3V2pf4yFCunjGW17dV8dNrphEeYhqlCIUQwq25uZnvf//7NDQ0EBwczMSJE3n22WdZs2YN9fX15ObmEhYWxsqVKwF44oknWLFiBbm5uTidTubPn88zzzzT7/XnzJnD0qVLmTVrFikpKeTn5w86NqUUv/jFL/iv//ov3nnnHb73ve8xc+ZMgoODeeGFF07qtRqKO++8k9tuu43p06czdepUcnJyiIuLG/B9MTEx3H///ae1f/vb38ZutzNnzhy01iQnJ/PGG2/wta99jeuvv56ZM2eSl5fH1KlTzynuc6H8bYHRvLw8XVRUZHQYwsdVNbRx0aMf8OD10/nGRZYBz//swDGW//Vz/vvWWdw0J30UIhRCeJPdu3czbdo0o8M4TXZ2NkVFRSdmn/qj7u5uurq6CA8P58CBA1xxxRXs3buX0NBQo0M7TV/fJ0qpLVrr/qfG9kF63oTow4n13c5Q79bb+ePNWJKiWFVYIcmbEEKMotbWVr7yla/Q1dWF1pqnn37aKxO34STJmxB9KLQ7iAkLZurYwU1AUEqxND+DR9/dQ+mRZiamRI9whEIIMbCRnvW4YsUKPvnkk5Pa7r77br75zW+O6H17i4mJoa8Rt3nz5tHR0XFS29/+9jdmzpw5WqGNGEnehOiDrczB3OwETEFnrnfr7eY56Ty2bi8v28r5+bXTRzA6IYTwDk899ZTRIfRrJLcHM5rMNhXiFPUtnew/0nzG9d36khwTxhXTxrB6axUdzu4Rik4I4a38rYZcDK/h/P4YMHlTSj2vlDqilNrVx7EfK6W0UirJ81oppZ5QSpUqpXYopeb0Ovc2pdR+z+O2Xu1zlVI7Pe95Qnmm9imlzEqp9Z7z1yul+l/mXohhZLP3v5/pQJZZM3C0dLK+pHa4wxLCJ7hcms0Hj7GvtsnoUEZVeHg4x44dkwRO9ElrzbFjx/pcV28oBjNs+gLwJ+Cl3o1KqQxgIdB7caurgUmexzzgz8A8pZQZ+BWQB2hgi1LqLa11veec/wA2A2uBq4B3gQeA97XWjyqlHvC8Pn1OrxDDzGZ3EGoKIjd94Knmp7pkUjJp8RGsKqzgutxxIxCdEN6p/Fgrr26tZPWWSqoa2hifHMUHP15gdFijJj09ncrKSurq6owORXip8PBw0tOHZ0LbgMmb1vojpVR2H4ceB+4D3uzVthh4Sbv/9PhcKRWvlEoFFgDrtdYOAKXUeuAqpdRGIFZr/bmn/SXgRtzJ22LP+wBeBDYiyZsYBTZ7PbMy4oa0XpspSHFrXgaPv7eP8mOtZCaeeYFfIXxZc4eTtTureXVLJYVlDpSCiycmMSsjjrU7azjS1E5KzPD0NHi7kJAQLJaBlxUSYjgMqeZNKbUYqNJaf3HKoTSgotfrSk/bmdor+2gHGKO1rvY8rwHGnCGeO5RSRUqpIvmrR5yL1k4nu6oahzRk2uPW/HSCFLxcJDsuCP/jcmk+PXCUH72ynfzfvMd9r+6grqmDexdN4ZP7L+Nvt8/jjvkTACiy1xscrRD+6axnmyqlIoGf4R4yHRVaa62U6reQQGv9LPAsuBfpHa24hP/ZXt6A06UHvb5bX1LjIlgwJYV/FlVyzxWTCTbJvCDh+04dFo0JC+bG88Zxy9x05mQmnLQTSc64WCJCTBSWObhmZqqBUQvhn4ayVMgEwAJ84flhTQe2KqWsQBWQ0evcdE9bFV8Ogfa0b/S0p/dxPkCtUipVa13tGXo9MoRYhTgrhXb30M/crHObH7MsP4M79hzhgz1HWJgzdpiiE2J0tfQaFt3ca1j0vqumsHD6WCJC+y4tCDEFMTcrgc2exa6FEMPrrJM3rfVOIKXntVLKDuRprY8qpd4C7lJKrcI9YaHRk3ytA37ba8boQuCnWmuHUuq4Uup83BMWvg707JT7FnAb8Kjn3961dUKMCJvdwbSxscSGh5zTdS6bmkJKTBirbBWSvAmf4nJpNpc5eHVLJe/uqqa1sxtLUhT3LprCkvPSGBcfMajrWC1mHn9vH42tXcRFntvPkxDiZAMmb0qplbh7zZKUUpXAr7TWz/Vz+lrgGqAUaAW+CeBJ0n4N2DznPdwzeQG4E/eM1gjcExXe9bQ/CryilLodOATcelZfmRBnqavbxdZDDdyad+6zgYJNQXw1L50/bzxAdWMbqXGD+8ATwigVjlZe3VLJ6q2VVNa3ER0WzOLZfQ+LDobVYkZrKDrk4PJp/ZYsCyGGYDCzTZcPcDy713MNrOjnvOeB5/toLwJm9NF+DLh8oPiEGC4lh4/T1tV9TvVuvS3Ny+SpDQd4xVbJ3VdMGpZrCjGc+hsWvXfRmYdFB2N2RjyhpiAK7ZK8CTHcZHssITx6Fue1nsNM094yEyO5eGISrxRVcNdlE89qqy0hRkpfw6LZiZH8ZOFklsxJJ22Qw6IDCQ8xkZseR6HUvQkx7CR5E8KjsMxBVmIkKbHDty7VMmsGd/1jGx+XHuXSycnDdl0hzlaFo5XVW93DohUO97DoDbPcw6Jzs85+WHQwrBYzz350kNZOJ5Gh8nEjxHCRnyYhcG9dUnSonsumpgx88lm4cvoYzFGhrCosl+RNjLqWDifv7qrh1S0VfH7QPSx60YQkfnzlFBblnNuw6GBYLWae3niAbeUNXDQxaUTvJUQgkeRNCOBAXTOOls5hGzLtERZs4uY5afzvJ3bqmjpIjgkb1usLcSqXS1Nodw+Lrt05csOigzE3K4EgBZvLHJK8CTGMJHkTAigsc68En5d9buu79WVpfiZ/3VTG6q2VfPfSCcN+fSHAmGHRgcSEh5AzLo7CsmOjfm8h/Jkkb0LgnqyQFB2KJSlq2K89MSUaa7aZl20VfGf+eEM+RIV/6mtY9MIJifzoyslclZM64sOig5Gfbebvmw/R6XQRGiy7jQgxHCR5EwJ38pafbR6xxGqZNYMfvfIFnx90cMGExBG5hwgMLpfGZnfwz17DolmJkfz4ysksmZNGekKk0SGexGox8/wnZeysamBu1vCWJQgRqCR5EwGvurGNyvo2vnWRZcTucc3MVB58q5hVtnJJ3sSQVDhaeW1rFau3VlLuaCU6LJjrc8dxS146eQYNiw5GvqcUYXOZQ5I3IYaJJG8i4PWsQ2UdpsV5+xIeYmLJeWmstFXwUGsn8ZGhI3Yv4T9aO528u7OGV7dU8tnBYyeGRe+5chKLcsb6xPIbidFhTEqJprDMwZ0LjI5GCP/g/T/5Qowwm91BdFgwU8fGjOh9llkzefGzQ7y2tYpvXTxyvXzCt2mtKSz7crZoi5cPiw6G1WLmre2H6XZpWaxaiGEgyZsIeLayes7LjCfYNLLF1NNSY5mVHscqWznfvCjba4e5hDHau7r5y4cHTwyLRoWauM4HhkUHw2ox8/fN5eyuPs6MtDijwxHC50nyJgJaQ2sne2ubuC43dVTut8yayU9f28nW8gbmZg3/siTCdz298QBPvL/f54ZFByPfs35iYZlDkjchhoHM2xYBbcsh9/puw7UZ/UCunzWOyFATqwrLR+V+wnf8a1c1548384//OJ8l56X7TeIGMC4+ggxzhOxzKsQwkeRNBLRCu4MQk2J2Rvyo3K9n4dQ1O6ppau8alXsK71d2tIV9tc0snD7W6FBGjDU7kUK7A6210aEI4fMkeRMBzVbmIDc9nvCQ0VvMdJk1k7aubt7cfnjU7im82/qSGgAW5owxOJKRM89ixtHSyYG6ZqNDEcLnSfImAlZ7Vzc7qxpP1OOMllnpcUwdG8MqmwydCrd1xbXkjIv1yZmkg9VTmtCzFZ0QYugkeRMBa1t5A13dGqtldCcOKKVYbs1kV9VxdlU1juq9hfc50tTO1vJ6FuX475ApQHZiJMkxYbLPqRDDQJI3EbBsdvdekHMzR3/V9xtnpxEWHMRKmbgQ8N4rOYLW/j1kCu4/WqwWM5vLpO5NiHMlyZsIWDa7gyljYoiLDBn1e8dFhnDtzFTe3H6Y1k7nqN9feI+CkhoyzZFMGTOyi0R7g3kWM9WN7VTWtxkdihA+TZI3EZCc3S62Hqof9Xq33pZZM2nucLJmR7VhMQhjNbV38WnpMRbljPHpRXgHy2r5cr03IcTQSfImAtLu6iZaOrtHbX23vuRnJzAhOUrWfAtgG/fW0dntYqGf17v1mJwSQ1xECDa7JG9CnAtJ3kRAKvR8eFgN7HlTSrEsP5Ot5Q3sq20yLA5hnIKSWhKjQpmTGRi7bQQFKfKzE6TnTYhzJMmbCEi2MgcZ5gjGxoUbGsdNc9IIMSmZuBCAOpzdbNhzhCunjwmozdqtFjMHj7ZwpKnd6FCE8FmSvImAo7XGZneQn2Vcr1uPxOgwFuaM5fVtVbR3dRsdjhhFnx04RnOH0+9nmZ7KakkEwCbrvQkxZJK8iYBz8GgLx1o6Da136215fiYNrV2sK64xOhQxigpKaokKNXHhhCSjQxlVOeNiiQw1yXpvQpwDSd5EwCny1LsZOdO0twsnJJJhjmBVYYXRoYhR4nJp1pfUsmBKyqhuzeYNQkxBzMlMoNAuPW9CDJUkbyLgFJbVkxgVyoTkKKNDAdxF3MvyM/ns4DHsR1uMDkeMgm0VDdQ1dQTckGkPq8XMnprjNLZ2GR2KED5JkjcRcGx2B3nZCV61rtZX56ZjClKssknvWyAoKKkhxKT4ytQUo0MxhNViRmsoOiSzToUYCkneRECpPd5OuaPVa4ZMe6TEhnPZ1BRe3VJJV7fL6HDECNJaU1Bcy/njE4kNH/3dPbzB7Ix4Qk1BsmSIEEMkyZsIKD0fFt6WvAEst2ZwtLmD93fXGh2KGEGlR5opO9ri9xvRn0l4iIlZGXFsluRNiCEZMHlTSj2vlDqilNrVq+3XSqkdSqntSqkCpdQ4T7tSSj2hlCr1HJ/T6z23KaX2ex639Wqfq5Ta6XnPE8ozlqWUMiul1nvOX6+UCoxVLMWIstkdRIaayBkXa3Qop7l0cgqpceGslIkLfq1nVvGV0wOz3q1HfraZXVWNsrevEEMwmJ63F4CrTmn7g9Y6V2s9G1gD/Ken/WpgkudxB/BncCdiwK+AeYAV+FWvZOzPwH/0el/PvR4A3tdaTwLe97wW4pzY7PXMyUwg2OR9nc6mIMVX8zL4aH8dlfWtRocjRkhBSS2zM+IZE2vsAtFGs1rMOF2abeUNRocihM8Z8BNMa/0R4Dil7Xivl1GA9jxfDLyk3T4H4pVSqcAiYL3W2qG1rgfWA1d5jsVqrT/XWmvgJeDGXtd60fP8xV7tQgxJY1sXe2qOe+WQaY9b89IBeKWo0uBIxEg43NDGjsrGgB4y7TE3K4EghQydCjEEQ+5+UEo9opSqAL7Glz1vaUDvMZ9KT9uZ2iv7aAcYo7Wu9jyvAQJ7jEGcs62H6tEa8i3eOwKfnhDJJZOS+WdRBd0uPfAbhE9ZX+KuZwzUJUJ6iwkPIWdcnCzWK8QQDDl501r/XGudAfwduGv4QurzXpove/dOo5S6QylVpJQqqqurG8lQhA8rtDsIMSnOy/De5A1geX4G1Y3tfLjviNGhiGFWUFLDhOQoJiRHGx2KV7BazGwrb6DDKVvDCXE2hqPw5+/AzZ7nVUBGr2PpnrYztaf30Q5Q6xlWxfNvv59kWutntdZ5Wuu85OTkc/hShD+zlTmYkRZHRKh3r2h/+bQxJEWHysQFP9PQ2snnBx0yZNqL1WKmw+liV1Wj0aEI4VOGlLwppSb1erkY2ON5/hbwdc+s0/OBRs/Q5zpgoVIqwTNRYSGwznPsuFLqfM8s068Db/a6Vs+s1Nt6tQtx1tq7utlR2ejV9W49QoODuHluOh/sOcKR4+1GhyOGyQd7jtDt0iyU5O2Enp9HqXsT4uwMZqmQlcBnwBSlVKVS6nbgUaXULqXUDtyJ2N2e09cCB4FS4K/AnQBaawfwa8DmeTzsacNzzv943nMAeNfT/ihwpVJqP3CF57UQQ/JFRQOd3S6fSN4AluVn0u3S/HOLTFzwFwXFtYyNDSc3Lc7oULyGOSqUSSnRslivEGcpeKATtNbL+2h+rp9zNbCin2PPA8/30V4EzOij/Rhw+UDxCTEYRYfcm2DnZXl3vVsPS1IU5483s8pWzvcunUBQkPds5SXOXntXNx/uq+OWueny//IUVouZN7cfptulMcl/GyEGxfsWuxJiBBSWOZg8JpqEqFCjQxm05dZMKhxtfHpAZuP5uk37j9LW1S2zTPtgtZhp7nCyu/r4wCcLIQBJ3kQA6HZpth6q95kh0x6LcsYSHxnCSlu50aGIc1RQXENMeDDnj080OhSvY7W4fy5l6FSIwZPkTfi93dXHaepwnviQ8BXhISaWnJdGQXENx5o7jA5HDJGz28V7u2u5fGoKIV64s4fRUuMiyDBHSPImxFmQ3yTC79ns7g+FPB/reQP30GlXt+a1rVUDnyy8UtGheupbu2SJkDOwZidSaHfgLpsWQgxEkjfh92x2B2nxEaTFRxgdylmbPCaGOZnxrLSVywebj1pXXENocM8+/JkAACAASURBVBDzJ8salP2ZZzHjaOnkQF2z0aEI4RMkeRN+TWuNzV5PfrZvzDLtyzJrJgfrWrDZ640ORZwlrTUFxbVcMjGJqLABJ/cHrJ6SBlnvTYjBkeRN+LVDx1qpa+og38fq3Xq7LjeVmLBgVsnEBZ9TUn2cqoY2GTIdQFZiJCkxYdgkeRNiUCR5E36t0FPvZvXBercekaHB3DB7HGt3VtPY1mV0OOIsrCuuJUjB5dNSjA7FqymlyLeY2VwmdW9CDIYkb8Kv2cocJESGMDHFtzcCX27NpL3LxZvbZeKCLykoriEvy0xidJjRoXi9eRYz1Y3tVNa3GR2KEF5Pkjfh12x2B3nZZtxb5/quGWlxzEiLZWVhhfRM+IjyY63sqWmShXkHSdZ7E2LwJHkTfutIUzv2Y60+PVmht2X5meyuPs6OykajQxGDUFBSAyD1boM0OSWGuIgQSd6EGARJ3oTfspW5Z2f62s4K/Vk8exwRISaZuOAjCoprmZYaS4Y50uhQfEJQkCI/23xiXUYhRP8keRN+y2Z3EBFiYkZanNGhDIuY8BCuy03lre2HaelwGh2OOIOjzR3YDjlYOF2GTM+G1ZLAwaMtHGlqNzoUIbyaJG/Cb9nsDs7LjPerLYmWWTNp6ezm7S8OGx2KOIP3d9eiNVLvdpasFvferz295kKIvvnPp5oQvTS1d7G7+rjfDJn2mJMZz+Qx0ay0VRgdijiDguJa0hMimJ4aa3QoPiVnXCyRoSYKy44ZHYoQXk2SN+GXthyqx6Xxuc3oB6KUYml+Jl9UNLC7+rjR4Yg+NHc42VR6lIXTx/r8LOfRFmIKYm5Wguy0IMQAJHkTfslmd2AKUszOiDc6lGF303lphJqCWFUoExe80Uf76uh0ulgkQ6ZDYs02s7e2icZWWZBaiP5I8ib8kq2snhnjYv1yP8mEqFCumjGW17dV0d7VbXQ44hTrimswR4UyN8s/lqgZbfkWM1pD0SHpfROiP5K8Cb/T4exme2WD39W79bbMmsHxdidrd1YbHYropdPp4oM9R7h8agrBfjRRZjTNzogn1BQk670JcQby20X4nZ2VjXQ6XT69Gf1ALhifSHZiJKsKZeKCN9lcdoymdqcszHsOwkNMzMqIk7o3Ic5Akjfhd3o2o/fnnreeiQuFdgelR5qNDkd4rCuuITLUxMWTkowOxadZLWZ2VTXS2inrGQrRF0nehN+xlTmYmBKNOSrU6FBG1C1z0wkOUrwsOy54BZdLs76klksnJxMeYjI6HJ9mtSTidGm2lTcYHYoQXkmSN+FXul2aokP1frOf6Zkkx4RxxbQxrN5aRYdTJi4Y7YvKBmqPd8jCvMNgTmY8QQoZOhWiH5K8Cb+yt6aJpnanXw+Z9rbMmoGjpZP1JbVGhxLwCkpqCQ5SXDZFkrdzFRMeQs64OFmsV4h+SPIm/IotAOrdertkUjJp8REyccELFBTXcP74ROIiQ4wOxS9YLWa2lTdIr7IQfZDkTfgVm91Balw46QkRRocyKkxBilvzMvi49Cjlx1qNDidglR5p5kBdiwyZDiOrxUyH08XOykajQxHC60jyJvyG1hqb3UF+tjmgtiW6NT+dIAUvF8nEBaMUlNQAcOV0Sd6GS0/vudS9CXE6Sd6E36hwtFF7vMOv13frS2pcBAumpPDPokqc3S6jwwlIBcW1zEqPIzUuMHp8R4M5KpRJKdEnSiGEEF+S5E34jZ713awBUu/W27L8DI40dbBhb53RoQScmsZ2tlc0sFAW5h12VouZIns93S5tdChCeBVJ3oTfsJU5iIsIYVJKtNGhjLrLpqaQEhMmm9UbYP1u90xf2Yh++FktZpo7nOyuPm50KEJ4FUnehN+w2R3kZSUQFBQ49W49gk1BfDUvnQ17j1Dd2GZ0OAGloLiG8UlRTEgOvD8aRprVInVvQvRlwORNKfW8UuqIUmpXr7Y/KKX2KKV2KKVeV0rF9zr2U6VUqVJqr1JqUa/2qzxtpUqpB3q1W5RSmz3tLyulQj3tYZ7XpZ7j2cP1RQv/c7S5g4NHWwKu3q23pXmZuDT8s6jS6FACRmNbF58dOMaVOWMCapLMaEmNiyDTHCnrvQlxisH0vL0AXHVK23pghtY6F9gH/BRAKTUdWAbkeN7ztFLKpJQyAU8BVwPTgeWecwF+DzyutZ4I1AO3e9pvB+o97Y97zhOiT0UBtr5bXzITI7l4YhIv2ypwSY3QqNi49whOl5aN6EdQfrYZm70ereV7WogeAyZvWuuPAMcpbQVa654dgz8H0j3PFwOrtNYdWusyoBSweh6lWuuDWutOYBWwWLn/VL0MeNXz/heBG3td60XP81eBy5X8aSv6UVhWT3hIEDPT4owOxVDLrBlUNbSxqfSo0aEEhHXFNaTEhDE7PX7gk8WQzLOYcbR0cqCu2ehQhPAaw1Hz9i3gXc/zNKD3Uu+Vnrb+2hOBhl6JYE/7SdfyHG/0nC/EaWx2B7Mz4gkNDuwyziunj8EcFSoTF0ZBe1c3G/fWceX0MQFZZzlapO5NiNOd0yedUurngBP4+/CEM+Q47lBKFSmliurqZKmEQNPc4aT4cGNAD5n2CAs2cfOcNNaX1FLX1GF0OH7tk9KjtHZ2yxIhIywrMZKUmDAKJXkT4oQhJ29KqW8A1wFf018WI1QBGb1OS/e09dd+DIhXSgWf0n7StTzH4zznn0Zr/azWOk9rnZecnDzUL0n4qK2H6nHpwK53621pfgZOl2b1Vpm4MJIKimuJCQvmgvEyIDCSlFJYLWYKyxxS9yaEx5CSN6XUVcB9wA1a694bKr4FLPPMFLUAk4BCwAZM8swsDcU9qeEtT9K3AbjF8/7bgDd7Xes2z/NbgA+0/OSKPtjsDoIUzMlKMDoUrzAxJYb87ARetlXIh90I6XZp3ttdy1empgT8UP1osFrMVDe2U1kvy+AIAYNbKmQl8BkwRSlVqZS6HfgTEAOsV0ptV0o9A6C1LgZeAUqAfwErtNbdnpq1u4B1wG7gFc+5APcDP1JKleKuaXvO0/4ckOhp/xFwYnkRIXqz2R3kjIsjOix44JMDxLL8TMqOtvD5QRlqGglbDtVzrKVTNqIfJT11bzJ0KoTbgJ92WuvlfTQ/10dbz/mPAI/00b4WWNtH+0Hcs1FPbW8HvjpQfCKwdTpdbCtv4GvzsowOxatcMzOVB98uZpWtnAsmyLDecCsoriHUFMSlk6VMYzRMTokhLiKEwjIHN89NH/gNQvg56e8XPm1nVSMdThdWiwyZ9hYRamLJeWm8u6uGhtZOo8PxK1prCkpquWhiIjHhIUaHExCCghT52eYT+xcLEegkeRM+zeb5ZT43SyYrnGpZfiadThevba0a+GQxaHtqmih3tMos01E2z2Km7GgLR5rajQ5FCMNJ8iZ8mq3MwfikKJJjwowOxetMHxfLrPQ4VtnKZeLCMCoorkUpuGKa1LuNpp6t72xl9QZHIoTxJHkTPsvl0hQdqpclQs5gmTWTfbXNbC1vMDoUv7GuuIa5mQnyB8MoyxkXS2SoSfY5FQJJ3oQP23+kmca2roDejH4g188aR2SoSXZcGCYVjlZKqo/LLFMDhJiCmJuVIDstCIEkb8KH9RQvW6XnrV/RYcHcMGsca3ZU09TeZXQ4Pm99SS0AC6dLvZsRrNlm9tY2ySQcEfAkeRM+y1bmYExsGBnmCKND8WrLrJm0dXXz5vbDRofi89YV1zBlTAzZSVFGhxKQrBYzWkORXereRGCT5E34JK01NruD/GwzSsmm4GcyKz2OqWNjWGWTodNz4WjpxGZ3sEiGTA0zKyOeUFPQiVnmQgQqSd6ET6qsb6O6sV0mKwyCUorl1kx2VR1nV1Wj0eH4rPd21+LSyBIhBgoPMTErI07q3kTAk+RN+KSev7wleRucG2enERYcxEqZuDBkBcW1pMVHkDMu1uhQAprVYmZXVSMtHU6jQxHCMJK8CZ9kszuICQ9mytgYo0PxCXGRIVw7M5U3tx+mtVM+9M5Wa6eTTfvruHL6GBmmN5jVkojTpdkmy9+IACbJm/BJNns9eVkJmILkg3Swllkzae5w8s6OaqND8Tkf7aujw+mSJUK8wNysBIIUst6bCGiSvAmf42jppPRIs6zvdpbysxOYkBzFKluF0aH4nILiWuIjQ2RZGi8QHRZMzrg42edUBDRJ3oTPscn6bkOilGJZfiZbDtWzr7bJ6HB8Rle3i/f3HOHyqWMINsmvTG9gtZjZVt5Ah7Pb6FCEMIT8JhI+x1bmIDQ4iJnpcUaH4nNumpNGiEmxqlB63warsMxBY1uXDJl6EavFTIfTxc5KmT0tApMkb8Ln2OwOZqfHExZsMjoUn5MYHcbCnLG8tq2S9i7ptRiMguIawkOCmD8p2ehQhEfPLHNZMkQEKknehE9p6XCy6/Bx8i0JRofis5bnZ9LQ2sW64hqjQ/F6WmsKSmqZPymZiFD5Y8FbmKNCmTwmmkJJ3kSAkuRN+JTtFQ10u7Ss73YOLpyQyPikKP743n7aOqX37Ux2VjVS3dguC/N6ofxsM1sO1dPt0kaHIsSok+RN+JTCMgdByr1cgBiaoCDFb5bMoOxoC/+3YK/R4Xi1guJaTEGKy6emGB2KOIXVYqa5w8nu6uNGhyLEqJPkTfgUm93BtNRYYsJDjA7Fp104IYl/Pz+T5z4pY8shGXrqz7riGqzZZhKiQo0ORZzCapG6NxG4JHkTPqOr28W28gYZMh0mD1w9jXFxEdz76g6ZvNCHg3XN7D/SLBvRe6nUuAgyzZGyWK8ISJK8CZ+xq6qRtq5uSd6GSXRYML+/OZeDdS08/t4+o8PxOgUltQBcKfVuXstqMWOz16O11L2JwCLJm/AZJzajl5mmw+biSUkst2bw148Osq283uhwvEpBcQ0z0mJJi48wOhTRD2u2GUdLJwfqmo0ORYhRJcmbF+rqdvG7d3dLIe4pbPZ6shMjSYkJNzoUv/Kza6YxNjac+2T49IQjx9vZVtHAounS6+bNpO5NBCpJ3rzQ61ur+MuHB7nrH1vlw9TD5dIU2R0yZDoCYsJD+N3Nuew/0swT7+83OhyvsH53LVojS4R4uazESFJiwmS9NxFwJHnzMs5uF09tLGVMbBgH6lr40welRofkFQ7UNVPf2iWb0Y+QSycnc2teOn/56CA7KhuMDsdwBcW1ZCdGMnlMtNGhiDNQSmG1mNl80CF1byKgSPLmZd7ecZhDx1p5ePEMbp6TzjMfHqD4sOzfVyib0Y+4n187naToUO79546A3vC7qb2LTw8cZWHOWJRSRocjBjDPYqbmeDuV9W1GhyLEqJHkzYt0uzR/+qCUqWNjuHLaGH553TTiI0O4f/UOnN0uo8MzlK3MQVJ0GFmJkUaH4rfiIkL43U0z2VvbxFMB3OO7YW8dXd2ahdNliRBf0NMbL0OnIpBI8uZF/rWrhgN1Ldx12USCghTxkaE8vHgGu6qO89dNZUaHZyibvR6rJUF6QkbYZVPHcNOcNJ7aeIBdVYHZ41tQXENSdBjnZcqsZl8wOSWGuIgQSd5EQJHkzUu4XJonP9jPhOQorp6ReqL9mpmpXJUzlsff28fBAJ0OX9XQRlVDm0xWGCW/ui6HxKhQ7n11B53OwOrx7XB2s3FvHVdOT8EUJH8o+IKgIEV+tvlEaYUQgUCSNy/x3u5a9tQ0cddlE0/70Hh4cQ7hwUHcv3oHrgDchLmoZ303Sd5GRVxkCI8smcnu6uM8vTGwhk8/PXCM5g4nC2WJEJ8yz2Km7GgLR463Gx2KEKNiwORNKfW8UuqIUmpXr7avKqWKlVIupVTeKef/VClVqpTaq5Ra1Kv9Kk9bqVLqgV7tFqXUZk/7y0qpUE97mOd1qed49nB8wd5Ia82TH5SSlRjJ9bnjTjueEhvOL6+bjs1ez983HzIgQmMVljmICQtmWmqs0aEEjCunj2Hx7HH86YNSSg4HznqDBcW1RIWauHBiotGhiLPQs96b9L6JQDGYnrcXgKtOadsF3AR81LtRKTUdWAbkeN7ztFLKpJQyAU8BVwPTgeWecwF+DzyutZ4I1AO3e9pvB+o97Y97zvNLG/fVsbOqkTsXTCDY1Pf/klvmpnPJpCQefXcPVQ2BNavKZncwJytBhrFG2YPX5xAfGcK9r35BVwBMmOl2adaX1LJgagphwSajwxFnIWdcLJGhJmxS9yYCxIDJm9b6I8BxStturfXePk5fDKzSWndorcuAUsDqeZRqrQ9qrTuBVcBi5a4+vwx41fP+F4Ebe13rRc/zV4HLlR9Wq2utefL9/aTFR7DkvPR+z1NK8dslM9HAz17bGTBrGtW3dLKvtpn8bCkeH20JUaH85sYZFB8+zl8+PGB0OCNue0U9R5s7WCQL8/qcYFMQc7MSZKcFETCGu+YtDajo9brS09ZfeyLQoLV2ntJ+0rU8xxs9559GKXWHUqpIKVVUV1c3TF/K6Pj0wDG2ljfw3QUTCA0+8/+ODHMk9y2awof76nh9W9UoRWisokPu/Tal3s0YV81I5brcVP7f+/vZW9NkdDgjal1xLSEmxYIpyUaHIobAmm1mb20TDa2dRocixIjziwkLWutntdZ5Wuu85GTf+sX7xPv7GRMbxlfn9t/r1tv/uSCbuVkJPLymhLqmjhGOzng2u4NQUxCzMuKNDiVgPXRDDrHh7uFTf11vUGvNuuIaLpiQRGx4iNHhiCGwWsxoDUX2eqNDEWLEDXfyVgVk9Hqd7mnrr/0YEK+UCj6l/aRreY7Hec73G4VlDjaXOfjO/AmEhwyuxsYUpPj9zTNp7ejmwbeKRzhC49nsDnLT4wb930cMv8ToMB5ePIMdlY08u+mg0eGMiP1Hmjl0rJVFObIwr6+alRFPqClIJi2IgDDcydtbwDLPTFELMAkoBGzAJM/M0lDckxre0u7CrQ3ALZ733wa82etat3me3wJ8oP2s0OvJD/aTFB3KcmvmWb1vYkoMd18xiXd2VvOvXTUjFJ3x2jq72VnZKPuZeoFrc1O5esZY/rh+P/tr/W/4dN2uGpSCK6dJ8uarwkNMzMqIk8V6RUAYzFIhK4HPgClKqUql1O1KqSVKqUrgAuAdpdQ6AK11MfAKUAL8C1ihte721KzdBawDdgOveM4FuB/4kVKqFHdN23Oe9ueARE/7j4ATy4v4g23l9Wzaf5T/uGQ8EaFn36t0x/zxTE+N5Zdv7qKxtWsEIjTetop6nC4t+5l6iYcXzyAqzMS9r+6g28/WGywoqeW8jHhSYsONDkWcA6vFzK6qRlo6nAOfLIQPG8xs0+Va61StdYjWOl1r/ZzW+nXP8zCt9Rit9aJe5z+itZ6gtZ6itX63V/tarfVkz7FHerUf1FpbtdYTtdZf1Vp3eNrbPa8neo771XjNkx+UkhAZwr+fnzWk94eYgvivW3JxtHTyyNqSYY7OO9jK6lEK5mTJTFNvkBwTxoM35LC9ooHnPvafH8fDDW3srGpkocwy9XlWSyJOl2ZbeYPRoQgxovxiwoKv2VXVyAd7jnD7xRaiwoIHfkM/ZqTFccf88bxSVMnH+48OY4TewWZ3MGWMe99C4R1umDWOhdPH8FjBPg74yXZtBcXu0gPZiN73zc1KIEhBYZlflUcLcRpJ3gzw5Af7iQ0P5usXZp/zte6+fBLjk6J44LUdfjVU4Ox2sbW8/sTK6cI7KKX4zZIZRISYuM9Phk8LSmqZlBLN+ORoo0MR5yg6LJgZaXGy3pvwe5K8jbI9NcdZV1zLNy6yDMuSBOEhJn5/Sy6V9W08VtDXusm+qfjwcVo7u2V9Ny+UEhPOgzdMZ8uhev73kzKjwzkn9S2dbC5zsFBmmfqN/Gwz2ysa6HB2Gx2KECNGkrdR9qcPSokKNfGti7KH7Zr52Wa+fkEWL3xqZ8sh/1jjyOaZ7i89b97pxtlpXD41hccK9lJ2tMXocIbsgz1H6HZp2VXBj1gtZjqcLnZWNhodihAjRpK3UVR6pJl3dlbz9QuziY8MHdZr33fVVMbFRXD/6h1+8Renze4g0xzJGJn955WUUvz2ppmEmoK4/9UduHx0+LSgpIaxseHMTIszOhQxTHp662XoVPgzSd5G0dMbSgkPNvHtiy3Dfu3osGAeWTKD0iPN/OmD0mG//mjSWlNkr5chUy83JjacX143nUK7g5c+sxsdzllr6+zmw311LMwZgx9umxywzFGhTB4TLeu9Cb8mydsoOXSshTe/OMzX5mWSGB02IvdYMCWFm+ak8eeNByg5fHxE7jEaDtS1cKylUzaj9wG3zE1nwZRkfv+vvZQfazU6nLOyaX8d7V0uGTL1Q1aLmS2H6v1iQo0QfZHkbZQ8veEApiDFHfPHj+h9/vO66cRHhnD/6h0+uw9lT72b7Kzg/ZRS/O6mmQQHKe5b/YVPDZ+uK64lNjxY6ir9kNWSSHOHk93VvvtHrBBnIsnbKKisb2X11kqW52eM+Aru8ZGhPLx4BjurGvmfj31zJqCtzEFSdCjjk6KMDkUMQmpcBL+4bhqfH3Tw98Jyo8MZFGe3i/f31HL5tDGEmOTXoL+xSt2b8HPyW2sUPPPhAZSC71w6YVTud/WMsSzKGcPj6/dx0AcXUrUdcpCXZZY6JB9ya14Gl0xK4ndrd1Ph8P7hU5u9nobWLtmI3k+NjQsn0xwpi/UKvyXJ2wiraWznFVslt8zNYFx8xKjcUynFrxfPICw4iAdW7/SpoayaxnYqHG0yZOpjlFI8enMuCnjgtR1o7d3fc+uKawgLDmL+5GSjQxEjxGoxU1jm8PrvRSGGQpK3EfaXjw7QrTV3LhidXrceKbHh/MIzE9BXhrIACnvWd5OZpj4nLT6Cn107jU9Kj7GysMLocPqltWZ9SS2XTEomMnTo29MJ72a1mKlv7aL0iO+NPggxEEneRlBdUwf/2FzOkvPSyDBHjvr9vzo3nUsmJfHo2t1UNbSN+v2HwlbmICrUxLTUGKNDEUPwb9ZMLpyQyG+9+Huu+PBxqhraZFcFPzfPInVvwn9J8jaC/mfTQbq6Xaz4ykRD7q+U4rdLZqKBn7++0yeGD2x2B3OyEgiWInKfpJTi9zfn4tKaB1Z75/BpQXENQQoun5pidChiBGWaI0mJCTsxe10IfyKfkCPE0dLJ3z4/xPWzxmExcNZkhjmSexdNYePeOt7YXmVYHIPR2NrF3tomWZzXx2WYI3ng6qls2n+UfxZVGh3OaQpKasnPNo/YeosBr6sd9q2D7f+AQ5/C8cPgGv1li5RSWC1mNh+Uujfhf6TgY4Q8/3EZrZ3dhvW69fb1C7JZs6Oah94u4eKJySTHeOeHVtEhB1ojyZsf+Pd5Wbyzo5pfrynhkslJpMaNzmSdgRw61sKemiZ+ed10o0PxL60O2F8Ae96B0veh65T9boPDIT4LzBZIyPY8ep5nQcjIfH/Ms5hZs6Oayvo2Q0pXhBgpkryNgMa2Ll781M7VM8YyeYzxtVumIMXvb57JNf/vYx58u5in/m2O0SH1yWavJ8SkOC8z3uhQxDkKClL81y25XPXHTfzstZ08/418r1j6paC4FoCF06Xe7Zw1lMOetbBnjbuHTXdDTCrMWgZTr3EnZ/VlUG93PxxlUH8I7B9D5ymTCGJST0nosr9M9KKSYYjfO1ZLIuCue5PkTfgTSd5GwAuf2GnqcHLXZcb3uvWYmBLDDy6fyGMF+7hhVo1XbglkszuYmRZHeIjJ6FDEMMhKjOK+q6bw0NslrN5axS1z040OiYKSGqanxsoH+VBoDTU7Ya8nYavZ6W5PngoX/xCmXgup50FQr2qcxD5m2WsNrcd6JXT2L5O8sg/hi3+cfH5I1OkJXU+iF58Bwf2PJExKiSY+MoTCsmNe8f0nxHCR5G2YNbV38fwnZVwxLYWccXFGh3OS71w6gXd21vDLN3Zx/vhE4iJCjA7phPaubnZUNvCtiy1GhyKG0W0XZLN2ZzUPv13MJZOSGDPCO4ycSV1TB0WH6rn78kmGxeBzup1Q/qmnh+0daCwHFGTMgyt/7U7Y+krQzkQpiEpyP9LzTj/e1e7u1Tu1185xEA58AM7es5gVxKV/Ofza03NntkCChaCIBPKyzNjs9UP9LyCEV5LkbZj97fNDNLZ18f3LvO8DIsQUxB9uyWXxU5/w23d28/tbco0O6YTtFQ10dWvys6TezZ+4h09ncdUfP+Lnr+/kr1/PM2z49P3dtWiNV/Y6e5XOFnfd2p53YP86aKsHUxhM+Apcei9MvgqiR3Cmbkg4JE92P06lNTTX9t1rt3+9+1hvYbE8GjKOwsZYWtYUEDV24pe9dnHpYPKeP2CFOBuSvA2j1k4n/7OpjPmTk5mV4Z11WzPS4viPS8bzzIcHuH7WOC6elGR0SIB7fTeAvOwEgyMRw82SFMW9i6bwm3d28+b2w9x4XpohcawrriHDHMHUscbXoXqd5jrY9647YTu4EZztEB4PU66GKdfAhMsgLNroKN29djFj3Y/M808/3tnirqvr1WsXengfU47vJXzrNnB19bqWyZ3AnRiKPaXeLty7Rk6E6E2St2H0j83lOFo6+YEX1br15YdXTKKguIYHXttBwT3zvWKV+UK7gyljYoiPDDU6FDECvnmRhbU7q/nVW8VcODGRlJjRHT5t7nDySekx/s8FWV4xccIrHDvgTtb2vAMVmwENcZkw95vu4dDMC8Bk/O+GsxIaBWOmux8ekd0urn+ogK/mjuOhr5hP6bWzuxO93W+76/B6i0g4PanrecSlQ5DU5grj+NhPpvdq7+rm2Y8OcsH4RPK8fKmL8BATj96cy61/+YzH1u3jP683dtkEZ7eLrYfqWTLHmB4ZMfJMnuHTa57YxC9e38Vf/s/cUU2iPtxbR2e3K7CHTF0uOLzNPdlg71qo2+NuHzsTFjzgTtjGzBjyzE5vFWwKYm5WApvtDRCX6068si8+/cT2Rk+vnf3LnjtHGRzeCrvfApfzfoevgwAAIABJREFUy3ODgiE+8/SkruchvXZihEnyNkxeKargSFMHf1w22+hQBsVqMfP1C7L430/LuDY3lblZxg1X7qlpoqWzW9Z383MTU6L58ZWT+d27e3h7RzU3zBo3avdeV1xDYlSood/nhnB2gv0jd+/a3nehqdo9XJh9kaeH7Rp3EuLnrNlm/vu9fTS0dvbfux8eB6m57sepup1wvKpXb539yyTv8DZ3XWBvEQl999glZENsmu/1aAqvI99Bw6DT6eKZjQfIy0rggvGJRoczaPddNZX3Smq5f/UO3vnBxYQFGzMMUOipd7NaJHnzd9++ZDxrd9Xwqzd3ceGERJJGYZeDTqeLDXuOcM3MVExB/tWr1Kf2Rnfx/p53oPQ96DjuXm5j4uXu3rVJCyEysH7WrBYzWkORvZ4rhrLGnynYM5s1C7j09ONtDdBw6PTkrnp73712cRl9LH2SLb12YtAkeRsGq7dWcrixnd/dnOtT9TTRYcH89qaZfON/bTz1QSk/WjjFkDhsdgdp8RFeswq/GDmmIMVjt+Ry7RMf859v7uLpr80d8Xt+fvAYTR1O/96I/vhhz/pr70DZJndhflQy5NwIU66F8ZeO2C4GvmBWRjyhpiAK7Y6hJW8DiYh3P1JnnX6s3147OxS/AW2n7L16otau98MivXbiJPJdcI66ul08vbGUWelxzPeSmZtnY8GUFG6ak8bTGw9w1YxUpo+LHdX7a62x2R1cMil5VO8rjDNpTAx3XzGJP6zbyzs7qrk2N3VE77euuIbIUBMXTfS9n89+ae2uWduzxr0G2+Gt7nbzBDj/ezD1OvcaalJUD7jrfGdnxLO5zIBN6gfqtTup1s7+Zb1d9RfuiRT99dr1fvT04EmvXcCQ5O0cvbn9MBWONn51XY5P9br19strp/PRvjruX72D1++8kGBT0MBvGiZlR1s42twp9W4B5jvzx/OvXTX855u7OH/8yG0S73Jp1pfUsmBKsu/v3OHqhorCLyccOA6629Py4PL/dCdsSZP9bsLBcLFazPz5wwO0dDiJCvOij74z1dq5uvvvtSt5c5C9dp5HbLr02vkR+T95Drpd/397dx4fVXn2f/xzZQcCJGEnBBIggOyyyuoK7mLdqrYVl6pt1Wrb56nap/3Vtk+rtlaeutTWurdWa13RqoArArLvi0AkEcIOYYcQkty/P86JGSAhCVnOTOb7fr3mlZn73HPmOjAzuXKvjj9/nEPvDi04+5R6XLSynqU2S+DXE/rygxcX8vSMXG49vYYrptfCvLyy8W5RNpA8ysXFxvDQlQO46NHPuO/tlTx6zan18jqL83ezbd9hxveO0FmmRw5566598Q6sfh8O7oCYeK8bdMTt3hpsLeq35bKxGJqVxmMf57Bo/e6wWd+ySjGx3oSSlM6QNfb448e12vm3zUth1TtHr2tXNkO2bW9vhnG7vt7PlM5K+COQkrdaeGfpJtbtOMAT3xoUsa1uZc7v255z+7Tj4WlrGNe7HV3bNMyCnPPydpHWLIFuDfR6Ej56tm/OD8/K5o/T1nBhvw6c17fuE6ypK7YSF2Oc2SuC/rg6WABrpngJ25cfwZGDkNjCm2jQ60Lofg4kNezwhsZgcJdUYgzm5u6MnOStKlW22m06ujt255ewdYU3NhLn1UtsCe37lidz7ft5+9XGB7eVnVStyuTNzJ4BLgK2Oef6+mVpwL+ATCAPuMo5t8u8DOZPwAXAQeB659xC/zkTgZ/7p/1f59zzfvlg4DmgCfAucKdzzlX2GrW+4jpSWup4/OMcerRLbhRrR5kZv5nQl3Me/pR7Xl/GyzefRkwDzMybl1fAkC6pEZ/8ysn53hndeH/FFn7+5nKGZ6WR2qxuF2meunILI7qF1z6+FSpY57WsrX4XvpoFrgSad4SB13oJW5fREKcFrGsjOTGOvuktgxn3FoSYWEjJ8G5ZY44+VnQAtq2CLUthy3LYsgwW/QOOHPCOWyy06ekndH5S164fJGtscrioTsvbc8BjwAshZfcAHzrnHjCze/zHdwPnA9n+bTjwBDDcT8R+CQzBS/cXmNlkPxl7ArgZmIOXvJ0HvHeC1wgLU1ZsYc3W/fzp6oENkuQ0hLYtkvj5Rb356atLeXHuer5zWpd6fb1tewv5audBvj28fl9Hwpe33+4ALnlsBr96ewX/d3XddZ/mbNvHuu0HuGFkZp2ds86UlsDGBV6ytvq98gVz25wCo3/kJWwdT1V3Vh0blpnGC7O/4nBxSWBLI4WFhGbehJZOQ8rLSku91rkty7zb1uXw1UxY9kp5neT2futcSELXqpsmxgSgyuTNOTfdzDKPKZ4AnOHffx74BC+xmgC84JxzwGwzSzGzDn7dac65AgAzmwacZ2afAC2cc7P98heAS/GSt8peI3DOOR79KIeurZtxUf+GW2i0IVw5uBOTF2/igXdXcVavtqSn1N/yAnP98W5Dtb5bVOvdsQW3ndmdP324lgv7d2RcHS3lMGWFt0n5uHAZ71Z0AL782EvW1pSNX4uDLiNh8PXehu9pWUFH2agNy0rjqRm5LM3fo0lSx4qJ8RKxVt28JWbKHCwoT+a2LPNa6tZ9XD4LNq6Jtx3Z1+Po+nuPE7WHcH062TFv7Zxzm/37W4Cyb9t0YENIvXy/7ETl+RWUn+g1Avfhqm2s3LyXh64c0OgW/TQz7r+sH+MnTed/3ljGs9cPrbcuzXm5BTSJj6VPAy9PIuHntjO7M2XFFv7njWUMy0yjZdPad3NOXbGFARkptG8Z4NidvZu9Dd9XvwfrPoWSw94Yo+xx3qbv3c/x1geTBlGWsM3NLVDyVl1N07wJMl1DljkpLoIdq8uTuS1LvdmvC54rr5PWtTyZKxtT17KTWpPrSK0nLPjj01xdBHOyr2FmtwC3AHTuXL9bvXitbmvJSGvChIGNq9WtTEZaU356Xk9+9fZK3ly8kW+c2qleXmdu3i4GdUkhvgGXJpHwlBDnzT6d8PhMfv3OSv54VQWLndbA5j2HWJK/h5+e18ALTzvn/UJb449f27TIK0/pAkNv8lrXuoyE2DAfg9dIpTZLoEe7ZObmFnDbmUFHE8HiEsonN5RxzlvWpGwM3Va/+3XV5PI6SSnlzytrqWvTS+M5T8LJJm9bzayDc26z3y26zS/fCGSE1Ovkl22kvAu0rPwTv7xTBfVP9BrHcc49CTwJMGTIkHpNJKev3cGS/D3cf1m/Rp10XDcik7eXbOJXb69kTHabOt/GaG/hEb7Yspc7z86u0/NK5Oqb3pLvn96Nxz7O4cL+7Tmr18k3tn+w0usybZAlQooPQ94Mr3Vt9XuwNx8w6DTUW3+t5wXeLyi1OISFYVlpvLloE8UlpQ26pmWjZ+a1rLXsBD3PKy8/vA+2rvRa58q6Xuc/C8WHvOMx8d7kiNDlS9r3i7ot3GrqZJO3ycBE4AH/51sh5beb2ct4Exb2+MnXFOB3Zla2mNd44F7nXIGZ7TWz0/AmLFwHPFrFawTGOcejH66lY8skLh9UP61R4SI2xvj9Ff254E8zuG/yCh67dlCdnn/BV7twzhtALFLmjrO7M3XlFn72+nKm/jiNFkkn10I1ZcVWurZpRve29bQEzcECWDvVa13L+QiK9nljf7qdBWfcAz3OheQIWp4kigzLasU/Zq9n1eZ99OukHQnqXWJz6Dzcu5UpLfGXLVlW3vX65cew5KXyOi3SQ5I5v/s1NcsbmyfVWirkJbxWs9Zmlo83a/QB4BUzuwn4CrjKr/4u3jIhOXhLhdwA4CdpvwHm+fV+XTZ5AfgB5UuFvOffOMFrBObzdTuZ/9Uufj2hDwlxjf8N1L1tc354dncemrqGSwZsYXwdLokyL7eAuBhjYGeN95FyiXGx/OGKAXzjzzP57TurePCKCtavqsKeg0eYvW4nN4/tWrfB7cjxkrU178P6z8GVerPv+l3uta5ljY3q/UMjRdkfjHNydyp5C0pMLLTp4d36Xl5evn+7n9AtL58kkfOBt3QOQHwzaNenPJlLHwxtT4nKYQjVmW16TSWHzq6grgNuq+Q8zwDPVFA+H+hbQfnOil4jSI9+mEOb5olcNSSj6sqNxK2nd+M/y/x1uLrW3XpZ8/IK6JPekqYJWidajjYgI4VbT+/GE598yQX9O3B6j5qtLfXx6m0UlzrG13bWatl2VGXLeexc65W36wdjfuJNOOhwqloCIkz7lkl0TmvKvLwCvjumjhN8qZ3kNpB8lteCXeZIobeUTuiM12WvwXw/nYhr4i1SnD7Yvw3yWuga+TAF/easpvl5BXy+bic/v/CUyN8jsQa8dbj6M+Hxmdz/7ioeuLzmLSHHKjxSwpINe5g4Uuu7ScXuPDubaSu3cu9rS5nyo7E0r0H36ZQVW2jbPJEBnU6iVffwPm9Xg9XvebscHCrwxuRkjYFht3hjeVLqd1KU1L9hWWl8uGorzjktEB7u4pOg40DvVsY5b026jQv92wIvmZv9Z+94k9SQZG4wdBzU6BYYVvJWTY98lENaswSuHR59X9x901ty85iu/OXTL7l4QEdGda/d1jJL8/dQVFKqqfpSqaT4WH5/RX+ueGIWv3v3C+6/rF/VT8L7w+DTNdu5bFB69RfP3pNfvvZa7nQoKfJmxfU412td63a2tqNqZIZlpfHqgnxytu0nu53WI4s4Zt5SJGldod8VXlnJEW/XiI0L/NtC+PIP3vAG8P7oCk3oOgzwFiuOUEreqmHxht1MX7Odn57XM2q7+e46J5spK7Zwz+tLmXLX2Fr9O5RtRq/kTU5kUOdUvjumK09OX8eF/TpUaz/KGWt3cLCo5MSzTJ2DzUv82aHverPgwPtFMOwWb/xaxnCIjc7PejQYnlU27q1AyVtjERtfvs/rkBu8ssP7vc96WUKXvwBWvOEdsxhvR5P0QeUJXdveEfO5j4woA/bYR2tp2SSe60ZkBh1KYJLiY3nw8v5c9dfPeWjKGv7fxb1P+lzz8grIbptc5/tYSuPz43E9+GDlVu72u0+TE0/8lTV15RaaJ8VxWtdWRx84Ugh5n/nj196HfZu8L++M4XDOr7yErXV2ox8nI57OaU1p1yKRubkFfLuetwGUACUmQ+Yo71Zm/3bYtLA8ofviHVj0d+9YXBOvRa5s7Fz6YEjNDMvvBSVvVVixaQ8frNrGj87pUeUvjsZuWFYa3zmtC8/OyuWiAR0Y1Dm16icdo6TUsSBvFxc30gWOpW4lxcfyhyv7c8VfPufB977gN5ceN7fpayWljg9WbeOsXm292eAHdnjj1la/6y1DcOSAN1ut+1nQ8xeQPR6a1W4IgEQmM2NoZhpzcws07i3aJLfxhkT0ONd7fNT4OT+hm/80zH7cO94k7ehkLn1wWHxvRHc2Ug2PfZRD88Q4rh+VGXQoYeHu83vx4aqt3P3qUt754egab+78xZa97DtczNDMmid+UoeKi7ytmmLiym9h+gtscJc0bhyVxdMzcjm/X3tGdqv4i3N+7k5SD+byvbjZ8PQ9sGEO4KB5Rxhwtde6ljnaGwAtUW94VhrvLN1M/q5DZKQ1DTocCUql4+dWhoyfWwRffhhW4+eUvJ3Amq37eG/5Fm4/s3udLZER6ZIT4/jtZf244dl5PP5RDj8eX7Pth+blarxbgykt9bar2bnWWxBzZw7sWOv93LOh/IuojMUenczF+I9j48vvH3ssJv6YxyHHY+MrqF/2nGPrn/g5d3eMoaTlWv7zr8UMvqQ/iQmJ5cdLimDdJ3Rf+CYfJubDcrwv0zPu8baj6jAgbBNTCc6wLK9rfU5ugZI3OVpsvPe90WEADLnRK6tq/Fzb3ke3zrU5pV7Hzyl5O4HHPsqhaUIsN47OCjqUsHJmz7Zcdmo6f/7kS87v14FTOlR/Jt68vF10bJlEp1R9WdaZgwV+cuYnZjtzvAVlC76E4sLyegnJ0KobdBritUQlNofSYu9WUlx+v7TYW+OstBhKjxzz+AT1iw+HPKfk+OMllZyrbAHOE0gA7it78Orxx11sAmtdH/6TdhnXTbzV26JH5ASy2yaT0jSeubk7uWKw3i9ShQrHz207urt15WRY+IJ3rJ7Hzyl5q8S67ft5Z+kmbh7TlTQNrD/OLy7qzfS127n7taW8/v2R1doj0DnH3LwCRnZrVWVdOcaRQihY5ydnx7SkHSoor2exkJYFrbpDtzO9n2W35u3DswWqtNRL4CpN9soTvic+Ws1/lqzngUt707dDM+8YsJquXP2XRTx4fj8lblItMTHl495ETkpyW2/tx7K9XJ3zvqc3Lapi/FzIgsInOX5OyVslHv/4SxLiYrQCdyVSmyXwq0v6cts/F/L0jFxuPb1blc9ZX3CQ7fsOq8u0MqWl3qbmO0KSs7LWtN0bAFdeN7m9l5D1viQkQcuG1C6Rt1VMTAwQU624J17WnZfWf8Zt0+H9O4fSJMEbc/n+B2swg7NPqeWuChJVhmWmMW3lVrbtLaRtC42FlFoy83o3WnU7wfi5hd6WX2Xf5yknN9tZyVsF1u88yJuLN3LdiC60aZ4YdDhh64J+7Rnfux0PT1vD+D7tyWp94gGbZX/hDsuK8uTtYMHR48/KbgXrKujm7A6dhsHAb/kJWjfvZ2J0rk3VNCGOBy/vzzV/m81DU1fzi4u8JWumrNjKkC6ptE7W51Wqr+y7aG5eARf11wx4qQcVjp/bd/T4OZbV+LRK3irwxKc5xJpx69iqW5OimZnxv5f25eyHP+Xu15by8s2nnXBV+3l5BaQ0jad7m+QGjDIgRw6Vd3Me25J2aFd5vZg4bx++Vt29/fxaZ5e3pCW3C89uzoCN6NaKb5/WmWdm5nJ+3/a0a5HEqs17+fmFpwQdmkSYPh1b0DQhlrm5St6kASU292a+Z472Hn/z7zU+hZK3Y2zcfYhXF+TzzaEZtG+pZvSqtG2RxC8u7M1PX1vKP+euP+GCl/PydjGkS2r1ty0Kd6Ul3qzNnTlecvZ1S9qXXnloN2fzDn4356Xez7IkLaVz5HVzhoF7zj+Fj7/Yzk9fXcrl/mDzcbXdiF6iTlxsDIO7pGrcm0QcJW/HePLTL3EOvleNMVziuXJIJyYv2cQD733BWb3a0jGlyXF1tu0rJHfHAa4emhFAhHXAOcib4a318/VsznXeWmllEppD6+7Q+TRo9W2vi7N1NqR182YqSZ1JTvS6T7/99BwenraGXu2b06VV5O5TKMEZnpXGQ1PXsPtgESlNNTlNIoOStxDb9hby0rwNXD6ok5ayqAEz4/7L+jF+0nT+541lPHP90ONWLJ+f53UVDo208W4lR7y1fGY96u2BGRNfPpsz+xxvkkBZS1qzNurmbECjs1tzzbDOvDR3PeP7nGAvU5ETKJtANT9vF+eo9VYihJK3EE9OX0dJqeMHZ6rVraYy0pry3+f25NfvrOStxZu49NT0o47PyysgKT6Gvh1bBhRhDR3aDQuegzl/9fbBbN0TLn4E+l8F8ce3LEowfnZBLxJijWuGRWiLrgRuQEYKCbExzM0rUPImEUPJm2/n/sO8OGc9EwZ0VPfLSZo4MpN3lm7iV2+vYHR266Nm/s3LK+DUjFRvz8lwtisPZv/F26i4aD9kjYWL/wTdz/GXtJBw0jwpnl9NqHy/U5GqJMXHMjAjhTka9yYRRL+NfE/NyKWwuIQfnNk96FAiVmyM8eDl/TlwuIT7Jq/4unxf4RFWbtob3l2mG+bBK9fBI6fCvL9Br4vg1s9g4tvQY7wSN5FGbFhWGss37uHA4eKgQxGpFv1GAnYfLOKFWXlc2K8D3dtqYHltZLdrzh1ndeedpZuZumILAAvX76bUEX6b0ZeWwMq34Onx8PQ5sO4TGPlDuGsZXPZX6NA/6AhFpAEMy0qjpNSxcP2uqiuLhAF1mwLPzMzjQFEJt5+lVre68L0zuvGfZZv5xVvLGd61FfNyC4iNMQZ1DpPk7fB+WPwizP6z102a0gXO/723EK5mhYpEnUFdUokxmJdbwJjsNkGHI1KlqE/e9hYe4dmZuZzbpx292ld/g3WpXHxsDH+4YgCX/nkm97+7inU7DtCnYwuaJQb8dtu7yZuAsOBZKNzj7Vww7tdeF2lMbLCxiUhgkhPj6JveUuPeJGJEffL2wqw89hUWc8dZ2UGH0qj069SSm8d05S+ffklsjHH9yMzggtm8FD5/HJa/Cq4UTrkYRtwOGcOCi0lEwsqwzDRemP0Vh4tLSIzTH3MS3qJ6zNuBw8U8PSOXs3q1pW96hCxhEUHuOiebrNbNKCl1Db8ZfWkprJkKz18Mfx0Dq96GoTfDHQvhqheUuInIUYZlpVFUXMrS/D1BhyJSpahuefvH7K/YdfCIxrrVk6T4WP541QD+8P5qRnZv1TAveqQQlv7La2nbsRqad4RzfgWDr4cmKQ0Tg4hEnLI/MOfmFjT8H5siNRS1yduhohL+9tk6RndvHT4D6RuhQZ1TeemW0+r/hQ7sgHlPwdy/wcEd0L4/XPY3by/ROG15IyInltosgR7tkpmbW8BtZwYdjciJRW3y9tLc9ezYX8QdanWLbNvXwOzHYcnLUFwI2efCyNshc4y2qhKRGhmWlcabizZRXFJKXGxUjyqSMBeVyVvhkRL+Ov1LhmWlMbxrA3XnSd1xDvI+g1mPwdopEJcEA66G026DNj2Cjk5EItSwrFb8Y/Z6Vm3eR79OGgct4Ssqk7d/L8hn697D/PHKgUGHIjVRcgSWvw6fP+ZtEt+0NZxxLwz9LjRrHXR0IhLhhvlj3ebk7lTyJmEt6pK3ouJS/vLJl5zaOYVRDTWIXmpHm8SLSANo3zKJLq2aMje3gO+O6Rp0OCKVirrk7Y1F+WzcfYj/vbQvpjFR4W1XHsx+Ahb+HY4cgKzTtUm8iNSroZlpfLhqK845/Y6QsBVVyVtxSSmPf/wl/dJbckZPbYEStjbMg88f9dZmsxjoewWMuE17jYpIvRuWlcarC/LJ2baf7HbNgw5HpEK1ar4wszvNbLmZrTCzu/yyNDObZmZr/Z+pfrmZ2SNmlmNmS81sUMh5Jvr115rZxJDywWa2zH/OI1bLP4MmL9nE+oKD3H5Wd/1FFW7KNol/alz5JvGj7tQm8SLSoIZnlY1701ZZEr5OOnkzs77AzcAwYABwkZl1B+4BPnTOZQMf+o8Bzgey/dstwBP+edKAXwLD/XP9sizh8+vcHPK880423pJSx2Mf59CrfXPGndLuZE8jde3wfm8s26OD4JXr4MA2b5P4H62Ec+6DFh2DjlBEokjntKa0a5HIXCVvEsZq0216CjDHOXcQwMw+BS4DJgBn+HWeBz4B7vbLX3DOOWC2maWYWQe/7jTnXIF/nmnAeWb2CdDCOTfbL38BuBR472SCfXfZZtZtP8Bj155KTIxa3QJ37CbxGcNh3G+g14XaJF5EAmNmDMtqxdzcAo17k7BVm+RtOfBbM2sFHAIuAOYD7Zxzm/06W4CyZq50YEPI8/P9shOV51dQfhwzuwWvNY/OnTsfd7y01PHYRzl0a9OM8/t2qMElSp3bvNRb6mP5ayGbxN8BGUODjkxEBIBhmam8vWQTGwoO0blV06DDETnOSSdvzrlVZvYgMBU4ACwGSo6p48zM1S7EasXyJPAkwJAhQ457vakrt7J66z4mfXMAsWp1a3ilpZDzgTcJIXc6xDfzNok/7XuQmhl0dCIiRxmW5S0jNTevQMmbhKVazTZ1zj0NPA1gZr/Dax3bamYdnHOb/W7RbX71jUBGyNM7+WUbKe9mLSv/xC/vVEH9msbIox+tpUurplzcX+OnKuQclBR520sVHw65FYb8LDymTkV1/bKSY56/M8e7aZN4EYkA2W2TSWkaz9zcnVwxuFPVTxBpYLVK3sysrXNum5l1xhvvdhqQBUwEHvB/vuVXnwzcbmYv401O2OMneFOA34VMUhgP3OucKzCzvWZ2GjAHuA54tKYxfrx6Gys27eX3l/ePnL3qSku8Nc4K9xydBB2bFB2VQBVWo24FyVeJf7+2LAbimkBcorddVVxi+a1lJzj9bm0SLyIRISbGGJqZpkkLErZqu87ba/6YtyPAbc653Wb2APCKmd0EfAVc5dd9F29cXA5wELgBwE/SfgPM8+v9umzyAvAD4DmgCd5EhRpNVnDO8ciHOaSnNOEbgyocLhc852BXLmxcCJsWebfNS6Bofw1OYiEJ0zGJU1ySd2uSCrGJx9SpqK7/s1p1/bLYRIiNqiUDRaSRG56VxrSVW9m6t5B2LZKCDkfkKLXtNh1TQdlO4OwKyh1wWyXneQZ4poLy+UDfk41vRs4OFm/Yzf9e2pf4cGh1cw72bvQStNBkrXC3dzw2Edr3gwHXQIcB0KxNBYnTsclUEsTEgWZEiYjUmaH+Pqdzcwu4eICG3Eh4adTNJY9+mEP7FklcOSSgMQv7tx2fqB3whwDGxEHbU6D3BOh4KqQPgjanqFtRRCQM9OnYgqYJsczLU/Im4afRJm+z1+1kbl4Bv7y4N4lxDbBu2KFd5QnaxoWwaTHsLVvpxKBNT29PzrJErV0fbaouIhKm4mJjGNwlVePeJCw12uTt0Y/W0jo5kWuGHb/uW60d3ueNSwttVduVW348rSt0Hg4dv+8lax0GQGJy3cchIiL1ZnhWGg9NXcPug0WkNFWviISPRpm8LfhqFzNzdvKzC3qRFF/LVrcjh2DLcti0sDxZ27EG8JeTa5kBHQfCoOu8RK3jQG9ygIiIRLSy9d7eXrqZi/p1IKVpvHZckLDQKJO3Rz9aS2rTeL41vEvNnlhcBNtWhiRqi7zHzl97uFlbr8uz7+XliVpy27q/ABERCVz/Ti1plhDLL95czi/eXE7ThFg6pTYhPaUJ6alN6JTalPSUJl5ZahPaJCcquZMG0eiSt0NFJXyyejv/fW5PmiWe4PJKS2D7an+cmp+sbVnurXsGXutZx1Ohx13QcZB3v0VHzeoUEYkSSfGxvH/XWFYbr+c8AAAaLUlEQVRs2svG3YfI33WQjbsOsXH3IRau382eQ0eOqp8QF0OnrxO7Jn5i15R0/367Fkna5UfqRKNL3rbtO0yHpDiuGxHS6lZaCgXrjk7UNi+BIwe94wnNvVa04beUJ2qpmUrURESiXEZaUzLSKt4ia1/hETbuPvR1Qpe/y7ufv+sg0zbvZcf+oqPqx8UYHVKS6JTS9KgELz21CRmpTWnfMik8lrWSsNfokre9hUe4f3ASzb/8T0iytgQO7/EqxCVB+/4hY9QGQavuEKMPjIiIVF/zpHh6tY+nV/sWFR4/VFTiJXchrXb5fqI3Y+0Otu4rxIXsxh1j0L5F0lFdsqFJXseUJrUfxy2NgjlX7/vGN6iBHRPc4lv8JThi4r0lOdIHlSdqbXppNwAREQlcUXEpm/eEtNgdk+Rt2VtISenRv6PbNE88btxdp5Bxd00T9Pst0pjZAufckBo9p7Elb326tHIrXn3QS9ba9fV2IRAREYkwxSWlbN13mPyCg0d3y+72ErxNuwspKik96jlpzRK8xC4koStrxctIa0LzpPiArkYqczLJW6NL0Zu0yYKh3w06DBERkVqJi435OhGrSGmpY/v+w+T74+zKxt/l7zpEzvb9fLJmG4VHypO72BjjptFZ/HhcD3W/RrhGl7yJiIhEg5gYo12LJNq1SGJwl+PXF3XOUXCg6Otxdp+u3s6T09cxbeVWfn9F/6/3b5XI0+i6TYcMGeLmz58fdBgiIiJhZ2bODu55fSn5uw4xcURm1ctqSb07mW5TTbEUERGJEqO6t+b9O8cycUQmz3+ex3l/ms6snB1BhyU1pORNREQkijRLjOO+S/rwyq0jiI+J4dqn5nDv68vYW3ik6idLWFDyJiIiEoWGZqbx7p1juHVsV/41bz3nTprOx6u3BR2WVIOSNxERkSiVFB/LvRecwus/GEXzpDhueHYeP3llCbsPFlX9ZAmMkjcREZEoNzAjhbfvGM0dZ3XnzcUbGTdpOlNWbAk6LKmEkjcREREhMS6Wn4zvyVu3jaJNciK3/n0Bd7y0iJ37DwcdmhxDyZuIiIh8rW96S966fRT/Nb4H7y/fzLhJ03l7ySYa29JikUzJm4iIiBwlPjaG28/K5j8/HENGahPueGkR3/vHArbtLQw6NEHJm4iIiFSiR7vmvPb9kfzsgl58sno74yZN57UF+WqFC5iSNxEREalUXGwMt4ztxnt3jqFHu2R+8u8l3PDcPDbtPhR0aFFLyZuIiIhUqWubZP51ywjuu7g3c9YVMH7SdF6au16tcAFQ8iYiIiLVEhNjXD8qiyl3jaV/p5bc+/oyvv30HDYUHAw6tKii5E1ERERqpHOrprz43eH87hv9WLJhD+MnTee5mbmUlqoVriEoeRMREZEaMzOuHd6ZqT8ay/Cuadz39kq++eTnrNu+P+jQGj0lbyIiInLSOqY04dnrh/LQlQNYvWUf5//pM56c/iUlaoWrN0reREREpFbMjCsGd+KDH5/O2B5t+N27X3DZE7NYs3Vf0KE1SkreREREpE60bZHEk98ZzKPXnMqGgoNc9MgMHvtoLUdKSoMOrVGpVfJmZj8ysxVmttzMXjKzJDPLMrM5ZpZjZv8yswS/bqL/OMc/nhlynnv98tVmdm5I+Xl+WY6Z3VObWEVERKT+mRkXD+jItB+NZXyfdjw0dQ0THpvJik17gg6t0Tjp5M3M0oEfAkOcc32BWOBq4EFgknOuO7ALuMl/yk3ALr98kl8PM+vtP68PcB7wZzOLNbNY4HHgfKA3cI1fV0RERMJcq+REHrt2EH/59mC27TvMhMdm8vDU1RwuLgk6tIhX227TOKCJmcUBTYHNwFnAq/7x54FL/fsT/Mf4x882M/PLX3bOHXbO5QI5wDD/luOcW+ecKwJe9uuKiIhIhDivb3s++PFYLhnYkUc+yuHiR2eweMPuoMOKaCedvDnnNgIPAevxkrY9wAJgt3Ou2K+WD6T799OBDf5zi/36rULLj3lOZeUiIiISQVKaJvDwVQN59vqh7Css5rI/z+T+d1dReEStcCejNt2mqXgtYVlAR6AZXrdngzOzW8xsvpnN3759exAhiIiISBXO7NWWKT8ayzeHZvDX6eu44E+fMT+vIOiwIk5tuk3PAXKdc9udc0eA14FRQIrfjQrQCdjo398IZAD4x1sCO0PLj3lOZeXHcc496Zwb4pwb0qZNm1pckoiIiNSnFknx3H9Zf/5x03CKSkq58q+fc9/kFRwsKq76yQLULnlbD5xmZk39sWtnAyuBj4Er/DoTgbf8+5P9x/jHP3LebraTgav92ahZQDYwF5gHZPuzVxPwJjVMrkW8IiIiEiZGZ7dmyl1jmTgik+dm5XHu/01nVs6OoMOKCLUZ8zYHb+LBQmCZf64ngbuBH5tZDt6Ytqf9pzwNtPLLfwzc459nBfAKXuL3PnCbc67EHxd3OzAFWAW84tcVERGRRqBZYhz3XdKHV24dQawZ1z41h5+9sYx9hUeCDi2smdf41XgMGTLEzZ8/P+gwREREpAYOFZUw6YM1PPXZOtq1SOL+y/pxRs+2QYdV78xsgXNuSE2eox0WREREJHBNEmL52QWn8Nr3R5KcGMf1z87jv/69hD0H1Qp3LCVvIiIiEjZO7ZzKOz8cze1ndueNRRs5Z9KnTF2xJeiwwoqSNxEREQkriXGx/Ne5PXnrtlG0Tk7klr8v4I6XFrFz/+GgQwsLSt5EREQkLPVNb8nk20fx43E9eH/5ZsZPms47SzfR2Mbr15SSNxEREQlb8bEx/PDsbN65YwydUptw+z8X8d3n57Pgq4KoTeI021REREQiQnFJKU/PyOXxj3PYW1jMgE4tuWFUFhf060BCXGS2R53MbFMlbyIiIhJRDhYV89rCjTw7M5d12w/Qtnki143owrXDu5DWLCHo8GpEyRtK3kRERKJFaanj07XbeXZmHtPXbCcxLoZvnJrODaOy6Nm+edDhVcvJJG9xVVcRERERCT8xMcaZPdtyZs+2rN26j2dn5fH6wnxenreBUd1bceOoLM7s2ZaYGAs61DqlljcRERFpNHYfLOKluRt44fM8Nu8pJLNVU64fmckVQzJITgy/Nit1m6LkTUREROBISSnvL9/CMzNzWbR+N80T47hqaAbXj8wkI61p0OF9TckbSt5ERETkaIvW7+LZmXm8u2wzpc4xrnc7bhyVxbCsNMyC7VJV8oaSNxEREanY5j2H+PvnX/HPuevZffAIvTu04MbRWVw8oAOJcbGBxKTkDSVvIiIicmKHikp4c/FGnpmRy9pt+2mdnMC3T+vCt4Z3oU3zxAaNRckbSt5ERESkepxzzMzZyTMzc/noi20kxMZw8YCO3DAqk77pLRskBi0VIiIiIlJNZsbo7NaMzm7Nuu37eW5WHq8uyOe1hfkMz0rjhlFZjOvdjtgwW2pELW8iIiIivj2HjvDKvA08NyuPjbsPkZHWhIkjMrlqaAYtkuLr/PXUbYqSNxEREam94pJSpq3cyrMz85ibV0CzhFiuHJLBxJGZZLVuVmevo+QNJW8iIiJSt5bl7+HZmbm8vXQTxaWOs3u15YZRWYzs1qrWS40oeUPJm4iIiNSPbXsL+cec9bw4+yt2HiiiZ7vm3Dg6kwkD00mKP7mlRpS8oeRNRERE6lfhkRImL9nEMzNy+WLLPtKaJXDtsM58Z0QX2rVIqtG5lLyh5E1EREQahnOO2esKeGZmLh+s2kqsGRf178ANo7IYkJFSrXNoqRARERGRBmJmjOjWihHdWvHVzgM8P+srXpm/gTcXb2Jwl1RuHJXFuX3aERcbU7evq5Y3ERERkbqxr/AI/56fz3Oz8lhfcJCOLZO4bmQm1wztTMumxy81om5TlLyJiIhI8EpKHR99sY1nZuTy+bqdNImP5fLB6Vw/MovubZO/rqfkDSVvIiIiEl5Wbd7LszNzeXPxJoqKSzm9RxtuHJ3F2OzWxMTEKHlT8iYiIiLhaMf+w/xzznr+Pvsrtu87TPe2yXz4kzNqnLzV7Qg6EREREalQ6+REfnh2NjPvPotJ3xxAUvzJpWFK3kREREQaUEJcDN84tRNv3z76pJ6v5E1EREQkACe7tZaSNxEREZEIctLJm5n1NLPFIbe9ZnaXmaWZ2TQzW+v/TPXrm5k9YmY5ZrbUzAaFnGuiX3+tmU0MKR9sZsv85zxitd39VURERCTCnXTy5pxb7Zwb6JwbCAwGDgJvAPcAHzrnsoEP/ccA5wPZ/u0W4AkAM0sDfgkMB4YBvyxL+Pw6N4c877yTjVdERESkMairbtOzgS+dc18BE4Dn/fLngUv9+xOAF5xnNpBiZh2Ac4FpzrkC59wuYBpwnn+shXNutvPWM3kh5FwiIiIiUamukrergZf8++2cc5v9+1uAdv79dGBDyHPy/bITledXUC4iIiIStWqdvJlZAnAJ8O9jj/ktZvW+CrCZ3WJm881s/vbt2+v75UREREQCUxctb+cDC51zW/3HW/0uT/yf2/zyjUBGyPM6+WUnKu9UQflxnHNPOueGOOeGtGnTppaXIyIiIhK+6iJ5u4byLlOAyUDZjNGJwFsh5df5s05PA/b43atTgPFmlupPVBgPTPGP7TWz0/xZpteFnEtEREQkKsXV5slm1gwYB9waUvwA8IqZ3QR8BVzll78LXADk4M1MvQHAOVdgZr8B5vn1fu2cK/Dv/wB4DmgCvOffRERERKKWNqYXERERCYiZaWN6ERERkcZMyZuIiIhIBGl03aZmtg9YHXQcdaQ1sCPoIOpAS2BP0EHUEV1LeGos19JYPvPQeP5PoPFcS2O5Dmhcn5WezrnmNXlCrSYshKnVNe07DldmNr8xXIuZPemcuyXoOOqCriU8NZZraSyfeWg8/yfQeK6lsVwHNLrPSo0H6qvbVBrC20EHUId0LeGpMV1LY9GY/k8ay7U0luuIeo2x27RRZeON5VpEpGr6zItUT2P6rJzMtTTGlrcngw6gDjWmaxGRqukzL1I9jemzUuNraXQtbyIiIiKNWWNseZOAmdl5ZrbazHLM7B6/7GwzW2hmi81shpl1DzrOqpjZM2a2zcyWh5TdZ2Yb/etYbGYXBBljdZhZhpl9bGYrzWyFmd3pl//BzL4ws6Vm9oaZpQQda1VOcC0DzOxzM1tmZm+bWYugY40mlXxWIu79BZVeS8S9vyr7rPjH7vD/b1aY2e+DjFNOTsQmbyd6Y/rHf2JmzsxaBxVjNDKzWOBx4HygN3CNmfUGngC+5ZwbCPwT+HlwUVbbc8B5FZRPcs4N9G/vNnBMJ6MY+IlzrjdwGnCb/38yDejrnOsPrAHuDTDG6qrsWp4C7nHO9QPeAP47wBij0XMc/1mJxPcXVHwtkfj+qvCzYmZnAhOAAc65PsBDQQYZbSpp3DjLb9xYbmbPm1mVK4FEbPJG5V/imFkG3gb36wOML1oNA3Kcc+ucc0XAy3hfFA4o+2u1JbApoPiqzTk3HSiosmKYc85tds4t9O/vA1YB6c65qc65Yr/abKBTUDFWV2XXAvQApvvVpgGXBxNhdKrosxKJ7y+o9HMfce+vE3xWvg884Jw77B/bFlyU0eUEjRvPA1c75/ri7Qk/sapzRWzydoI3JsAk4Kd4CYM0rHRgQ8jjfL/su8C7ZpYPfAd4IIDY6srtflfQM2aWGnQwNWFmmcCpwJxjDt0IvNfQ8dTGMdeyAu+PBIArgYxgopJKRNz76xgR/f465rPSAxhjZnPM7FMzGxpkbFGmosaNy4Ei59wav061/jiI2OQtVOgb08wmABudc0sCDUqO9SPgAudcJ+BZ4OGA4zlZTwDdgIHAZuCPwYZTfWaWDLwG3OWc2xtS/j94LdkvBhVbTVVwLTcCPzCzBUBzoCjI+KRcJL6/KhCx768KPitxQBpej9V/A6+YmQUYYjSpqHGjPRBnZmVLhVxBNf44iPgdFkLfmHhfED/D6zKVYGzk6DdeJ2ArcL5zrqy151/A+w0dWF1wzm0tu29mfwPeCTCcajOzeLzPyYvOuddDyq8HLgLOdhEy9byia3HOfYH/uTezHsCFwUUoZSLx/VWRSH1/VfK5zwde9/8/5ppZKd5WU9sDCjPaOeBqYJKZJQJTgZKqnhTRLW8VvDG7AVnAEjPLw0scFppZ++CijDrzgGwzyzKzBLw35WSgpf+lBzAOr5s74phZh5CH3wCWV1Y3XPh/VT8NrHLOPRxSfh7e8IJLnHMHg4qvJk5wLW39nzF4k2H+EkyEUiYS31+VicT3V2WfFeBN4Ey/Tg8ggcazR2i4q6hxY6Nz7nPn3Bjn3DC8sZVrKnx2iIhd581/Yz4PFDjn7qqkTh4wxDmnN2YDMm/5jP8DYoFnnHO/NbNvAL8GSoFdwI3OuXUBhlklM3sJOAPvr9KtwC/9xwPx/lrKA251zm0OJsLqMbPRwGfAMrx/f/BaqB8BEoGdftls59z3Gj7C6jvBtWQDt/mPXwfujeSWnkhTyWflXiLs/QWVXksyEfb+OsFn5QPgGbzvsSLgv5xzHwUSZJTxZ5GuAc7GS+TmAdcC251z2/yWt3eB31b1fxLJyVuFb8zQpRuUvImIiEi4qKRx4w94wwtigCecc/9X5XkiNXkTERERiUYRPeZNREREJNooeRMRERGJIEreRERERCKIkjcRERGRCKLkTURERCSCKHkTERERiSBK3kREREQiiJI3ERERkQii5E1EREQkgih5ExEREYkgSt5EREREIoiSNxEREZEIouRNREREJIIoeRMRERGJIEreRERERCKIkreAmFmJmS02sxVmtsTMfmJm+v8QiQJmtj/oGETCWcjvyLJb5gnqfmJmQxouuuDFBR1AFDvknBsIYGZtgX8CLYBfBhqViIhI8L7+HSnHU0tPGHDObQNuAW43T6yZ/cHM5pnZUjO7tayumd1tZsv81roHgotaRGrDzJLN7EMzW+h/pif45ZlmtsrM/ua3zE81syZBxysSNDMbbGafmtkCM5tiZh1CDn/Hb6FbbmbDAguygajlLUw459aZWSzQFpgA7HHODTWzRGCmmU0FevnHhjvnDppZWoAhi0jtFALfcM7tNbPWwGwzm+wfywaucc7dbGavAJcD/wgqUJEANDGzxf79XOAq4FFggnNuu5l9E/gtcKNfp6lzbqCZjQWeAfo2eMQNSMlbeBoP9DezK/zHLfG+zM8BnnXOHQRwzhUEFJ+I1J4Bv/N/2ZQC6UA7/1iuc67sF9cCILPhwxMJ1FHdpmbWFy8hm2ZmALHA5pD6LwE456abWQszS3HO7W7IgBuSkrcwYWZdgRJgG96X+h3OuSnH1Dk3iNhEpF58C2gDDHbOHTGzPCDJP3Y4pF4JoG5TiXYGrHDOjajkuKvicaOiMW9hwMzaAH8BHnPOOWAK8H0zi/eP9zCzZsA04AYza+qXq9tUJHK1BLb5iduZQJegAxIJY6uBNmY2AsDM4s2sT8jxb/rlo/GGHe0JIMYGo5a34JT158cDxcDfgYf9Y0/hdZMsNK99eDtwqXPufTMbCMw3syLgXeBnDR65iJw0M4vDa1l7EXjbzJYB84EvAg1MJIw554r8oUSPmFlLvPzl/4AVfpVCM1uE9zv1xkpO02iY19AjIiINwcwGAH9zzjX6GXEiUj/UbSoi0kDM7Ht4A6t/HnQsIhK51PImIiIiEkHU8iYiUk/MLMPMPjazlf6Cu3f65WlmNs3M1vo/U/3yb/kLcy8zs1l+F2vZuc4zs9VmlmNm9wR1TSISPLW8iYjUE38F+A7OuYVm1hxvzbZLgeuBAufcA34iluqcu9vMRgKrnHO7zOx84D7n3HB/Ae81wDggH5iHt4jvyiCuS0SCpZY3EZF64pzb7Jxb6N/fB6zCW4x3AvC8X+15vIQO59ws59wuv3w20Mm/PwzIcc6tc84VAS/75xCRKKTkTUSkAZhZJnAqMAdo55wrWx1+C+U7K4S6CXjPv58ObAg5lu+XiUgU0jpvIiL1zMySgdeAu/y9TL8+5pxzZuaOqX8mXvI2ukEDFZGIoJY3EZF65O+U8hrwonPudb94qz8ermxc3LaQ+v3xFuqe4Jzb6RdvBDJCTtvJLxORKKTkTUSknvg7pDyNNwnh4ZBDk4GJ/v2JwFt+/c7A68B3nHNrQurPA7LNLMvMEoCr/XOISBTSbFMRkXri77P4GbAMKPWLf4Y37u0VoDPwFXCVc67AzJ4CLvfLAIqdc0P8c12Atx1QLPCMc+63DXYhIhJWlLyJiIiIRBB1m4qIiIhEECVvIiIiIhFEyZuIiIhIBFHyJiIiIhJBlLyJiIiIRBAlbyISdcxskpndFfJ4ir9MR9njP5rZj2t4zufM7Iq6jFNEpCJK3kQkGs0ERgKYWQzQGugTcnwkMCuAuEREqqTkTUSi0SxghH+/D7Ac2GdmqWaWCJwCODP71MwW+C1zZdtZdTOz9/3yz8ys17EnN7Pf+C1xsQ11QSISPbQxvYhEHefcJjMr9rejGgl8DqTjJXR7gFXAJLz9Rbeb2TeB3wI3Ak8C33POrTWz4cCfgbPKzm1mfwCaAzc4rYIuIvVAyZuIRKtZeInbSOBhvORtJF7ythEYD0zzticlFthsZsl+nX/75QCJIef8BTDHOXdLQ1yAiEQnJW8iEq3Kxr31w+s23QD8BNgLfAKkO+dGhD7BzFoAu51zAys55zxgsJmlOecK6itwEYluGvMmItFqFnARUOCcK/GTrRS8rtOXgDZmNgLAzOLNrI9zbi+Qa2ZX+uVmZgNCzvk+8ADwHzNr3pAXIyLRQ8mbiESrZXizTGcfU7bHObcNuAJ40MyWAIvxZ6cC3wJu8stXABNCT+qc+zfwN2CymTWp30sQkWhkGk8rIiIiEjnU8iYiIiISQZS8iYiIiEQQJW8iIiIiEUTJm4iIiEgEUfImIiIiEkGUvImIiIhEECVvIiIiIhFEyZuIiIhIBPn/r7CCjrzA1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17" descr="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274" y="1142984"/>
            <a:ext cx="6215106" cy="2643206"/>
          </a:xfrm>
          <a:prstGeom prst="rect">
            <a:avLst/>
          </a:prstGeom>
        </p:spPr>
      </p:pic>
      <p:pic>
        <p:nvPicPr>
          <p:cNvPr id="20" name="Picture 19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74" y="4071942"/>
            <a:ext cx="6286544" cy="2611013"/>
          </a:xfrm>
          <a:prstGeom prst="rect">
            <a:avLst/>
          </a:prstGeom>
        </p:spPr>
      </p:pic>
      <p:sp>
        <p:nvSpPr>
          <p:cNvPr id="1030" name="AutoShape 6" descr="data:image/png;base64,iVBORw0KGgoAAAANSUhEUgAAAm8AAAGYCAYAAAAUSQW0AAAABHNCSVQICAgIfAhkiAAAAAlwSFlzAAALEgAACxIB0t1+/AAAADh0RVh0U29mdHdhcmUAbWF0cGxvdGxpYiB2ZXJzaW9uMy4yLjIsIGh0dHA6Ly9tYXRwbG90bGliLm9yZy+WH4yJAAAgAElEQVR4nOzdeXzU1b34/9fJZN8zWSBkHXYIBIRkcEXqAu6IWoHb+61t7bWt2FrbunS7VVtbe+v32q9Wa+3Vq/bXglZcEUtQQXEjExaBhC2QIQtJCEwSsieTOb8/ZoIBEhJCks8s7+fjMQ9mzuczn887mmTeOed9zlFaa4QQQgghhG8IMjoAIYQQQggxeJK8CSGEEEL4EEnehBBCCCF8iCRvQgghhBA+RJI3IYQQQggfIsmbEEIIIYQPGTB5U0o9r5Q6opTa1avtQaVUlVJqu+dxTa9jP1VKlSql9iqlFvVqv8rTVqqUeqBXu0UptdnT/rJSKtTTHuZ5Xeo5nj1cX7QQQgghhK8aTM/bC8BVfbQ/rrWe7XmsBVBKTQeWATme9zytlDIppUzAU8DVwHRguedcgN97rjURqAdu97TfDtR72h/3nCeEEEIIEdCCBzpBa/3RWfR6LQZWaa07gDKlVClg9Rwr1VofBFBKrQIWK6V2A5cB/+Y550XgQeDPnms96Gl/FfiTUkrpAVYVTkpK0tnZgw1XCCGEEMI4W7ZsOaq1Tj6b9wyYvJ3BXUqprwNFwI+11vVAGvB5r3MqPW0AFae0zwMSgQattbOP89N63qO1diqlGj3nHz1TUNnZ2RQVFQ35ixJCCCGEGC1KqUNn+56hTlj4MzABmA1UA/93iNcZFkqpO5RSRUqporq6OiNDEUIIIYQYUUNK3rTWtVrrbq21C/grXw6NVgEZvU5N97T1134MiFdKBZ/SftK1PMfjPOf3Fc+zWus8rXVecvJZ9TwKIYQQQviUISVvSqnUXi+XAD0zUd8ClnlmilqASUAhYAMmeWaWhuKe1PCWp35tA3CL5/23AW/2utZtnue3AB8MVO8mhBBCCOHvBqx5U0qtBBYASUqpSuBXwAKl1GxAA3bgOwBa62Kl1CtACeAEVmituz3XuQtYB5iA57XWxZ5b3A+sUkr9BtgGPOdpfw74m2fSgwN3wieEEEJ4na6uLiorK2lvbzc6FOGlwsPDSU9PJyQk5JyvpfytMysvL0/LhAUhhBCjqaysjJiYGBITE1FKGR2O8DJaa44dO0ZTUxMWi+WkY0qpLVrrvLO5nuywIIQQQpyj9vZ2SdxEv5RSJCYmDlvPrCRvQgghxDCQxE2cyXB+f0jyJoQQQviBRx55hJycHHJzc5k9ezabN28esXs9+OCDPPbYYyN2fXFm57JIrxBCCCG8wGeffcaaNWvYunUrYWFhHD16lM7OTqPDEiNEet6EEEIIH1ddXU1SUhJhYWEAJCUlMW7cOLKzs7nvvvuYOXMmVquV0tJSAOrq6rj55pvJz88nPz+fTz75BHD3qH3rW99iwYIFjB8/nieeeOLEPR555BEmT57MxRdfzN69e0f/ixQnSM+bEEIIMYweeruYksPHh/Wa08fF8qvrc/o9vnDhQh5++GEmT57MFVdcwdKlS7n00ksBiIuLY+fOnbz00kv88Ic/ZM2aNdx9993cc889XHzxxZSXl7No0SJ2794NwJ49e9iwYQNNTU1MmTKF733ve+zYsYNVq1axfft2nE4nc+bMYe7cucP6NYrBk+RNiEHSWuPSYAqSomQhhHeJjo5my5YtbNq0iQ0bNrB06VIeffRRAJYvX37i33vuuQeA9957j5KSkhPvP378OM3NzQBce+21hIWFERYWRkpKCrW1tWzatIklS5YQGRkJwA033DCaX544hSRvQgzSo+/u4cN9daz9wSUESQInhOjHmXrIRpLJZGLBggUsWLCAmTNn8uKLLwInz3Lsee5yufj8888JDw8/7To9Q68913Q6nSMcuThbUvMmxCC9t7uWPTVNfHqgzy12hRDCMHv37mX//v0nXm/fvp2srCwAXn755RP/XnDBBYB7mPXJJ5886fwzmT9/Pm+88QZtbW00NTXx9ttvD/eXIM6C9LwJMQjHmjs4UNcCwEpbORdPSjI4IiGE+FJzczPf//73aWhoIDg4mIkTJ/Lss8+yZs0a6uvryc3NJSwsjJUrVwLwxBNPsGLFCnJzc3E6ncyfP59nnnmm3+vPmTOHpUuXMmvWLFJSUsjPzx+tL030QbbHEmIQ/rWrhu/+f1s4LzOeXVWNfP7Ty0mMDhv4jUKIgLB7926mTZtmdBinyc7OpqioiKQk+YPTG/T1fSLbYwkxQmx2B2HBQfx68Qy6ujWvba0yOiQhhBABSpI3IQbBZncwKyOeGWlxzMmMZ6WtHH/rtRZC+B+73S69bn5IkjchBtDS4aT48HGs2WYAllkzOVjXgs1eb3BkQgghApEkb0IMYFt5A90uTb7Fnbxdl5tKTFgwqwrLDY5MCCFEIJLkTYgBFNodBCmYkxkPQGRoMDfMHsc7O6tpbO0yODohhBCBRpI3IQZgK3MwfVwsMeEhJ9qWWzPpcLp4Y7tMXBBCCDG6JHkT4gw6nS62VdST76l36zEjLY4ZabGsLJSJC0IIIUaXJG9CnMGuw420d7lOS94AluVnsqemiS8qGw2ITAghTvbII4+Qk5NDbm4us2fPZvPmzSN2rwcffJDHHnus3+Pf+MY3sFgszJ49m1mzZvH++++f8XobN27kuuuuA+CFF17grrvuAuCZZ57hpZdeGr7Aca99d8kll5zUNnv2bGbMmDGs9xlJssOCEGdgK3MA9Jm8LZ49jkfe2c3LtnJmZ8SPdmhCCHHCZ599xpo1a9i6dSthYWEcPXqUzs5OQ2P6wx/+wC233MKGDRu44447Ttq+a7C++93vjkBk0NTUREVFBRkZGezevXtE7jGSJHkT4gxs9nosSVEkx5y+m0JMeAjX5aby1vbD/OLa6USFyY+TEAJ49wGo2Tm81xw7E65+tN/D1dXVJCUlndhUvmdtt+zsbG699VbeffddIiIi+Mc//sHEiROpq6vju9/9LuXl7lnzf/zjH7nooot48MEHKS8v5+DBg5SXl/PDH/6QH/zgB4C7Z+/FF18kJSWFjIwM5s6dO6jQL7jgAqqq3PXB7e3tfO9736OoqIjg4GD++7//m6985Sv9vvfBBx8kOjqan/zkJyxYsIB58+axYcMGGhoaeO6557jkkktobW3lG9/4Brt27WLKlCkcPnyYp556iry8/jctuPXWW3n55Zf5yU9+wsqVK1m+fDl/+9vfAOju7uaBBx5g48aNdHR0sGLFCr7zne/Q3NzM4sWLqa+vp6uri9/85jcsXrwYu93O1VdfzcUXX8ynn35KWloab775JhEREYP67zMUMmwqRD9cLk3RIQf52Qn9nrPMmklLZzdvf3F4FCMTQoiTLVy4kIqKCiZPnsydd97Jhx9+eOJYXFwcO3fu5K677uKHP/whAHfffTf33HMPNpuN1atX8+1vf/vE+Xv27GHdunUUFhby0EMP0dXVxZYtW1i1ahXbt29n7dq12Gy2Qcf2r3/9ixtvvBGAp556CqUUO3fuZOXKldx22220t7cP+lpOp5PCwkL++Mc/8tBDDwHw9NNPk5CQQElJCb/+9a/ZsmXLgNe5+eabee211wB4++23uf76608ce+6554iLi8Nms2Gz2fjrX/9KWVkZ4eHhvP7662zdupUNGzbw4x//+ETN8/79+1mxYgXFxcXEx8ezevXqQX9NQyFdBUL0o7SumYbWrj6HTHvMyYxn8phoVtoqWGbNHMXohBBe6ww9ZCMlOjqaLVu2sGnTJjZs2MDSpUt59FF3HMuXLz/x7z333APAe++9R0lJyYn3Hz9+nObmZgCuvfZawsLCCAsLIyUlhdraWjZt2sSSJUuIjIwE4IYbbhgwpnvvvZef/exnVFZW8tlnnwHw8ccf8/3vfx+AqVOnkpWVxb59+wb9dd50000AzJ07F7vdfuKad999NwAzZswgNzd3wOskJiaSkJDAqlWrmDZt2omvC6CgoIAdO3bw6quvAtDY2Mj+/ftJT0/nZz/7GR999BFBQUFUVVVRW1sLcKK+79TYRookb0L0o9BT72a19J+8KaVYlp/Jw2tK2F19nGmpsaMVnhBCnMRkMrFgwQIWLFjAzJkzefHFFwH376kePc9dLheff/454eHhp12nZ+i155pOp3NI8fTUvD355JN861vfGlSP2EB6YjuXuHosXbqUFStW8MILL5zUrrXmySefZNGiRSe1v/DCC9TV1bFlyxZCQkLIzs4+0Wt46n+ztra2c4ptIDJsKkQ/bHYHKTFhZJojz3jeTXPSCA0Okh0XhBCG2bt370kTArZv305WVhYAL7/88ol/L7jgAsA9zPrkk0+edP6ZzJ8/nzfeeIO2tjaampp4++23Bx3bXXfdhcvlYt26dVxyySX8/e9/B2Dfvn2Ul5czZcqUQV+rLxdddBGvvPIKACUlJezcObh6wyVLlnDfffedlqQtWrSIP//5z3R1dZ2Is6WlhcbGRlJSUggJCWHDhg0cOnTonOI+F9LzJkQ/bGUO8rPNJ/3V2pf4yFCunjGW17dV8dNrphEeYhqlCIUQwq25uZnvf//7NDQ0EBwczMSJE3n22WdZs2YN9fX15ObmEhYWxsqVKwF44oknWLFiBbm5uTidTubPn88zzzzT7/XnzJnD0qVLmTVrFikpKeTn5w86NqUUv/jFL/iv//ov3nnnHb73ve8xc+ZMgoODeeGFF07qtRqKO++8k9tuu43p06czdepUcnJyiIuLG/B9MTEx3H///ae1f/vb38ZutzNnzhy01iQnJ/PGG2/wta99jeuvv56ZM2eSl5fH1KlTzynuc6H8bYHRvLw8XVRUZHQYwsdVNbRx0aMf8OD10/nGRZYBz//swDGW//Vz/vvWWdw0J30UIhRCeJPdu3czbdo0o8M4TXZ2NkVFRSdmn/qj7u5uurq6CA8P58CBA1xxxRXs3buX0NBQo0M7TV/fJ0qpLVrr/qfG9kF63oTow4n13c5Q79bb+ePNWJKiWFVYIcmbEEKMotbWVr7yla/Q1dWF1pqnn37aKxO34STJmxB9KLQ7iAkLZurYwU1AUEqxND+DR9/dQ+mRZiamRI9whEIIMbCRnvW4YsUKPvnkk5Pa7r77br75zW+O6H17i4mJoa8Rt3nz5tHR0XFS29/+9jdmzpw5WqGNGEnehOiDrczB3OwETEFnrnfr7eY56Ty2bi8v28r5+bXTRzA6IYTwDk899ZTRIfRrJLcHM5rMNhXiFPUtnew/0nzG9d36khwTxhXTxrB6axUdzu4Rik4I4a38rYZcDK/h/P4YMHlTSj2vlDqilNrVx7EfK6W0UirJ81oppZ5QSpUqpXYopeb0Ovc2pdR+z+O2Xu1zlVI7Pe95Qnmm9imlzEqp9Z7z1yul+l/mXohhZLP3v5/pQJZZM3C0dLK+pHa4wxLCJ7hcms0Hj7GvtsnoUEZVeHg4x44dkwRO9ElrzbFjx/pcV28oBjNs+gLwJ+Cl3o1KqQxgIdB7caurgUmexzzgz8A8pZQZ+BWQB2hgi1LqLa11veec/wA2A2uBq4B3gQeA97XWjyqlHvC8Pn1OrxDDzGZ3EGoKIjd94Knmp7pkUjJp8RGsKqzgutxxIxCdEN6p/Fgrr26tZPWWSqoa2hifHMUHP15gdFijJj09ncrKSurq6owORXip8PBw0tOHZ0LbgMmb1vojpVR2H4ceB+4D3uzVthh4Sbv/9PhcKRWvlEoFFgDrtdYOAKXUeuAqpdRGIFZr/bmn/SXgRtzJ22LP+wBeBDYiyZsYBTZ7PbMy4oa0XpspSHFrXgaPv7eP8mOtZCaeeYFfIXxZc4eTtTureXVLJYVlDpSCiycmMSsjjrU7azjS1E5KzPD0NHi7kJAQLJaBlxUSYjgMqeZNKbUYqNJaf3HKoTSgotfrSk/bmdor+2gHGKO1rvY8rwHGnCGeO5RSRUqpIvmrR5yL1k4nu6oahzRk2uPW/HSCFLxcJDsuCP/jcmk+PXCUH72ynfzfvMd9r+6grqmDexdN4ZP7L+Nvt8/jjvkTACiy1xscrRD+6axnmyqlIoGf4R4yHRVaa62U6reQQGv9LPAsuBfpHa24hP/ZXt6A06UHvb5bX1LjIlgwJYV/FlVyzxWTCTbJvCDh+04dFo0JC+bG88Zxy9x05mQmnLQTSc64WCJCTBSWObhmZqqBUQvhn4ayVMgEwAJ84flhTQe2KqWsQBWQ0evcdE9bFV8Ogfa0b/S0p/dxPkCtUipVa13tGXo9MoRYhTgrhXb30M/crHObH7MsP4M79hzhgz1HWJgzdpiiE2J0tfQaFt3ca1j0vqumsHD6WCJC+y4tCDEFMTcrgc2exa6FEMPrrJM3rfVOIKXntVLKDuRprY8qpd4C7lJKrcI9YaHRk3ytA37ba8boQuCnWmuHUuq4Uup83BMWvg707JT7FnAb8Kjn3961dUKMCJvdwbSxscSGh5zTdS6bmkJKTBirbBWSvAmf4nJpNpc5eHVLJe/uqqa1sxtLUhT3LprCkvPSGBcfMajrWC1mHn9vH42tXcRFntvPkxDiZAMmb0qplbh7zZKUUpXAr7TWz/Vz+lrgGqAUaAW+CeBJ0n4N2DznPdwzeQG4E/eM1gjcExXe9bQ/CryilLodOATcelZfmRBnqavbxdZDDdyad+6zgYJNQXw1L50/bzxAdWMbqXGD+8ATwigVjlZe3VLJ6q2VVNa3ER0WzOLZfQ+LDobVYkZrKDrk4PJp/ZYsCyGGYDCzTZcPcDy713MNrOjnvOeB5/toLwJm9NF+DLh8oPiEGC4lh4/T1tV9TvVuvS3Ny+SpDQd4xVbJ3VdMGpZrCjGc+hsWvXfRmYdFB2N2RjyhpiAK7ZK8CTHcZHssITx6Fue1nsNM094yEyO5eGISrxRVcNdlE89qqy0hRkpfw6LZiZH8ZOFklsxJJ22Qw6IDCQ8xkZseR6HUvQkx7CR5E8KjsMxBVmIkKbHDty7VMmsGd/1jGx+XHuXSycnDdl0hzlaFo5XVW93DohUO97DoDbPcw6Jzs85+WHQwrBYzz350kNZOJ5Gh8nEjxHCRnyYhcG9dUnSonsumpgx88lm4cvoYzFGhrCosl+RNjLqWDifv7qrh1S0VfH7QPSx60YQkfnzlFBblnNuw6GBYLWae3niAbeUNXDQxaUTvJUQgkeRNCOBAXTOOls5hGzLtERZs4uY5afzvJ3bqmjpIjgkb1usLcSqXS1Nodw+Lrt05csOigzE3K4EgBZvLHJK8CTGMJHkTAigsc68En5d9buu79WVpfiZ/3VTG6q2VfPfSCcN+fSHAmGHRgcSEh5AzLo7CsmOjfm8h/Jkkb0LgnqyQFB2KJSlq2K89MSUaa7aZl20VfGf+eEM+RIV/6mtY9MIJifzoyslclZM64sOig5Gfbebvmw/R6XQRGiy7jQgxHCR5EwJ38pafbR6xxGqZNYMfvfIFnx90cMGExBG5hwgMLpfGZnfwz17DolmJkfz4ysksmZNGekKk0SGexGox8/wnZeysamBu1vCWJQgRqCR5EwGvurGNyvo2vnWRZcTucc3MVB58q5hVtnJJ3sSQVDhaeW1rFau3VlLuaCU6LJjrc8dxS146eQYNiw5GvqcUYXOZQ5I3IYaJJG8i4PWsQ2UdpsV5+xIeYmLJeWmstFXwUGsn8ZGhI3Yv4T9aO528u7OGV7dU8tnBYyeGRe+5chKLcsb6xPIbidFhTEqJprDMwZ0LjI5GCP/g/T/5Qowwm91BdFgwU8fGjOh9llkzefGzQ7y2tYpvXTxyvXzCt2mtKSz7crZoi5cPiw6G1WLmre2H6XZpWaxaiGEgyZsIeLayes7LjCfYNLLF1NNSY5mVHscqWznfvCjba4e5hDHau7r5y4cHTwyLRoWauM4HhkUHw2ox8/fN5eyuPs6MtDijwxHC50nyJgJaQ2sne2ubuC43dVTut8yayU9f28nW8gbmZg3/siTCdz298QBPvL/f54ZFByPfs35iYZlDkjchhoHM2xYBbcsh9/puw7UZ/UCunzWOyFATqwrLR+V+wnf8a1c1548384//OJ8l56X7TeIGMC4+ggxzhOxzKsQwkeRNBLRCu4MQk2J2Rvyo3K9n4dQ1O6ppau8alXsK71d2tIV9tc0snD7W6FBGjDU7kUK7A6210aEI4fMkeRMBzVbmIDc9nvCQ0VvMdJk1k7aubt7cfnjU7im82/qSGgAW5owxOJKRM89ixtHSyYG6ZqNDEcLnSfImAlZ7Vzc7qxpP1OOMllnpcUwdG8MqmwydCrd1xbXkjIv1yZmkg9VTmtCzFZ0QYugkeRMBa1t5A13dGqtldCcOKKVYbs1kV9VxdlU1juq9hfc50tTO1vJ6FuX475ApQHZiJMkxYbLPqRDDQJI3EbBsdvdekHMzR3/V9xtnpxEWHMRKmbgQ8N4rOYLW/j1kCu4/WqwWM5vLpO5NiHMlyZsIWDa7gyljYoiLDBn1e8dFhnDtzFTe3H6Y1k7nqN9feI+CkhoyzZFMGTOyi0R7g3kWM9WN7VTWtxkdihA+TZI3EZCc3S62Hqof9Xq33pZZM2nucLJmR7VhMQhjNbV38WnpMRbljPHpRXgHy2r5cr03IcTQSfImAtLu6iZaOrtHbX23vuRnJzAhOUrWfAtgG/fW0dntYqGf17v1mJwSQ1xECDa7JG9CnAtJ3kRAKvR8eFgN7HlTSrEsP5Ot5Q3sq20yLA5hnIKSWhKjQpmTGRi7bQQFKfKzE6TnTYhzJMmbCEi2MgcZ5gjGxoUbGsdNc9IIMSmZuBCAOpzdbNhzhCunjwmozdqtFjMHj7ZwpKnd6FCE8FmSvImAo7XGZneQn2Vcr1uPxOgwFuaM5fVtVbR3dRsdjhhFnx04RnOH0+9nmZ7KakkEwCbrvQkxZJK8iYBz8GgLx1o6Da136215fiYNrV2sK64xOhQxigpKaokKNXHhhCSjQxlVOeNiiQw1yXpvQpwDSd5EwCny1LsZOdO0twsnJJJhjmBVYYXRoYhR4nJp1pfUsmBKyqhuzeYNQkxBzMlMoNAuPW9CDJUkbyLgFJbVkxgVyoTkKKNDAdxF3MvyM/ns4DHsR1uMDkeMgm0VDdQ1dQTckGkPq8XMnprjNLZ2GR2KED5JkjcRcGx2B3nZCV61rtZX56ZjClKssknvWyAoKKkhxKT4ytQUo0MxhNViRmsoOiSzToUYCkneRECpPd5OuaPVa4ZMe6TEhnPZ1BRe3VJJV7fL6HDECNJaU1Bcy/njE4kNH/3dPbzB7Ix4Qk1BsmSIEEMkyZsIKD0fFt6WvAEst2ZwtLmD93fXGh2KGEGlR5opO9ri9xvRn0l4iIlZGXFsluRNiCEZMHlTSj2vlDqilNrVq+3XSqkdSqntSqkCpdQ4T7tSSj2hlCr1HJ/T6z23KaX2ex639Wqfq5Ta6XnPE8ozlqWUMiul1nvOX6+UCoxVLMWIstkdRIaayBkXa3Qop7l0cgqpceGslIkLfq1nVvGV0wOz3q1HfraZXVWNsrevEEMwmJ63F4CrTmn7g9Y6V2s9G1gD/Ken/WpgkudxB/BncCdiwK+AeYAV+FWvZOzPwH/0el/PvR4A3tdaTwLe97wW4pzY7PXMyUwg2OR9nc6mIMVX8zL4aH8dlfWtRocjRkhBSS2zM+IZE2vsAtFGs1rMOF2abeUNRocihM8Z8BNMa/0R4Dil7Xivl1GA9jxfDLyk3T4H4pVSqcAiYL3W2qG1rgfWA1d5jsVqrT/XWmvgJeDGXtd60fP8xV7tQgxJY1sXe2qOe+WQaY9b89IBeKWo0uBIxEg43NDGjsrGgB4y7TE3K4EghQydCjEEQ+5+UEo9opSqAL7Glz1vaUDvMZ9KT9uZ2iv7aAcYo7Wu9jyvAQJ7jEGcs62H6tEa8i3eOwKfnhDJJZOS+WdRBd0uPfAbhE9ZX+KuZwzUJUJ6iwkPIWdcnCzWK8QQDDl501r/XGudAfwduGv4QurzXpove/dOo5S6QylVpJQqqqurG8lQhA8rtDsIMSnOy/De5A1geX4G1Y3tfLjviNGhiGFWUFLDhOQoJiRHGx2KV7BazGwrb6DDKVvDCXE2hqPw5+/AzZ7nVUBGr2PpnrYztaf30Q5Q6xlWxfNvv59kWutntdZ5Wuu85OTkc/hShD+zlTmYkRZHRKh3r2h/+bQxJEWHysQFP9PQ2snnBx0yZNqL1WKmw+liV1Wj0aEI4VOGlLwppSb1erkY2ON5/hbwdc+s0/OBRs/Q5zpgoVIqwTNRYSGwznPsuFLqfM8s068Db/a6Vs+s1Nt6tQtx1tq7utlR2ejV9W49QoODuHluOh/sOcKR4+1GhyOGyQd7jtDt0iyU5O2Enp9HqXsT4uwMZqmQlcBnwBSlVKVS6nbgUaXULqXUDtyJ2N2e09cCB4FS4K/AnQBaawfwa8DmeTzsacNzzv943nMAeNfT/ihwpVJqP3CF57UQQ/JFRQOd3S6fSN4AluVn0u3S/HOLTFzwFwXFtYyNDSc3Lc7oULyGOSqUSSnRslivEGcpeKATtNbL+2h+rp9zNbCin2PPA8/30V4EzOij/Rhw+UDxCTEYRYfcm2DnZXl3vVsPS1IU5483s8pWzvcunUBQkPds5SXOXntXNx/uq+OWueny//IUVouZN7cfptulMcl/GyEGxfsWuxJiBBSWOZg8JpqEqFCjQxm05dZMKhxtfHpAZuP5uk37j9LW1S2zTPtgtZhp7nCyu/r4wCcLIQBJ3kQA6HZpth6q95kh0x6LcsYSHxnCSlu50aGIc1RQXENMeDDnj080OhSvY7W4fy5l6FSIwZPkTfi93dXHaepwnviQ8BXhISaWnJdGQXENx5o7jA5HDJGz28V7u2u5fGoKIV64s4fRUuMiyDBHSPImxFmQ3yTC79ns7g+FPB/reQP30GlXt+a1rVUDnyy8UtGheupbu2SJkDOwZidSaHfgLpsWQgxEkjfh92x2B2nxEaTFRxgdylmbPCaGOZnxrLSVywebj1pXXENocM8+/JkAACAASURBVBDzJ8salP2ZZzHjaOnkQF2z0aEI4RMkeRN+TWuNzV5PfrZvzDLtyzJrJgfrWrDZ640ORZwlrTUFxbVcMjGJqLABJ/cHrJ6SBlnvTYjBkeRN+LVDx1qpa+og38fq3Xq7LjeVmLBgVsnEBZ9TUn2cqoY2GTIdQFZiJCkxYdgkeRNiUCR5E36t0FPvZvXBercekaHB3DB7HGt3VtPY1mV0OOIsrCuuJUjB5dNSjA7FqymlyLeY2VwmdW9CDIYkb8Kv2cocJESGMDHFtzcCX27NpL3LxZvbZeKCLykoriEvy0xidJjRoXi9eRYz1Y3tVNa3GR2KEF5Pkjfh12x2B3nZZtxb5/quGWlxzEiLZWVhhfRM+IjyY63sqWmShXkHSdZ7E2LwJHkTfutIUzv2Y60+PVmht2X5meyuPs6OykajQxGDUFBSAyD1boM0OSWGuIgQSd6EGARJ3oTfspW5Z2f62s4K/Vk8exwRISaZuOAjCoprmZYaS4Y50uhQfEJQkCI/23xiXUYhRP8keRN+y2Z3EBFiYkZanNGhDIuY8BCuy03lre2HaelwGh2OOIOjzR3YDjlYOF2GTM+G1ZLAwaMtHGlqNzoUIbyaJG/Cb9nsDs7LjPerLYmWWTNp6ezm7S8OGx2KOIP3d9eiNVLvdpasFvferz295kKIvvnPp5oQvTS1d7G7+rjfDJn2mJMZz+Qx0ay0VRgdijiDguJa0hMimJ4aa3QoPiVnXCyRoSYKy44ZHYoQXk2SN+GXthyqx6Xxuc3oB6KUYml+Jl9UNLC7+rjR4Yg+NHc42VR6lIXTx/r8LOfRFmIKYm5Wguy0IMQAJHkTfslmd2AKUszOiDc6lGF303lphJqCWFUoExe80Uf76uh0ulgkQ6ZDYs02s7e2icZWWZBaiP5I8ib8kq2snhnjYv1yP8mEqFCumjGW17dV0d7VbXQ44hTrimswR4UyN8s/lqgZbfkWM1pD0SHpfROiP5K8Cb/T4exme2WD39W79bbMmsHxdidrd1YbHYropdPp4oM9R7h8agrBfjRRZjTNzogn1BQk670JcQby20X4nZ2VjXQ6XT69Gf1ALhifSHZiJKsKZeKCN9lcdoymdqcszHsOwkNMzMqIk7o3Ic5Akjfhd3o2o/fnnreeiQuFdgelR5qNDkd4rCuuITLUxMWTkowOxadZLWZ2VTXS2inrGQrRF0nehN+xlTmYmBKNOSrU6FBG1C1z0wkOUrwsOy54BZdLs76klksnJxMeYjI6HJ9mtSTidGm2lTcYHYoQXkmSN+FXul2aokP1frOf6Zkkx4RxxbQxrN5aRYdTJi4Y7YvKBmqPd8jCvMNgTmY8QQoZOhWiH5K8Cb+yt6aJpnanXw+Z9rbMmoGjpZP1JbVGhxLwCkpqCQ5SXDZFkrdzFRMeQs64OFmsV4h+SPIm/IotAOrdertkUjJp8REyccELFBTXcP74ROIiQ4wOxS9YLWa2lTdIr7IQfZDkTfgVm91Balw46QkRRocyKkxBilvzMvi49Cjlx1qNDidglR5p5kBdiwyZDiOrxUyH08XOykajQxHC60jyJvyG1hqb3UF+tjmgtiW6NT+dIAUvF8nEBaMUlNQAcOV0Sd6GS0/vudS9CXE6Sd6E36hwtFF7vMOv13frS2pcBAumpPDPokqc3S6jwwlIBcW1zEqPIzUuMHp8R4M5KpRJKdEnSiGEEF+S5E34jZ713awBUu/W27L8DI40dbBhb53RoQScmsZ2tlc0sFAW5h12VouZIns93S5tdChCeBVJ3oTfsJU5iIsIYVJKtNGhjLrLpqaQEhMmm9UbYP1u90xf2Yh++FktZpo7nOyuPm50KEJ4FUnehN+w2R3kZSUQFBQ49W49gk1BfDUvnQ17j1Dd2GZ0OAGloLiG8UlRTEgOvD8aRprVInVvQvRlwORNKfW8UuqIUmpXr7Y/KKX2KKV2KKVeV0rF9zr2U6VUqVJqr1JqUa/2qzxtpUqpB3q1W5RSmz3tLyulQj3tYZ7XpZ7j2cP1RQv/c7S5g4NHWwKu3q23pXmZuDT8s6jS6FACRmNbF58dOMaVOWMCapLMaEmNiyDTHCnrvQlxisH0vL0AXHVK23pghtY6F9gH/BRAKTUdWAbkeN7ztFLKpJQyAU8BVwPTgeWecwF+DzyutZ4I1AO3e9pvB+o97Y97zhOiT0UBtr5bXzITI7l4YhIv2ypwSY3QqNi49whOl5aN6EdQfrYZm70ereV7WogeAyZvWuuPAMcpbQVa654dgz8H0j3PFwOrtNYdWusyoBSweh6lWuuDWutOYBWwWLn/VL0MeNXz/heBG3td60XP81eBy5X8aSv6UVhWT3hIEDPT4owOxVDLrBlUNbSxqfSo0aEEhHXFNaTEhDE7PX7gk8WQzLOYcbR0cqCu2ehQhPAaw1Hz9i3gXc/zNKD3Uu+Vnrb+2hOBhl6JYE/7SdfyHG/0nC/EaWx2B7Mz4gkNDuwyziunj8EcFSoTF0ZBe1c3G/fWceX0MQFZZzlapO5NiNOd0yedUurngBP4+/CEM+Q47lBKFSmliurqZKmEQNPc4aT4cGNAD5n2CAs2cfOcNNaX1FLX1GF0OH7tk9KjtHZ2yxIhIywrMZKUmDAKJXkT4oQhJ29KqW8A1wFf018WI1QBGb1OS/e09dd+DIhXSgWf0n7StTzH4zznn0Zr/azWOk9rnZecnDzUL0n4qK2H6nHpwK53621pfgZOl2b1Vpm4MJIKimuJCQvmgvEyIDCSlFJYLWYKyxxS9yaEx5CSN6XUVcB9wA1a694bKr4FLPPMFLUAk4BCwAZM8swsDcU9qeEtT9K3AbjF8/7bgDd7Xes2z/NbgA+0/OSKPtjsDoIUzMlKMDoUrzAxJYb87ARetlXIh90I6XZp3ttdy1empgT8UP1osFrMVDe2U1kvy+AIAYNbKmQl8BkwRSlVqZS6HfgTEAOsV0ptV0o9A6C1LgZeAUqAfwErtNbdnpq1u4B1wG7gFc+5APcDP1JKleKuaXvO0/4ckOhp/xFwYnkRIXqz2R3kjIsjOix44JMDxLL8TMqOtvD5QRlqGglbDtVzrKVTNqIfJT11bzJ0KoTbgJ92WuvlfTQ/10dbz/mPAI/00b4WWNtH+0Hcs1FPbW8HvjpQfCKwdTpdbCtv4GvzsowOxatcMzOVB98uZpWtnAsmyLDecCsoriHUFMSlk6VMYzRMTokhLiKEwjIHN89NH/gNQvg56e8XPm1nVSMdThdWiwyZ9hYRamLJeWm8u6uGhtZOo8PxK1prCkpquWhiIjHhIUaHExCCghT52eYT+xcLEegkeRM+zeb5ZT43SyYrnGpZfiadThevba0a+GQxaHtqmih3tMos01E2z2Km7GgLR5rajQ5FCMNJ8iZ8mq3MwfikKJJjwowOxetMHxfLrPQ4VtnKZeLCMCoorkUpuGKa1LuNpp6t72xl9QZHIoTxJHkTPsvl0hQdqpclQs5gmTWTfbXNbC1vMDoUv7GuuIa5mQnyB8MoyxkXS2SoSfY5FQJJ3oQP23+kmca2roDejH4g188aR2SoSXZcGCYVjlZKqo/LLFMDhJiCmJuVIDstCIEkb8KH9RQvW6XnrV/RYcHcMGsca3ZU09TeZXQ4Pm99SS0AC6dLvZsRrNlm9tY2ySQcEfAkeRM+y1bmYExsGBnmCKND8WrLrJm0dXXz5vbDRofi89YV1zBlTAzZSVFGhxKQrBYzWkORXereRGCT5E34JK01NruD/GwzSsmm4GcyKz2OqWNjWGWTodNz4WjpxGZ3sEiGTA0zKyOeUFPQiVnmQgQqSd6ET6qsb6O6sV0mKwyCUorl1kx2VR1nV1Wj0eH4rPd21+LSyBIhBgoPMTErI07q3kTAk+RN+KSev7wleRucG2enERYcxEqZuDBkBcW1pMVHkDMu1uhQAprVYmZXVSMtHU6jQxHCMJK8CZ9kszuICQ9mytgYo0PxCXGRIVw7M5U3tx+mtVM+9M5Wa6eTTfvruHL6GBmmN5jVkojTpdkmy9+IACbJm/BJNns9eVkJmILkg3Swllkzae5w8s6OaqND8Tkf7aujw+mSJUK8wNysBIIUst6bCGiSvAmf42jppPRIs6zvdpbysxOYkBzFKluF0aH4nILiWuIjQ2RZGi8QHRZMzrg42edUBDRJ3oTPscn6bkOilGJZfiZbDtWzr7bJ6HB8Rle3i/f3HOHyqWMINsmvTG9gtZjZVt5Ah7Pb6FCEMIT8JhI+x1bmIDQ4iJnpcUaH4nNumpNGiEmxqlB63warsMxBY1uXDJl6EavFTIfTxc5KmT0tApMkb8Ln2OwOZqfHExZsMjoUn5MYHcbCnLG8tq2S9i7ptRiMguIawkOCmD8p2ehQhEfPLHNZMkQEKknehE9p6XCy6/Bx8i0JRofis5bnZ9LQ2sW64hqjQ/F6WmsKSmqZPymZiFD5Y8FbmKNCmTwmmkJJ3kSAkuRN+JTtFQ10u7Ss73YOLpyQyPikKP743n7aOqX37Ux2VjVS3dguC/N6ofxsM1sO1dPt0kaHIsSok+RN+JTCMgdByr1cgBiaoCDFb5bMoOxoC/+3YK/R4Xi1guJaTEGKy6emGB2KOIXVYqa5w8nu6uNGhyLEqJPkTfgUm93BtNRYYsJDjA7Fp104IYl/Pz+T5z4pY8shGXrqz7riGqzZZhKiQo0ORZzCapG6NxG4JHkTPqOr28W28gYZMh0mD1w9jXFxEdz76g6ZvNCHg3XN7D/SLBvRe6nUuAgyzZGyWK8ISJK8CZ+xq6qRtq5uSd6GSXRYML+/OZeDdS08/t4+o8PxOgUltQBcKfVuXstqMWOz16O11L2JwCLJm/AZJzajl5mmw+biSUkst2bw148Osq283uhwvEpBcQ0z0mJJi48wOhTRD2u2GUdLJwfqmo0ORYhRJcmbF+rqdvG7d3dLIe4pbPZ6shMjSYkJNzoUv/Kza6YxNjac+2T49IQjx9vZVtHAounS6+bNpO5NBCpJ3rzQ61ur+MuHB7nrH1vlw9TD5dIU2R0yZDoCYsJD+N3Nuew/0swT7+83OhyvsH53LVojS4R4uazESFJiwmS9NxFwJHnzMs5uF09tLGVMbBgH6lr40welRofkFQ7UNVPf2iWb0Y+QSycnc2teOn/56CA7KhuMDsdwBcW1ZCdGMnlMtNGhiDNQSmG1mNl80CF1byKgSPLmZd7ecZhDx1p5ePEMbp6TzjMfHqD4sOzfVyib0Y+4n187naToUO79546A3vC7qb2LTw8cZWHOWJRSRocjBjDPYqbmeDuV9W1GhyLEqJHkzYt0uzR/+qCUqWNjuHLaGH553TTiI0O4f/UOnN0uo8MzlK3MQVJ0GFmJkUaH4rfiIkL43U0z2VvbxFMB3OO7YW8dXd2ahdNliRBf0NMbL0OnIpBI8uZF/rWrhgN1Ldx12USCghTxkaE8vHgGu6qO89dNZUaHZyibvR6rJUF6QkbYZVPHcNOcNJ7aeIBdVYHZ41tQXENSdBjnZcqsZl8wOSWGuIgQSd5EQJHkzUu4XJonP9jPhOQorp6ReqL9mpmpXJUzlsff28fBAJ0OX9XQRlVDm0xWGCW/ui6HxKhQ7n11B53OwOrx7XB2s3FvHVdOT8EUJH8o+IKgIEV+tvlEaYUQgUCSNy/x3u5a9tQ0cddlE0/70Hh4cQ7hwUHcv3oHrgDchLmoZ303Sd5GRVxkCI8smcnu6uM8vTGwhk8/PXCM5g4nC2WJEJ8yz2Km7GgLR463Gx2KEKNiwORNKfW8UuqIUmpXr7avKqWKlVIupVTeKef/VClVqpTaq5Ra1Kv9Kk9bqVLqgV7tFqXUZk/7y0qpUE97mOd1qed49nB8wd5Ia82TH5SSlRjJ9bnjTjueEhvOL6+bjs1ez983HzIgQmMVljmICQtmWmqs0aEEjCunj2Hx7HH86YNSSg4HznqDBcW1RIWauHBiotGhiLPQs96b9L6JQDGYnrcXgKtOadsF3AR81LtRKTUdWAbkeN7ztFLKpJQyAU8BVwPTgeWecwF+DzyutZ4I1AO3e9pvB+o97Y97zvNLG/fVsbOqkTsXTCDY1Pf/klvmpnPJpCQefXcPVQ2BNavKZncwJytBhrFG2YPX5xAfGcK9r35BVwBMmOl2adaX1LJgagphwSajwxFnIWdcLJGhJmxS9yYCxIDJm9b6I8BxStturfXePk5fDKzSWndorcuAUsDqeZRqrQ9qrTuBVcBi5a4+vwx41fP+F4Ebe13rRc/zV4HLlR9Wq2utefL9/aTFR7DkvPR+z1NK8dslM9HAz17bGTBrGtW3dLKvtpn8bCkeH20JUaH85sYZFB8+zl8+PGB0OCNue0U9R5s7WCQL8/qcYFMQc7MSZKcFETCGu+YtDajo9brS09ZfeyLQoLV2ntJ+0rU8xxs9559GKXWHUqpIKVVUV1c3TF/K6Pj0wDG2ljfw3QUTCA0+8/+ODHMk9y2awof76nh9W9UoRWisokPu/Tal3s0YV81I5brcVP7f+/vZW9NkdDgjal1xLSEmxYIpyUaHIobAmm1mb20TDa2dRocixIjziwkLWutntdZ5Wuu85GTf+sX7xPv7GRMbxlfn9t/r1tv/uSCbuVkJPLymhLqmjhGOzng2u4NQUxCzMuKNDiVgPXRDDrHh7uFTf11vUGvNuuIaLpiQRGx4iNHhiCGwWsxoDUX2eqNDEWLEDXfyVgVk9Hqd7mnrr/0YEK+UCj6l/aRreY7Hec73G4VlDjaXOfjO/AmEhwyuxsYUpPj9zTNp7ejmwbeKRzhC49nsDnLT4wb930cMv8ToMB5ePIMdlY08u+mg0eGMiP1Hmjl0rJVFObIwr6+alRFPqClIJi2IgDDcydtbwDLPTFELMAkoBGzAJM/M0lDckxre0u7CrQ3ALZ733wa82etat3me3wJ8oP2s0OvJD/aTFB3KcmvmWb1vYkoMd18xiXd2VvOvXTUjFJ3x2jq72VnZKPuZeoFrc1O5esZY/rh+P/tr/W/4dN2uGpSCK6dJ8uarwkNMzMqIk8V6RUAYzFIhK4HPgClKqUql1O1KqSVKqUrgAuAdpdQ6AK11MfAKUAL8C1ihte721KzdBawDdgOveM4FuB/4kVKqFHdN23Oe9ueARE/7j4ATy4v4g23l9Wzaf5T/uGQ8EaFn36t0x/zxTE+N5Zdv7qKxtWsEIjTetop6nC4t+5l6iYcXzyAqzMS9r+6g28/WGywoqeW8jHhSYsONDkWcA6vFzK6qRlo6nAOfLIQPG8xs0+Va61StdYjWOl1r/ZzW+nXP8zCt9Rit9aJe5z+itZ6gtZ6itX63V/tarfVkz7FHerUf1FpbtdYTtdZf1Vp3eNrbPa8neo771XjNkx+UkhAZwr+fnzWk94eYgvivW3JxtHTyyNqSYY7OO9jK6lEK5mTJTFNvkBwTxoM35LC9ooHnPvafH8fDDW3srGpkocwy9XlWSyJOl2ZbeYPRoQgxovxiwoKv2VXVyAd7jnD7xRaiwoIHfkM/ZqTFccf88bxSVMnH+48OY4TewWZ3MGWMe99C4R1umDWOhdPH8FjBPg74yXZtBcXu0gPZiN73zc1KIEhBYZlflUcLcRpJ3gzw5Af7iQ0P5usXZp/zte6+fBLjk6J44LUdfjVU4Ox2sbW8/sTK6cI7KKX4zZIZRISYuM9Phk8LSmqZlBLN+ORoo0MR5yg6LJgZaXGy3pvwe5K8jbI9NcdZV1zLNy6yDMuSBOEhJn5/Sy6V9W08VtDXusm+qfjwcVo7u2V9Ny+UEhPOgzdMZ8uhev73kzKjwzkn9S2dbC5zsFBmmfqN/Gwz2ysa6HB2Gx2KECNGkrdR9qcPSokKNfGti7KH7Zr52Wa+fkEWL3xqZ8sh/1jjyOaZ7i89b97pxtlpXD41hccK9lJ2tMXocIbsgz1H6HZp2VXBj1gtZjqcLnZWNhodihAjRpK3UVR6pJl3dlbz9QuziY8MHdZr33fVVMbFRXD/6h1+8Renze4g0xzJGJn955WUUvz2ppmEmoK4/9UduHx0+LSgpIaxseHMTIszOhQxTHp662XoVPgzSd5G0dMbSgkPNvHtiy3Dfu3osGAeWTKD0iPN/OmD0mG//mjSWlNkr5chUy83JjacX143nUK7g5c+sxsdzllr6+zmw311LMwZgx9umxywzFGhTB4TLeu9Cb8mydsoOXSshTe/OMzX5mWSGB02IvdYMCWFm+ak8eeNByg5fHxE7jEaDtS1cKylUzaj9wG3zE1nwZRkfv+vvZQfazU6nLOyaX8d7V0uGTL1Q1aLmS2H6v1iQo0QfZHkbZQ8veEApiDFHfPHj+h9/vO66cRHhnD/6h0+uw9lT72b7Kzg/ZRS/O6mmQQHKe5b/YVPDZ+uK64lNjxY6ir9kNWSSHOHk93VvvtHrBBnIsnbKKisb2X11kqW52eM+Aru8ZGhPLx4BjurGvmfj31zJqCtzEFSdCjjk6KMDkUMQmpcBL+4bhqfH3Tw98Jyo8MZFGe3i/f31HL5tDGEmOTXoL+xSt2b8HPyW2sUPPPhAZSC71w6YVTud/WMsSzKGcPj6/dx0AcXUrUdcpCXZZY6JB9ya14Gl0xK4ndrd1Ph8P7hU5u9nobWLtmI3k+NjQsn0xwpi/UKvyXJ2wiraWznFVslt8zNYFx8xKjcUynFrxfPICw4iAdW7/SpoayaxnYqHG0yZOpjlFI8enMuCnjgtR1o7d3fc+uKawgLDmL+5GSjQxEjxGoxU1jm8PrvRSGGQpK3EfaXjw7QrTV3LhidXrceKbHh/MIzE9BXhrIACnvWd5OZpj4nLT6Cn107jU9Kj7GysMLocPqltWZ9SS2XTEomMnTo29MJ72a1mKlv7aL0iO+NPggxEEneRlBdUwf/2FzOkvPSyDBHjvr9vzo3nUsmJfHo2t1UNbSN+v2HwlbmICrUxLTUGKNDEUPwb9ZMLpyQyG+9+Huu+PBxqhraZFcFPzfPInVvwn9J8jaC/mfTQbq6Xaz4ykRD7q+U4rdLZqKBn7++0yeGD2x2B3OyEgiWInKfpJTi9zfn4tKaB1Z75/BpQXENQQoun5pidChiBGWaI0mJCTsxe10IfyKfkCPE0dLJ3z4/xPWzxmExcNZkhjmSexdNYePeOt7YXmVYHIPR2NrF3tomWZzXx2WYI3ng6qls2n+UfxZVGh3OaQpKasnPNo/YeosBr6sd9q2D7f+AQ5/C8cPgGv1li5RSWC1mNh+Uujfhf6TgY4Q8/3EZrZ3dhvW69fb1C7JZs6Oah94u4eKJySTHeOeHVtEhB1ojyZsf+Pd5Wbyzo5pfrynhkslJpMaNzmSdgRw61sKemiZ+ed10o0PxL60O2F8Ae96B0veh65T9boPDIT4LzBZIyPY8ep5nQcjIfH/Ms5hZs6Oayvo2Q0pXhBgpkryNgMa2Ll781M7VM8YyeYzxtVumIMXvb57JNf/vYx58u5in/m2O0SH1yWavJ8SkOC8z3uhQxDkKClL81y25XPXHTfzstZ08/418r1j6paC4FoCF06Xe7Zw1lMOetbBnjbuHTXdDTCrMWgZTr3EnZ/VlUG93PxxlUH8I7B9D5ymTCGJST0nosr9M9KKSYYjfO1ZLIuCue5PkTfgTSd5GwAuf2GnqcHLXZcb3uvWYmBLDDy6fyGMF+7hhVo1XbglkszuYmRZHeIjJ6FDEMMhKjOK+q6bw0NslrN5axS1z040OiYKSGqanxsoH+VBoDTU7Ya8nYavZ6W5PngoX/xCmXgup50FQr2qcxD5m2WsNrcd6JXT2L5O8sg/hi3+cfH5I1OkJXU+iF58Bwf2PJExKiSY+MoTCsmNe8f0nxHCR5G2YNbV38fwnZVwxLYWccXFGh3OS71w6gXd21vDLN3Zx/vhE4iJCjA7phPaubnZUNvCtiy1GhyKG0W0XZLN2ZzUPv13MJZOSGDPCO4ycSV1TB0WH6rn78kmGxeBzup1Q/qmnh+0daCwHFGTMgyt/7U7Y+krQzkQpiEpyP9LzTj/e1e7u1Tu1185xEA58AM7es5gVxKV/Ofza03NntkCChaCIBPKyzNjs9UP9LyCEV5LkbZj97fNDNLZ18f3LvO8DIsQUxB9uyWXxU5/w23d28/tbco0O6YTtFQ10dWvys6TezZ+4h09ncdUfP+Lnr+/kr1/PM2z49P3dtWiNV/Y6e5XOFnfd2p53YP86aKsHUxhM+Apcei9MvgqiR3Cmbkg4JE92P06lNTTX9t1rt3+9+1hvYbE8GjKOwsZYWtYUEDV24pe9dnHpYPKeP2CFOBuSvA2j1k4n/7OpjPmTk5mV4Z11WzPS4viPS8bzzIcHuH7WOC6elGR0SIB7fTeAvOwEgyMRw82SFMW9i6bwm3d28+b2w9x4XpohcawrriHDHMHUscbXoXqd5jrY9647YTu4EZztEB4PU66GKdfAhMsgLNroKN29djFj3Y/M808/3tnirqvr1WsXengfU47vJXzrNnB19bqWyZ3AnRiKPaXeLty7Rk6E6E2St2H0j83lOFo6+YEX1br15YdXTKKguIYHXttBwT3zvWKV+UK7gyljYoiPDDU6FDECvnmRhbU7q/nVW8VcODGRlJjRHT5t7nDySekx/s8FWV4xccIrHDvgTtb2vAMVmwENcZkw95vu4dDMC8Bk/O+GsxIaBWOmux8ekd0urn+ogK/mjuOhr5hP6bWzuxO93W+76/B6i0g4PanrecSlQ5DU5grj+NhPpvdq7+rm2Y8OcsH4RPK8fKmL8BATj96cy61/+YzH1u3jP683dtkEZ7eLrYfqWTLHmB4ZMfJMnuHTa57YxC9e38Vf/s/cUU2iPtxbR2e3K7CHTF0uOLzNPdlg71qo2+NuHzsTFjzgTtjGzBjyzE5vFWwKYm5WApvtDRCX6068si8+/cT2Rk+vnf3LnjtHGRzeCrvfApfzfoevgwAAIABJREFUy3ODgiE+8/SkruchvXZihEnyNkxeKargSFMHf1w22+hQBsVqMfP1C7L430/LuDY3lblZxg1X7qlpoqWzW9Z383MTU6L58ZWT+d27e3h7RzU3zBo3avdeV1xDYlSood/nhnB2gv0jd+/a3nehqdo9XJh9kaeH7Rp3EuLnrNlm/vu9fTS0dvbfux8eB6m57sepup1wvKpXb539yyTv8DZ3XWBvEQl999glZENsmu/1aAqvI99Bw6DT6eKZjQfIy0rggvGJRoczaPddNZX3Smq5f/UO3vnBxYQFGzMMUOipd7NaJHnzd9++ZDxrd9Xwqzd3ceGERJJGYZeDTqeLDXuOcM3MVExB/tWr1Kf2Rnfx/p53oPQ96DjuXm5j4uXu3rVJCyEysH7WrBYzWkORvZ4rhrLGnynYM5s1C7j09ONtDdBw6PTkrnp73712cRl9LH2SLb12YtAkeRsGq7dWcrixnd/dnOtT9TTRYcH89qaZfON/bTz1QSk/WjjFkDhsdgdp8RFeswq/GDmmIMVjt+Ry7RMf859v7uLpr80d8Xt+fvAYTR1O/96I/vhhz/pr70DZJndhflQy5NwIU66F8ZeO2C4GvmBWRjyhpiAK7Y6hJW8DiYh3P1JnnX6s3147OxS/AW2n7L16otau98MivXbiJPJdcI66ul08vbGUWelxzPeSmZtnY8GUFG6ak8bTGw9w1YxUpo+LHdX7a62x2R1cMil5VO8rjDNpTAx3XzGJP6zbyzs7qrk2N3VE77euuIbIUBMXTfS9n89+ae2uWduzxr0G2+Gt7nbzBDj/ezD1OvcaalJUD7jrfGdnxLO5zIBN6gfqtTup1s7+Zb1d9RfuiRT99dr1fvT04EmvXcCQ5O0cvbn9MBWONn51XY5P9br19strp/PRvjruX72D1++8kGBT0MBvGiZlR1s42twp9W4B5jvzx/OvXTX855u7OH/8yG0S73Jp1pfUsmBKsu/v3OHqhorCLyccOA6629Py4PL/dCdsSZP9bsLBcLFazPz5wwO0dDiJCvOij74z1dq5uvvvtSt5c5C9dp5HbLr02vkR+T95Drpd/397dx4fVXn2f/xzZQcCJGEnBBIggOyyyuoK7mLdqrYVl6pt1Wrb56nap/3Vtk+rtlaeutTWurdWa13RqoArArLvi0AkEcIOYYcQkty/P86JGSAhCVnOTOb7fr3mlZn73HPmOjAzuXKvjj9/nEPvDi04+5R6XLSynqU2S+DXE/rygxcX8vSMXG49vYYrptfCvLyy8W5RNpA8ysXFxvDQlQO46NHPuO/tlTx6zan18jqL83ezbd9hxveO0FmmRw5566598Q6sfh8O7oCYeK8bdMTt3hpsLeq35bKxGJqVxmMf57Bo/e6wWd+ySjGx3oSSlM6QNfb448e12vm3zUth1TtHr2tXNkO2bW9vhnG7vt7PlM5K+COQkrdaeGfpJtbtOMAT3xoUsa1uZc7v255z+7Tj4WlrGNe7HV3bNMyCnPPydpHWLIFuDfR6Ej56tm/OD8/K5o/T1nBhvw6c17fuE6ypK7YSF2Oc2SuC/rg6WABrpngJ25cfwZGDkNjCm2jQ60Lofg4kNezwhsZgcJdUYgzm5u6MnOStKlW22m06ujt255ewdYU3NhLn1UtsCe37lidz7ft5+9XGB7eVnVStyuTNzJ4BLgK2Oef6+mVpwL+ATCAPuMo5t8u8DOZPwAXAQeB659xC/zkTgZ/7p/1f59zzfvlg4DmgCfAucKdzzlX2GrW+4jpSWup4/OMcerRLbhRrR5kZv5nQl3Me/pR7Xl/GyzefRkwDzMybl1fAkC6pEZ/8ysn53hndeH/FFn7+5nKGZ6WR2qxuF2meunILI7qF1z6+FSpY57WsrX4XvpoFrgSad4SB13oJW5fREKcFrGsjOTGOvuktgxn3FoSYWEjJ8G5ZY44+VnQAtq2CLUthy3LYsgwW/QOOHPCOWyy06ekndH5S164fJGtscrioTsvbc8BjwAshZfcAHzrnHjCze/zHdwPnA9n+bTjwBDDcT8R+CQzBS/cXmNlkPxl7ArgZmIOXvJ0HvHeC1wgLU1ZsYc3W/fzp6oENkuQ0hLYtkvj5Rb356atLeXHuer5zWpd6fb1tewv5audBvj28fl9Hwpe33+4ALnlsBr96ewX/d3XddZ/mbNvHuu0HuGFkZp2ds86UlsDGBV6ytvq98gVz25wCo3/kJWwdT1V3Vh0blpnGC7O/4nBxSWBLI4WFhGbehJZOQ8rLSku91rkty7zb1uXw1UxY9kp5neT2futcSELXqpsmxgSgyuTNOTfdzDKPKZ4AnOHffx74BC+xmgC84JxzwGwzSzGzDn7dac65AgAzmwacZ2afAC2cc7P98heAS/GSt8peI3DOOR79KIeurZtxUf+GW2i0IVw5uBOTF2/igXdXcVavtqSn1N/yAnP98W5Dtb5bVOvdsQW3ndmdP324lgv7d2RcHS3lMGWFt0n5uHAZ71Z0AL782EvW1pSNX4uDLiNh8PXehu9pWUFH2agNy0rjqRm5LM3fo0lSx4qJ8RKxVt28JWbKHCwoT+a2LPNa6tZ9XD4LNq6Jtx3Z1+Po+nuPE7WHcH062TFv7Zxzm/37W4Cyb9t0YENIvXy/7ETl+RWUn+g1Avfhqm2s3LyXh64c0OgW/TQz7r+sH+MnTed/3ljGs9cPrbcuzXm5BTSJj6VPAy9PIuHntjO7M2XFFv7njWUMy0yjZdPad3NOXbGFARkptG8Z4NidvZu9Dd9XvwfrPoWSw94Yo+xx3qbv3c/x1geTBlGWsM3NLVDyVl1N07wJMl1DljkpLoIdq8uTuS1LvdmvC54rr5PWtTyZKxtT17KTWpPrSK0nLPjj01xdBHOyr2FmtwC3AHTuXL9bvXitbmvJSGvChIGNq9WtTEZaU356Xk9+9fZK3ly8kW+c2qleXmdu3i4GdUkhvgGXJpHwlBDnzT6d8PhMfv3OSv54VQWLndbA5j2HWJK/h5+e18ALTzvn/UJb449f27TIK0/pAkNv8lrXuoyE2DAfg9dIpTZLoEe7ZObmFnDbmUFHE8HiEsonN5RxzlvWpGwM3Va/+3XV5PI6SSnlzytrqWvTS+M5T8LJJm9bzayDc26z3y26zS/fCGSE1Ovkl22kvAu0rPwTv7xTBfVP9BrHcc49CTwJMGTIkHpNJKev3cGS/D3cf1m/Rp10XDcik7eXbOJXb69kTHabOt/GaG/hEb7Yspc7z86u0/NK5Oqb3pLvn96Nxz7O4cL+7Tmr18k3tn+w0usybZAlQooPQ94Mr3Vt9XuwNx8w6DTUW3+t5wXeLyi1OISFYVlpvLloE8UlpQ26pmWjZ+a1rLXsBD3PKy8/vA+2rvRa58q6Xuc/C8WHvOMx8d7kiNDlS9r3i7ot3GrqZJO3ycBE4AH/51sh5beb2ct4Exb2+MnXFOB3Zla2mNd44F7nXIGZ7TWz0/AmLFwHPFrFawTGOcejH66lY8skLh9UP61R4SI2xvj9Ff254E8zuG/yCh67dlCdnn/BV7twzhtALFLmjrO7M3XlFn72+nKm/jiNFkkn10I1ZcVWurZpRve29bQEzcECWDvVa13L+QiK9nljf7qdBWfcAz3OheQIWp4kigzLasU/Zq9n1eZ99OukHQnqXWJz6Dzcu5UpLfGXLVlW3vX65cew5KXyOi3SQ5I5v/s1NcsbmyfVWirkJbxWs9Zmlo83a/QB4BUzuwn4CrjKr/4u3jIhOXhLhdwA4CdpvwHm+fV+XTZ5AfgB5UuFvOffOMFrBObzdTuZ/9Uufj2hDwlxjf8N1L1tc354dncemrqGSwZsYXwdLokyL7eAuBhjYGeN95FyiXGx/OGKAXzjzzP57TurePCKCtavqsKeg0eYvW4nN4/tWrfB7cjxkrU178P6z8GVerPv+l3uta5ljY3q/UMjRdkfjHNydyp5C0pMLLTp4d36Xl5evn+7n9AtL58kkfOBt3QOQHwzaNenPJlLHwxtT4nKYQjVmW16TSWHzq6grgNuq+Q8zwDPVFA+H+hbQfnOil4jSI9+mEOb5olcNSSj6sqNxK2nd+M/y/x1uLrW3XpZ8/IK6JPekqYJWidajjYgI4VbT+/GE598yQX9O3B6j5qtLfXx6m0UlzrG13bWatl2VGXLeexc65W36wdjfuJNOOhwqloCIkz7lkl0TmvKvLwCvjumjhN8qZ3kNpB8lteCXeZIobeUTuiM12WvwXw/nYhr4i1SnD7Yvw3yWuga+TAF/easpvl5BXy+bic/v/CUyN8jsQa8dbj6M+Hxmdz/7ioeuLzmLSHHKjxSwpINe5g4Uuu7ScXuPDubaSu3cu9rS5nyo7E0r0H36ZQVW2jbPJEBnU6iVffwPm9Xg9XvebscHCrwxuRkjYFht3hjeVLqd1KU1L9hWWl8uGorzjktEB7u4pOg40DvVsY5b026jQv92wIvmZv9Z+94k9SQZG4wdBzU6BYYVvJWTY98lENaswSuHR59X9x901ty85iu/OXTL7l4QEdGda/d1jJL8/dQVFKqqfpSqaT4WH5/RX+ueGIWv3v3C+6/rF/VT8L7w+DTNdu5bFB69RfP3pNfvvZa7nQoKfJmxfU412td63a2tqNqZIZlpfHqgnxytu0nu53WI4s4Zt5SJGldod8VXlnJEW/XiI0L/NtC+PIP3vAG8P7oCk3oOgzwFiuOUEreqmHxht1MX7Odn57XM2q7+e46J5spK7Zwz+tLmXLX2Fr9O5RtRq/kTU5kUOdUvjumK09OX8eF/TpUaz/KGWt3cLCo5MSzTJ2DzUv82aHverPgwPtFMOwWb/xaxnCIjc7PejQYnlU27q1AyVtjERtfvs/rkBu8ssP7vc96WUKXvwBWvOEdsxhvR5P0QeUJXdveEfO5j4woA/bYR2tp2SSe60ZkBh1KYJLiY3nw8v5c9dfPeWjKGv7fxb1P+lzz8grIbptc5/tYSuPz43E9+GDlVu72u0+TE0/8lTV15RaaJ8VxWtdWRx84Ugh5n/nj196HfZu8L++M4XDOr7yErXV2ox8nI57OaU1p1yKRubkFfLuetwGUACUmQ+Yo71Zm/3bYtLA8ofviHVj0d+9YXBOvRa5s7Fz6YEjNDMvvBSVvVVixaQ8frNrGj87pUeUvjsZuWFYa3zmtC8/OyuWiAR0Y1Dm16icdo6TUsSBvFxc30gWOpW4lxcfyhyv7c8VfPufB977gN5ceN7fpayWljg9WbeOsXm292eAHdnjj1la/6y1DcOSAN1ut+1nQ8xeQPR6a1W4IgEQmM2NoZhpzcws07i3aJLfxhkT0ONd7fNT4OT+hm/80zH7cO94k7ehkLn1wWHxvRHc2Ug2PfZRD88Q4rh+VGXQoYeHu83vx4aqt3P3qUt754egab+78xZa97DtczNDMmid+UoeKi7ytmmLiym9h+gtscJc0bhyVxdMzcjm/X3tGdqv4i3N+7k5SD+byvbjZ8PQ9sGEO4KB5Rxhwtde6ljnaGwAtUW94VhrvLN1M/q5DZKQ1DTocCUql4+dWhoyfWwRffhhW4+eUvJ3Amq37eG/5Fm4/s3udLZER6ZIT4/jtZf244dl5PP5RDj8eX7Pth+blarxbgykt9bar2bnWWxBzZw7sWOv93LOh/IuojMUenczF+I9j48vvH3ssJv6YxyHHY+MrqF/2nGPrn/g5d3eMoaTlWv7zr8UMvqQ/iQmJ5cdLimDdJ3Rf+CYfJubDcrwv0zPu8baj6jAgbBNTCc6wLK9rfU5ugZI3OVpsvPe90WEADLnRK6tq/Fzb3ke3zrU5pV7Hzyl5O4HHPsqhaUIsN47OCjqUsHJmz7Zcdmo6f/7kS87v14FTOlR/Jt68vF10bJlEp1R9WdaZgwV+cuYnZjtzvAVlC76E4sLyegnJ0KobdBritUQlNofSYu9WUlx+v7TYW+OstBhKjxzz+AT1iw+HPKfk+OMllZyrbAHOE0gA7it78Orxx11sAmtdH/6TdhnXTbzV26JH5ASy2yaT0jSeubk7uWKw3i9ShQrHz207urt15WRY+IJ3rJ7Hzyl5q8S67ft5Z+kmbh7TlTQNrD/OLy7qzfS127n7taW8/v2R1doj0DnH3LwCRnZrVWVdOcaRQihY5ydnx7SkHSoor2exkJYFrbpDtzO9n2W35u3DswWqtNRL4CpN9soTvic+Ws1/lqzngUt707dDM+8YsJquXP2XRTx4fj8lblItMTHl495ETkpyW2/tx7K9XJ3zvqc3Lapi/FzIgsInOX5OyVslHv/4SxLiYrQCdyVSmyXwq0v6cts/F/L0jFxuPb1blc9ZX3CQ7fsOq8u0MqWl3qbmO0KSs7LWtN0bAFdeN7m9l5D1viQkQcuG1C6Rt1VMTAwQU624J17WnZfWf8Zt0+H9O4fSJMEbc/n+B2swg7NPqeWuChJVhmWmMW3lVrbtLaRtC42FlFoy83o3WnU7wfi5hd6WX2Xf5yknN9tZyVsF1u88yJuLN3LdiC60aZ4YdDhh64J+7Rnfux0PT1vD+D7tyWp94gGbZX/hDsuK8uTtYMHR48/KbgXrKujm7A6dhsHAb/kJWjfvZ2J0rk3VNCGOBy/vzzV/m81DU1fzi4u8JWumrNjKkC6ptE7W51Wqr+y7aG5eARf11wx4qQcVjp/bd/T4OZbV+LRK3irwxKc5xJpx69iqW5OimZnxv5f25eyHP+Xu15by8s2nnXBV+3l5BaQ0jad7m+QGjDIgRw6Vd3Me25J2aFd5vZg4bx++Vt29/fxaZ5e3pCW3C89uzoCN6NaKb5/WmWdm5nJ+3/a0a5HEqs17+fmFpwQdmkSYPh1b0DQhlrm5St6kASU292a+Z472Hn/z7zU+hZK3Y2zcfYhXF+TzzaEZtG+pZvSqtG2RxC8u7M1PX1vKP+euP+GCl/PydjGkS2r1ty0Kd6Ul3qzNnTlecvZ1S9qXXnloN2fzDn4356Xez7IkLaVz5HVzhoF7zj+Fj7/Yzk9fXcrl/mDzcbXdiF6iTlxsDIO7pGrcm0QcJW/HePLTL3EOvleNMVziuXJIJyYv2cQD733BWb3a0jGlyXF1tu0rJHfHAa4emhFAhHXAOcib4a318/VsznXeWmllEppD6+7Q+TRo9W2vi7N1NqR182YqSZ1JTvS6T7/99BwenraGXu2b06VV5O5TKMEZnpXGQ1PXsPtgESlNNTlNIoOStxDb9hby0rwNXD6ok5ayqAEz4/7L+jF+0nT+541lPHP90ONWLJ+f53UVDo208W4lR7y1fGY96u2BGRNfPpsz+xxvkkBZS1qzNurmbECjs1tzzbDOvDR3PeP7nGAvU5ETKJtANT9vF+eo9VYihJK3EE9OX0dJqeMHZ6rVraYy0pry3+f25NfvrOStxZu49NT0o47PyysgKT6Gvh1bBhRhDR3aDQuegzl/9fbBbN0TLn4E+l8F8ce3LEowfnZBLxJijWuGRWiLrgRuQEYKCbExzM0rUPImEUPJm2/n/sO8OGc9EwZ0VPfLSZo4MpN3lm7iV2+vYHR266Nm/s3LK+DUjFRvz8lwtisPZv/F26i4aD9kjYWL/wTdz/GXtJBw0jwpnl9NqHy/U5GqJMXHMjAjhTka9yYRRL+NfE/NyKWwuIQfnNk96FAiVmyM8eDl/TlwuIT7Jq/4unxf4RFWbtob3l2mG+bBK9fBI6fCvL9Br4vg1s9g4tvQY7wSN5FGbFhWGss37uHA4eKgQxGpFv1GAnYfLOKFWXlc2K8D3dtqYHltZLdrzh1ndeedpZuZumILAAvX76bUEX6b0ZeWwMq34Onx8PQ5sO4TGPlDuGsZXPZX6NA/6AhFpAEMy0qjpNSxcP2uqiuLhAF1mwLPzMzjQFEJt5+lVre68L0zuvGfZZv5xVvLGd61FfNyC4iNMQZ1DpPk7fB+WPwizP6z102a0gXO/723EK5mhYpEnUFdUokxmJdbwJjsNkGHI1KlqE/e9hYe4dmZuZzbpx292ld/g3WpXHxsDH+4YgCX/nkm97+7inU7DtCnYwuaJQb8dtu7yZuAsOBZKNzj7Vww7tdeF2lMbLCxiUhgkhPj6JveUuPeJGJEffL2wqw89hUWc8dZ2UGH0qj069SSm8d05S+ffklsjHH9yMzggtm8FD5/HJa/Cq4UTrkYRtwOGcOCi0lEwsqwzDRemP0Vh4tLSIzTH3MS3qJ6zNuBw8U8PSOXs3q1pW96hCxhEUHuOiebrNbNKCl1Db8ZfWkprJkKz18Mfx0Dq96GoTfDHQvhqheUuInIUYZlpVFUXMrS/D1BhyJSpahuefvH7K/YdfCIxrrVk6T4WP541QD+8P5qRnZv1TAveqQQlv7La2nbsRqad4RzfgWDr4cmKQ0Tg4hEnLI/MOfmFjT8H5siNRS1yduhohL+9tk6RndvHT4D6RuhQZ1TeemW0+r/hQ7sgHlPwdy/wcEd0L4/XPY3by/ROG15IyInltosgR7tkpmbW8BtZwYdjciJRW3y9tLc9ezYX8QdanWLbNvXwOzHYcnLUFwI2efCyNshc4y2qhKRGhmWlcabizZRXFJKXGxUjyqSMBeVyVvhkRL+Ov1LhmWlMbxrA3XnSd1xDvI+g1mPwdopEJcEA66G026DNj2Cjk5EItSwrFb8Y/Z6Vm3eR79OGgct4Ssqk7d/L8hn697D/PHKgUGHIjVRcgSWvw6fP+ZtEt+0NZxxLwz9LjRrHXR0IhLhhvlj3ebk7lTyJmEt6pK3ouJS/vLJl5zaOYVRDTWIXmpHm8SLSANo3zKJLq2aMje3gO+O6Rp0OCKVirrk7Y1F+WzcfYj/vbQvpjFR4W1XHsx+Ahb+HY4cgKzTtUm8iNSroZlpfLhqK845/Y6QsBVVyVtxSSmPf/wl/dJbckZPbYEStjbMg88f9dZmsxjoewWMuE17jYpIvRuWlcarC/LJ2baf7HbNgw5HpEK1ar4wszvNbLmZrTCzu/yyNDObZmZr/Z+pfrmZ2SNmlmNmS81sUMh5Jvr115rZxJDywWa2zH/OI1bLP4MmL9nE+oKD3H5Wd/1FFW7KNol/alz5JvGj7tQm8SLSoIZnlY1701ZZEr5OOnkzs77AzcAwYABwkZl1B+4BPnTOZQMf+o8Bzgey/dstwBP+edKAXwLD/XP9sizh8+vcHPK880423pJSx2Mf59CrfXPGndLuZE8jde3wfm8s26OD4JXr4MA2b5P4H62Ec+6DFh2DjlBEokjntKa0a5HIXCVvEsZq0216CjDHOXcQwMw+BS4DJgBn+HWeBz4B7vbLX3DOOWC2maWYWQe/7jTnXIF/nmnAeWb2CdDCOTfbL38BuBR472SCfXfZZtZtP8Bj155KTIxa3QJ37CbxGcNh3G+g14XaJF5EAmNmDMtqxdzcAo17k7BVm+RtOfBbM2sFHAIuAOYD7Zxzm/06W4CyZq50YEPI8/P9shOV51dQfhwzuwWvNY/OnTsfd7y01PHYRzl0a9OM8/t2qMElSp3bvNRb6mP5ayGbxN8BGUODjkxEBIBhmam8vWQTGwoO0blV06DDETnOSSdvzrlVZvYgMBU4ACwGSo6p48zM1S7EasXyJPAkwJAhQ457vakrt7J66z4mfXMAsWp1a3ilpZDzgTcJIXc6xDfzNok/7XuQmhl0dCIiRxmW5S0jNTevQMmbhKVazTZ1zj0NPA1gZr/Dax3bamYdnHOb/W7RbX71jUBGyNM7+WUbKe9mLSv/xC/vVEH9msbIox+tpUurplzcX+OnKuQclBR520sVHw65FYb8LDymTkV1/bKSY56/M8e7aZN4EYkA2W2TSWkaz9zcnVwxuFPVTxBpYLVK3sysrXNum5l1xhvvdhqQBUwEHvB/vuVXnwzcbmYv401O2OMneFOA34VMUhgP3OucKzCzvWZ2GjAHuA54tKYxfrx6Gys27eX3l/ePnL3qSku8Nc4K9xydBB2bFB2VQBVWo24FyVeJf7+2LAbimkBcorddVVxi+a1lJzj9bm0SLyIRISbGGJqZpkkLErZqu87ba/6YtyPAbc653Wb2APCKmd0EfAVc5dd9F29cXA5wELgBwE/SfgPM8+v9umzyAvAD4DmgCd5EhRpNVnDO8ciHOaSnNOEbgyocLhc852BXLmxcCJsWebfNS6Bofw1OYiEJ0zGJU1ySd2uSCrGJx9SpqK7/s1p1/bLYRIiNqiUDRaSRG56VxrSVW9m6t5B2LZKCDkfkKLXtNh1TQdlO4OwKyh1wWyXneQZ4poLy+UDfk41vRs4OFm/Yzf9e2pf4cGh1cw72bvQStNBkrXC3dzw2Edr3gwHXQIcB0KxNBYnTsclUEsTEgWZEiYjUmaH+Pqdzcwu4eICG3Eh4adTNJY9+mEP7FklcOSSgMQv7tx2fqB3whwDGxEHbU6D3BOh4KqQPgjanqFtRRCQM9OnYgqYJsczLU/Im4afRJm+z1+1kbl4Bv7y4N4lxDbBu2KFd5QnaxoWwaTHsLVvpxKBNT29PzrJErV0fbaouIhKm4mJjGNwlVePeJCw12uTt0Y/W0jo5kWuGHb/uW60d3ueNSwttVduVW348rSt0Hg4dv+8lax0GQGJy3cchIiL1ZnhWGg9NXcPug0WkNFWviISPRpm8LfhqFzNzdvKzC3qRFF/LVrcjh2DLcti0sDxZ27EG8JeTa5kBHQfCoOu8RK3jQG9ygIiIRLSy9d7eXrqZi/p1IKVpvHZckLDQKJO3Rz9aS2rTeL41vEvNnlhcBNtWhiRqi7zHzl97uFlbr8uz7+XliVpy27q/ABERCVz/Ti1plhDLL95czi/eXE7ThFg6pTYhPaUJ6alN6JTalPSUJl5ZahPaJCcquZMG0eiSt0NFJXyyejv/fW5PmiWe4PJKS2D7an+cmp+sbVnurXsGXutZx1Ohx13QcZB3v0VHzeoUEYkSSfGxvH/XWFYbr+c8AAAaLUlEQVRs2svG3YfI33WQjbsOsXH3IRau382eQ0eOqp8QF0OnrxO7Jn5i15R0/367Fkna5UfqRKNL3rbtO0yHpDiuGxHS6lZaCgXrjk7UNi+BIwe94wnNvVa04beUJ2qpmUrURESiXEZaUzLSKt4ia1/hETbuPvR1Qpe/y7ufv+sg0zbvZcf+oqPqx8UYHVKS6JTS9KgELz21CRmpTWnfMik8lrWSsNfokre9hUe4f3ASzb/8T0iytgQO7/EqxCVB+/4hY9QGQavuEKMPjIiIVF/zpHh6tY+nV/sWFR4/VFTiJXchrXb5fqI3Y+0Otu4rxIXsxh1j0L5F0lFdsqFJXseUJrUfxy2NgjlX7/vGN6iBHRPc4lv8JThi4r0lOdIHlSdqbXppNwAREQlcUXEpm/eEtNgdk+Rt2VtISenRv6PbNE88btxdp5Bxd00T9Pst0pjZAufckBo9p7Elb326tHIrXn3QS9ba9fV2IRAREYkwxSWlbN13mPyCg0d3y+72ErxNuwspKik96jlpzRK8xC4koStrxctIa0LzpPiArkYqczLJW6NL0Zu0yYKh3w06DBERkVqJi435OhGrSGmpY/v+w+T74+zKxt/l7zpEzvb9fLJmG4VHypO72BjjptFZ/HhcD3W/RrhGl7yJiIhEg5gYo12LJNq1SGJwl+PXF3XOUXCg6Otxdp+u3s6T09cxbeVWfn9F/6/3b5XI0+i6TYcMGeLmz58fdBgiIiJhZ2bODu55fSn5uw4xcURm1ctqSb07mW5TTbEUERGJEqO6t+b9O8cycUQmz3+ex3l/ms6snB1BhyU1pORNREQkijRLjOO+S/rwyq0jiI+J4dqn5nDv68vYW3ik6idLWFDyJiIiEoWGZqbx7p1juHVsV/41bz3nTprOx6u3BR2WVIOSNxERkSiVFB/LvRecwus/GEXzpDhueHYeP3llCbsPFlX9ZAmMkjcREZEoNzAjhbfvGM0dZ3XnzcUbGTdpOlNWbAk6LKmEkjcREREhMS6Wn4zvyVu3jaJNciK3/n0Bd7y0iJ37DwcdmhxDyZuIiIh8rW96S966fRT/Nb4H7y/fzLhJ03l7ySYa29JikUzJm4iIiBwlPjaG28/K5j8/HENGahPueGkR3/vHArbtLQw6NEHJm4iIiFSiR7vmvPb9kfzsgl58sno74yZN57UF+WqFC5iSNxEREalUXGwMt4ztxnt3jqFHu2R+8u8l3PDcPDbtPhR0aFFLyZuIiIhUqWubZP51ywjuu7g3c9YVMH7SdF6au16tcAFQ8iYiIiLVEhNjXD8qiyl3jaV/p5bc+/oyvv30HDYUHAw6tKii5E1ERERqpHOrprz43eH87hv9WLJhD+MnTee5mbmUlqoVriEoeRMREZEaMzOuHd6ZqT8ay/Cuadz39kq++eTnrNu+P+jQGj0lbyIiInLSOqY04dnrh/LQlQNYvWUf5//pM56c/iUlaoWrN0reREREpFbMjCsGd+KDH5/O2B5t+N27X3DZE7NYs3Vf0KE1SkreREREpE60bZHEk98ZzKPXnMqGgoNc9MgMHvtoLUdKSoMOrVGpVfJmZj8ysxVmttzMXjKzJDPLMrM5ZpZjZv8yswS/bqL/OMc/nhlynnv98tVmdm5I+Xl+WY6Z3VObWEVERKT+mRkXD+jItB+NZXyfdjw0dQ0THpvJik17gg6t0Tjp5M3M0oEfAkOcc32BWOBq4EFgknOuO7ALuMl/yk3ALr98kl8PM+vtP68PcB7wZzOLNbNY4HHgfKA3cI1fV0RERMJcq+REHrt2EH/59mC27TvMhMdm8vDU1RwuLgk6tIhX227TOKCJmcUBTYHNwFnAq/7x54FL/fsT/Mf4x882M/PLX3bOHXbO5QI5wDD/luOcW+ecKwJe9uuKiIhIhDivb3s++PFYLhnYkUc+yuHiR2eweMPuoMOKaCedvDnnNgIPAevxkrY9wAJgt3Ou2K+WD6T799OBDf5zi/36rULLj3lOZeUiIiISQVKaJvDwVQN59vqh7Css5rI/z+T+d1dReEStcCejNt2mqXgtYVlAR6AZXrdngzOzW8xsvpnN3759exAhiIiISBXO7NWWKT8ayzeHZvDX6eu44E+fMT+vIOiwIk5tuk3PAXKdc9udc0eA14FRQIrfjQrQCdjo398IZAD4x1sCO0PLj3lOZeXHcc496Zwb4pwb0qZNm1pckoiIiNSnFknx3H9Zf/5x03CKSkq58q+fc9/kFRwsKq76yQLULnlbD5xmZk39sWtnAyuBj4Er/DoTgbf8+5P9x/jHP3LebraTgav92ahZQDYwF5gHZPuzVxPwJjVMrkW8IiIiEiZGZ7dmyl1jmTgik+dm5XHu/01nVs6OoMOKCLUZ8zYHb+LBQmCZf64ngbuBH5tZDt6Ytqf9pzwNtPLLfwzc459nBfAKXuL3PnCbc67EHxd3OzAFWAW84tcVERGRRqBZYhz3XdKHV24dQawZ1z41h5+9sYx9hUeCDi2smdf41XgMGTLEzZ8/P+gwREREpAYOFZUw6YM1PPXZOtq1SOL+y/pxRs+2QYdV78xsgXNuSE2eox0WREREJHBNEmL52QWn8Nr3R5KcGMf1z87jv/69hD0H1Qp3LCVvIiIiEjZO7ZzKOz8cze1ndueNRRs5Z9KnTF2xJeiwwoqSNxEREQkriXGx/Ne5PXnrtlG0Tk7klr8v4I6XFrFz/+GgQwsLSt5EREQkLPVNb8nk20fx43E9eH/5ZsZPms47SzfR2Mbr15SSNxEREQlb8bEx/PDsbN65YwydUptw+z8X8d3n57Pgq4KoTeI021REREQiQnFJKU/PyOXxj3PYW1jMgE4tuWFUFhf060BCXGS2R53MbFMlbyIiIhJRDhYV89rCjTw7M5d12w/Qtnki143owrXDu5DWLCHo8GpEyRtK3kRERKJFaanj07XbeXZmHtPXbCcxLoZvnJrODaOy6Nm+edDhVcvJJG9xVVcRERERCT8xMcaZPdtyZs+2rN26j2dn5fH6wnxenreBUd1bceOoLM7s2ZaYGAs61DqlljcRERFpNHYfLOKluRt44fM8Nu8pJLNVU64fmckVQzJITgy/Nit1m6LkTUREROBISSnvL9/CMzNzWbR+N80T47hqaAbXj8wkI61p0OF9TckbSt5ERETkaIvW7+LZmXm8u2wzpc4xrnc7bhyVxbCsNMyC7VJV8oaSNxEREanY5j2H+PvnX/HPuevZffAIvTu04MbRWVw8oAOJcbGBxKTkDSVvIiIicmKHikp4c/FGnpmRy9pt+2mdnMC3T+vCt4Z3oU3zxAaNRckbSt5ERESkepxzzMzZyTMzc/noi20kxMZw8YCO3DAqk77pLRskBi0VIiIiIlJNZsbo7NaMzm7Nuu37eW5WHq8uyOe1hfkMz0rjhlFZjOvdjtgwW2pELW8iIiIivj2HjvDKvA08NyuPjbsPkZHWhIkjMrlqaAYtkuLr/PXUbYqSNxEREam94pJSpq3cyrMz85ibV0CzhFiuHJLBxJGZZLVuVmevo+QNJW8iIiJSt5bl7+HZmbm8vXQTxaWOs3u15YZRWYzs1qrWS40oeUPJm4iIiNSPbXsL+cec9bw4+yt2HiiiZ7vm3Dg6kwkD00mKP7mlRpS8oeRNRERE6lfhkRImL9nEMzNy+WLLPtKaJXDtsM58Z0QX2rVIqtG5lLyh5E1EREQahnOO2esKeGZmLh+s2kqsGRf178ANo7IYkJFSrXNoqRARERGRBmJmjOjWihHdWvHVzgM8P+srXpm/gTcXb2Jwl1RuHJXFuX3aERcbU7evq5Y3ERERkbqxr/AI/56fz3Oz8lhfcJCOLZO4bmQm1wztTMumxy81om5TlLyJiIhI8EpKHR99sY1nZuTy+bqdNImP5fLB6Vw/MovubZO/rqfkDSVvIiIiEl5Wbd7LszNzeXPxJoqKSzm9RxtuHJ3F2OzWxMTEKHlT8iYiIiLhaMf+w/xzznr+Pvsrtu87TPe2yXz4kzNqnLzV7Qg6EREREalQ6+REfnh2NjPvPotJ3xxAUvzJpWFK3kREREQaUEJcDN84tRNv3z76pJ6v5E1EREQkACe7tZaSNxEREZEIctLJm5n1NLPFIbe9ZnaXmaWZ2TQzW+v/TPXrm5k9YmY5ZrbUzAaFnGuiX3+tmU0MKR9sZsv85zxitd39VURERCTCnXTy5pxb7Zwb6JwbCAwGDgJvAPcAHzrnsoEP/ccA5wPZ/u0W4AkAM0sDfgkMB4YBvyxL+Pw6N4c877yTjVdERESkMairbtOzgS+dc18BE4Dn/fLngUv9+xOAF5xnNpBiZh2Ac4FpzrkC59wuYBpwnn+shXNutvPWM3kh5FwiIiIiUamukrergZf8++2cc5v9+1uAdv79dGBDyHPy/bITledXUC4iIiIStWqdvJlZAnAJ8O9jj/ktZvW+CrCZ3WJm881s/vbt2+v75UREREQCUxctb+cDC51zW/3HW/0uT/yf2/zyjUBGyPM6+WUnKu9UQflxnHNPOueGOOeGtGnTppaXIyIiIhK+6iJ5u4byLlOAyUDZjNGJwFsh5df5s05PA/b43atTgPFmlupPVBgPTPGP7TWz0/xZpteFnEtEREQkKsXV5slm1gwYB9waUvwA8IqZ3QR8BVzll78LXADk4M1MvQHAOVdgZr8B5vn1fu2cK/Dv/wB4DmgCvOffRERERKKWNqYXERERCYiZaWN6ERERkcZMyZuIiIhIBGl03aZmtg9YHXQcdaQ1sCPoIOpAS2BP0EHUEV1LeGos19JYPvPQeP5PoPFcS2O5Dmhcn5WezrnmNXlCrSYshKnVNe07DldmNr8xXIuZPemcuyXoOOqCriU8NZZraSyfeWg8/yfQeK6lsVwHNLrPSo0H6qvbVBrC20EHUId0LeGpMV1LY9GY/k8ay7U0luuIeo2x27RRZeON5VpEpGr6zItUT2P6rJzMtTTGlrcngw6gDjWmaxGRqukzL1I9jemzUuNraXQtbyIiIiKNWWNseZOAmdl5ZrbazHLM7B6/7GwzW2hmi81shpl1DzrOqpjZM2a2zcyWh5TdZ2Yb/etYbGYXBBljdZhZhpl9bGYrzWyFmd3pl//BzL4ws6Vm9oaZpQQda1VOcC0DzOxzM1tmZm+bWYugY40mlXxWIu79BZVeS8S9vyr7rPjH7vD/b1aY2e+DjFNOTsQmbyd6Y/rHf2JmzsxaBxVjNDKzWOBx4HygN3CNmfUGngC+5ZwbCPwT+HlwUVbbc8B5FZRPcs4N9G/vNnBMJ6MY+IlzrjdwGnCb/38yDejrnOsPrAHuDTDG6qrsWp4C7nHO9QPeAP47wBij0XMc/1mJxPcXVHwtkfj+qvCzYmZnAhOAAc65PsBDQQYZbSpp3DjLb9xYbmbPm1mVK4FEbPJG5V/imFkG3gb36wOML1oNA3Kcc+ucc0XAy3hfFA4o+2u1JbApoPiqzTk3HSiosmKYc85tds4t9O/vA1YB6c65qc65Yr/abKBTUDFWV2XXAvQApvvVpgGXBxNhdKrosxKJ7y+o9HMfce+vE3xWvg884Jw77B/bFlyU0eUEjRvPA1c75/ri7Qk/sapzRWzydoI3JsAk4Kd4CYM0rHRgQ8jjfL/su8C7ZpYPfAd4IIDY6srtflfQM2aWGnQwNWFmmcCpwJxjDt0IvNfQ8dTGMdeyAu+PBIArgYxgopJKRNz76xgR/f465rPSAxhjZnPM7FMzGxpkbFGmosaNy4Ei59wav061/jiI2OQtVOgb08wmABudc0sCDUqO9SPgAudcJ+BZ4OGA4zlZTwDdgIHAZuCPwYZTfWaWDLwG3OWc2xtS/j94LdkvBhVbTVVwLTcCPzCzBUBzoCjI+KRcJL6/KhCx768KPitxQBpej9V/A6+YmQUYYjSpqHGjPRBnZmVLhVxBNf44iPgdFkLfmHhfED/D6zKVYGzk6DdeJ2ArcL5zrqy151/A+w0dWF1wzm0tu29mfwPeCTCcajOzeLzPyYvOuddDyq8HLgLOdhEy9byia3HOfYH/uTezHsCFwUUoZSLx/VWRSH1/VfK5zwde9/8/5ppZKd5WU9sDCjPaOeBqYJKZJQJTgZKqnhTRLW8VvDG7AVnAEjPLw0scFppZ++CijDrzgGwzyzKzBLw35WSgpf+lBzAOr5s74phZh5CH3wCWV1Y3XPh/VT8NrHLOPRxSfh7e8IJLnHMHg4qvJk5wLW39nzF4k2H+EkyEUiYS31+VicT3V2WfFeBN4Ey/Tg8ggcazR2i4q6hxY6Nz7nPn3Bjn3DC8sZVrKnx2iIhd581/Yz4PFDjn7qqkTh4wxDmnN2YDMm/5jP8DYoFnnHO/NbNvAL8GSoFdwI3OuXUBhlklM3sJOAPvr9KtwC/9xwPx/lrKA251zm0OJsLqMbPRwGfAMrx/f/BaqB8BEoGdftls59z3Gj7C6jvBtWQDt/mPXwfujeSWnkhTyWflXiLs/QWVXksyEfb+OsFn5QPgGbzvsSLgv5xzHwUSZJTxZ5GuAc7GS+TmAdcC251z2/yWt3eB31b1fxLJyVuFb8zQpRuUvImIiEi4qKRx4w94wwtigCecc/9X5XkiNXkTERERiUYRPeZNREREJNooeRMRERGJIEreRERERCKIkjcRERGRCKLkTURERCSCKHkTERERiSBK3kREREQiiJI3ERERkQii5E1EREQkgih5ExEREYkgSt5EREREIoiSNxEREZEIouRNREREJIIoeRMRERGJIEreRERERCKIkreAmFmJmS02sxVmtsTMfmJm+v8QiQJmtj/oGETCWcjvyLJb5gnqfmJmQxouuuDFBR1AFDvknBsIYGZtgX8CLYBfBhqViIhI8L7+HSnHU0tPGHDObQNuAW43T6yZ/cHM5pnZUjO7tayumd1tZsv81roHgotaRGrDzJLN7EMzW+h/pif45ZlmtsrM/ua3zE81syZBxysSNDMbbGafmtkCM5tiZh1CDn/Hb6FbbmbDAguygajlLUw459aZWSzQFpgA7HHODTWzRGCmmU0FevnHhjvnDppZWoAhi0jtFALfcM7tNbPWwGwzm+wfywaucc7dbGavAJcD/wgqUJEANDGzxf79XOAq4FFggnNuu5l9E/gtcKNfp6lzbqCZjQWeAfo2eMQNSMlbeBoP9DezK/zHLfG+zM8BnnXOHQRwzhUEFJ+I1J4Bv/N/2ZQC6UA7/1iuc67sF9cCILPhwxMJ1FHdpmbWFy8hm2ZmALHA5pD6LwE456abWQszS3HO7W7IgBuSkrcwYWZdgRJgG96X+h3OuSnH1Dk3iNhEpF58C2gDDHbOHTGzPCDJP3Y4pF4JoG5TiXYGrHDOjajkuKvicaOiMW9hwMzaAH8BHnPOOWAK8H0zi/eP9zCzZsA04AYza+qXq9tUJHK1BLb5iduZQJegAxIJY6uBNmY2AsDM4s2sT8jxb/rlo/GGHe0JIMYGo5a34JT158cDxcDfgYf9Y0/hdZMsNK99eDtwqXPufTMbCMw3syLgXeBnDR65iJw0M4vDa1l7EXjbzJYB84EvAg1MJIw554r8oUSPmFlLvPzl/4AVfpVCM1uE9zv1xkpO02iY19AjIiINwcwGAH9zzjX6GXEiUj/UbSoi0kDM7Ht4A6t/HnQsIhK51PImIiIiEkHU8iYiUk/MLMPMPjazlf6Cu3f65WlmNs3M1vo/U/3yb/kLcy8zs1l+F2vZuc4zs9VmlmNm9wR1TSISPLW8iYjUE38F+A7OuYVm1hxvzbZLgeuBAufcA34iluqcu9vMRgKrnHO7zOx84D7n3HB/Ae81wDggH5iHt4jvyiCuS0SCpZY3EZF64pzb7Jxb6N/fB6zCW4x3AvC8X+15vIQO59ws59wuv3w20Mm/PwzIcc6tc84VAS/75xCRKKTkTUSkAZhZJnAqMAdo55wrWx1+C+U7K4S6CXjPv58ObAg5lu+XiUgU0jpvIiL1zMySgdeAu/y9TL8+5pxzZuaOqX8mXvI2ukEDFZGIoJY3EZF65O+U8hrwonPudb94qz8ermxc3LaQ+v3xFuqe4Jzb6RdvBDJCTtvJLxORKKTkTUSknvg7pDyNNwnh4ZBDk4GJ/v2JwFt+/c7A68B3nHNrQurPA7LNLMvMEoCr/XOISBTSbFMRkXri77P4GbAMKPWLf4Y37u0VoDPwFXCVc67AzJ4CLvfLAIqdc0P8c12Atx1QLPCMc+63DXYhIhJWlLyJiIiIRBB1m4qIiIhEECVvIiIiIhFEyZuIiIhIBFHyJiIiIhJBlLyJiIiIRBAlbyISdcxskpndFfJ4ir9MR9njP5rZj2t4zufM7Iq6jFNEpCJK3kQkGs0ERgKYWQzQGugTcnwkMCuAuEREqqTkTUSi0SxghH+/D7Ac2GdmqWaWCJwCODP71MwW+C1zZdtZdTOz9/3yz8ys17EnN7Pf+C1xsQ11QSISPbQxvYhEHefcJjMr9rejGgl8DqTjJXR7gFXAJLz9Rbeb2TeB3wI3Ak8C33POrTWz4cCfgbPKzm1mfwCaAzc4rYIuIvVAyZuIRKtZeInbSOBhvORtJF7ythEYD0zzticlFthsZsl+nX/75QCJIef8BTDHOXdLQ1yAiEQnJW8iEq3Kxr31w+s23QD8BNgLfAKkO+dGhD7BzFoAu51zAys55zxgsJmlOecK6itwEYluGvMmItFqFnARUOCcK/GTrRS8rtOXgDZmNgLAzOLNrI9zbi+Qa2ZX+uVmZgNCzvk+8ADwHzNr3pAXIyLRQ8mbiESrZXizTGcfU7bHObcNuAJ40MyWAIvxZ6cC3wJu8stXABNCT+qc+zfwN2CymTWp30sQkWhkGk8rIiIiEjnU8iYiIiISQZS8iYiIiEQQJW8iIiIiEUTJm4iIiEgEUfImIiIiEkGUvImIiIhEECVvIiIiIhFEyZuIiIhIBPn/r7CCjrzA1FQ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2952728" y="3786190"/>
            <a:ext cx="2143140" cy="2857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Redeemers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952728" y="785794"/>
            <a:ext cx="2143140" cy="28575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Non Redeemers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4095736" y="2000240"/>
            <a:ext cx="785818" cy="642942"/>
          </a:xfrm>
          <a:prstGeom prst="ellipse">
            <a:avLst/>
          </a:prstGeom>
          <a:solidFill>
            <a:srgbClr val="FFFF00">
              <a:alpha val="12940"/>
            </a:srgbClr>
          </a:solidFill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4024298" y="4214818"/>
            <a:ext cx="1000132" cy="1214446"/>
          </a:xfrm>
          <a:prstGeom prst="ellipse">
            <a:avLst/>
          </a:prstGeom>
          <a:solidFill>
            <a:srgbClr val="FFFF00">
              <a:alpha val="12940"/>
            </a:srgbClr>
          </a:solidFill>
        </p:spPr>
        <p:txBody>
          <a:bodyPr wrap="square" lIns="0" tIns="0" rIns="0" bIns="0" rtlCol="0"/>
          <a:lstStyle/>
          <a:p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3418" y="6408826"/>
            <a:ext cx="208279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10" dirty="0" smtClean="0">
                <a:latin typeface="Arial MT"/>
                <a:cs typeface="Arial MT"/>
              </a:rPr>
              <a:t>5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24035" y="87884"/>
            <a:ext cx="84296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145" dirty="0" smtClean="0">
                <a:solidFill>
                  <a:srgbClr val="000000"/>
                </a:solidFill>
                <a:latin typeface="Arial"/>
                <a:cs typeface="Arial"/>
              </a:rPr>
              <a:t>Return Of Investment</a:t>
            </a:r>
            <a:endParaRPr sz="3600">
              <a:latin typeface="Arial"/>
              <a:cs typeface="Arial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024166" y="1214422"/>
            <a:ext cx="6572296" cy="107157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4952992" y="1714488"/>
            <a:ext cx="44291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595802" y="1357298"/>
            <a:ext cx="5143536" cy="357190"/>
          </a:xfrm>
          <a:prstGeom prst="rect">
            <a:avLst/>
          </a:prstGeom>
          <a:noFill/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Total revenue earned in redeemer group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167306" y="1785926"/>
            <a:ext cx="4143404" cy="357190"/>
          </a:xfrm>
          <a:prstGeom prst="rect">
            <a:avLst/>
          </a:prstGeom>
          <a:noFill/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Net Investment made in campaign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09654" y="1500174"/>
            <a:ext cx="4143404" cy="357190"/>
          </a:xfrm>
          <a:prstGeom prst="rect">
            <a:avLst/>
          </a:prstGeom>
          <a:noFill/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                     ROI       =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66778" y="3142150"/>
            <a:ext cx="4572032" cy="9286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96000" y="3142150"/>
            <a:ext cx="5214974" cy="9286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095340" y="3427902"/>
            <a:ext cx="4714908" cy="357190"/>
          </a:xfrm>
          <a:prstGeom prst="rect">
            <a:avLst/>
          </a:prstGeom>
          <a:noFill/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Total revenue = Spend * Take Rate(0.10)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096000" y="3142150"/>
            <a:ext cx="5500726" cy="642942"/>
          </a:xfrm>
          <a:prstGeom prst="rect">
            <a:avLst/>
          </a:prstGeom>
          <a:noFill/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2000" b="1" dirty="0" smtClean="0">
              <a:solidFill>
                <a:schemeClr val="tx1"/>
              </a:solidFill>
            </a:endParaRPr>
          </a:p>
          <a:p>
            <a:r>
              <a:rPr lang="en-US" sz="2000" b="1" dirty="0" smtClean="0">
                <a:solidFill>
                  <a:schemeClr val="tx1"/>
                </a:solidFill>
              </a:rPr>
              <a:t>Investment = #Coupons * Value of coupon($10)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381620" y="5286388"/>
            <a:ext cx="1214446" cy="57150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                                                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453058" y="5357826"/>
            <a:ext cx="1000132" cy="428628"/>
          </a:xfrm>
          <a:prstGeom prst="rect">
            <a:avLst/>
          </a:prstGeom>
          <a:noFill/>
          <a:ln w="0">
            <a:noFill/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   112%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40" name="Down Arrow 39"/>
          <p:cNvSpPr/>
          <p:nvPr/>
        </p:nvSpPr>
        <p:spPr>
          <a:xfrm>
            <a:off x="3595670" y="2428868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8382016" y="2500306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5881686" y="4500570"/>
            <a:ext cx="285752" cy="428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bject 13"/>
          <p:cNvSpPr txBox="1"/>
          <p:nvPr/>
        </p:nvSpPr>
        <p:spPr>
          <a:xfrm>
            <a:off x="5453058" y="785794"/>
            <a:ext cx="1643074" cy="305212"/>
          </a:xfrm>
          <a:prstGeom prst="rect">
            <a:avLst/>
          </a:prstGeom>
          <a:solidFill>
            <a:schemeClr val="bg1">
              <a:alpha val="61000"/>
            </a:schemeClr>
          </a:solidFill>
          <a:ln w="9144">
            <a:solidFill>
              <a:srgbClr val="000000"/>
            </a:solidFill>
          </a:ln>
        </p:spPr>
        <p:txBody>
          <a:bodyPr vert="horz" wrap="square" lIns="0" tIns="88900" rIns="0" bIns="0" rtlCol="0">
            <a:spAutoFit/>
          </a:bodyPr>
          <a:lstStyle/>
          <a:p>
            <a:pPr marL="306705">
              <a:spcBef>
                <a:spcPts val="700"/>
              </a:spcBef>
            </a:pPr>
            <a:r>
              <a:rPr lang="en-US" sz="1400" b="1" spc="25" dirty="0" smtClean="0">
                <a:latin typeface="Times New Roman" pitchFamily="18" charset="0"/>
                <a:cs typeface="Times New Roman" pitchFamily="18" charset="0"/>
              </a:rPr>
              <a:t>  Sales Week</a:t>
            </a:r>
            <a:endParaRPr lang="en-US" sz="1400" b="1" spc="25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/>
      <p:bldP spid="29" grpId="0"/>
      <p:bldP spid="46" grpId="0" animBg="1"/>
      <p:bldP spid="22" grpId="0"/>
      <p:bldP spid="40" grpId="0" animBg="1"/>
      <p:bldP spid="41" grpId="0" animBg="1"/>
      <p:bldP spid="4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38084" y="2571744"/>
            <a:ext cx="11783695" cy="1643074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44857" y="6408826"/>
            <a:ext cx="117475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5" dirty="0" smtClean="0">
                <a:latin typeface="Arial MT"/>
                <a:cs typeface="Arial MT"/>
              </a:rPr>
              <a:t>6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5" name="object 2"/>
          <p:cNvSpPr txBox="1">
            <a:spLocks noGrp="1"/>
          </p:cNvSpPr>
          <p:nvPr>
            <p:ph type="title"/>
          </p:nvPr>
        </p:nvSpPr>
        <p:spPr>
          <a:xfrm>
            <a:off x="2381224" y="2714620"/>
            <a:ext cx="6858048" cy="1176130"/>
          </a:xfrm>
          <a:prstGeom prst="rect">
            <a:avLst/>
          </a:prstGeom>
        </p:spPr>
        <p:txBody>
          <a:bodyPr vert="horz" wrap="square" lIns="0" tIns="161455" rIns="0" bIns="0" rtlCol="0">
            <a:spAutoFit/>
          </a:bodyPr>
          <a:lstStyle/>
          <a:p>
            <a:pPr algn="ctr">
              <a:lnSpc>
                <a:spcPts val="5695"/>
              </a:lnSpc>
              <a:spcBef>
                <a:spcPts val="100"/>
              </a:spcBef>
            </a:pPr>
            <a:r>
              <a:rPr lang="en-US" b="1" dirty="0" smtClean="0"/>
              <a:t>Project Presentation</a:t>
            </a:r>
            <a:endParaRPr b="1" dirty="0"/>
          </a:p>
          <a:p>
            <a:pPr marL="64769" algn="ctr">
              <a:lnSpc>
                <a:spcPts val="2155"/>
              </a:lnSpc>
            </a:pPr>
            <a:r>
              <a:rPr sz="1850" spc="10" smtClean="0"/>
              <a:t>Problem</a:t>
            </a:r>
            <a:r>
              <a:rPr sz="1850" spc="-45" smtClean="0"/>
              <a:t> </a:t>
            </a:r>
            <a:r>
              <a:rPr sz="1850" spc="5"/>
              <a:t>|</a:t>
            </a:r>
            <a:r>
              <a:rPr sz="1850" spc="-15"/>
              <a:t> </a:t>
            </a:r>
            <a:r>
              <a:rPr lang="en-US" sz="1850" spc="5" dirty="0" smtClean="0"/>
              <a:t>Methodology|</a:t>
            </a:r>
            <a:r>
              <a:rPr lang="en-US" sz="1850" spc="-15" dirty="0" smtClean="0"/>
              <a:t> </a:t>
            </a:r>
            <a:r>
              <a:rPr lang="en-US" sz="1850" spc="5" dirty="0" smtClean="0"/>
              <a:t>Process Architecture</a:t>
            </a:r>
            <a:endParaRPr sz="185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853418" y="6408826"/>
            <a:ext cx="208279" cy="21223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300" spc="-10" dirty="0" smtClean="0">
                <a:latin typeface="Arial MT"/>
                <a:cs typeface="Arial MT"/>
              </a:rPr>
              <a:t>7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17931" y="73152"/>
            <a:ext cx="11783695" cy="597535"/>
          </a:xfrm>
          <a:custGeom>
            <a:avLst/>
            <a:gdLst/>
            <a:ahLst/>
            <a:cxnLst/>
            <a:rect l="l" t="t" r="r" b="b"/>
            <a:pathLst>
              <a:path w="11783695" h="597535">
                <a:moveTo>
                  <a:pt x="11783568" y="0"/>
                </a:moveTo>
                <a:lnTo>
                  <a:pt x="0" y="0"/>
                </a:lnTo>
                <a:lnTo>
                  <a:pt x="0" y="597408"/>
                </a:lnTo>
                <a:lnTo>
                  <a:pt x="11783568" y="597408"/>
                </a:lnTo>
                <a:lnTo>
                  <a:pt x="11783568" y="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24035" y="87884"/>
            <a:ext cx="8429684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600" b="1" spc="145" dirty="0" smtClean="0">
                <a:solidFill>
                  <a:srgbClr val="000000"/>
                </a:solidFill>
                <a:latin typeface="Arial"/>
                <a:cs typeface="Arial"/>
              </a:rPr>
              <a:t>Covid-19 Documentation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23554" name="Picture 2" descr="User (computing) - Wikipedi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59944" y="785794"/>
            <a:ext cx="1000132" cy="1000132"/>
          </a:xfrm>
          <a:prstGeom prst="rect">
            <a:avLst/>
          </a:prstGeom>
          <a:noFill/>
        </p:spPr>
      </p:pic>
      <p:pic>
        <p:nvPicPr>
          <p:cNvPr id="23558" name="Picture 6" descr="LAX introduces touchless ID verification at all its security checkpoint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32391" y="774505"/>
            <a:ext cx="1334368" cy="1214446"/>
          </a:xfrm>
          <a:prstGeom prst="rect">
            <a:avLst/>
          </a:prstGeom>
          <a:noFill/>
        </p:spPr>
      </p:pic>
      <p:sp>
        <p:nvSpPr>
          <p:cNvPr id="23560" name="AutoShape 8" descr="Lufthansa fleet | Lufthan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62" name="Picture 10" descr="Lufthansa fleet | Lufthans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46620" y="785794"/>
            <a:ext cx="2378602" cy="1143008"/>
          </a:xfrm>
          <a:prstGeom prst="rect">
            <a:avLst/>
          </a:prstGeom>
          <a:noFill/>
        </p:spPr>
      </p:pic>
      <p:pic>
        <p:nvPicPr>
          <p:cNvPr id="23564" name="Picture 12" descr="Documents symbol - Free interface icons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095472" y="1357298"/>
            <a:ext cx="714380" cy="714380"/>
          </a:xfrm>
          <a:prstGeom prst="rect">
            <a:avLst/>
          </a:prstGeom>
          <a:noFill/>
        </p:spPr>
      </p:pic>
      <p:sp>
        <p:nvSpPr>
          <p:cNvPr id="31" name="Left-Right Arrow 30"/>
          <p:cNvSpPr/>
          <p:nvPr/>
        </p:nvSpPr>
        <p:spPr>
          <a:xfrm>
            <a:off x="3095604" y="1285860"/>
            <a:ext cx="1428760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bject 8"/>
          <p:cNvSpPr txBox="1"/>
          <p:nvPr/>
        </p:nvSpPr>
        <p:spPr>
          <a:xfrm>
            <a:off x="1309654" y="2095820"/>
            <a:ext cx="1785950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Passenger </a:t>
            </a:r>
            <a:r>
              <a:rPr lang="en-US" sz="1100" b="1" i="1" dirty="0" err="1" smtClean="0"/>
              <a:t>Covid</a:t>
            </a:r>
            <a:r>
              <a:rPr lang="en-US" sz="1100" b="1" i="1" dirty="0" smtClean="0"/>
              <a:t> Docs</a:t>
            </a:r>
            <a:endParaRPr lang="en-US" sz="1100" b="1" i="1" dirty="0"/>
          </a:p>
        </p:txBody>
      </p:sp>
      <p:sp>
        <p:nvSpPr>
          <p:cNvPr id="33" name="Left-Right Arrow 32"/>
          <p:cNvSpPr/>
          <p:nvPr/>
        </p:nvSpPr>
        <p:spPr>
          <a:xfrm>
            <a:off x="6738942" y="1285860"/>
            <a:ext cx="1428760" cy="2143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bject 8"/>
          <p:cNvSpPr txBox="1"/>
          <p:nvPr/>
        </p:nvSpPr>
        <p:spPr>
          <a:xfrm>
            <a:off x="4795123" y="2084531"/>
            <a:ext cx="1785950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Regulatory check</a:t>
            </a:r>
            <a:endParaRPr lang="en-US" sz="1100" b="1" i="1" dirty="0"/>
          </a:p>
        </p:txBody>
      </p:sp>
      <p:sp>
        <p:nvSpPr>
          <p:cNvPr id="35" name="object 8"/>
          <p:cNvSpPr txBox="1"/>
          <p:nvPr/>
        </p:nvSpPr>
        <p:spPr>
          <a:xfrm>
            <a:off x="9096396" y="2095820"/>
            <a:ext cx="1785950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On boarding and checking</a:t>
            </a:r>
            <a:endParaRPr lang="en-US" sz="1100" b="1" i="1" dirty="0"/>
          </a:p>
        </p:txBody>
      </p:sp>
      <p:sp>
        <p:nvSpPr>
          <p:cNvPr id="23566" name="AutoShape 14" descr="Red exclamation icon - Free red exclamation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68" name="AutoShape 16" descr="Red exclamation icon - Free red exclamation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70" name="AutoShape 18" descr="Red exclamation icon - Free red exclamation ic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572" name="Picture 20" descr="File:TAR Exclamation icon.svg - Wikimedia Commons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595670" y="928670"/>
            <a:ext cx="309522" cy="304016"/>
          </a:xfrm>
          <a:prstGeom prst="rect">
            <a:avLst/>
          </a:prstGeom>
          <a:noFill/>
        </p:spPr>
      </p:pic>
      <p:pic>
        <p:nvPicPr>
          <p:cNvPr id="23574" name="Picture 22" descr="Microsoft Azure is expanding its AI capabilities - Big Data Beard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366495" y="3000372"/>
            <a:ext cx="2643206" cy="771492"/>
          </a:xfrm>
          <a:prstGeom prst="rect">
            <a:avLst/>
          </a:prstGeom>
          <a:noFill/>
        </p:spPr>
      </p:pic>
      <p:cxnSp>
        <p:nvCxnSpPr>
          <p:cNvPr id="45" name="Straight Arrow Connector 44"/>
          <p:cNvCxnSpPr/>
          <p:nvPr/>
        </p:nvCxnSpPr>
        <p:spPr>
          <a:xfrm>
            <a:off x="2595538" y="2571744"/>
            <a:ext cx="1285884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Left Arrow 46"/>
          <p:cNvSpPr/>
          <p:nvPr/>
        </p:nvSpPr>
        <p:spPr>
          <a:xfrm rot="5400000">
            <a:off x="5509503" y="2631893"/>
            <a:ext cx="428628" cy="14287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7310446" y="2643182"/>
            <a:ext cx="171451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bject 8"/>
          <p:cNvSpPr txBox="1"/>
          <p:nvPr/>
        </p:nvSpPr>
        <p:spPr>
          <a:xfrm>
            <a:off x="4810116" y="3832013"/>
            <a:ext cx="1785950" cy="26161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marL="342900" indent="-342900" algn="ctr">
              <a:lnSpc>
                <a:spcPct val="100000"/>
              </a:lnSpc>
              <a:spcBef>
                <a:spcPts val="150"/>
              </a:spcBef>
            </a:pPr>
            <a:r>
              <a:rPr lang="en-US" sz="1100" b="1" i="1" dirty="0" smtClean="0"/>
              <a:t>Deployed AI solution</a:t>
            </a:r>
            <a:endParaRPr lang="en-US" sz="1100" b="1" i="1" dirty="0"/>
          </a:p>
        </p:txBody>
      </p:sp>
      <p:sp>
        <p:nvSpPr>
          <p:cNvPr id="57" name="object 5"/>
          <p:cNvSpPr txBox="1"/>
          <p:nvPr/>
        </p:nvSpPr>
        <p:spPr>
          <a:xfrm>
            <a:off x="666712" y="4231358"/>
            <a:ext cx="5000660" cy="2198038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endParaRPr lang="en-US" sz="1400" b="1" u="heavy" spc="-20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635" algn="ctr">
              <a:lnSpc>
                <a:spcPct val="100000"/>
              </a:lnSpc>
            </a:pPr>
            <a:r>
              <a:rPr lang="en-US" sz="1400" b="1" u="heavy" spc="-20" dirty="0" smtClean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Business Impact</a:t>
            </a:r>
            <a:endParaRPr sz="1400" smtClean="0">
              <a:latin typeface="Times New Roman" pitchFamily="18" charset="0"/>
              <a:cs typeface="Times New Roman" pitchFamily="18" charset="0"/>
            </a:endParaRPr>
          </a:p>
          <a:p>
            <a:pPr marL="409575" marR="170815" indent="-287020"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Automation being the key stone in aviation helped </a:t>
            </a:r>
            <a:r>
              <a:rPr lang="en-US" sz="1200" b="1" spc="25" dirty="0" smtClean="0">
                <a:latin typeface="Times New Roman" pitchFamily="18" charset="0"/>
                <a:cs typeface="Times New Roman" pitchFamily="18" charset="0"/>
              </a:rPr>
              <a:t>achieve less latency </a:t>
            </a: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and h</a:t>
            </a:r>
            <a:r>
              <a:rPr lang="en-US" sz="1200" b="1" spc="25" dirty="0" smtClean="0">
                <a:latin typeface="Times New Roman" pitchFamily="18" charset="0"/>
                <a:cs typeface="Times New Roman" pitchFamily="18" charset="0"/>
              </a:rPr>
              <a:t>igh throughput </a:t>
            </a: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in terms of document verification.</a:t>
            </a:r>
          </a:p>
          <a:p>
            <a:pPr marL="409575" marR="170815" indent="-287020"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Revenue spend for manual automation reduced and cost of operations was reduced by </a:t>
            </a:r>
            <a:r>
              <a:rPr lang="en-US" sz="1200" b="1" spc="25" dirty="0" smtClean="0">
                <a:latin typeface="Times New Roman" pitchFamily="18" charset="0"/>
                <a:cs typeface="Times New Roman" pitchFamily="18" charset="0"/>
              </a:rPr>
              <a:t>10% of total </a:t>
            </a: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expenditure.</a:t>
            </a:r>
          </a:p>
          <a:p>
            <a:pPr marL="409575" marR="170815" indent="-287020"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Overall automation rate achieved for the </a:t>
            </a:r>
            <a:r>
              <a:rPr lang="en-US" sz="1200" spc="25" dirty="0" err="1" smtClean="0">
                <a:latin typeface="Times New Roman" pitchFamily="18" charset="0"/>
                <a:cs typeface="Times New Roman" pitchFamily="18" charset="0"/>
              </a:rPr>
              <a:t>covid</a:t>
            </a: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 documents in general was near </a:t>
            </a:r>
            <a:r>
              <a:rPr lang="en-US" sz="1200" b="1" spc="25" dirty="0" smtClean="0">
                <a:latin typeface="Times New Roman" pitchFamily="18" charset="0"/>
                <a:cs typeface="Times New Roman" pitchFamily="18" charset="0"/>
              </a:rPr>
              <a:t>to  52% </a:t>
            </a: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58" name="object 7"/>
          <p:cNvSpPr txBox="1"/>
          <p:nvPr/>
        </p:nvSpPr>
        <p:spPr>
          <a:xfrm rot="20438105">
            <a:off x="7898090" y="2962024"/>
            <a:ext cx="652485" cy="2222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lang="en-US" sz="1050" b="1" dirty="0" smtClean="0">
                <a:solidFill>
                  <a:schemeClr val="tx1"/>
                </a:solidFill>
              </a:rPr>
              <a:t>Yes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59" name="object 7"/>
          <p:cNvSpPr txBox="1"/>
          <p:nvPr/>
        </p:nvSpPr>
        <p:spPr>
          <a:xfrm>
            <a:off x="5866693" y="2631893"/>
            <a:ext cx="428628" cy="21431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  <a:spcBef>
                <a:spcPts val="680"/>
              </a:spcBef>
            </a:pPr>
            <a:r>
              <a:rPr lang="en-US" sz="1050" b="1" dirty="0" smtClean="0">
                <a:solidFill>
                  <a:schemeClr val="tx1"/>
                </a:solidFill>
              </a:rPr>
              <a:t>NO</a:t>
            </a:r>
            <a:endParaRPr lang="en-US" sz="1050" b="1" dirty="0">
              <a:solidFill>
                <a:schemeClr val="tx1"/>
              </a:solidFill>
            </a:endParaRPr>
          </a:p>
        </p:txBody>
      </p:sp>
      <p:sp>
        <p:nvSpPr>
          <p:cNvPr id="60" name="object 5"/>
          <p:cNvSpPr txBox="1"/>
          <p:nvPr/>
        </p:nvSpPr>
        <p:spPr>
          <a:xfrm>
            <a:off x="6381752" y="4214818"/>
            <a:ext cx="5000660" cy="2259593"/>
          </a:xfrm>
          <a:prstGeom prst="rect">
            <a:avLst/>
          </a:prstGeom>
          <a:solidFill>
            <a:srgbClr val="F1F1F1">
              <a:alpha val="60783"/>
            </a:srgbClr>
          </a:solidFill>
        </p:spPr>
        <p:txBody>
          <a:bodyPr vert="horz" wrap="square" lIns="0" tIns="5080" rIns="0" bIns="0" rtlCol="0">
            <a:spAutoFit/>
          </a:bodyPr>
          <a:lstStyle/>
          <a:p>
            <a:pPr marL="635" algn="ctr">
              <a:lnSpc>
                <a:spcPct val="100000"/>
              </a:lnSpc>
            </a:pPr>
            <a:endParaRPr lang="en-US" sz="1400" b="1" u="heavy" spc="-20" dirty="0" smtClean="0">
              <a:uFill>
                <a:solidFill>
                  <a:srgbClr val="000000"/>
                </a:solidFill>
              </a:uFill>
              <a:latin typeface="Arial"/>
              <a:cs typeface="Arial"/>
            </a:endParaRPr>
          </a:p>
          <a:p>
            <a:pPr marL="635" algn="ctr"/>
            <a:r>
              <a:rPr lang="en-US" sz="1400" b="1" u="heavy" spc="-20" dirty="0" smtClean="0">
                <a:uFill>
                  <a:solidFill>
                    <a:srgbClr val="000000"/>
                  </a:solidFill>
                </a:uFill>
                <a:latin typeface="Times New Roman" pitchFamily="18" charset="0"/>
                <a:cs typeface="Times New Roman" pitchFamily="18" charset="0"/>
              </a:rPr>
              <a:t>Responsibility</a:t>
            </a:r>
          </a:p>
          <a:p>
            <a:pPr marL="409575" marR="170815" indent="-287020"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Worked as a </a:t>
            </a:r>
            <a:r>
              <a:rPr lang="en-US" sz="1200" b="1" spc="25" dirty="0" smtClean="0">
                <a:latin typeface="Times New Roman" pitchFamily="18" charset="0"/>
                <a:cs typeface="Times New Roman" pitchFamily="18" charset="0"/>
              </a:rPr>
              <a:t>Data Scientist </a:t>
            </a: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1200" spc="25" dirty="0" err="1" smtClean="0">
                <a:latin typeface="Times New Roman" pitchFamily="18" charset="0"/>
                <a:cs typeface="Times New Roman" pitchFamily="18" charset="0"/>
              </a:rPr>
              <a:t>MLOps</a:t>
            </a: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 for developing and maintaining the  project lifecycle.</a:t>
            </a:r>
          </a:p>
          <a:p>
            <a:pPr marL="409575" marR="170815" indent="-287020"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Communicating to stakeholders the results and findings standardized business metrics and KPIs.</a:t>
            </a:r>
          </a:p>
          <a:p>
            <a:pPr marL="409575" marR="170815" indent="-287020">
              <a:spcBef>
                <a:spcPts val="1680"/>
              </a:spcBef>
              <a:buFont typeface="Arial MT"/>
              <a:buChar char="•"/>
              <a:tabLst>
                <a:tab pos="409575" algn="l"/>
                <a:tab pos="410209" algn="l"/>
              </a:tabLst>
            </a:pPr>
            <a:r>
              <a:rPr lang="en-US" sz="1200" spc="25" dirty="0" smtClean="0">
                <a:latin typeface="Times New Roman" pitchFamily="18" charset="0"/>
                <a:cs typeface="Times New Roman" pitchFamily="18" charset="0"/>
              </a:rPr>
              <a:t>Provide inputs about new cloud solutions and offerings in Microsoft Azure platform.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6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47" grpId="0" animBg="1"/>
      <p:bldP spid="56" grpId="0" animBg="1"/>
      <p:bldP spid="57" grpId="0" build="allAtOnce" animBg="1"/>
      <p:bldP spid="58" grpId="0" animBg="1"/>
      <p:bldP spid="59" grpId="0" animBg="1"/>
      <p:bldP spid="60" grpId="0" build="allAtOnce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2379</TotalTime>
  <Words>814</Words>
  <Application>Microsoft Office PowerPoint</Application>
  <PresentationFormat>Custom</PresentationFormat>
  <Paragraphs>151</Paragraphs>
  <Slides>12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Use Case Interview</vt:lpstr>
      <vt:lpstr>01</vt:lpstr>
      <vt:lpstr>Business use case Problems | Results and findings</vt:lpstr>
      <vt:lpstr>              Problem</vt:lpstr>
      <vt:lpstr>          Revenue Spending</vt:lpstr>
      <vt:lpstr>          Incremental Spending</vt:lpstr>
      <vt:lpstr>Return Of Investment</vt:lpstr>
      <vt:lpstr>Project Presentation Problem | Methodology| Process Architecture</vt:lpstr>
      <vt:lpstr>Covid-19 Documentation</vt:lpstr>
      <vt:lpstr>Slide 10</vt:lpstr>
      <vt:lpstr>Slide 11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Tire Prediction</dc:title>
  <dc:creator>Allppt.com</dc:creator>
  <cp:lastModifiedBy>Pra</cp:lastModifiedBy>
  <cp:revision>110</cp:revision>
  <dcterms:created xsi:type="dcterms:W3CDTF">2021-06-07T06:53:32Z</dcterms:created>
  <dcterms:modified xsi:type="dcterms:W3CDTF">2022-06-03T08:15:11Z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2021-06-06T00:00:00Z</vt:filetime>
  </property>
  <property fmtid="{D5CDD505-2E9C-101B-9397-08002B2CF9AE}" pid="3" name="Creator">
    <vt:lpwstr>Microsoft® PowerPoint® for Office 365</vt:lpwstr>
  </property>
  <property fmtid="{D5CDD505-2E9C-101B-9397-08002B2CF9AE}" pid="4" name="LastSaved">
    <vt:filetime>2021-06-07T00:00:00Z</vt:filetime>
  </property>
</Properties>
</file>