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8" r:id="rId3"/>
    <p:sldId id="288" r:id="rId4"/>
    <p:sldId id="282" r:id="rId5"/>
    <p:sldId id="286" r:id="rId6"/>
    <p:sldId id="289" r:id="rId7"/>
    <p:sldId id="290" r:id="rId8"/>
    <p:sldId id="271" r:id="rId9"/>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3385" autoAdjust="0"/>
  </p:normalViewPr>
  <p:slideViewPr>
    <p:cSldViewPr snapToGrid="0">
      <p:cViewPr>
        <p:scale>
          <a:sx n="76" d="100"/>
          <a:sy n="76" d="100"/>
        </p:scale>
        <p:origin x="296" y="-7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DE687D-C846-4CF4-A369-A7722DA445C5}" type="datetimeFigureOut">
              <a:rPr lang="en-US" smtClean="0"/>
              <a:t>5/18/2025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F2BD97-387E-480E-9ED5-0E6D4FD2423D}" type="slidenum">
              <a:rPr lang="en-US" smtClean="0"/>
              <a:t>‹#›</a:t>
            </a:fld>
            <a:endParaRPr lang="en-US"/>
          </a:p>
        </p:txBody>
      </p:sp>
    </p:spTree>
    <p:extLst>
      <p:ext uri="{BB962C8B-B14F-4D97-AF65-F5344CB8AC3E}">
        <p14:creationId xmlns:p14="http://schemas.microsoft.com/office/powerpoint/2010/main" val="1030595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84FA1A-9D73-2DE4-0DC0-63438D185F5E}"/>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C97CF81D-B57B-BAB2-F7C5-476FA58E3171}"/>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33A4CEF5-8657-4BC2-E3D2-C10F7A1ACC53}"/>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F49C2FA-9AB4-48F2-B971-2CB200D2C078}" type="slidenum">
              <a:t>1</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DF73BF-FAEF-8306-27F5-FB246D32222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741E6BC-F34B-6AD4-10FE-87DBB370D445}"/>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E76ED1B3-584F-67A5-1B3E-81D8E1CB6C2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B8EF1B5-41C1-4EEC-8FE6-825012145CA1}" type="slidenum">
              <a:t>2</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goal is to understand what separates short-lived entries from long-term hits — and help BMG act early and intelligently in the track lifecycle.”</a:t>
            </a:r>
          </a:p>
          <a:p>
            <a:r>
              <a:rPr lang="en-GB" dirty="0"/>
              <a:t>“In the streaming world, tracks either climb steadily or burn out fast. By </a:t>
            </a:r>
            <a:r>
              <a:rPr lang="en-GB" dirty="0" err="1"/>
              <a:t>analyzing</a:t>
            </a:r>
            <a:r>
              <a:rPr lang="en-GB" dirty="0"/>
              <a:t> early performance signals like volatility, growth, and consistency, we can detect which tracks are worth pushing.” -&gt; live tracking via dashboard(will switch)</a:t>
            </a:r>
          </a:p>
          <a:p>
            <a:r>
              <a:rPr lang="en-GB" dirty="0"/>
              <a:t>“We start by </a:t>
            </a:r>
            <a:r>
              <a:rPr lang="en-GB" dirty="0" err="1"/>
              <a:t>analyzing</a:t>
            </a:r>
            <a:r>
              <a:rPr lang="en-GB" dirty="0"/>
              <a:t> streaming and chart trends, extract patterns that act as identifiers/long term predictors and convert those insights into business-facing strategies for A&amp;R, playlisting, and marketing.”</a:t>
            </a:r>
          </a:p>
          <a:p>
            <a:r>
              <a:rPr lang="en-GB" dirty="0"/>
              <a:t>“These insights are not only descriptive but predictive — helping BMG decide which tracks to prioritize, fund, or promote — even before they hit their peak.”</a:t>
            </a:r>
            <a:endParaRPr lang="en-US" dirty="0"/>
          </a:p>
        </p:txBody>
      </p:sp>
      <p:sp>
        <p:nvSpPr>
          <p:cNvPr id="4" name="Slide Number Placeholder 3"/>
          <p:cNvSpPr>
            <a:spLocks noGrp="1"/>
          </p:cNvSpPr>
          <p:nvPr>
            <p:ph type="sldNum" sz="quarter" idx="5"/>
          </p:nvPr>
        </p:nvSpPr>
        <p:spPr/>
        <p:txBody>
          <a:bodyPr/>
          <a:lstStyle/>
          <a:p>
            <a:fld id="{0CF2BD97-387E-480E-9ED5-0E6D4FD2423D}" type="slidenum">
              <a:rPr lang="en-US" smtClean="0"/>
              <a:t>3</a:t>
            </a:fld>
            <a:endParaRPr lang="en-US"/>
          </a:p>
        </p:txBody>
      </p:sp>
    </p:spTree>
    <p:extLst>
      <p:ext uri="{BB962C8B-B14F-4D97-AF65-F5344CB8AC3E}">
        <p14:creationId xmlns:p14="http://schemas.microsoft.com/office/powerpoint/2010/main" val="2957269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9D1779-A15F-511E-DFE7-E5C80D37D89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46A0AA3-0067-CC4E-6594-378E5CF02748}"/>
              </a:ext>
            </a:extLst>
          </p:cNvPr>
          <p:cNvSpPr txBox="1">
            <a:spLocks noGrp="1"/>
          </p:cNvSpPr>
          <p:nvPr>
            <p:ph type="body" sz="quarter" idx="1"/>
          </p:nvPr>
        </p:nvSpPr>
        <p:spPr/>
        <p:txBody>
          <a:bodyPr/>
          <a:lstStyle/>
          <a:p>
            <a:r>
              <a:rPr lang="en-GB" dirty="0"/>
              <a:t>“This analysis shows that success in the charts often hinges on </a:t>
            </a:r>
            <a:r>
              <a:rPr lang="en-GB" b="1" dirty="0"/>
              <a:t>early momentum</a:t>
            </a:r>
            <a:r>
              <a:rPr lang="en-GB" dirty="0"/>
              <a:t> and </a:t>
            </a:r>
            <a:r>
              <a:rPr lang="en-GB" b="1" dirty="0"/>
              <a:t>stream stability.</a:t>
            </a:r>
            <a:br>
              <a:rPr lang="en-GB" dirty="0"/>
            </a:br>
            <a:r>
              <a:rPr lang="en-GB" dirty="0"/>
              <a:t>Hit tracks typically show </a:t>
            </a:r>
            <a:r>
              <a:rPr lang="en-GB" b="1" dirty="0"/>
              <a:t>positive or stable growth</a:t>
            </a:r>
            <a:r>
              <a:rPr lang="en-GB" dirty="0"/>
              <a:t> in the first 3 weeks, while non-hits decline quickly.”</a:t>
            </a:r>
          </a:p>
          <a:p>
            <a:r>
              <a:rPr lang="en-GB" dirty="0"/>
              <a:t>“We also measured the </a:t>
            </a:r>
            <a:r>
              <a:rPr lang="en-GB" b="1" dirty="0"/>
              <a:t>stream decay ratio</a:t>
            </a:r>
            <a:r>
              <a:rPr lang="en-GB" dirty="0"/>
              <a:t> — how much a track drops from Week 1 to Week 5.</a:t>
            </a:r>
            <a:br>
              <a:rPr lang="en-GB" dirty="0"/>
            </a:br>
            <a:r>
              <a:rPr lang="en-GB" dirty="0"/>
              <a:t>Genres like </a:t>
            </a:r>
            <a:r>
              <a:rPr lang="en-GB" i="1" dirty="0"/>
              <a:t>Pop</a:t>
            </a:r>
            <a:r>
              <a:rPr lang="en-GB" dirty="0"/>
              <a:t> and </a:t>
            </a:r>
            <a:r>
              <a:rPr lang="en-GB" i="1" dirty="0"/>
              <a:t>Electronic</a:t>
            </a:r>
            <a:r>
              <a:rPr lang="en-GB" dirty="0"/>
              <a:t> show sharper drops, while </a:t>
            </a:r>
            <a:r>
              <a:rPr lang="en-GB" i="1" dirty="0"/>
              <a:t>R&amp;B</a:t>
            </a:r>
            <a:r>
              <a:rPr lang="en-GB" dirty="0"/>
              <a:t> and </a:t>
            </a:r>
            <a:r>
              <a:rPr lang="en-GB" i="1" dirty="0"/>
              <a:t>Country</a:t>
            </a:r>
            <a:r>
              <a:rPr lang="en-GB" dirty="0"/>
              <a:t> maintain more consistent engagement.”</a:t>
            </a:r>
          </a:p>
          <a:p>
            <a:r>
              <a:rPr lang="en-GB" dirty="0"/>
              <a:t>“Looking at longevity by genre, we see that </a:t>
            </a:r>
            <a:r>
              <a:rPr lang="en-GB" i="1" dirty="0"/>
              <a:t>Dance/Electronic</a:t>
            </a:r>
            <a:r>
              <a:rPr lang="en-GB" dirty="0"/>
              <a:t> and </a:t>
            </a:r>
            <a:r>
              <a:rPr lang="en-GB" i="1" dirty="0"/>
              <a:t>Pop</a:t>
            </a:r>
            <a:r>
              <a:rPr lang="en-GB" dirty="0"/>
              <a:t> break into the Top 10 faster,</a:t>
            </a:r>
            <a:br>
              <a:rPr lang="en-GB" dirty="0"/>
            </a:br>
            <a:r>
              <a:rPr lang="en-GB" dirty="0"/>
              <a:t>but genres like </a:t>
            </a:r>
            <a:r>
              <a:rPr lang="en-GB" i="1" dirty="0"/>
              <a:t>Holiday</a:t>
            </a:r>
            <a:r>
              <a:rPr lang="en-GB" dirty="0"/>
              <a:t> and </a:t>
            </a:r>
            <a:r>
              <a:rPr lang="en-GB" i="1" dirty="0"/>
              <a:t>Country</a:t>
            </a:r>
            <a:r>
              <a:rPr lang="en-GB" dirty="0"/>
              <a:t> last longer in the Top 200.”</a:t>
            </a:r>
          </a:p>
          <a:p>
            <a:r>
              <a:rPr lang="en-GB" b="1" dirty="0"/>
              <a:t>“In short: some genres spike early, others sustain.   -&gt; Distribution based on Genre varies -&gt; what will be the distribution </a:t>
            </a:r>
            <a:br>
              <a:rPr lang="en-GB" b="1" dirty="0"/>
            </a:br>
            <a:r>
              <a:rPr lang="en-GB" b="1" dirty="0"/>
              <a:t>Understanding these patterns helps BMG tailor its strategy — whether that’s early promotion, long-term </a:t>
            </a:r>
            <a:r>
              <a:rPr lang="en-GB" b="1" dirty="0" err="1"/>
              <a:t>catalog</a:t>
            </a:r>
            <a:r>
              <a:rPr lang="en-GB" b="1" dirty="0"/>
              <a:t> support, or artist investment.”</a:t>
            </a:r>
            <a:endParaRPr lang="en-GB" dirty="0"/>
          </a:p>
          <a:p>
            <a:endParaRPr lang="en-US" dirty="0"/>
          </a:p>
        </p:txBody>
      </p:sp>
      <p:sp>
        <p:nvSpPr>
          <p:cNvPr id="4" name="Slide Number Placeholder 3">
            <a:extLst>
              <a:ext uri="{FF2B5EF4-FFF2-40B4-BE49-F238E27FC236}">
                <a16:creationId xmlns:a16="http://schemas.microsoft.com/office/drawing/2014/main" id="{A9DAC9EC-914B-BD82-E363-07D1EC89D11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D93512D-E5D5-499E-97ED-CE70A0B50EFF}" type="slidenum">
              <a:t>4</a:t>
            </a:fld>
            <a:endParaRPr lang="en-US" sz="1200" b="0" i="0" u="none" strike="noStrike" kern="1200" cap="none" spc="0" baseline="0">
              <a:solidFill>
                <a:srgbClr val="000000"/>
              </a:solidFill>
              <a:uFillTx/>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9D1779-A15F-511E-DFE7-E5C80D37D89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46A0AA3-0067-CC4E-6594-378E5CF02748}"/>
              </a:ext>
            </a:extLst>
          </p:cNvPr>
          <p:cNvSpPr txBox="1">
            <a:spLocks noGrp="1"/>
          </p:cNvSpPr>
          <p:nvPr>
            <p:ph type="body" sz="quarter" idx="1"/>
          </p:nvPr>
        </p:nvSpPr>
        <p:spPr/>
        <p:txBody>
          <a:bodyPr/>
          <a:lstStyle/>
          <a:p>
            <a:endParaRPr lang="en-US" dirty="0"/>
          </a:p>
        </p:txBody>
      </p:sp>
      <p:sp>
        <p:nvSpPr>
          <p:cNvPr id="4" name="Slide Number Placeholder 3">
            <a:extLst>
              <a:ext uri="{FF2B5EF4-FFF2-40B4-BE49-F238E27FC236}">
                <a16:creationId xmlns:a16="http://schemas.microsoft.com/office/drawing/2014/main" id="{A9DAC9EC-914B-BD82-E363-07D1EC89D11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D93512D-E5D5-499E-97ED-CE70A0B50EFF}" type="slidenum">
              <a:t>5</a:t>
            </a:fld>
            <a:endParaRPr lang="en-US"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345541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409450-A2BE-21D8-D682-E06613B66020}"/>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32570D8-3229-5B04-266E-2B0B1206547A}"/>
              </a:ext>
            </a:extLst>
          </p:cNvPr>
          <p:cNvSpPr txBox="1">
            <a:spLocks noGrp="1"/>
          </p:cNvSpPr>
          <p:nvPr>
            <p:ph type="body" sz="quarter" idx="1"/>
          </p:nvPr>
        </p:nvSpPr>
        <p:spPr/>
        <p:txBody>
          <a:bodyPr/>
          <a:lstStyle/>
          <a:p>
            <a:endParaRPr lang="en-US"/>
          </a:p>
        </p:txBody>
      </p:sp>
      <p:sp>
        <p:nvSpPr>
          <p:cNvPr id="4" name="Slide Number Placeholder 3">
            <a:extLst>
              <a:ext uri="{FF2B5EF4-FFF2-40B4-BE49-F238E27FC236}">
                <a16:creationId xmlns:a16="http://schemas.microsoft.com/office/drawing/2014/main" id="{AE98ACBD-1A17-93A8-4485-C54D3B8FF10F}"/>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37D401C-DD6A-4416-A185-60954291BC0A}" type="slidenum">
              <a:t>8</a:t>
            </a:fld>
            <a:endParaRPr lang="en-US" sz="1200" b="0" i="0" u="none" strike="noStrike" kern="1200" cap="none" spc="0" baseline="0">
              <a:solidFill>
                <a:srgbClr val="000000"/>
              </a:solidFill>
              <a:uFillTx/>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5FB94-374D-58ED-68DF-E1C2D0FF64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6C4D13-24E9-81EF-2956-35740BB6EB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AEE6A7-5DC6-3164-1BA9-3D2DEFABEE15}"/>
              </a:ext>
            </a:extLst>
          </p:cNvPr>
          <p:cNvSpPr>
            <a:spLocks noGrp="1"/>
          </p:cNvSpPr>
          <p:nvPr>
            <p:ph type="dt" sz="half" idx="10"/>
          </p:nvPr>
        </p:nvSpPr>
        <p:spPr/>
        <p:txBody>
          <a:bodyPr/>
          <a:lstStyle/>
          <a:p>
            <a:fld id="{991F0A6D-2CBE-4EFA-8E5F-AF6C0CD6D85A}" type="datetimeFigureOut">
              <a:rPr lang="en-US" smtClean="0"/>
              <a:t>5/18/2025</a:t>
            </a:fld>
            <a:endParaRPr lang="en-US"/>
          </a:p>
        </p:txBody>
      </p:sp>
      <p:sp>
        <p:nvSpPr>
          <p:cNvPr id="5" name="Footer Placeholder 4">
            <a:extLst>
              <a:ext uri="{FF2B5EF4-FFF2-40B4-BE49-F238E27FC236}">
                <a16:creationId xmlns:a16="http://schemas.microsoft.com/office/drawing/2014/main" id="{E0EDD6F9-5FB6-6885-2FEB-782CE25D0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141FBD-E200-5909-6D9F-75B8ECE40F84}"/>
              </a:ext>
            </a:extLst>
          </p:cNvPr>
          <p:cNvSpPr>
            <a:spLocks noGrp="1"/>
          </p:cNvSpPr>
          <p:nvPr>
            <p:ph type="sldNum" sz="quarter" idx="12"/>
          </p:nvPr>
        </p:nvSpPr>
        <p:spPr/>
        <p:txBody>
          <a:bodyPr/>
          <a:lstStyle/>
          <a:p>
            <a:fld id="{FF078C45-ADFC-44D7-B87C-5FDC08AAC55A}" type="slidenum">
              <a:rPr lang="en-US" smtClean="0"/>
              <a:t>‹#›</a:t>
            </a:fld>
            <a:endParaRPr lang="en-US"/>
          </a:p>
        </p:txBody>
      </p:sp>
    </p:spTree>
    <p:extLst>
      <p:ext uri="{BB962C8B-B14F-4D97-AF65-F5344CB8AC3E}">
        <p14:creationId xmlns:p14="http://schemas.microsoft.com/office/powerpoint/2010/main" val="2755547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0C39F-A1EB-B09E-CB10-D729EAAC95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E88A1B-B3D6-2784-6596-19ADF212EC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2CE8B0-447E-7269-6998-09BEA8D5B968}"/>
              </a:ext>
            </a:extLst>
          </p:cNvPr>
          <p:cNvSpPr>
            <a:spLocks noGrp="1"/>
          </p:cNvSpPr>
          <p:nvPr>
            <p:ph type="dt" sz="half" idx="10"/>
          </p:nvPr>
        </p:nvSpPr>
        <p:spPr/>
        <p:txBody>
          <a:bodyPr/>
          <a:lstStyle/>
          <a:p>
            <a:fld id="{991F0A6D-2CBE-4EFA-8E5F-AF6C0CD6D85A}" type="datetimeFigureOut">
              <a:rPr lang="en-US" smtClean="0"/>
              <a:t>5/18/2025</a:t>
            </a:fld>
            <a:endParaRPr lang="en-US"/>
          </a:p>
        </p:txBody>
      </p:sp>
      <p:sp>
        <p:nvSpPr>
          <p:cNvPr id="5" name="Footer Placeholder 4">
            <a:extLst>
              <a:ext uri="{FF2B5EF4-FFF2-40B4-BE49-F238E27FC236}">
                <a16:creationId xmlns:a16="http://schemas.microsoft.com/office/drawing/2014/main" id="{92C90EDA-154A-1D55-D21E-7EC8E889CB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DA4D33-A8E3-6880-5B8F-418E94425CC6}"/>
              </a:ext>
            </a:extLst>
          </p:cNvPr>
          <p:cNvSpPr>
            <a:spLocks noGrp="1"/>
          </p:cNvSpPr>
          <p:nvPr>
            <p:ph type="sldNum" sz="quarter" idx="12"/>
          </p:nvPr>
        </p:nvSpPr>
        <p:spPr/>
        <p:txBody>
          <a:bodyPr/>
          <a:lstStyle/>
          <a:p>
            <a:fld id="{FF078C45-ADFC-44D7-B87C-5FDC08AAC55A}" type="slidenum">
              <a:rPr lang="en-US" smtClean="0"/>
              <a:t>‹#›</a:t>
            </a:fld>
            <a:endParaRPr lang="en-US"/>
          </a:p>
        </p:txBody>
      </p:sp>
    </p:spTree>
    <p:extLst>
      <p:ext uri="{BB962C8B-B14F-4D97-AF65-F5344CB8AC3E}">
        <p14:creationId xmlns:p14="http://schemas.microsoft.com/office/powerpoint/2010/main" val="2946878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68EED8-D88F-6154-2956-9D4C6DC437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4B7405-DADF-6525-ABCD-8A5F8F34C0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BEBDAE-31E9-C143-6499-5FD8F86AEB3B}"/>
              </a:ext>
            </a:extLst>
          </p:cNvPr>
          <p:cNvSpPr>
            <a:spLocks noGrp="1"/>
          </p:cNvSpPr>
          <p:nvPr>
            <p:ph type="dt" sz="half" idx="10"/>
          </p:nvPr>
        </p:nvSpPr>
        <p:spPr/>
        <p:txBody>
          <a:bodyPr/>
          <a:lstStyle/>
          <a:p>
            <a:fld id="{991F0A6D-2CBE-4EFA-8E5F-AF6C0CD6D85A}" type="datetimeFigureOut">
              <a:rPr lang="en-US" smtClean="0"/>
              <a:t>5/18/2025</a:t>
            </a:fld>
            <a:endParaRPr lang="en-US"/>
          </a:p>
        </p:txBody>
      </p:sp>
      <p:sp>
        <p:nvSpPr>
          <p:cNvPr id="5" name="Footer Placeholder 4">
            <a:extLst>
              <a:ext uri="{FF2B5EF4-FFF2-40B4-BE49-F238E27FC236}">
                <a16:creationId xmlns:a16="http://schemas.microsoft.com/office/drawing/2014/main" id="{A885BBC2-F84D-7431-D727-0F1CC10E79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0B98C0-33AD-C047-D624-A3E37E3BC406}"/>
              </a:ext>
            </a:extLst>
          </p:cNvPr>
          <p:cNvSpPr>
            <a:spLocks noGrp="1"/>
          </p:cNvSpPr>
          <p:nvPr>
            <p:ph type="sldNum" sz="quarter" idx="12"/>
          </p:nvPr>
        </p:nvSpPr>
        <p:spPr/>
        <p:txBody>
          <a:bodyPr/>
          <a:lstStyle/>
          <a:p>
            <a:fld id="{FF078C45-ADFC-44D7-B87C-5FDC08AAC55A}" type="slidenum">
              <a:rPr lang="en-US" smtClean="0"/>
              <a:t>‹#›</a:t>
            </a:fld>
            <a:endParaRPr lang="en-US"/>
          </a:p>
        </p:txBody>
      </p:sp>
    </p:spTree>
    <p:extLst>
      <p:ext uri="{BB962C8B-B14F-4D97-AF65-F5344CB8AC3E}">
        <p14:creationId xmlns:p14="http://schemas.microsoft.com/office/powerpoint/2010/main" val="1580480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EB0D2-AB8D-95F6-4BCE-78D1B40702E5}"/>
              </a:ext>
            </a:extLst>
          </p:cNvPr>
          <p:cNvSpPr txBox="1">
            <a:spLocks noGrp="1"/>
          </p:cNvSpPr>
          <p:nvPr>
            <p:ph type="title"/>
          </p:nvPr>
        </p:nvSpPr>
        <p:spPr>
          <a:xfrm>
            <a:off x="6441920" y="3329787"/>
            <a:ext cx="4941774" cy="3200400"/>
          </a:xfrm>
        </p:spPr>
        <p:txBody>
          <a:bodyPr>
            <a:noAutofit/>
          </a:bodyPr>
          <a:lstStyle>
            <a:lvl1pPr>
              <a:defRPr sz="3600" spc="150"/>
            </a:lvl1pPr>
          </a:lstStyle>
          <a:p>
            <a:pPr lvl="0"/>
            <a:r>
              <a:rPr lang="en-US"/>
              <a:t>CLICK TO add title</a:t>
            </a:r>
          </a:p>
        </p:txBody>
      </p:sp>
      <p:pic>
        <p:nvPicPr>
          <p:cNvPr id="3" name="Graphic 7">
            <a:extLst>
              <a:ext uri="{FF2B5EF4-FFF2-40B4-BE49-F238E27FC236}">
                <a16:creationId xmlns:a16="http://schemas.microsoft.com/office/drawing/2014/main" id="{E47D69C5-E9D4-EB15-4B4A-156795F3825E}"/>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rcRect l="9358" t="23650" b="-1"/>
          <a:stretch>
            <a:fillRect/>
          </a:stretch>
        </p:blipFill>
        <p:spPr>
          <a:xfrm>
            <a:off x="0" y="0"/>
            <a:ext cx="9488308" cy="5054318"/>
          </a:xfrm>
          <a:prstGeom prst="rect">
            <a:avLst/>
          </a:prstGeom>
          <a:noFill/>
          <a:ln cap="flat">
            <a:noFill/>
          </a:ln>
        </p:spPr>
      </p:pic>
    </p:spTree>
    <p:extLst>
      <p:ext uri="{BB962C8B-B14F-4D97-AF65-F5344CB8AC3E}">
        <p14:creationId xmlns:p14="http://schemas.microsoft.com/office/powerpoint/2010/main" val="62904365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able 2">
    <p:bg>
      <p:bgPr>
        <a:solidFill>
          <a:srgbClr val="FFFFFF"/>
        </a:solidFill>
        <a:effectLst/>
      </p:bgPr>
    </p:bg>
    <p:spTree>
      <p:nvGrpSpPr>
        <p:cNvPr id="1" name=""/>
        <p:cNvGrpSpPr/>
        <p:nvPr/>
      </p:nvGrpSpPr>
      <p:grpSpPr>
        <a:xfrm>
          <a:off x="0" y="0"/>
          <a:ext cx="0" cy="0"/>
          <a:chOff x="0" y="0"/>
          <a:chExt cx="0" cy="0"/>
        </a:xfrm>
      </p:grpSpPr>
      <p:grpSp>
        <p:nvGrpSpPr>
          <p:cNvPr id="2" name="Group 9">
            <a:extLst>
              <a:ext uri="{FF2B5EF4-FFF2-40B4-BE49-F238E27FC236}">
                <a16:creationId xmlns:a16="http://schemas.microsoft.com/office/drawing/2014/main" id="{7F7ACE25-6812-1ADB-D62B-1887AA19B43D}"/>
              </a:ext>
            </a:extLst>
          </p:cNvPr>
          <p:cNvGrpSpPr/>
          <p:nvPr/>
        </p:nvGrpSpPr>
        <p:grpSpPr>
          <a:xfrm>
            <a:off x="0" y="0"/>
            <a:ext cx="2590796" cy="1027904"/>
            <a:chOff x="0" y="0"/>
            <a:chExt cx="2590796" cy="1027904"/>
          </a:xfrm>
        </p:grpSpPr>
        <p:cxnSp>
          <p:nvCxnSpPr>
            <p:cNvPr id="3" name="Straight Connector 10">
              <a:extLst>
                <a:ext uri="{FF2B5EF4-FFF2-40B4-BE49-F238E27FC236}">
                  <a16:creationId xmlns:a16="http://schemas.microsoft.com/office/drawing/2014/main" id="{425C980D-198B-80AD-B041-D25252180F55}"/>
                </a:ext>
              </a:extLst>
            </p:cNvPr>
            <p:cNvCxnSpPr/>
            <p:nvPr/>
          </p:nvCxnSpPr>
          <p:spPr>
            <a:xfrm flipV="1">
              <a:off x="0" y="0"/>
              <a:ext cx="2590796" cy="761996"/>
            </a:xfrm>
            <a:prstGeom prst="straightConnector1">
              <a:avLst/>
            </a:prstGeom>
            <a:noFill/>
            <a:ln w="6345" cap="flat">
              <a:solidFill>
                <a:srgbClr val="000000"/>
              </a:solidFill>
              <a:prstDash val="solid"/>
              <a:miter/>
            </a:ln>
          </p:spPr>
        </p:cxnSp>
        <p:cxnSp>
          <p:nvCxnSpPr>
            <p:cNvPr id="4" name="Straight Connector 11">
              <a:extLst>
                <a:ext uri="{FF2B5EF4-FFF2-40B4-BE49-F238E27FC236}">
                  <a16:creationId xmlns:a16="http://schemas.microsoft.com/office/drawing/2014/main" id="{2883B0EC-1E41-CA1D-C9A3-351E369E43E9}"/>
                </a:ext>
              </a:extLst>
            </p:cNvPr>
            <p:cNvCxnSpPr/>
            <p:nvPr/>
          </p:nvCxnSpPr>
          <p:spPr>
            <a:xfrm flipH="1">
              <a:off x="0" y="0"/>
              <a:ext cx="704846" cy="1027904"/>
            </a:xfrm>
            <a:prstGeom prst="straightConnector1">
              <a:avLst/>
            </a:prstGeom>
            <a:noFill/>
            <a:ln w="6345" cap="flat">
              <a:solidFill>
                <a:srgbClr val="000000"/>
              </a:solidFill>
              <a:prstDash val="solid"/>
              <a:miter/>
            </a:ln>
          </p:spPr>
        </p:cxnSp>
      </p:grpSp>
      <p:sp>
        <p:nvSpPr>
          <p:cNvPr id="5" name="Title 1">
            <a:extLst>
              <a:ext uri="{FF2B5EF4-FFF2-40B4-BE49-F238E27FC236}">
                <a16:creationId xmlns:a16="http://schemas.microsoft.com/office/drawing/2014/main" id="{F0AC9B6C-828A-3DE2-8F08-97DEB254ABC8}"/>
              </a:ext>
            </a:extLst>
          </p:cNvPr>
          <p:cNvSpPr txBox="1">
            <a:spLocks noGrp="1"/>
          </p:cNvSpPr>
          <p:nvPr>
            <p:ph type="title"/>
          </p:nvPr>
        </p:nvSpPr>
        <p:spPr>
          <a:xfrm>
            <a:off x="838203" y="353552"/>
            <a:ext cx="10515600" cy="1325559"/>
          </a:xfrm>
        </p:spPr>
        <p:txBody>
          <a:bodyPr anchor="b" anchorCtr="1"/>
          <a:lstStyle>
            <a:lvl1pPr algn="ctr">
              <a:defRPr sz="2800" spc="150"/>
            </a:lvl1pPr>
          </a:lstStyle>
          <a:p>
            <a:pPr lvl="0"/>
            <a:r>
              <a:rPr lang="en-US"/>
              <a:t>CLICK TO add title</a:t>
            </a:r>
          </a:p>
        </p:txBody>
      </p:sp>
      <p:sp>
        <p:nvSpPr>
          <p:cNvPr id="6" name="Table Placeholder 7">
            <a:extLst>
              <a:ext uri="{FF2B5EF4-FFF2-40B4-BE49-F238E27FC236}">
                <a16:creationId xmlns:a16="http://schemas.microsoft.com/office/drawing/2014/main" id="{B16FFE4F-A50F-F1B4-5295-F713D825FC3F}"/>
              </a:ext>
            </a:extLst>
          </p:cNvPr>
          <p:cNvSpPr txBox="1">
            <a:spLocks noGrp="1"/>
          </p:cNvSpPr>
          <p:nvPr>
            <p:ph type="tbl" idx="4294967295"/>
          </p:nvPr>
        </p:nvSpPr>
        <p:spPr>
          <a:xfrm>
            <a:off x="838203" y="2111377"/>
            <a:ext cx="10515600" cy="3570960"/>
          </a:xfrm>
        </p:spPr>
        <p:txBody>
          <a:bodyPr anchorCtr="1"/>
          <a:lstStyle>
            <a:lvl1pPr marL="0" indent="0" algn="ctr">
              <a:buNone/>
              <a:defRPr sz="2000"/>
            </a:lvl1pPr>
          </a:lstStyle>
          <a:p>
            <a:pPr lvl="0"/>
            <a:r>
              <a:rPr lang="en-US"/>
              <a:t>Click icon to add table</a:t>
            </a:r>
          </a:p>
        </p:txBody>
      </p:sp>
      <p:sp>
        <p:nvSpPr>
          <p:cNvPr id="7" name="Footer Placeholder 4">
            <a:extLst>
              <a:ext uri="{FF2B5EF4-FFF2-40B4-BE49-F238E27FC236}">
                <a16:creationId xmlns:a16="http://schemas.microsoft.com/office/drawing/2014/main" id="{10C292F2-E9FD-7ED1-CB2E-25E26243860B}"/>
              </a:ext>
            </a:extLst>
          </p:cNvPr>
          <p:cNvSpPr txBox="1">
            <a:spLocks noGrp="1"/>
          </p:cNvSpPr>
          <p:nvPr>
            <p:ph type="ftr" sz="quarter" idx="9"/>
          </p:nvPr>
        </p:nvSpPr>
        <p:spPr>
          <a:xfrm>
            <a:off x="838203" y="6356351"/>
            <a:ext cx="3819229" cy="365129"/>
          </a:xfrm>
        </p:spPr>
        <p:txBody>
          <a:bodyPr anchorCtr="0"/>
          <a:lstStyle>
            <a:lvl1pPr algn="l">
              <a:defRPr sz="900"/>
            </a:lvl1pPr>
          </a:lstStyle>
          <a:p>
            <a:pPr lvl="0"/>
            <a:r>
              <a:rPr lang="en-US"/>
              <a:t>PRESENTATION TITLE</a:t>
            </a:r>
          </a:p>
        </p:txBody>
      </p:sp>
      <p:sp>
        <p:nvSpPr>
          <p:cNvPr id="8" name="Slide Number Placeholder 5">
            <a:extLst>
              <a:ext uri="{FF2B5EF4-FFF2-40B4-BE49-F238E27FC236}">
                <a16:creationId xmlns:a16="http://schemas.microsoft.com/office/drawing/2014/main" id="{F81D4AA5-B734-C8AB-A298-F4DCD49B5F7C}"/>
              </a:ext>
            </a:extLst>
          </p:cNvPr>
          <p:cNvSpPr txBox="1">
            <a:spLocks noGrp="1"/>
          </p:cNvSpPr>
          <p:nvPr>
            <p:ph type="sldNum" sz="quarter" idx="8"/>
          </p:nvPr>
        </p:nvSpPr>
        <p:spPr>
          <a:xfrm>
            <a:off x="10373346" y="6356351"/>
            <a:ext cx="987552" cy="365129"/>
          </a:xfrm>
        </p:spPr>
        <p:txBody>
          <a:bodyPr/>
          <a:lstStyle>
            <a:lvl1pPr>
              <a:defRPr sz="900"/>
            </a:lvl1pPr>
          </a:lstStyle>
          <a:p>
            <a:pPr lvl="0"/>
            <a:fld id="{A438D812-7B64-4B2B-B20D-646D7B7CBFEE}" type="slidenum">
              <a:t>‹#›</a:t>
            </a:fld>
            <a:endParaRPr lang="en-US"/>
          </a:p>
        </p:txBody>
      </p:sp>
    </p:spTree>
    <p:extLst>
      <p:ext uri="{BB962C8B-B14F-4D97-AF65-F5344CB8AC3E}">
        <p14:creationId xmlns:p14="http://schemas.microsoft.com/office/powerpoint/2010/main" val="139056175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wo Content 2">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8A8DE-D342-84AD-08F6-E2C41830CFBB}"/>
              </a:ext>
            </a:extLst>
          </p:cNvPr>
          <p:cNvSpPr txBox="1">
            <a:spLocks noGrp="1"/>
          </p:cNvSpPr>
          <p:nvPr>
            <p:ph type="title"/>
          </p:nvPr>
        </p:nvSpPr>
        <p:spPr>
          <a:xfrm>
            <a:off x="1341123" y="558798"/>
            <a:ext cx="9953308" cy="1780858"/>
          </a:xfrm>
        </p:spPr>
        <p:txBody>
          <a:bodyPr anchor="b"/>
          <a:lstStyle>
            <a:lvl1pPr>
              <a:defRPr sz="2800" spc="150"/>
            </a:lvl1pPr>
          </a:lstStyle>
          <a:p>
            <a:pPr lvl="0"/>
            <a:r>
              <a:rPr lang="en-US"/>
              <a:t>CLICK TO add title</a:t>
            </a:r>
          </a:p>
        </p:txBody>
      </p:sp>
      <p:grpSp>
        <p:nvGrpSpPr>
          <p:cNvPr id="3" name="Group 9">
            <a:extLst>
              <a:ext uri="{FF2B5EF4-FFF2-40B4-BE49-F238E27FC236}">
                <a16:creationId xmlns:a16="http://schemas.microsoft.com/office/drawing/2014/main" id="{BD204EEE-4051-1A0C-26B4-7EC2966A60D2}"/>
              </a:ext>
            </a:extLst>
          </p:cNvPr>
          <p:cNvGrpSpPr/>
          <p:nvPr/>
        </p:nvGrpSpPr>
        <p:grpSpPr>
          <a:xfrm>
            <a:off x="4429819" y="0"/>
            <a:ext cx="7762177" cy="2754812"/>
            <a:chOff x="4429819" y="0"/>
            <a:chExt cx="7762177" cy="2754812"/>
          </a:xfrm>
        </p:grpSpPr>
        <p:cxnSp>
          <p:nvCxnSpPr>
            <p:cNvPr id="4" name="Straight Connector 10">
              <a:extLst>
                <a:ext uri="{FF2B5EF4-FFF2-40B4-BE49-F238E27FC236}">
                  <a16:creationId xmlns:a16="http://schemas.microsoft.com/office/drawing/2014/main" id="{ADE7A8BB-C051-7866-0512-6AD969E16E9D}"/>
                </a:ext>
              </a:extLst>
            </p:cNvPr>
            <p:cNvCxnSpPr/>
            <p:nvPr/>
          </p:nvCxnSpPr>
          <p:spPr>
            <a:xfrm flipH="1" flipV="1">
              <a:off x="4429819" y="0"/>
              <a:ext cx="7762177" cy="1217596"/>
            </a:xfrm>
            <a:prstGeom prst="straightConnector1">
              <a:avLst/>
            </a:prstGeom>
            <a:noFill/>
            <a:ln w="6345" cap="flat">
              <a:solidFill>
                <a:srgbClr val="000000"/>
              </a:solidFill>
              <a:prstDash val="solid"/>
              <a:miter/>
            </a:ln>
          </p:spPr>
        </p:cxnSp>
        <p:cxnSp>
          <p:nvCxnSpPr>
            <p:cNvPr id="5" name="Straight Connector 11">
              <a:extLst>
                <a:ext uri="{FF2B5EF4-FFF2-40B4-BE49-F238E27FC236}">
                  <a16:creationId xmlns:a16="http://schemas.microsoft.com/office/drawing/2014/main" id="{0B504DEF-3213-01A4-D6C5-8C47F80EC9BA}"/>
                </a:ext>
              </a:extLst>
            </p:cNvPr>
            <p:cNvCxnSpPr/>
            <p:nvPr/>
          </p:nvCxnSpPr>
          <p:spPr>
            <a:xfrm>
              <a:off x="11065721" y="0"/>
              <a:ext cx="1126275" cy="2754812"/>
            </a:xfrm>
            <a:prstGeom prst="straightConnector1">
              <a:avLst/>
            </a:prstGeom>
            <a:noFill/>
            <a:ln w="6345" cap="flat">
              <a:solidFill>
                <a:srgbClr val="000000"/>
              </a:solidFill>
              <a:prstDash val="solid"/>
              <a:miter/>
            </a:ln>
          </p:spPr>
        </p:cxnSp>
      </p:grpSp>
      <p:sp>
        <p:nvSpPr>
          <p:cNvPr id="6" name="Text Placeholder 2">
            <a:extLst>
              <a:ext uri="{FF2B5EF4-FFF2-40B4-BE49-F238E27FC236}">
                <a16:creationId xmlns:a16="http://schemas.microsoft.com/office/drawing/2014/main" id="{FE961990-A710-0DB3-D627-4DE6E42A3312}"/>
              </a:ext>
            </a:extLst>
          </p:cNvPr>
          <p:cNvSpPr txBox="1">
            <a:spLocks noGrp="1"/>
          </p:cNvSpPr>
          <p:nvPr>
            <p:ph type="body" idx="4294967295"/>
          </p:nvPr>
        </p:nvSpPr>
        <p:spPr>
          <a:xfrm>
            <a:off x="1341123" y="2960872"/>
            <a:ext cx="2722882" cy="351285"/>
          </a:xfrm>
        </p:spPr>
        <p:txBody>
          <a:bodyPr/>
          <a:lstStyle>
            <a:lvl1pPr marL="0" indent="0">
              <a:buNone/>
              <a:defRPr sz="1800" b="1" spc="50"/>
            </a:lvl1pPr>
          </a:lstStyle>
          <a:p>
            <a:pPr lvl="0"/>
            <a:r>
              <a:rPr lang="en-US"/>
              <a:t>Click to add text</a:t>
            </a:r>
          </a:p>
        </p:txBody>
      </p:sp>
      <p:sp>
        <p:nvSpPr>
          <p:cNvPr id="7" name="Content Placeholder 3">
            <a:extLst>
              <a:ext uri="{FF2B5EF4-FFF2-40B4-BE49-F238E27FC236}">
                <a16:creationId xmlns:a16="http://schemas.microsoft.com/office/drawing/2014/main" id="{E9D509D4-8ED2-9F73-06F7-F250B9EFC82A}"/>
              </a:ext>
            </a:extLst>
          </p:cNvPr>
          <p:cNvSpPr txBox="1">
            <a:spLocks noGrp="1"/>
          </p:cNvSpPr>
          <p:nvPr>
            <p:ph idx="4294967295"/>
          </p:nvPr>
        </p:nvSpPr>
        <p:spPr>
          <a:xfrm>
            <a:off x="1341123" y="3392030"/>
            <a:ext cx="2722882" cy="2907161"/>
          </a:xfrm>
        </p:spPr>
        <p:txBody>
          <a:bodyPr tIns="0"/>
          <a:lstStyle>
            <a:lvl1pPr marL="283464" indent="-283464">
              <a:lnSpc>
                <a:spcPct val="100000"/>
              </a:lnSpc>
              <a:buFont typeface="Tenorite"/>
              <a:buAutoNum type="arabicPeriod"/>
              <a:defRPr sz="1800" spc="50"/>
            </a:lvl1pPr>
            <a:lvl2pPr marL="566928" indent="-342900">
              <a:lnSpc>
                <a:spcPct val="100000"/>
              </a:lnSpc>
              <a:spcBef>
                <a:spcPts val="1000"/>
              </a:spcBef>
              <a:buFont typeface="Tenorite"/>
              <a:buAutoNum type="alphaLcPeriod"/>
              <a:defRPr sz="1800" spc="50"/>
            </a:lvl2pPr>
            <a:lvl3pPr marL="850392" indent="-342900">
              <a:lnSpc>
                <a:spcPct val="100000"/>
              </a:lnSpc>
              <a:spcBef>
                <a:spcPts val="1000"/>
              </a:spcBef>
              <a:buFont typeface="Tenorite"/>
              <a:buAutoNum type="arabicParenR"/>
              <a:defRPr sz="1800" spc="50"/>
            </a:lvl3pPr>
            <a:lvl4pPr marL="1042416" indent="-342900">
              <a:lnSpc>
                <a:spcPct val="100000"/>
              </a:lnSpc>
              <a:spcBef>
                <a:spcPts val="1000"/>
              </a:spcBef>
              <a:buFont typeface="Tenorite"/>
              <a:buAutoNum type="alphaLcParenR"/>
              <a:defRPr spc="50"/>
            </a:lvl4pPr>
          </a:lstStyle>
          <a:p>
            <a:pPr lvl="0"/>
            <a:r>
              <a:rPr lang="en-US"/>
              <a:t>Click to add content</a:t>
            </a:r>
          </a:p>
          <a:p>
            <a:pPr lvl="1"/>
            <a:r>
              <a:rPr lang="en-US"/>
              <a:t>Second level</a:t>
            </a:r>
          </a:p>
          <a:p>
            <a:pPr lvl="2"/>
            <a:r>
              <a:rPr lang="en-US"/>
              <a:t>Third level</a:t>
            </a:r>
          </a:p>
          <a:p>
            <a:pPr lvl="3"/>
            <a:r>
              <a:rPr lang="en-US"/>
              <a:t>Fourth level</a:t>
            </a:r>
          </a:p>
        </p:txBody>
      </p:sp>
      <p:sp>
        <p:nvSpPr>
          <p:cNvPr id="8" name="Text Placeholder 2">
            <a:extLst>
              <a:ext uri="{FF2B5EF4-FFF2-40B4-BE49-F238E27FC236}">
                <a16:creationId xmlns:a16="http://schemas.microsoft.com/office/drawing/2014/main" id="{F0B7188F-BEE6-32B5-8040-790DB5C2CBBB}"/>
              </a:ext>
            </a:extLst>
          </p:cNvPr>
          <p:cNvSpPr txBox="1">
            <a:spLocks noGrp="1"/>
          </p:cNvSpPr>
          <p:nvPr>
            <p:ph type="body" idx="4294967295"/>
          </p:nvPr>
        </p:nvSpPr>
        <p:spPr>
          <a:xfrm>
            <a:off x="4754880" y="2960872"/>
            <a:ext cx="5516876" cy="351285"/>
          </a:xfrm>
        </p:spPr>
        <p:txBody>
          <a:bodyPr/>
          <a:lstStyle>
            <a:lvl1pPr marL="0" indent="0">
              <a:buNone/>
              <a:defRPr sz="1800" b="1" spc="50"/>
            </a:lvl1pPr>
          </a:lstStyle>
          <a:p>
            <a:pPr lvl="0"/>
            <a:r>
              <a:rPr lang="en-US"/>
              <a:t>Click to add text</a:t>
            </a:r>
          </a:p>
        </p:txBody>
      </p:sp>
      <p:sp>
        <p:nvSpPr>
          <p:cNvPr id="9" name="Content Placeholder 3">
            <a:extLst>
              <a:ext uri="{FF2B5EF4-FFF2-40B4-BE49-F238E27FC236}">
                <a16:creationId xmlns:a16="http://schemas.microsoft.com/office/drawing/2014/main" id="{8E2A7B33-186D-0DB8-3CA6-F0ACEAF627FA}"/>
              </a:ext>
            </a:extLst>
          </p:cNvPr>
          <p:cNvSpPr txBox="1">
            <a:spLocks noGrp="1"/>
          </p:cNvSpPr>
          <p:nvPr>
            <p:ph idx="4294967295"/>
          </p:nvPr>
        </p:nvSpPr>
        <p:spPr>
          <a:xfrm>
            <a:off x="4754880" y="3324858"/>
            <a:ext cx="5506717" cy="3031492"/>
          </a:xfrm>
        </p:spPr>
        <p:txBody>
          <a:bodyPr tIns="0"/>
          <a:lstStyle>
            <a:lvl1pPr marL="0" indent="0">
              <a:lnSpc>
                <a:spcPct val="100000"/>
              </a:lnSpc>
              <a:buNone/>
              <a:defRPr sz="1800" spc="50"/>
            </a:lvl1pPr>
            <a:lvl2pPr marL="283464" indent="-285750">
              <a:lnSpc>
                <a:spcPct val="100000"/>
              </a:lnSpc>
              <a:spcBef>
                <a:spcPts val="1000"/>
              </a:spcBef>
              <a:defRPr sz="1800" spc="50"/>
            </a:lvl2pPr>
            <a:lvl3pPr marL="566928" indent="-285750">
              <a:lnSpc>
                <a:spcPct val="100000"/>
              </a:lnSpc>
              <a:spcBef>
                <a:spcPts val="1000"/>
              </a:spcBef>
              <a:defRPr sz="1800" spc="50"/>
            </a:lvl3pPr>
            <a:lvl4pPr marL="859536" indent="-285750">
              <a:lnSpc>
                <a:spcPct val="100000"/>
              </a:lnSpc>
              <a:spcBef>
                <a:spcPts val="1000"/>
              </a:spcBef>
              <a:defRPr spc="50"/>
            </a:lvl4pPr>
            <a:lvl5pPr marL="1143000" indent="-285750">
              <a:lnSpc>
                <a:spcPct val="100000"/>
              </a:lnSpc>
              <a:spcBef>
                <a:spcPts val="1000"/>
              </a:spcBef>
              <a:defRPr spc="5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a:extLst>
              <a:ext uri="{FF2B5EF4-FFF2-40B4-BE49-F238E27FC236}">
                <a16:creationId xmlns:a16="http://schemas.microsoft.com/office/drawing/2014/main" id="{68348392-62C3-20D4-E21F-07189D3FF8DA}"/>
              </a:ext>
            </a:extLst>
          </p:cNvPr>
          <p:cNvSpPr txBox="1">
            <a:spLocks noGrp="1"/>
          </p:cNvSpPr>
          <p:nvPr>
            <p:ph type="ftr" sz="quarter" idx="9"/>
          </p:nvPr>
        </p:nvSpPr>
        <p:spPr>
          <a:xfrm>
            <a:off x="1333496" y="6356351"/>
            <a:ext cx="3819229" cy="365129"/>
          </a:xfrm>
        </p:spPr>
        <p:txBody>
          <a:bodyPr anchorCtr="0"/>
          <a:lstStyle>
            <a:lvl1pPr algn="l">
              <a:defRPr sz="900"/>
            </a:lvl1pPr>
          </a:lstStyle>
          <a:p>
            <a:pPr lvl="0"/>
            <a:r>
              <a:rPr lang="en-US"/>
              <a:t>PRESENTATION TITLE</a:t>
            </a:r>
          </a:p>
        </p:txBody>
      </p:sp>
      <p:sp>
        <p:nvSpPr>
          <p:cNvPr id="11" name="Slide Number Placeholder 5">
            <a:extLst>
              <a:ext uri="{FF2B5EF4-FFF2-40B4-BE49-F238E27FC236}">
                <a16:creationId xmlns:a16="http://schemas.microsoft.com/office/drawing/2014/main" id="{DCE3D8DC-D47F-FB46-114A-843576404A0F}"/>
              </a:ext>
            </a:extLst>
          </p:cNvPr>
          <p:cNvSpPr txBox="1">
            <a:spLocks noGrp="1"/>
          </p:cNvSpPr>
          <p:nvPr>
            <p:ph type="sldNum" sz="quarter" idx="8"/>
          </p:nvPr>
        </p:nvSpPr>
        <p:spPr>
          <a:xfrm>
            <a:off x="10373346" y="6356351"/>
            <a:ext cx="987552" cy="365129"/>
          </a:xfrm>
        </p:spPr>
        <p:txBody>
          <a:bodyPr/>
          <a:lstStyle>
            <a:lvl1pPr>
              <a:defRPr sz="900"/>
            </a:lvl1pPr>
          </a:lstStyle>
          <a:p>
            <a:pPr lvl="0"/>
            <a:fld id="{54CF85DA-8250-49DE-B342-36A96E6F1D94}" type="slidenum">
              <a:t>‹#›</a:t>
            </a:fld>
            <a:endParaRPr lang="en-US"/>
          </a:p>
        </p:txBody>
      </p:sp>
    </p:spTree>
    <p:extLst>
      <p:ext uri="{BB962C8B-B14F-4D97-AF65-F5344CB8AC3E}">
        <p14:creationId xmlns:p14="http://schemas.microsoft.com/office/powerpoint/2010/main" val="148153221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99688-7AA8-DC65-5316-E7374DC99C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E93D4A-9A80-098E-8894-F42C5B0951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A2F30F-BFB3-E57A-712A-48B491AA3BB0}"/>
              </a:ext>
            </a:extLst>
          </p:cNvPr>
          <p:cNvSpPr>
            <a:spLocks noGrp="1"/>
          </p:cNvSpPr>
          <p:nvPr>
            <p:ph type="dt" sz="half" idx="10"/>
          </p:nvPr>
        </p:nvSpPr>
        <p:spPr/>
        <p:txBody>
          <a:bodyPr/>
          <a:lstStyle/>
          <a:p>
            <a:fld id="{991F0A6D-2CBE-4EFA-8E5F-AF6C0CD6D85A}" type="datetimeFigureOut">
              <a:rPr lang="en-US" smtClean="0"/>
              <a:t>5/18/2025</a:t>
            </a:fld>
            <a:endParaRPr lang="en-US"/>
          </a:p>
        </p:txBody>
      </p:sp>
      <p:sp>
        <p:nvSpPr>
          <p:cNvPr id="5" name="Footer Placeholder 4">
            <a:extLst>
              <a:ext uri="{FF2B5EF4-FFF2-40B4-BE49-F238E27FC236}">
                <a16:creationId xmlns:a16="http://schemas.microsoft.com/office/drawing/2014/main" id="{068EBEB5-63BB-A628-AFF6-07928E7032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C5D36-E5E9-A38C-93A1-5FD61F79E83D}"/>
              </a:ext>
            </a:extLst>
          </p:cNvPr>
          <p:cNvSpPr>
            <a:spLocks noGrp="1"/>
          </p:cNvSpPr>
          <p:nvPr>
            <p:ph type="sldNum" sz="quarter" idx="12"/>
          </p:nvPr>
        </p:nvSpPr>
        <p:spPr/>
        <p:txBody>
          <a:bodyPr/>
          <a:lstStyle/>
          <a:p>
            <a:fld id="{FF078C45-ADFC-44D7-B87C-5FDC08AAC55A}" type="slidenum">
              <a:rPr lang="en-US" smtClean="0"/>
              <a:t>‹#›</a:t>
            </a:fld>
            <a:endParaRPr lang="en-US"/>
          </a:p>
        </p:txBody>
      </p:sp>
    </p:spTree>
    <p:extLst>
      <p:ext uri="{BB962C8B-B14F-4D97-AF65-F5344CB8AC3E}">
        <p14:creationId xmlns:p14="http://schemas.microsoft.com/office/powerpoint/2010/main" val="2687927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81FCA-8642-176E-A60C-29AC5C1BCE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7DD692-7718-9EDC-3DB7-99F2A7E94A6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8499ED-B093-F16F-BB1C-F110326E00AF}"/>
              </a:ext>
            </a:extLst>
          </p:cNvPr>
          <p:cNvSpPr>
            <a:spLocks noGrp="1"/>
          </p:cNvSpPr>
          <p:nvPr>
            <p:ph type="dt" sz="half" idx="10"/>
          </p:nvPr>
        </p:nvSpPr>
        <p:spPr/>
        <p:txBody>
          <a:bodyPr/>
          <a:lstStyle/>
          <a:p>
            <a:fld id="{991F0A6D-2CBE-4EFA-8E5F-AF6C0CD6D85A}" type="datetimeFigureOut">
              <a:rPr lang="en-US" smtClean="0"/>
              <a:t>5/18/2025</a:t>
            </a:fld>
            <a:endParaRPr lang="en-US"/>
          </a:p>
        </p:txBody>
      </p:sp>
      <p:sp>
        <p:nvSpPr>
          <p:cNvPr id="5" name="Footer Placeholder 4">
            <a:extLst>
              <a:ext uri="{FF2B5EF4-FFF2-40B4-BE49-F238E27FC236}">
                <a16:creationId xmlns:a16="http://schemas.microsoft.com/office/drawing/2014/main" id="{2906CB54-0BB0-A33D-0621-B43C58C08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3EBB1A-3096-6F0E-0C6C-0C1423EBE5BE}"/>
              </a:ext>
            </a:extLst>
          </p:cNvPr>
          <p:cNvSpPr>
            <a:spLocks noGrp="1"/>
          </p:cNvSpPr>
          <p:nvPr>
            <p:ph type="sldNum" sz="quarter" idx="12"/>
          </p:nvPr>
        </p:nvSpPr>
        <p:spPr/>
        <p:txBody>
          <a:bodyPr/>
          <a:lstStyle/>
          <a:p>
            <a:fld id="{FF078C45-ADFC-44D7-B87C-5FDC08AAC55A}" type="slidenum">
              <a:rPr lang="en-US" smtClean="0"/>
              <a:t>‹#›</a:t>
            </a:fld>
            <a:endParaRPr lang="en-US"/>
          </a:p>
        </p:txBody>
      </p:sp>
    </p:spTree>
    <p:extLst>
      <p:ext uri="{BB962C8B-B14F-4D97-AF65-F5344CB8AC3E}">
        <p14:creationId xmlns:p14="http://schemas.microsoft.com/office/powerpoint/2010/main" val="3656520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2AD56-F66E-CE97-96A3-83178B34CE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9ED944-53B6-EBF2-BBE4-04A609BF0F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9E023A-B779-8F2F-A1B2-4581B78931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3805DF-BFCC-3FAA-6563-C18E2DCF7BE2}"/>
              </a:ext>
            </a:extLst>
          </p:cNvPr>
          <p:cNvSpPr>
            <a:spLocks noGrp="1"/>
          </p:cNvSpPr>
          <p:nvPr>
            <p:ph type="dt" sz="half" idx="10"/>
          </p:nvPr>
        </p:nvSpPr>
        <p:spPr/>
        <p:txBody>
          <a:bodyPr/>
          <a:lstStyle/>
          <a:p>
            <a:fld id="{991F0A6D-2CBE-4EFA-8E5F-AF6C0CD6D85A}" type="datetimeFigureOut">
              <a:rPr lang="en-US" smtClean="0"/>
              <a:t>5/18/2025</a:t>
            </a:fld>
            <a:endParaRPr lang="en-US"/>
          </a:p>
        </p:txBody>
      </p:sp>
      <p:sp>
        <p:nvSpPr>
          <p:cNvPr id="6" name="Footer Placeholder 5">
            <a:extLst>
              <a:ext uri="{FF2B5EF4-FFF2-40B4-BE49-F238E27FC236}">
                <a16:creationId xmlns:a16="http://schemas.microsoft.com/office/drawing/2014/main" id="{6122AC8E-BC1E-9058-F9EA-5E3674A705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7F75B-E5B7-0089-F70C-18675E6D06AD}"/>
              </a:ext>
            </a:extLst>
          </p:cNvPr>
          <p:cNvSpPr>
            <a:spLocks noGrp="1"/>
          </p:cNvSpPr>
          <p:nvPr>
            <p:ph type="sldNum" sz="quarter" idx="12"/>
          </p:nvPr>
        </p:nvSpPr>
        <p:spPr/>
        <p:txBody>
          <a:bodyPr/>
          <a:lstStyle/>
          <a:p>
            <a:fld id="{FF078C45-ADFC-44D7-B87C-5FDC08AAC55A}" type="slidenum">
              <a:rPr lang="en-US" smtClean="0"/>
              <a:t>‹#›</a:t>
            </a:fld>
            <a:endParaRPr lang="en-US"/>
          </a:p>
        </p:txBody>
      </p:sp>
    </p:spTree>
    <p:extLst>
      <p:ext uri="{BB962C8B-B14F-4D97-AF65-F5344CB8AC3E}">
        <p14:creationId xmlns:p14="http://schemas.microsoft.com/office/powerpoint/2010/main" val="527456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2202B-1489-AB4E-2A3C-ACA3E82020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D9040A-CF16-8602-0C2B-60F6E7724A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DC2954-2E4D-2D86-EBB9-3543223FAC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3C5849-C95D-D6DA-3F75-B400C5D883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EE34F1-4541-151C-E11A-D22117FF11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794CD3-E213-8B09-D70C-DD6A1980955B}"/>
              </a:ext>
            </a:extLst>
          </p:cNvPr>
          <p:cNvSpPr>
            <a:spLocks noGrp="1"/>
          </p:cNvSpPr>
          <p:nvPr>
            <p:ph type="dt" sz="half" idx="10"/>
          </p:nvPr>
        </p:nvSpPr>
        <p:spPr/>
        <p:txBody>
          <a:bodyPr/>
          <a:lstStyle/>
          <a:p>
            <a:fld id="{991F0A6D-2CBE-4EFA-8E5F-AF6C0CD6D85A}" type="datetimeFigureOut">
              <a:rPr lang="en-US" smtClean="0"/>
              <a:t>5/18/2025</a:t>
            </a:fld>
            <a:endParaRPr lang="en-US"/>
          </a:p>
        </p:txBody>
      </p:sp>
      <p:sp>
        <p:nvSpPr>
          <p:cNvPr id="8" name="Footer Placeholder 7">
            <a:extLst>
              <a:ext uri="{FF2B5EF4-FFF2-40B4-BE49-F238E27FC236}">
                <a16:creationId xmlns:a16="http://schemas.microsoft.com/office/drawing/2014/main" id="{9D6C0AED-5801-93FD-BAF4-DDFAFE2815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E85A63-662E-AB32-BE2F-E794194A28B2}"/>
              </a:ext>
            </a:extLst>
          </p:cNvPr>
          <p:cNvSpPr>
            <a:spLocks noGrp="1"/>
          </p:cNvSpPr>
          <p:nvPr>
            <p:ph type="sldNum" sz="quarter" idx="12"/>
          </p:nvPr>
        </p:nvSpPr>
        <p:spPr/>
        <p:txBody>
          <a:bodyPr/>
          <a:lstStyle/>
          <a:p>
            <a:fld id="{FF078C45-ADFC-44D7-B87C-5FDC08AAC55A}" type="slidenum">
              <a:rPr lang="en-US" smtClean="0"/>
              <a:t>‹#›</a:t>
            </a:fld>
            <a:endParaRPr lang="en-US"/>
          </a:p>
        </p:txBody>
      </p:sp>
    </p:spTree>
    <p:extLst>
      <p:ext uri="{BB962C8B-B14F-4D97-AF65-F5344CB8AC3E}">
        <p14:creationId xmlns:p14="http://schemas.microsoft.com/office/powerpoint/2010/main" val="963313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399B-D12C-7392-82AE-A1D29DD848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81182D-EBDF-F313-60E3-DC47515A1754}"/>
              </a:ext>
            </a:extLst>
          </p:cNvPr>
          <p:cNvSpPr>
            <a:spLocks noGrp="1"/>
          </p:cNvSpPr>
          <p:nvPr>
            <p:ph type="dt" sz="half" idx="10"/>
          </p:nvPr>
        </p:nvSpPr>
        <p:spPr/>
        <p:txBody>
          <a:bodyPr/>
          <a:lstStyle/>
          <a:p>
            <a:fld id="{991F0A6D-2CBE-4EFA-8E5F-AF6C0CD6D85A}" type="datetimeFigureOut">
              <a:rPr lang="en-US" smtClean="0"/>
              <a:t>5/18/2025</a:t>
            </a:fld>
            <a:endParaRPr lang="en-US"/>
          </a:p>
        </p:txBody>
      </p:sp>
      <p:sp>
        <p:nvSpPr>
          <p:cNvPr id="4" name="Footer Placeholder 3">
            <a:extLst>
              <a:ext uri="{FF2B5EF4-FFF2-40B4-BE49-F238E27FC236}">
                <a16:creationId xmlns:a16="http://schemas.microsoft.com/office/drawing/2014/main" id="{B7520E3C-A8EB-7649-DE78-F0D3D07BF3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87BB7F-F50E-B8CC-478F-5E5DDDF80A49}"/>
              </a:ext>
            </a:extLst>
          </p:cNvPr>
          <p:cNvSpPr>
            <a:spLocks noGrp="1"/>
          </p:cNvSpPr>
          <p:nvPr>
            <p:ph type="sldNum" sz="quarter" idx="12"/>
          </p:nvPr>
        </p:nvSpPr>
        <p:spPr/>
        <p:txBody>
          <a:bodyPr/>
          <a:lstStyle/>
          <a:p>
            <a:fld id="{FF078C45-ADFC-44D7-B87C-5FDC08AAC55A}" type="slidenum">
              <a:rPr lang="en-US" smtClean="0"/>
              <a:t>‹#›</a:t>
            </a:fld>
            <a:endParaRPr lang="en-US"/>
          </a:p>
        </p:txBody>
      </p:sp>
    </p:spTree>
    <p:extLst>
      <p:ext uri="{BB962C8B-B14F-4D97-AF65-F5344CB8AC3E}">
        <p14:creationId xmlns:p14="http://schemas.microsoft.com/office/powerpoint/2010/main" val="2970285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69B9D7-186E-B70A-0936-A7886E82DB2D}"/>
              </a:ext>
            </a:extLst>
          </p:cNvPr>
          <p:cNvSpPr>
            <a:spLocks noGrp="1"/>
          </p:cNvSpPr>
          <p:nvPr>
            <p:ph type="dt" sz="half" idx="10"/>
          </p:nvPr>
        </p:nvSpPr>
        <p:spPr/>
        <p:txBody>
          <a:bodyPr/>
          <a:lstStyle/>
          <a:p>
            <a:fld id="{991F0A6D-2CBE-4EFA-8E5F-AF6C0CD6D85A}" type="datetimeFigureOut">
              <a:rPr lang="en-US" smtClean="0"/>
              <a:t>5/18/2025</a:t>
            </a:fld>
            <a:endParaRPr lang="en-US"/>
          </a:p>
        </p:txBody>
      </p:sp>
      <p:sp>
        <p:nvSpPr>
          <p:cNvPr id="3" name="Footer Placeholder 2">
            <a:extLst>
              <a:ext uri="{FF2B5EF4-FFF2-40B4-BE49-F238E27FC236}">
                <a16:creationId xmlns:a16="http://schemas.microsoft.com/office/drawing/2014/main" id="{B910C0CC-C144-B030-CA13-BA835ADE8C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8666CF-F87E-7578-B090-581E7854572D}"/>
              </a:ext>
            </a:extLst>
          </p:cNvPr>
          <p:cNvSpPr>
            <a:spLocks noGrp="1"/>
          </p:cNvSpPr>
          <p:nvPr>
            <p:ph type="sldNum" sz="quarter" idx="12"/>
          </p:nvPr>
        </p:nvSpPr>
        <p:spPr/>
        <p:txBody>
          <a:bodyPr/>
          <a:lstStyle/>
          <a:p>
            <a:fld id="{FF078C45-ADFC-44D7-B87C-5FDC08AAC55A}" type="slidenum">
              <a:rPr lang="en-US" smtClean="0"/>
              <a:t>‹#›</a:t>
            </a:fld>
            <a:endParaRPr lang="en-US"/>
          </a:p>
        </p:txBody>
      </p:sp>
    </p:spTree>
    <p:extLst>
      <p:ext uri="{BB962C8B-B14F-4D97-AF65-F5344CB8AC3E}">
        <p14:creationId xmlns:p14="http://schemas.microsoft.com/office/powerpoint/2010/main" val="416798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D4889-F9E1-B9A4-B782-C7108F9872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E76C2B-AA01-5DB1-7E66-4A4A0A034D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26EFE8-1709-DADC-B32C-5262B116A1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0EC585-7C50-3F46-B944-6478C2994F80}"/>
              </a:ext>
            </a:extLst>
          </p:cNvPr>
          <p:cNvSpPr>
            <a:spLocks noGrp="1"/>
          </p:cNvSpPr>
          <p:nvPr>
            <p:ph type="dt" sz="half" idx="10"/>
          </p:nvPr>
        </p:nvSpPr>
        <p:spPr/>
        <p:txBody>
          <a:bodyPr/>
          <a:lstStyle/>
          <a:p>
            <a:fld id="{991F0A6D-2CBE-4EFA-8E5F-AF6C0CD6D85A}" type="datetimeFigureOut">
              <a:rPr lang="en-US" smtClean="0"/>
              <a:t>5/18/2025</a:t>
            </a:fld>
            <a:endParaRPr lang="en-US"/>
          </a:p>
        </p:txBody>
      </p:sp>
      <p:sp>
        <p:nvSpPr>
          <p:cNvPr id="6" name="Footer Placeholder 5">
            <a:extLst>
              <a:ext uri="{FF2B5EF4-FFF2-40B4-BE49-F238E27FC236}">
                <a16:creationId xmlns:a16="http://schemas.microsoft.com/office/drawing/2014/main" id="{CDA3201F-543B-D481-736E-AE123AE41B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EE7B64-8CEC-CD95-315E-DF0DD220FE1F}"/>
              </a:ext>
            </a:extLst>
          </p:cNvPr>
          <p:cNvSpPr>
            <a:spLocks noGrp="1"/>
          </p:cNvSpPr>
          <p:nvPr>
            <p:ph type="sldNum" sz="quarter" idx="12"/>
          </p:nvPr>
        </p:nvSpPr>
        <p:spPr/>
        <p:txBody>
          <a:bodyPr/>
          <a:lstStyle/>
          <a:p>
            <a:fld id="{FF078C45-ADFC-44D7-B87C-5FDC08AAC55A}" type="slidenum">
              <a:rPr lang="en-US" smtClean="0"/>
              <a:t>‹#›</a:t>
            </a:fld>
            <a:endParaRPr lang="en-US"/>
          </a:p>
        </p:txBody>
      </p:sp>
    </p:spTree>
    <p:extLst>
      <p:ext uri="{BB962C8B-B14F-4D97-AF65-F5344CB8AC3E}">
        <p14:creationId xmlns:p14="http://schemas.microsoft.com/office/powerpoint/2010/main" val="2305627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F265A-06F6-09D9-A9CA-EB1B1D495D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0F1DDD-A395-0F50-ED24-7D9007A0E4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FAFBB1-2402-2559-C85A-3BEBDD352A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8021A1-73E8-A686-46E3-8A30E21C8488}"/>
              </a:ext>
            </a:extLst>
          </p:cNvPr>
          <p:cNvSpPr>
            <a:spLocks noGrp="1"/>
          </p:cNvSpPr>
          <p:nvPr>
            <p:ph type="dt" sz="half" idx="10"/>
          </p:nvPr>
        </p:nvSpPr>
        <p:spPr/>
        <p:txBody>
          <a:bodyPr/>
          <a:lstStyle/>
          <a:p>
            <a:fld id="{991F0A6D-2CBE-4EFA-8E5F-AF6C0CD6D85A}" type="datetimeFigureOut">
              <a:rPr lang="en-US" smtClean="0"/>
              <a:t>5/18/2025</a:t>
            </a:fld>
            <a:endParaRPr lang="en-US"/>
          </a:p>
        </p:txBody>
      </p:sp>
      <p:sp>
        <p:nvSpPr>
          <p:cNvPr id="6" name="Footer Placeholder 5">
            <a:extLst>
              <a:ext uri="{FF2B5EF4-FFF2-40B4-BE49-F238E27FC236}">
                <a16:creationId xmlns:a16="http://schemas.microsoft.com/office/drawing/2014/main" id="{3FF0C9F7-2161-A318-9B47-BD954058AB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0C8830-2F0D-FD47-95D0-B233B9505FE6}"/>
              </a:ext>
            </a:extLst>
          </p:cNvPr>
          <p:cNvSpPr>
            <a:spLocks noGrp="1"/>
          </p:cNvSpPr>
          <p:nvPr>
            <p:ph type="sldNum" sz="quarter" idx="12"/>
          </p:nvPr>
        </p:nvSpPr>
        <p:spPr/>
        <p:txBody>
          <a:bodyPr/>
          <a:lstStyle/>
          <a:p>
            <a:fld id="{FF078C45-ADFC-44D7-B87C-5FDC08AAC55A}" type="slidenum">
              <a:rPr lang="en-US" smtClean="0"/>
              <a:t>‹#›</a:t>
            </a:fld>
            <a:endParaRPr lang="en-US"/>
          </a:p>
        </p:txBody>
      </p:sp>
    </p:spTree>
    <p:extLst>
      <p:ext uri="{BB962C8B-B14F-4D97-AF65-F5344CB8AC3E}">
        <p14:creationId xmlns:p14="http://schemas.microsoft.com/office/powerpoint/2010/main" val="2240368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6F59D094-5EFD-A999-B13A-5B9A685966D4}"/>
              </a:ext>
            </a:extLst>
          </p:cNvPr>
          <p:cNvGraphicFramePr>
            <a:graphicFrameLocks noChangeAspect="1"/>
          </p:cNvGraphicFramePr>
          <p:nvPr userDrawn="1">
            <p:custDataLst>
              <p:tags r:id="rId16"/>
            </p:custDataLst>
            <p:extLst>
              <p:ext uri="{D42A27DB-BD31-4B8C-83A1-F6EECF244321}">
                <p14:modId xmlns:p14="http://schemas.microsoft.com/office/powerpoint/2010/main" val="36860679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7" imgW="395" imgH="394" progId="TCLayout.ActiveDocument.1">
                  <p:embed/>
                </p:oleObj>
              </mc:Choice>
              <mc:Fallback>
                <p:oleObj name="think-cell Slide" r:id="rId17" imgW="395" imgH="394" progId="TCLayout.ActiveDocument.1">
                  <p:embed/>
                  <p:pic>
                    <p:nvPicPr>
                      <p:cNvPr id="0" name=""/>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7E2EA03E-F49A-9C6C-023C-49F77C0817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D6D0A4-C829-5D44-B7DE-87362CF122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FDA207-41B4-43F3-0A04-3468BD3EA7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91F0A6D-2CBE-4EFA-8E5F-AF6C0CD6D85A}" type="datetimeFigureOut">
              <a:rPr lang="en-US" smtClean="0"/>
              <a:t>5/18/2025</a:t>
            </a:fld>
            <a:endParaRPr lang="en-US"/>
          </a:p>
        </p:txBody>
      </p:sp>
      <p:sp>
        <p:nvSpPr>
          <p:cNvPr id="5" name="Footer Placeholder 4">
            <a:extLst>
              <a:ext uri="{FF2B5EF4-FFF2-40B4-BE49-F238E27FC236}">
                <a16:creationId xmlns:a16="http://schemas.microsoft.com/office/drawing/2014/main" id="{04155B20-5084-650B-ABBE-2A250EC0CA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9020276-A9AB-8248-CAF2-AE19480E61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F078C45-ADFC-44D7-B87C-5FDC08AAC55A}" type="slidenum">
              <a:rPr lang="en-US" smtClean="0"/>
              <a:t>‹#›</a:t>
            </a:fld>
            <a:endParaRPr lang="en-US"/>
          </a:p>
        </p:txBody>
      </p:sp>
    </p:spTree>
    <p:extLst>
      <p:ext uri="{BB962C8B-B14F-4D97-AF65-F5344CB8AC3E}">
        <p14:creationId xmlns:p14="http://schemas.microsoft.com/office/powerpoint/2010/main" val="3960682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notesSlide" Target="../notesSlides/notesSlide2.xml"/><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1.emf"/><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oleObject" Target="../embeddings/oleObject3.bin"/><Relationship Id="rId9" Type="http://schemas.openxmlformats.org/officeDocument/2006/relationships/image" Target="../media/image8.sv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notesSlide" Target="../notesSlides/notesSlide3.xml"/><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slideLayout" Target="../slideLayouts/slideLayout13.xml"/><Relationship Id="rId1" Type="http://schemas.openxmlformats.org/officeDocument/2006/relationships/tags" Target="../tags/tag4.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emf"/><Relationship Id="rId10" Type="http://schemas.openxmlformats.org/officeDocument/2006/relationships/image" Target="../media/image19.svg"/><Relationship Id="rId4" Type="http://schemas.openxmlformats.org/officeDocument/2006/relationships/oleObject" Target="../embeddings/oleObject4.bin"/><Relationship Id="rId9" Type="http://schemas.openxmlformats.org/officeDocument/2006/relationships/image" Target="../media/image18.png"/><Relationship Id="rId14" Type="http://schemas.openxmlformats.org/officeDocument/2006/relationships/image" Target="../media/image23.sv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tags" Target="../tags/tag5.x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oleObject" Target="../embeddings/oleObject7.bin"/><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slideLayout" Target="../slideLayouts/slideLayout13.xml"/><Relationship Id="rId1" Type="http://schemas.openxmlformats.org/officeDocument/2006/relationships/tags" Target="../tags/tag6.xml"/><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9.png"/><Relationship Id="rId10" Type="http://schemas.openxmlformats.org/officeDocument/2006/relationships/image" Target="../media/image32.svg"/><Relationship Id="rId4" Type="http://schemas.openxmlformats.org/officeDocument/2006/relationships/image" Target="../media/image1.emf"/><Relationship Id="rId9" Type="http://schemas.openxmlformats.org/officeDocument/2006/relationships/image" Target="../media/image3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FF1F8136-F214-380B-F7A6-7AEC65363DBC}"/>
              </a:ext>
            </a:extLst>
          </p:cNvPr>
          <p:cNvGraphicFramePr>
            <a:graphicFrameLocks noChangeAspect="1"/>
          </p:cNvGraphicFramePr>
          <p:nvPr>
            <p:custDataLst>
              <p:tags r:id="rId1"/>
            </p:custDataLst>
            <p:extLst>
              <p:ext uri="{D42A27DB-BD31-4B8C-83A1-F6EECF244321}">
                <p14:modId xmlns:p14="http://schemas.microsoft.com/office/powerpoint/2010/main" val="3433036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3" name="think-cell data - do not delete" hidden="1">
                        <a:extLst>
                          <a:ext uri="{FF2B5EF4-FFF2-40B4-BE49-F238E27FC236}">
                            <a16:creationId xmlns:a16="http://schemas.microsoft.com/office/drawing/2014/main" id="{FF1F8136-F214-380B-F7A6-7AEC65363DB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0B6D237-FAB3-CDC1-DFB5-1B9BEB56C249}"/>
              </a:ext>
            </a:extLst>
          </p:cNvPr>
          <p:cNvSpPr txBox="1">
            <a:spLocks noGrp="1"/>
          </p:cNvSpPr>
          <p:nvPr>
            <p:ph type="title"/>
          </p:nvPr>
        </p:nvSpPr>
        <p:spPr>
          <a:xfrm>
            <a:off x="5129784" y="3702625"/>
            <a:ext cx="6940296" cy="3200400"/>
          </a:xfrm>
        </p:spPr>
        <p:txBody>
          <a:bodyPr/>
          <a:lstStyle/>
          <a:p>
            <a:pPr lvl="0" algn="ctr"/>
            <a:r>
              <a:rPr lang="en-US" dirty="0">
                <a:latin typeface="Times New Roman" panose="02020603050405020304" pitchFamily="18" charset="0"/>
                <a:cs typeface="Times New Roman" panose="02020603050405020304" pitchFamily="18" charset="0"/>
              </a:rPr>
              <a:t>  Spotify Data : Insights &amp;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Forecasting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BMG | Data driven Music Intelligence</a:t>
            </a:r>
            <a:br>
              <a:rPr lang="en-US" dirty="0"/>
            </a:br>
            <a:br>
              <a:rPr lang="en-US" i="1" dirty="0">
                <a:latin typeface="Times New Roman" panose="02020603050405020304" pitchFamily="18" charset="0"/>
                <a:cs typeface="Times New Roman" panose="02020603050405020304" pitchFamily="18" charset="0"/>
              </a:rPr>
            </a:br>
            <a:r>
              <a:rPr lang="en-US" i="1" dirty="0">
                <a:latin typeface="Times New Roman" panose="02020603050405020304" pitchFamily="18" charset="0"/>
                <a:cs typeface="Times New Roman" panose="02020603050405020304" pitchFamily="18" charset="0"/>
              </a:rPr>
              <a:t>                         -- Saurabh  </a:t>
            </a:r>
          </a:p>
        </p:txBody>
      </p:sp>
      <p:pic>
        <p:nvPicPr>
          <p:cNvPr id="2050" name="Picture 2" descr="BMG">
            <a:extLst>
              <a:ext uri="{FF2B5EF4-FFF2-40B4-BE49-F238E27FC236}">
                <a16:creationId xmlns:a16="http://schemas.microsoft.com/office/drawing/2014/main" id="{0C53B10E-0180-92B7-8588-A2B7BB736D7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99832" y="2163699"/>
            <a:ext cx="3440987" cy="15389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AC30599-0068-C6C3-7FB1-D5A6AD9C700A}"/>
              </a:ext>
            </a:extLst>
          </p:cNvPr>
          <p:cNvGraphicFramePr>
            <a:graphicFrameLocks noChangeAspect="1"/>
          </p:cNvGraphicFramePr>
          <p:nvPr>
            <p:custDataLst>
              <p:tags r:id="rId1"/>
            </p:custDataLst>
            <p:extLst>
              <p:ext uri="{D42A27DB-BD31-4B8C-83A1-F6EECF244321}">
                <p14:modId xmlns:p14="http://schemas.microsoft.com/office/powerpoint/2010/main" val="38218335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5" name="think-cell data - do not delete" hidden="1">
                        <a:extLst>
                          <a:ext uri="{FF2B5EF4-FFF2-40B4-BE49-F238E27FC236}">
                            <a16:creationId xmlns:a16="http://schemas.microsoft.com/office/drawing/2014/main" id="{6AC30599-0068-C6C3-7FB1-D5A6AD9C700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8FD5E19-22E7-2A38-02EE-351AAB390E98}"/>
              </a:ext>
            </a:extLst>
          </p:cNvPr>
          <p:cNvSpPr txBox="1">
            <a:spLocks noGrp="1"/>
          </p:cNvSpPr>
          <p:nvPr>
            <p:ph type="title"/>
          </p:nvPr>
        </p:nvSpPr>
        <p:spPr>
          <a:xfrm>
            <a:off x="705338" y="147237"/>
            <a:ext cx="5000518" cy="1325559"/>
          </a:xfrm>
        </p:spPr>
        <p:txBody>
          <a:bodyPr/>
          <a:lstStyle/>
          <a:p>
            <a:pPr lvl="0"/>
            <a:r>
              <a:rPr lang="en-US" dirty="0">
                <a:latin typeface="Times New Roman" panose="02020603050405020304" pitchFamily="18" charset="0"/>
                <a:cs typeface="Times New Roman" panose="02020603050405020304" pitchFamily="18" charset="0"/>
              </a:rPr>
              <a:t>AGENDA</a:t>
            </a:r>
            <a:br>
              <a:rPr lang="en-US" dirty="0"/>
            </a:br>
            <a:r>
              <a:rPr lang="en-US" sz="800" i="1" dirty="0"/>
              <a:t>(15 min.)</a:t>
            </a:r>
          </a:p>
        </p:txBody>
      </p:sp>
      <p:sp>
        <p:nvSpPr>
          <p:cNvPr id="3" name="Content Placeholder 2">
            <a:extLst>
              <a:ext uri="{FF2B5EF4-FFF2-40B4-BE49-F238E27FC236}">
                <a16:creationId xmlns:a16="http://schemas.microsoft.com/office/drawing/2014/main" id="{C1A8D1AE-DF79-BA5B-C9CD-979768F90FA0}"/>
              </a:ext>
            </a:extLst>
          </p:cNvPr>
          <p:cNvSpPr txBox="1">
            <a:spLocks noGrp="1"/>
          </p:cNvSpPr>
          <p:nvPr>
            <p:ph idx="1"/>
          </p:nvPr>
        </p:nvSpPr>
        <p:spPr>
          <a:xfrm>
            <a:off x="1783280" y="1736886"/>
            <a:ext cx="8191774" cy="4619465"/>
          </a:xfrm>
        </p:spPr>
        <p:txBody>
          <a:bodyPr>
            <a:normAutofit fontScale="62500" lnSpcReduction="20000"/>
          </a:bodyPr>
          <a:lstStyle/>
          <a:p>
            <a:pPr marL="0" lvl="0" indent="0">
              <a:buNone/>
            </a:pPr>
            <a:r>
              <a:rPr lang="en-US" sz="4000" b="1" spc="50" dirty="0">
                <a:solidFill>
                  <a:srgbClr val="000000"/>
                </a:solidFill>
                <a:latin typeface="Times New Roman" panose="02020603050405020304" pitchFamily="18" charset="0"/>
                <a:cs typeface="Times New Roman" panose="02020603050405020304" pitchFamily="18" charset="0"/>
              </a:rPr>
              <a:t>Introduction</a:t>
            </a:r>
          </a:p>
          <a:p>
            <a:pPr marL="0" lvl="0" indent="0">
              <a:buNone/>
            </a:pPr>
            <a:r>
              <a:rPr lang="en-US" sz="2100" spc="50">
                <a:solidFill>
                  <a:srgbClr val="000000"/>
                </a:solidFill>
                <a:latin typeface="Times New Roman" panose="02020603050405020304" pitchFamily="18" charset="0"/>
                <a:cs typeface="Times New Roman" panose="02020603050405020304" pitchFamily="18" charset="0"/>
              </a:rPr>
              <a:t>BMG Challenge</a:t>
            </a:r>
          </a:p>
          <a:p>
            <a:pPr marL="0" lvl="0" indent="0">
              <a:buNone/>
            </a:pPr>
            <a:endParaRPr lang="en-US" sz="2400" b="1" spc="50" dirty="0">
              <a:solidFill>
                <a:srgbClr val="000000"/>
              </a:solidFill>
              <a:latin typeface="Times New Roman" panose="02020603050405020304" pitchFamily="18" charset="0"/>
              <a:cs typeface="Times New Roman" panose="02020603050405020304" pitchFamily="18" charset="0"/>
            </a:endParaRPr>
          </a:p>
          <a:p>
            <a:pPr marL="0" indent="0">
              <a:buNone/>
            </a:pPr>
            <a:r>
              <a:rPr lang="en-US" sz="4000" b="1" spc="50" dirty="0">
                <a:solidFill>
                  <a:srgbClr val="000000"/>
                </a:solidFill>
                <a:latin typeface="Times New Roman" panose="02020603050405020304" pitchFamily="18" charset="0"/>
                <a:cs typeface="Times New Roman" panose="02020603050405020304" pitchFamily="18" charset="0"/>
              </a:rPr>
              <a:t>Key Insight – 1 </a:t>
            </a:r>
          </a:p>
          <a:p>
            <a:pPr marL="0" indent="0">
              <a:buNone/>
            </a:pPr>
            <a:r>
              <a:rPr lang="en-US" spc="50" dirty="0">
                <a:solidFill>
                  <a:srgbClr val="000000"/>
                </a:solidFill>
                <a:latin typeface="Times New Roman" panose="02020603050405020304" pitchFamily="18" charset="0"/>
                <a:cs typeface="Times New Roman" panose="02020603050405020304" pitchFamily="18" charset="0"/>
              </a:rPr>
              <a:t>Track longevity to distribution</a:t>
            </a:r>
            <a:endParaRPr lang="en-US" sz="2800" spc="50" dirty="0">
              <a:solidFill>
                <a:srgbClr val="000000"/>
              </a:solidFill>
              <a:latin typeface="Times New Roman" panose="02020603050405020304" pitchFamily="18" charset="0"/>
              <a:cs typeface="Times New Roman" panose="02020603050405020304" pitchFamily="18" charset="0"/>
            </a:endParaRPr>
          </a:p>
          <a:p>
            <a:pPr marL="0" lvl="0" indent="0">
              <a:buNone/>
            </a:pPr>
            <a:endParaRPr lang="en-US" sz="2400" b="1" spc="50" dirty="0">
              <a:solidFill>
                <a:srgbClr val="000000"/>
              </a:solidFill>
              <a:latin typeface="Times New Roman" panose="02020603050405020304" pitchFamily="18" charset="0"/>
              <a:cs typeface="Times New Roman" panose="02020603050405020304" pitchFamily="18" charset="0"/>
            </a:endParaRPr>
          </a:p>
          <a:p>
            <a:pPr marL="0" lvl="0" indent="0">
              <a:buNone/>
            </a:pPr>
            <a:r>
              <a:rPr lang="en-US" sz="4000" b="1" spc="50" dirty="0">
                <a:solidFill>
                  <a:srgbClr val="000000"/>
                </a:solidFill>
                <a:latin typeface="Times New Roman" panose="02020603050405020304" pitchFamily="18" charset="0"/>
                <a:cs typeface="Times New Roman" panose="02020603050405020304" pitchFamily="18" charset="0"/>
              </a:rPr>
              <a:t>Key Insight – 2</a:t>
            </a:r>
          </a:p>
          <a:p>
            <a:pPr marL="0" lvl="0" indent="0">
              <a:buNone/>
            </a:pPr>
            <a:r>
              <a:rPr lang="en-US" sz="2700" spc="50" dirty="0">
                <a:solidFill>
                  <a:srgbClr val="000000"/>
                </a:solidFill>
                <a:latin typeface="Times New Roman" panose="02020603050405020304" pitchFamily="18" charset="0"/>
                <a:cs typeface="Times New Roman" panose="02020603050405020304" pitchFamily="18" charset="0"/>
              </a:rPr>
              <a:t>Streaming threshold and volatility</a:t>
            </a:r>
          </a:p>
          <a:p>
            <a:pPr marL="0" lvl="0" indent="0">
              <a:buNone/>
            </a:pPr>
            <a:endParaRPr lang="en-US" sz="2400" b="1" spc="50" dirty="0">
              <a:solidFill>
                <a:srgbClr val="000000"/>
              </a:solidFill>
              <a:latin typeface="Times New Roman" panose="02020603050405020304" pitchFamily="18" charset="0"/>
              <a:cs typeface="Times New Roman" panose="02020603050405020304" pitchFamily="18" charset="0"/>
            </a:endParaRPr>
          </a:p>
          <a:p>
            <a:pPr marL="0" indent="0">
              <a:buNone/>
            </a:pPr>
            <a:r>
              <a:rPr lang="en-US" sz="4000" b="1" spc="50">
                <a:solidFill>
                  <a:srgbClr val="000000"/>
                </a:solidFill>
                <a:latin typeface="Times New Roman" panose="02020603050405020304" pitchFamily="18" charset="0"/>
                <a:cs typeface="Times New Roman" panose="02020603050405020304" pitchFamily="18" charset="0"/>
              </a:rPr>
              <a:t>Modelling :Features </a:t>
            </a:r>
            <a:r>
              <a:rPr lang="en-US" sz="4000" b="1" spc="50" dirty="0">
                <a:solidFill>
                  <a:srgbClr val="000000"/>
                </a:solidFill>
                <a:latin typeface="Times New Roman" panose="02020603050405020304" pitchFamily="18" charset="0"/>
                <a:cs typeface="Times New Roman" panose="02020603050405020304" pitchFamily="18" charset="0"/>
              </a:rPr>
              <a:t>&amp; Insights</a:t>
            </a:r>
          </a:p>
          <a:p>
            <a:pPr marL="0" indent="0">
              <a:buNone/>
            </a:pPr>
            <a:r>
              <a:rPr lang="en-US" sz="2700" spc="50" dirty="0">
                <a:solidFill>
                  <a:srgbClr val="000000"/>
                </a:solidFill>
                <a:latin typeface="Times New Roman" panose="02020603050405020304" pitchFamily="18" charset="0"/>
                <a:cs typeface="Times New Roman" panose="02020603050405020304" pitchFamily="18" charset="0"/>
              </a:rPr>
              <a:t>Predict rank + 6 months streaming</a:t>
            </a:r>
          </a:p>
          <a:p>
            <a:pPr marL="0" lvl="0" indent="0">
              <a:buNone/>
            </a:pPr>
            <a:endParaRPr lang="en-US" sz="2400" b="1" spc="50" dirty="0">
              <a:solidFill>
                <a:srgbClr val="000000"/>
              </a:solidFill>
              <a:latin typeface="Times New Roman" panose="02020603050405020304" pitchFamily="18" charset="0"/>
              <a:cs typeface="Times New Roman" panose="02020603050405020304" pitchFamily="18" charset="0"/>
            </a:endParaRPr>
          </a:p>
          <a:p>
            <a:pPr marL="0" lvl="0" indent="0">
              <a:buNone/>
            </a:pPr>
            <a:r>
              <a:rPr lang="en-US" sz="4000" b="1" spc="50" dirty="0">
                <a:solidFill>
                  <a:srgbClr val="000000"/>
                </a:solidFill>
                <a:latin typeface="Times New Roman" panose="02020603050405020304" pitchFamily="18" charset="0"/>
                <a:cs typeface="Times New Roman" panose="02020603050405020304" pitchFamily="18" charset="0"/>
              </a:rPr>
              <a:t>Conclusion</a:t>
            </a:r>
          </a:p>
          <a:p>
            <a:pPr marL="0" lvl="0" indent="0">
              <a:buNone/>
            </a:pPr>
            <a:r>
              <a:rPr lang="en-US" spc="50" dirty="0">
                <a:solidFill>
                  <a:srgbClr val="000000"/>
                </a:solidFill>
                <a:latin typeface="Times New Roman" panose="02020603050405020304" pitchFamily="18" charset="0"/>
                <a:cs typeface="Times New Roman" panose="02020603050405020304" pitchFamily="18" charset="0"/>
              </a:rPr>
              <a:t>Insights, value and next steps</a:t>
            </a:r>
          </a:p>
        </p:txBody>
      </p:sp>
      <p:sp>
        <p:nvSpPr>
          <p:cNvPr id="4" name="Slide Number Placeholder 5">
            <a:extLst>
              <a:ext uri="{FF2B5EF4-FFF2-40B4-BE49-F238E27FC236}">
                <a16:creationId xmlns:a16="http://schemas.microsoft.com/office/drawing/2014/main" id="{4DB989D4-EDA5-1BF4-0F6C-E4F32AFAA871}"/>
              </a:ext>
            </a:extLst>
          </p:cNvPr>
          <p:cNvSpPr txBox="1"/>
          <p:nvPr/>
        </p:nvSpPr>
        <p:spPr>
          <a:xfrm>
            <a:off x="10373346" y="6356351"/>
            <a:ext cx="987552"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D021CEF-BDEC-4C24-9457-AC42BD770D15}" type="slidenum">
              <a:rPr lang="en-US" sz="900" b="0" i="0" u="none" strike="noStrike" kern="1200" cap="none" spc="0" baseline="0">
                <a:solidFill>
                  <a:srgbClr val="898989"/>
                </a:solidFill>
                <a:uFillTx/>
                <a:latin typeface="Tenorite"/>
              </a:rPr>
              <a:t>2</a:t>
            </a:fld>
            <a:endParaRPr lang="en-US" sz="900" b="0" i="0" u="none" strike="noStrike" kern="1200" cap="none" spc="0" baseline="0">
              <a:solidFill>
                <a:srgbClr val="898989"/>
              </a:solidFill>
              <a:uFillTx/>
              <a:latin typeface="Tenorite"/>
            </a:endParaRPr>
          </a:p>
        </p:txBody>
      </p:sp>
      <p:pic>
        <p:nvPicPr>
          <p:cNvPr id="7" name="Graphic 6" descr="Harvey Balls 20% with solid fill">
            <a:extLst>
              <a:ext uri="{FF2B5EF4-FFF2-40B4-BE49-F238E27FC236}">
                <a16:creationId xmlns:a16="http://schemas.microsoft.com/office/drawing/2014/main" id="{C708F456-DA6B-7D78-4E37-8C683C3E4B8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65223" y="1569018"/>
            <a:ext cx="726228" cy="726229"/>
          </a:xfrm>
          <a:prstGeom prst="rect">
            <a:avLst/>
          </a:prstGeom>
        </p:spPr>
      </p:pic>
      <p:pic>
        <p:nvPicPr>
          <p:cNvPr id="9" name="Graphic 8" descr="Checklist with solid fill">
            <a:extLst>
              <a:ext uri="{FF2B5EF4-FFF2-40B4-BE49-F238E27FC236}">
                <a16:creationId xmlns:a16="http://schemas.microsoft.com/office/drawing/2014/main" id="{69F73DEA-B4AE-5F5A-EE16-CF8D2F3525E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68880" y="5580095"/>
            <a:ext cx="914400" cy="726228"/>
          </a:xfrm>
          <a:prstGeom prst="rect">
            <a:avLst/>
          </a:prstGeom>
        </p:spPr>
      </p:pic>
      <p:pic>
        <p:nvPicPr>
          <p:cNvPr id="11" name="Graphic 10" descr="Bullseye with solid fill">
            <a:extLst>
              <a:ext uri="{FF2B5EF4-FFF2-40B4-BE49-F238E27FC236}">
                <a16:creationId xmlns:a16="http://schemas.microsoft.com/office/drawing/2014/main" id="{3AF23994-4060-EEBA-884E-778A21D83A5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16126" y="3562304"/>
            <a:ext cx="609802" cy="750733"/>
          </a:xfrm>
          <a:prstGeom prst="rect">
            <a:avLst/>
          </a:prstGeom>
        </p:spPr>
      </p:pic>
      <p:pic>
        <p:nvPicPr>
          <p:cNvPr id="13" name="Graphic 12" descr="Single gear with solid fill">
            <a:extLst>
              <a:ext uri="{FF2B5EF4-FFF2-40B4-BE49-F238E27FC236}">
                <a16:creationId xmlns:a16="http://schemas.microsoft.com/office/drawing/2014/main" id="{A281AFD0-70E8-2A37-C7B6-D08C9693117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57913" y="4583453"/>
            <a:ext cx="726228" cy="726228"/>
          </a:xfrm>
          <a:prstGeom prst="rect">
            <a:avLst/>
          </a:prstGeom>
        </p:spPr>
      </p:pic>
      <p:pic>
        <p:nvPicPr>
          <p:cNvPr id="15" name="Graphic 14" descr="Linear Graph with solid fill">
            <a:extLst>
              <a:ext uri="{FF2B5EF4-FFF2-40B4-BE49-F238E27FC236}">
                <a16:creationId xmlns:a16="http://schemas.microsoft.com/office/drawing/2014/main" id="{51B634DF-5FDA-9B59-2C49-0C03579FDAE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61568" y="2565662"/>
            <a:ext cx="726228" cy="72622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62033FDB-BAD3-E443-C851-8018B3D6D321}"/>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4" name="think-cell data - do not delete" hidden="1">
                        <a:extLst>
                          <a:ext uri="{FF2B5EF4-FFF2-40B4-BE49-F238E27FC236}">
                            <a16:creationId xmlns:a16="http://schemas.microsoft.com/office/drawing/2014/main" id="{62033FDB-BAD3-E443-C851-8018B3D6D32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Title 3">
            <a:extLst>
              <a:ext uri="{FF2B5EF4-FFF2-40B4-BE49-F238E27FC236}">
                <a16:creationId xmlns:a16="http://schemas.microsoft.com/office/drawing/2014/main" id="{286C84B2-6361-86BF-6787-6503365EB49B}"/>
              </a:ext>
            </a:extLst>
          </p:cNvPr>
          <p:cNvSpPr txBox="1">
            <a:spLocks/>
          </p:cNvSpPr>
          <p:nvPr/>
        </p:nvSpPr>
        <p:spPr>
          <a:xfrm>
            <a:off x="289597" y="38087"/>
            <a:ext cx="4660104" cy="765892"/>
          </a:xfrm>
          <a:prstGeom prst="rect">
            <a:avLst/>
          </a:prstGeom>
          <a:noFill/>
          <a:ln>
            <a:noFill/>
          </a:ln>
        </p:spPr>
        <p:txBody>
          <a:bodyPr vert="horz" wrap="square" lIns="91440" tIns="45720" rIns="91440" bIns="45720" anchor="b" anchorCtr="1" compatLnSpc="1">
            <a:normAutofit/>
          </a:bodyPr>
          <a:lstStyle>
            <a:lvl1pPr marL="0" marR="0" lvl="0" indent="0" algn="ctr" defTabSz="914400" rtl="0" fontAlgn="auto" hangingPunct="1">
              <a:lnSpc>
                <a:spcPct val="90000"/>
              </a:lnSpc>
              <a:spcBef>
                <a:spcPts val="0"/>
              </a:spcBef>
              <a:spcAft>
                <a:spcPts val="0"/>
              </a:spcAft>
              <a:buNone/>
              <a:tabLst/>
              <a:defRPr lang="en-US" sz="2800" b="0" i="0" u="none" strike="noStrike" kern="1200" cap="all" spc="150" baseline="0">
                <a:solidFill>
                  <a:srgbClr val="000000"/>
                </a:solidFill>
                <a:uFillTx/>
                <a:latin typeface="Tenorite"/>
              </a:defRPr>
            </a:lvl1pPr>
          </a:lstStyle>
          <a:p>
            <a:r>
              <a:rPr lang="en-GB" sz="4400" dirty="0">
                <a:solidFill>
                  <a:schemeClr val="tx1"/>
                </a:solidFill>
                <a:latin typeface="Times New Roman" panose="02020603050405020304" pitchFamily="18" charset="0"/>
                <a:ea typeface="+mj-ea"/>
                <a:cs typeface="Times New Roman" panose="02020603050405020304" pitchFamily="18" charset="0"/>
              </a:rPr>
              <a:t>Introduction</a:t>
            </a:r>
            <a:r>
              <a:rPr lang="en-GB" dirty="0">
                <a:latin typeface="Times New Roman" panose="02020603050405020304" pitchFamily="18" charset="0"/>
                <a:cs typeface="Times New Roman" panose="02020603050405020304" pitchFamily="18" charset="0"/>
              </a:rPr>
              <a:t>         </a:t>
            </a:r>
          </a:p>
        </p:txBody>
      </p:sp>
      <p:pic>
        <p:nvPicPr>
          <p:cNvPr id="4098" name="Picture 2">
            <a:extLst>
              <a:ext uri="{FF2B5EF4-FFF2-40B4-BE49-F238E27FC236}">
                <a16:creationId xmlns:a16="http://schemas.microsoft.com/office/drawing/2014/main" id="{1D2198FE-6558-2B4E-72AE-BDDB960451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2290" y="1979388"/>
            <a:ext cx="915840" cy="944849"/>
          </a:xfrm>
          <a:prstGeom prst="rect">
            <a:avLst/>
          </a:prstGeom>
          <a:noFill/>
          <a:extLst>
            <a:ext uri="{909E8E84-426E-40DD-AFC4-6F175D3DCCD1}">
              <a14:hiddenFill xmlns:a14="http://schemas.microsoft.com/office/drawing/2010/main">
                <a:solidFill>
                  <a:srgbClr val="FFFFFF"/>
                </a:solidFill>
              </a14:hiddenFill>
            </a:ext>
          </a:extLst>
        </p:spPr>
      </p:pic>
      <p:pic>
        <p:nvPicPr>
          <p:cNvPr id="12" name="Graphic 11" descr="Hourglass 60% with solid fill">
            <a:extLst>
              <a:ext uri="{FF2B5EF4-FFF2-40B4-BE49-F238E27FC236}">
                <a16:creationId xmlns:a16="http://schemas.microsoft.com/office/drawing/2014/main" id="{E9C817BF-9E54-8B96-A9B9-86B10FAD1A0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587276" y="2048948"/>
            <a:ext cx="914400" cy="914400"/>
          </a:xfrm>
          <a:prstGeom prst="rect">
            <a:avLst/>
          </a:prstGeom>
        </p:spPr>
      </p:pic>
      <p:pic>
        <p:nvPicPr>
          <p:cNvPr id="14" name="Graphic 13" descr="Dollar with solid fill">
            <a:extLst>
              <a:ext uri="{FF2B5EF4-FFF2-40B4-BE49-F238E27FC236}">
                <a16:creationId xmlns:a16="http://schemas.microsoft.com/office/drawing/2014/main" id="{78469E9E-9639-25B7-18F0-6E3CC2DB44A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897795" y="2112238"/>
            <a:ext cx="914400" cy="914400"/>
          </a:xfrm>
          <a:prstGeom prst="rect">
            <a:avLst/>
          </a:prstGeom>
        </p:spPr>
      </p:pic>
      <p:cxnSp>
        <p:nvCxnSpPr>
          <p:cNvPr id="18" name="Straight Arrow Connector 17">
            <a:extLst>
              <a:ext uri="{FF2B5EF4-FFF2-40B4-BE49-F238E27FC236}">
                <a16:creationId xmlns:a16="http://schemas.microsoft.com/office/drawing/2014/main" id="{BACB59B3-FB12-D4B8-F04B-D8573E01272B}"/>
              </a:ext>
            </a:extLst>
          </p:cNvPr>
          <p:cNvCxnSpPr>
            <a:cxnSpLocks/>
          </p:cNvCxnSpPr>
          <p:nvPr/>
        </p:nvCxnSpPr>
        <p:spPr>
          <a:xfrm>
            <a:off x="6822389" y="2518631"/>
            <a:ext cx="186506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0" name="Graphic 19" descr="Bar graph with upward trend with solid fill">
            <a:extLst>
              <a:ext uri="{FF2B5EF4-FFF2-40B4-BE49-F238E27FC236}">
                <a16:creationId xmlns:a16="http://schemas.microsoft.com/office/drawing/2014/main" id="{7821E777-D7C0-4588-876F-33831B423A5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763527" y="2061431"/>
            <a:ext cx="914400" cy="914400"/>
          </a:xfrm>
          <a:prstGeom prst="rect">
            <a:avLst/>
          </a:prstGeom>
        </p:spPr>
      </p:pic>
      <p:sp>
        <p:nvSpPr>
          <p:cNvPr id="21" name="Text Placeholder 2">
            <a:extLst>
              <a:ext uri="{FF2B5EF4-FFF2-40B4-BE49-F238E27FC236}">
                <a16:creationId xmlns:a16="http://schemas.microsoft.com/office/drawing/2014/main" id="{B8D97895-FBC8-74CA-EEA7-BBC9657FFAE2}"/>
              </a:ext>
            </a:extLst>
          </p:cNvPr>
          <p:cNvSpPr txBox="1">
            <a:spLocks/>
          </p:cNvSpPr>
          <p:nvPr/>
        </p:nvSpPr>
        <p:spPr>
          <a:xfrm>
            <a:off x="371893" y="3216044"/>
            <a:ext cx="3469603" cy="2533050"/>
          </a:xfrm>
          <a:prstGeom prst="rect">
            <a:avLst/>
          </a:prstGeom>
          <a:noFill/>
          <a:ln>
            <a:noFill/>
          </a:ln>
        </p:spPr>
        <p:txBody>
          <a:bodyPr vert="horz" wrap="square" lIns="91440" tIns="45720" rIns="91440" bIns="45720" anchor="t" anchorCtr="0" compatLnSpc="1">
            <a:normAutofit fontScale="92500"/>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Tenorite"/>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Tenorite"/>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Tenorite"/>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Tenorite"/>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Tenorite"/>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itchFamily="34"/>
              <a:buNone/>
            </a:pPr>
            <a:r>
              <a:rPr lang="en-GB" sz="2200" b="1" spc="50" dirty="0">
                <a:latin typeface="Times New Roman" panose="02020603050405020304" pitchFamily="18" charset="0"/>
                <a:cs typeface="Times New Roman" panose="02020603050405020304" pitchFamily="18" charset="0"/>
              </a:rPr>
              <a:t>Analysing Trends</a:t>
            </a:r>
          </a:p>
          <a:p>
            <a:pPr marL="0" indent="0">
              <a:lnSpc>
                <a:spcPct val="100000"/>
              </a:lnSpc>
              <a:buFont typeface="Arial" pitchFamily="34"/>
              <a:buNone/>
            </a:pPr>
            <a:r>
              <a:rPr lang="en-GB" sz="1700" dirty="0">
                <a:latin typeface="Times New Roman" panose="02020603050405020304" pitchFamily="18" charset="0"/>
                <a:cs typeface="Times New Roman" panose="02020603050405020304" pitchFamily="18" charset="0"/>
              </a:rPr>
              <a:t>Chart and stream trends help identify the difference between short-term spikes and sustained performance.</a:t>
            </a:r>
            <a:br>
              <a:rPr lang="en-GB" sz="1700" dirty="0">
                <a:latin typeface="Times New Roman" panose="02020603050405020304" pitchFamily="18" charset="0"/>
                <a:cs typeface="Times New Roman" panose="02020603050405020304" pitchFamily="18" charset="0"/>
              </a:rPr>
            </a:br>
            <a:r>
              <a:rPr lang="en-GB" sz="1700" dirty="0">
                <a:latin typeface="Times New Roman" panose="02020603050405020304" pitchFamily="18" charset="0"/>
                <a:cs typeface="Times New Roman" panose="02020603050405020304" pitchFamily="18" charset="0"/>
              </a:rPr>
              <a:t>Tracks with consistent weekly growth are more likely to sustain momentum in the charts. The data used is centred around streams and genres across major labels which is used week wise.</a:t>
            </a:r>
          </a:p>
        </p:txBody>
      </p:sp>
      <p:sp>
        <p:nvSpPr>
          <p:cNvPr id="22" name="Text Placeholder 2">
            <a:extLst>
              <a:ext uri="{FF2B5EF4-FFF2-40B4-BE49-F238E27FC236}">
                <a16:creationId xmlns:a16="http://schemas.microsoft.com/office/drawing/2014/main" id="{0E95BD13-1BD3-0B5A-0BD0-DDA23E202051}"/>
              </a:ext>
            </a:extLst>
          </p:cNvPr>
          <p:cNvSpPr txBox="1">
            <a:spLocks/>
          </p:cNvSpPr>
          <p:nvPr/>
        </p:nvSpPr>
        <p:spPr>
          <a:xfrm>
            <a:off x="4131958" y="3212222"/>
            <a:ext cx="3698843" cy="2426545"/>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Tenorite"/>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Tenorite"/>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Tenorite"/>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Tenorite"/>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Tenorite"/>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itchFamily="34"/>
              <a:buNone/>
            </a:pPr>
            <a:r>
              <a:rPr lang="en-GB" sz="2200" b="1" spc="50" dirty="0">
                <a:latin typeface="Times New Roman" panose="02020603050405020304" pitchFamily="18" charset="0"/>
                <a:cs typeface="Times New Roman" panose="02020603050405020304" pitchFamily="18" charset="0"/>
              </a:rPr>
              <a:t>Tracking Identifiers</a:t>
            </a:r>
          </a:p>
          <a:p>
            <a:pPr marL="0" indent="0">
              <a:buNone/>
            </a:pPr>
            <a:r>
              <a:rPr lang="en-GB" sz="1600" dirty="0">
                <a:latin typeface="Times New Roman" panose="02020603050405020304" pitchFamily="18" charset="0"/>
                <a:cs typeface="Times New Roman" panose="02020603050405020304" pitchFamily="18" charset="0"/>
              </a:rPr>
              <a:t>By tracking patterns like early growth, volatility, and stream decay, we can extract signals of a track’s long-term potential.</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These identifiers help flag promising tracks within their first few weeks. Dashboard created to track it.</a:t>
            </a:r>
          </a:p>
        </p:txBody>
      </p:sp>
      <p:sp>
        <p:nvSpPr>
          <p:cNvPr id="23" name="Text Placeholder 2">
            <a:extLst>
              <a:ext uri="{FF2B5EF4-FFF2-40B4-BE49-F238E27FC236}">
                <a16:creationId xmlns:a16="http://schemas.microsoft.com/office/drawing/2014/main" id="{6A419185-B491-8057-B765-41FB69E88341}"/>
              </a:ext>
            </a:extLst>
          </p:cNvPr>
          <p:cNvSpPr txBox="1">
            <a:spLocks/>
          </p:cNvSpPr>
          <p:nvPr/>
        </p:nvSpPr>
        <p:spPr>
          <a:xfrm>
            <a:off x="8121263" y="3223685"/>
            <a:ext cx="3698844" cy="2411261"/>
          </a:xfrm>
          <a:prstGeom prst="rect">
            <a:avLst/>
          </a:prstGeom>
          <a:noFill/>
          <a:ln>
            <a:noFill/>
          </a:ln>
        </p:spPr>
        <p:txBody>
          <a:bodyPr vert="horz" wrap="square" lIns="91440" tIns="45720" rIns="91440" bIns="45720" anchor="t" anchorCtr="0" compatLnSpc="1">
            <a:normAutofit fontScale="92500"/>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Tenorite"/>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Tenorite"/>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Tenorite"/>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Tenorite"/>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Tenorite"/>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itchFamily="34"/>
              <a:buNone/>
            </a:pPr>
            <a:r>
              <a:rPr lang="en-GB" sz="2200" b="1" spc="50" dirty="0">
                <a:latin typeface="Times New Roman" panose="02020603050405020304" pitchFamily="18" charset="0"/>
                <a:cs typeface="Times New Roman" panose="02020603050405020304" pitchFamily="18" charset="0"/>
              </a:rPr>
              <a:t>Business Insights &amp; Strategies</a:t>
            </a:r>
          </a:p>
          <a:p>
            <a:pPr marL="0" lvl="1" indent="0">
              <a:lnSpc>
                <a:spcPct val="110000"/>
              </a:lnSpc>
              <a:spcBef>
                <a:spcPts val="1000"/>
              </a:spcBef>
              <a:buNone/>
            </a:pPr>
            <a:r>
              <a:rPr lang="en-GB" sz="1700" dirty="0">
                <a:latin typeface="Times New Roman" panose="02020603050405020304" pitchFamily="18" charset="0"/>
                <a:cs typeface="Times New Roman" panose="02020603050405020304" pitchFamily="18" charset="0"/>
              </a:rPr>
              <a:t>Longevity and early growth patterns inform A&amp;R strategy, playlisting focus, and marketing timing.</a:t>
            </a:r>
            <a:br>
              <a:rPr lang="en-GB" sz="1700" dirty="0">
                <a:latin typeface="Times New Roman" panose="02020603050405020304" pitchFamily="18" charset="0"/>
                <a:cs typeface="Times New Roman" panose="02020603050405020304" pitchFamily="18" charset="0"/>
              </a:rPr>
            </a:br>
            <a:r>
              <a:rPr lang="en-GB" sz="1700" dirty="0">
                <a:latin typeface="Times New Roman" panose="02020603050405020304" pitchFamily="18" charset="0"/>
                <a:cs typeface="Times New Roman" panose="02020603050405020304" pitchFamily="18" charset="0"/>
              </a:rPr>
              <a:t>This enables BMG to invest early in tracks with high ROI potential. Model the data to predict rank and stream for 6 months.</a:t>
            </a:r>
          </a:p>
        </p:txBody>
      </p:sp>
      <p:sp>
        <p:nvSpPr>
          <p:cNvPr id="26" name="Text Placeholder 2">
            <a:extLst>
              <a:ext uri="{FF2B5EF4-FFF2-40B4-BE49-F238E27FC236}">
                <a16:creationId xmlns:a16="http://schemas.microsoft.com/office/drawing/2014/main" id="{483305A8-F52C-783A-1B4E-CD3E6C055640}"/>
              </a:ext>
            </a:extLst>
          </p:cNvPr>
          <p:cNvSpPr txBox="1">
            <a:spLocks/>
          </p:cNvSpPr>
          <p:nvPr/>
        </p:nvSpPr>
        <p:spPr>
          <a:xfrm>
            <a:off x="297089" y="957534"/>
            <a:ext cx="11523017" cy="736183"/>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Tenorite"/>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Tenorite"/>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Tenorite"/>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Tenorite"/>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Tenorite"/>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itchFamily="34"/>
              <a:buNone/>
            </a:pPr>
            <a:r>
              <a:rPr lang="en-GB" sz="2000" b="1" spc="50" dirty="0">
                <a:latin typeface="Times New Roman" panose="02020603050405020304" pitchFamily="18" charset="0"/>
                <a:cs typeface="Times New Roman" panose="02020603050405020304" pitchFamily="18" charset="0"/>
              </a:rPr>
              <a:t>GOAL : </a:t>
            </a:r>
            <a:r>
              <a:rPr lang="en-GB" sz="1800" dirty="0">
                <a:latin typeface="Times New Roman" panose="02020603050405020304" pitchFamily="18" charset="0"/>
                <a:cs typeface="Times New Roman" panose="02020603050405020304" pitchFamily="18" charset="0"/>
              </a:rPr>
              <a:t>How can BMG leverage and understand the patterns that separate short-lived entries from long-term hits — and enable BMG to act early and intelligently in the track lifecycle.  </a:t>
            </a:r>
          </a:p>
        </p:txBody>
      </p:sp>
      <p:pic>
        <p:nvPicPr>
          <p:cNvPr id="28" name="Graphic 27" descr="Briefcase with solid fill">
            <a:extLst>
              <a:ext uri="{FF2B5EF4-FFF2-40B4-BE49-F238E27FC236}">
                <a16:creationId xmlns:a16="http://schemas.microsoft.com/office/drawing/2014/main" id="{A1DC7775-02B4-4C49-3DC9-96CFEC3BC8E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826691" y="2093448"/>
            <a:ext cx="914400" cy="914400"/>
          </a:xfrm>
          <a:prstGeom prst="rect">
            <a:avLst/>
          </a:prstGeom>
        </p:spPr>
      </p:pic>
      <p:cxnSp>
        <p:nvCxnSpPr>
          <p:cNvPr id="30" name="Straight Arrow Connector 29">
            <a:extLst>
              <a:ext uri="{FF2B5EF4-FFF2-40B4-BE49-F238E27FC236}">
                <a16:creationId xmlns:a16="http://schemas.microsoft.com/office/drawing/2014/main" id="{51300D00-4D2B-A2BB-318F-4A1262346A59}"/>
              </a:ext>
            </a:extLst>
          </p:cNvPr>
          <p:cNvCxnSpPr>
            <a:cxnSpLocks/>
          </p:cNvCxnSpPr>
          <p:nvPr/>
        </p:nvCxnSpPr>
        <p:spPr>
          <a:xfrm>
            <a:off x="2546033" y="2506148"/>
            <a:ext cx="186506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096" name="TextBox 4095">
            <a:extLst>
              <a:ext uri="{FF2B5EF4-FFF2-40B4-BE49-F238E27FC236}">
                <a16:creationId xmlns:a16="http://schemas.microsoft.com/office/drawing/2014/main" id="{F474395F-5232-B10F-064C-63CCCA740562}"/>
              </a:ext>
            </a:extLst>
          </p:cNvPr>
          <p:cNvSpPr txBox="1"/>
          <p:nvPr/>
        </p:nvSpPr>
        <p:spPr>
          <a:xfrm>
            <a:off x="1188687" y="6025094"/>
            <a:ext cx="11267403" cy="369332"/>
          </a:xfrm>
          <a:prstGeom prst="rect">
            <a:avLst/>
          </a:prstGeom>
          <a:noFill/>
        </p:spPr>
        <p:txBody>
          <a:bodyPr wrap="square">
            <a:spAutoFit/>
          </a:bodyPr>
          <a:lstStyle/>
          <a:p>
            <a:r>
              <a:rPr lang="en-GB" i="1" dirty="0"/>
              <a:t>"</a:t>
            </a:r>
            <a:r>
              <a:rPr lang="en-GB" i="1" dirty="0">
                <a:solidFill>
                  <a:srgbClr val="000000"/>
                </a:solidFill>
                <a:latin typeface="Times New Roman" panose="02020603050405020304" pitchFamily="18" charset="0"/>
                <a:cs typeface="Times New Roman" panose="02020603050405020304" pitchFamily="18" charset="0"/>
              </a:rPr>
              <a:t>In the streaming era, success isn’t just about how loud a track debuts — it’s about how long it echoes."</a:t>
            </a:r>
            <a:endParaRPr lang="en-US" sz="1600" i="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0623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4AF46DEE-D06B-B965-6B0D-69D6893E55B7}"/>
              </a:ext>
            </a:extLst>
          </p:cNvPr>
          <p:cNvGraphicFramePr/>
          <p:nvPr>
            <p:extLst>
              <p:ext uri="{D42A27DB-BD31-4B8C-83A1-F6EECF244321}">
                <p14:modId xmlns:p14="http://schemas.microsoft.com/office/powerpoint/2010/main" val="858200818"/>
              </p:ext>
            </p:extLst>
          </p:nvPr>
        </p:nvGraphicFramePr>
        <p:xfrm>
          <a:off x="1591" y="1591"/>
          <a:ext cx="1591" cy="1591"/>
        </p:xfrm>
        <a:graphic>
          <a:graphicData uri="http://schemas.openxmlformats.org/presentationml/2006/ole">
            <mc:AlternateContent xmlns:mc="http://schemas.openxmlformats.org/markup-compatibility/2006">
              <mc:Choice xmlns:v="urn:schemas-microsoft-com:vml" Requires="v">
                <p:oleObj name="think-cell Slide" r:id="rId3" imgW="5787" imgH="5787" progId="TCLayout.ActiveDocument.1">
                  <p:embed/>
                </p:oleObj>
              </mc:Choice>
              <mc:Fallback>
                <p:oleObj name="think-cell Slide" r:id="rId3" imgW="5787" imgH="5787" progId="TCLayout.ActiveDocument.1">
                  <p:embed/>
                  <p:pic>
                    <p:nvPicPr>
                      <p:cNvPr id="2" name="think-cell data - do not delete" hidden="1">
                        <a:extLst>
                          <a:ext uri="{FF2B5EF4-FFF2-40B4-BE49-F238E27FC236}">
                            <a16:creationId xmlns:a16="http://schemas.microsoft.com/office/drawing/2014/main" id="{4AF46DEE-D06B-B965-6B0D-69D6893E55B7}"/>
                          </a:ext>
                        </a:extLst>
                      </p:cNvPr>
                      <p:cNvPicPr/>
                      <p:nvPr/>
                    </p:nvPicPr>
                    <p:blipFill>
                      <a:blip r:embed="rId4"/>
                      <a:stretch>
                        <a:fillRect/>
                      </a:stretch>
                    </p:blipFill>
                    <p:spPr>
                      <a:xfrm>
                        <a:off x="1591" y="1591"/>
                        <a:ext cx="1591" cy="1591"/>
                      </a:xfrm>
                      <a:prstGeom prst="rect">
                        <a:avLst/>
                      </a:prstGeom>
                      <a:noFill/>
                      <a:ln cap="flat">
                        <a:noFill/>
                      </a:ln>
                    </p:spPr>
                  </p:pic>
                </p:oleObj>
              </mc:Fallback>
            </mc:AlternateContent>
          </a:graphicData>
        </a:graphic>
      </p:graphicFrame>
      <p:sp>
        <p:nvSpPr>
          <p:cNvPr id="7" name="Slide Number Placeholder 67">
            <a:extLst>
              <a:ext uri="{FF2B5EF4-FFF2-40B4-BE49-F238E27FC236}">
                <a16:creationId xmlns:a16="http://schemas.microsoft.com/office/drawing/2014/main" id="{8C0106E6-F168-23CB-6AA2-993F298F70C0}"/>
              </a:ext>
            </a:extLst>
          </p:cNvPr>
          <p:cNvSpPr txBox="1"/>
          <p:nvPr/>
        </p:nvSpPr>
        <p:spPr>
          <a:xfrm>
            <a:off x="10373346" y="6356351"/>
            <a:ext cx="987552"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5E68ED1-0CE9-4FF4-AF4F-DFB909FFC46C}" type="slidenum">
              <a:rPr lang="en-US" sz="900" b="0" i="0" u="none" strike="noStrike" kern="1200" cap="none" spc="0" baseline="0">
                <a:solidFill>
                  <a:srgbClr val="898989"/>
                </a:solidFill>
                <a:uFillTx/>
                <a:latin typeface="Tenorite"/>
              </a:rPr>
              <a:t>4</a:t>
            </a:fld>
            <a:endParaRPr lang="en-US" sz="900" b="0" i="0" u="none" strike="noStrike" kern="1200" cap="none" spc="0" baseline="0">
              <a:solidFill>
                <a:srgbClr val="898989"/>
              </a:solidFill>
              <a:uFillTx/>
              <a:latin typeface="Tenorite"/>
            </a:endParaRPr>
          </a:p>
        </p:txBody>
      </p:sp>
      <p:sp>
        <p:nvSpPr>
          <p:cNvPr id="8" name="Title 3">
            <a:extLst>
              <a:ext uri="{FF2B5EF4-FFF2-40B4-BE49-F238E27FC236}">
                <a16:creationId xmlns:a16="http://schemas.microsoft.com/office/drawing/2014/main" id="{CDB145FB-43DF-C3D2-1686-6BD9357F86F5}"/>
              </a:ext>
            </a:extLst>
          </p:cNvPr>
          <p:cNvSpPr txBox="1">
            <a:spLocks noGrp="1"/>
          </p:cNvSpPr>
          <p:nvPr>
            <p:ph type="title"/>
          </p:nvPr>
        </p:nvSpPr>
        <p:spPr>
          <a:xfrm>
            <a:off x="530897" y="124770"/>
            <a:ext cx="11520895" cy="765892"/>
          </a:xfrm>
        </p:spPr>
        <p:txBody>
          <a:bodyPr>
            <a:noAutofit/>
          </a:bodyPr>
          <a:lstStyle/>
          <a:p>
            <a:r>
              <a:rPr lang="en-US" sz="3200" cap="all" dirty="0">
                <a:latin typeface="Times New Roman" panose="02020603050405020304" pitchFamily="18" charset="0"/>
                <a:cs typeface="Times New Roman" panose="02020603050405020304" pitchFamily="18" charset="0"/>
              </a:rPr>
              <a:t>Success Lies in Early Stability and growth</a:t>
            </a:r>
          </a:p>
        </p:txBody>
      </p:sp>
      <p:pic>
        <p:nvPicPr>
          <p:cNvPr id="1026" name="Picture 2">
            <a:extLst>
              <a:ext uri="{FF2B5EF4-FFF2-40B4-BE49-F238E27FC236}">
                <a16:creationId xmlns:a16="http://schemas.microsoft.com/office/drawing/2014/main" id="{CB742C60-3701-418E-493A-D075ACC999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7505" y="3740171"/>
            <a:ext cx="5915847" cy="2511512"/>
          </a:xfrm>
          <a:prstGeom prst="rect">
            <a:avLst/>
          </a:prstGeom>
          <a:noFill/>
          <a:extLst>
            <a:ext uri="{909E8E84-426E-40DD-AFC4-6F175D3DCCD1}">
              <a14:hiddenFill xmlns:a14="http://schemas.microsoft.com/office/drawing/2010/main">
                <a:solidFill>
                  <a:srgbClr val="FFFFFF"/>
                </a:solidFill>
              </a14:hiddenFill>
            </a:ext>
          </a:extLst>
        </p:spPr>
      </p:pic>
      <p:pic>
        <p:nvPicPr>
          <p:cNvPr id="1081" name="Picture 1080">
            <a:extLst>
              <a:ext uri="{FF2B5EF4-FFF2-40B4-BE49-F238E27FC236}">
                <a16:creationId xmlns:a16="http://schemas.microsoft.com/office/drawing/2014/main" id="{89D3E260-EAC2-767F-FCBA-4B044E91191B}"/>
              </a:ext>
            </a:extLst>
          </p:cNvPr>
          <p:cNvPicPr>
            <a:picLocks noChangeAspect="1"/>
          </p:cNvPicPr>
          <p:nvPr/>
        </p:nvPicPr>
        <p:blipFill>
          <a:blip r:embed="rId6"/>
          <a:stretch>
            <a:fillRect/>
          </a:stretch>
        </p:blipFill>
        <p:spPr>
          <a:xfrm>
            <a:off x="303187" y="1257582"/>
            <a:ext cx="5272027" cy="2221482"/>
          </a:xfrm>
          <a:prstGeom prst="rect">
            <a:avLst/>
          </a:prstGeom>
        </p:spPr>
      </p:pic>
      <p:sp>
        <p:nvSpPr>
          <p:cNvPr id="1082" name="Rectangle 1081">
            <a:extLst>
              <a:ext uri="{FF2B5EF4-FFF2-40B4-BE49-F238E27FC236}">
                <a16:creationId xmlns:a16="http://schemas.microsoft.com/office/drawing/2014/main" id="{C20E7BE4-3E00-E067-EA0A-7549D211B7BE}"/>
              </a:ext>
            </a:extLst>
          </p:cNvPr>
          <p:cNvSpPr/>
          <p:nvPr/>
        </p:nvSpPr>
        <p:spPr>
          <a:xfrm>
            <a:off x="2082673" y="1481558"/>
            <a:ext cx="1713054" cy="1658979"/>
          </a:xfrm>
          <a:prstGeom prst="rect">
            <a:avLst/>
          </a:prstGeom>
          <a:solidFill>
            <a:schemeClr val="accent1">
              <a:alpha val="26000"/>
            </a:schemeClr>
          </a:solidFill>
          <a:ln>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3" name="Text Placeholder 2">
            <a:extLst>
              <a:ext uri="{FF2B5EF4-FFF2-40B4-BE49-F238E27FC236}">
                <a16:creationId xmlns:a16="http://schemas.microsoft.com/office/drawing/2014/main" id="{CBAC4D43-B40B-94BD-263C-C74F8FFC7EAD}"/>
              </a:ext>
            </a:extLst>
          </p:cNvPr>
          <p:cNvSpPr txBox="1">
            <a:spLocks/>
          </p:cNvSpPr>
          <p:nvPr/>
        </p:nvSpPr>
        <p:spPr>
          <a:xfrm>
            <a:off x="5988118" y="1355001"/>
            <a:ext cx="5272027" cy="1829089"/>
          </a:xfrm>
          <a:prstGeom prst="rect">
            <a:avLst/>
          </a:prstGeom>
          <a:noFill/>
          <a:ln>
            <a:noFill/>
          </a:ln>
        </p:spPr>
        <p:txBody>
          <a:bodyPr vert="horz" wrap="square" lIns="91440" tIns="45720" rIns="91440" bIns="45720" anchor="t" anchorCtr="0" compatLnSpc="1">
            <a:normAutofit fontScale="85000" lnSpcReduction="10000"/>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Tenorite"/>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Tenorite"/>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Tenorite"/>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Tenorite"/>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Tenorite"/>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itchFamily="34"/>
              <a:buNone/>
            </a:pPr>
            <a:r>
              <a:rPr lang="en-GB" sz="2200" b="1" spc="50" dirty="0">
                <a:latin typeface="Times New Roman" panose="02020603050405020304" pitchFamily="18" charset="0"/>
                <a:cs typeface="Times New Roman" panose="02020603050405020304" pitchFamily="18" charset="0"/>
              </a:rPr>
              <a:t>Early Week Momentum</a:t>
            </a:r>
          </a:p>
          <a:p>
            <a:pPr marL="0" indent="0">
              <a:lnSpc>
                <a:spcPct val="100000"/>
              </a:lnSpc>
              <a:buFont typeface="Arial" pitchFamily="34"/>
              <a:buNone/>
            </a:pPr>
            <a:r>
              <a:rPr lang="en-GB" sz="1900" spc="50" dirty="0">
                <a:latin typeface="Times New Roman" panose="02020603050405020304" pitchFamily="18" charset="0"/>
                <a:cs typeface="Times New Roman" panose="02020603050405020304" pitchFamily="18" charset="0"/>
              </a:rPr>
              <a:t>Tracks that perform well in the first 2–3 weeks — particularly those with positive growth between Week 1 and Week 3 — tend to accumulate significantly more streams over time. We see a strong “early spike” effect where breakout tracks generate 30–50% of their lifetime streams in the first 3 weeks. </a:t>
            </a:r>
          </a:p>
          <a:p>
            <a:pPr marL="0" lvl="1" indent="0">
              <a:lnSpc>
                <a:spcPct val="100000"/>
              </a:lnSpc>
              <a:spcBef>
                <a:spcPts val="1000"/>
              </a:spcBef>
              <a:buNone/>
            </a:pPr>
            <a:endParaRPr lang="en-GB" sz="1800" spc="50" dirty="0"/>
          </a:p>
        </p:txBody>
      </p:sp>
      <p:sp>
        <p:nvSpPr>
          <p:cNvPr id="1084" name="Text Placeholder 2">
            <a:extLst>
              <a:ext uri="{FF2B5EF4-FFF2-40B4-BE49-F238E27FC236}">
                <a16:creationId xmlns:a16="http://schemas.microsoft.com/office/drawing/2014/main" id="{8AD53178-51AF-63DE-366D-928081C6B6FF}"/>
              </a:ext>
            </a:extLst>
          </p:cNvPr>
          <p:cNvSpPr txBox="1">
            <a:spLocks/>
          </p:cNvSpPr>
          <p:nvPr/>
        </p:nvSpPr>
        <p:spPr>
          <a:xfrm>
            <a:off x="530897" y="4464358"/>
            <a:ext cx="4816608" cy="2118114"/>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Tenorite"/>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Tenorite"/>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Tenorite"/>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Tenorite"/>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Tenorite"/>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itchFamily="34"/>
              <a:buNone/>
            </a:pPr>
            <a:r>
              <a:rPr lang="en-GB" sz="1900" b="1" spc="50" dirty="0">
                <a:latin typeface="Times New Roman" panose="02020603050405020304" pitchFamily="18" charset="0"/>
                <a:cs typeface="Times New Roman" panose="02020603050405020304" pitchFamily="18" charset="0"/>
              </a:rPr>
              <a:t>Stream Decay Ratio</a:t>
            </a:r>
          </a:p>
          <a:p>
            <a:pPr marL="0" lvl="1" indent="0">
              <a:lnSpc>
                <a:spcPct val="100000"/>
              </a:lnSpc>
              <a:spcBef>
                <a:spcPts val="1000"/>
              </a:spcBef>
              <a:buNone/>
            </a:pPr>
            <a:r>
              <a:rPr lang="en-GB" sz="1600" spc="50" dirty="0">
                <a:latin typeface="Times New Roman" panose="02020603050405020304" pitchFamily="18" charset="0"/>
                <a:cs typeface="Times New Roman" panose="02020603050405020304" pitchFamily="18" charset="0"/>
              </a:rPr>
              <a:t>Stream volatility makes us understand tracks with smoother, more stable growth patterns tend to do better than tracks with one big spike.</a:t>
            </a:r>
          </a:p>
        </p:txBody>
      </p:sp>
      <p:sp>
        <p:nvSpPr>
          <p:cNvPr id="1086" name="Callout: Line with Accent Bar 1085">
            <a:extLst>
              <a:ext uri="{FF2B5EF4-FFF2-40B4-BE49-F238E27FC236}">
                <a16:creationId xmlns:a16="http://schemas.microsoft.com/office/drawing/2014/main" id="{87CDA3A2-4ADA-64B5-311D-A5A404425D71}"/>
              </a:ext>
            </a:extLst>
          </p:cNvPr>
          <p:cNvSpPr/>
          <p:nvPr/>
        </p:nvSpPr>
        <p:spPr>
          <a:xfrm>
            <a:off x="4027990" y="3593900"/>
            <a:ext cx="1960128" cy="503538"/>
          </a:xfrm>
          <a:prstGeom prst="accentCallout1">
            <a:avLst>
              <a:gd name="adj1" fmla="val 18750"/>
              <a:gd name="adj2" fmla="val -8333"/>
              <a:gd name="adj3" fmla="val -114835"/>
              <a:gd name="adj4" fmla="val -39081"/>
            </a:avLst>
          </a:prstGeom>
          <a:solidFill>
            <a:schemeClr val="accent1">
              <a:alpha val="2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spc="50" dirty="0">
                <a:solidFill>
                  <a:srgbClr val="000000"/>
                </a:solidFill>
                <a:latin typeface="Times New Roman" panose="02020603050405020304" pitchFamily="18" charset="0"/>
                <a:cs typeface="Times New Roman" panose="02020603050405020304" pitchFamily="18" charset="0"/>
              </a:rPr>
              <a:t>Strong decline post second week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4AF46DEE-D06B-B965-6B0D-69D6893E55B7}"/>
              </a:ext>
            </a:extLst>
          </p:cNvPr>
          <p:cNvGraphicFramePr/>
          <p:nvPr>
            <p:extLst>
              <p:ext uri="{D42A27DB-BD31-4B8C-83A1-F6EECF244321}">
                <p14:modId xmlns:p14="http://schemas.microsoft.com/office/powerpoint/2010/main" val="282868516"/>
              </p:ext>
            </p:extLst>
          </p:nvPr>
        </p:nvGraphicFramePr>
        <p:xfrm>
          <a:off x="1591" y="1591"/>
          <a:ext cx="1591" cy="1591"/>
        </p:xfrm>
        <a:graphic>
          <a:graphicData uri="http://schemas.openxmlformats.org/presentationml/2006/ole">
            <mc:AlternateContent xmlns:mc="http://schemas.openxmlformats.org/markup-compatibility/2006">
              <mc:Choice xmlns:v="urn:schemas-microsoft-com:vml" Requires="v">
                <p:oleObj name="think-cell Slide" r:id="rId3" imgW="5787" imgH="5787" progId="TCLayout.ActiveDocument.1">
                  <p:embed/>
                </p:oleObj>
              </mc:Choice>
              <mc:Fallback>
                <p:oleObj name="think-cell Slide" r:id="rId3" imgW="5787" imgH="5787" progId="TCLayout.ActiveDocument.1">
                  <p:embed/>
                  <p:pic>
                    <p:nvPicPr>
                      <p:cNvPr id="2" name="think-cell data - do not delete" hidden="1">
                        <a:extLst>
                          <a:ext uri="{FF2B5EF4-FFF2-40B4-BE49-F238E27FC236}">
                            <a16:creationId xmlns:a16="http://schemas.microsoft.com/office/drawing/2014/main" id="{4AF46DEE-D06B-B965-6B0D-69D6893E55B7}"/>
                          </a:ext>
                        </a:extLst>
                      </p:cNvPr>
                      <p:cNvPicPr/>
                      <p:nvPr/>
                    </p:nvPicPr>
                    <p:blipFill>
                      <a:blip r:embed="rId4"/>
                      <a:stretch>
                        <a:fillRect/>
                      </a:stretch>
                    </p:blipFill>
                    <p:spPr>
                      <a:xfrm>
                        <a:off x="1591" y="1591"/>
                        <a:ext cx="1591" cy="1591"/>
                      </a:xfrm>
                      <a:prstGeom prst="rect">
                        <a:avLst/>
                      </a:prstGeom>
                      <a:noFill/>
                      <a:ln cap="flat">
                        <a:noFill/>
                      </a:ln>
                    </p:spPr>
                  </p:pic>
                </p:oleObj>
              </mc:Fallback>
            </mc:AlternateContent>
          </a:graphicData>
        </a:graphic>
      </p:graphicFrame>
      <p:sp>
        <p:nvSpPr>
          <p:cNvPr id="7" name="Slide Number Placeholder 67">
            <a:extLst>
              <a:ext uri="{FF2B5EF4-FFF2-40B4-BE49-F238E27FC236}">
                <a16:creationId xmlns:a16="http://schemas.microsoft.com/office/drawing/2014/main" id="{8C0106E6-F168-23CB-6AA2-993F298F70C0}"/>
              </a:ext>
            </a:extLst>
          </p:cNvPr>
          <p:cNvSpPr txBox="1"/>
          <p:nvPr/>
        </p:nvSpPr>
        <p:spPr>
          <a:xfrm>
            <a:off x="10373346" y="6356351"/>
            <a:ext cx="987552"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5E68ED1-0CE9-4FF4-AF4F-DFB909FFC46C}" type="slidenum">
              <a:rPr lang="en-US" sz="900" b="0" i="0" u="none" strike="noStrike" kern="1200" cap="none" spc="0" baseline="0">
                <a:solidFill>
                  <a:srgbClr val="898989"/>
                </a:solidFill>
                <a:uFillTx/>
                <a:latin typeface="Tenorite"/>
              </a:rPr>
              <a:t>5</a:t>
            </a:fld>
            <a:endParaRPr lang="en-US" sz="900" b="0" i="0" u="none" strike="noStrike" kern="1200" cap="none" spc="0" baseline="0">
              <a:solidFill>
                <a:srgbClr val="898989"/>
              </a:solidFill>
              <a:uFillTx/>
              <a:latin typeface="Tenorite"/>
            </a:endParaRPr>
          </a:p>
        </p:txBody>
      </p:sp>
      <p:sp>
        <p:nvSpPr>
          <p:cNvPr id="8" name="Title 3">
            <a:extLst>
              <a:ext uri="{FF2B5EF4-FFF2-40B4-BE49-F238E27FC236}">
                <a16:creationId xmlns:a16="http://schemas.microsoft.com/office/drawing/2014/main" id="{CDB145FB-43DF-C3D2-1686-6BD9357F86F5}"/>
              </a:ext>
            </a:extLst>
          </p:cNvPr>
          <p:cNvSpPr txBox="1">
            <a:spLocks noGrp="1"/>
          </p:cNvSpPr>
          <p:nvPr>
            <p:ph type="title"/>
          </p:nvPr>
        </p:nvSpPr>
        <p:spPr>
          <a:xfrm>
            <a:off x="731375" y="45474"/>
            <a:ext cx="10729249" cy="765892"/>
          </a:xfrm>
        </p:spPr>
        <p:txBody>
          <a:bodyPr>
            <a:normAutofit/>
          </a:bodyPr>
          <a:lstStyle/>
          <a:p>
            <a:r>
              <a:rPr lang="en-US" sz="3200" cap="all" dirty="0">
                <a:latin typeface="Times New Roman" panose="02020603050405020304" pitchFamily="18" charset="0"/>
                <a:cs typeface="Times New Roman" panose="02020603050405020304" pitchFamily="18" charset="0"/>
              </a:rPr>
              <a:t>Longevity Effects captured in Ranking</a:t>
            </a:r>
          </a:p>
        </p:txBody>
      </p:sp>
      <p:sp>
        <p:nvSpPr>
          <p:cNvPr id="1084" name="Text Placeholder 2">
            <a:extLst>
              <a:ext uri="{FF2B5EF4-FFF2-40B4-BE49-F238E27FC236}">
                <a16:creationId xmlns:a16="http://schemas.microsoft.com/office/drawing/2014/main" id="{8AD53178-51AF-63DE-366D-928081C6B6FF}"/>
              </a:ext>
            </a:extLst>
          </p:cNvPr>
          <p:cNvSpPr txBox="1">
            <a:spLocks/>
          </p:cNvSpPr>
          <p:nvPr/>
        </p:nvSpPr>
        <p:spPr>
          <a:xfrm>
            <a:off x="831102" y="4420801"/>
            <a:ext cx="4816608" cy="2118114"/>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Tenorite"/>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Tenorite"/>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Tenorite"/>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Tenorite"/>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Tenorite"/>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itchFamily="34"/>
              <a:buNone/>
            </a:pPr>
            <a:r>
              <a:rPr lang="en-GB" sz="2200" b="1" spc="50" dirty="0">
                <a:latin typeface="Times New Roman" panose="02020603050405020304" pitchFamily="18" charset="0"/>
                <a:cs typeface="Times New Roman" panose="02020603050405020304" pitchFamily="18" charset="0"/>
              </a:rPr>
              <a:t>Average week on top</a:t>
            </a:r>
          </a:p>
          <a:p>
            <a:pPr marL="0" lvl="1" indent="0">
              <a:lnSpc>
                <a:spcPct val="100000"/>
              </a:lnSpc>
              <a:spcBef>
                <a:spcPts val="1000"/>
              </a:spcBef>
              <a:buNone/>
            </a:pPr>
            <a:r>
              <a:rPr lang="en-GB" sz="1600" spc="50" dirty="0">
                <a:latin typeface="Times New Roman" panose="02020603050405020304" pitchFamily="18" charset="0"/>
                <a:cs typeface="Times New Roman" panose="02020603050405020304" pitchFamily="18" charset="0"/>
              </a:rPr>
              <a:t>This curve illustrates that while hit tracks are few, they accumulate disproportionate exposure and streaming volume — critical for A&amp;R and promotional investment decisions.</a:t>
            </a:r>
          </a:p>
        </p:txBody>
      </p:sp>
      <p:pic>
        <p:nvPicPr>
          <p:cNvPr id="3074" name="Picture 2">
            <a:extLst>
              <a:ext uri="{FF2B5EF4-FFF2-40B4-BE49-F238E27FC236}">
                <a16:creationId xmlns:a16="http://schemas.microsoft.com/office/drawing/2014/main" id="{720F77A2-2300-7682-A8A4-BB435A75E6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896" y="1169416"/>
            <a:ext cx="5023465" cy="2881724"/>
          </a:xfrm>
          <a:prstGeom prst="rect">
            <a:avLst/>
          </a:prstGeom>
          <a:noFill/>
          <a:extLst>
            <a:ext uri="{909E8E84-426E-40DD-AFC4-6F175D3DCCD1}">
              <a14:hiddenFill xmlns:a14="http://schemas.microsoft.com/office/drawing/2010/main">
                <a:solidFill>
                  <a:srgbClr val="FFFFFF"/>
                </a:solidFill>
              </a14:hiddenFill>
            </a:ext>
          </a:extLst>
        </p:spPr>
      </p:pic>
      <p:sp>
        <p:nvSpPr>
          <p:cNvPr id="3" name="Callout: Line with Accent Bar 2">
            <a:extLst>
              <a:ext uri="{FF2B5EF4-FFF2-40B4-BE49-F238E27FC236}">
                <a16:creationId xmlns:a16="http://schemas.microsoft.com/office/drawing/2014/main" id="{45FBDDC5-10F4-B04D-399E-9CC26B8616A3}"/>
              </a:ext>
            </a:extLst>
          </p:cNvPr>
          <p:cNvSpPr/>
          <p:nvPr/>
        </p:nvSpPr>
        <p:spPr>
          <a:xfrm>
            <a:off x="2419670" y="2094014"/>
            <a:ext cx="1153831" cy="752887"/>
          </a:xfrm>
          <a:prstGeom prst="accentCallout1">
            <a:avLst>
              <a:gd name="adj1" fmla="val 18750"/>
              <a:gd name="adj2" fmla="val -8333"/>
              <a:gd name="adj3" fmla="val 124227"/>
              <a:gd name="adj4" fmla="val -60339"/>
            </a:avLst>
          </a:prstGeom>
          <a:solidFill>
            <a:schemeClr val="accent1">
              <a:alpha val="2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spc="50" dirty="0">
                <a:solidFill>
                  <a:srgbClr val="000000"/>
                </a:solidFill>
                <a:latin typeface="Times New Roman" panose="02020603050405020304" pitchFamily="18" charset="0"/>
                <a:cs typeface="Times New Roman" panose="02020603050405020304" pitchFamily="18" charset="0"/>
              </a:rPr>
              <a:t>Long tail distribution curve</a:t>
            </a:r>
          </a:p>
        </p:txBody>
      </p:sp>
      <p:pic>
        <p:nvPicPr>
          <p:cNvPr id="5" name="Picture 4">
            <a:extLst>
              <a:ext uri="{FF2B5EF4-FFF2-40B4-BE49-F238E27FC236}">
                <a16:creationId xmlns:a16="http://schemas.microsoft.com/office/drawing/2014/main" id="{1D47FEE3-13CF-5874-E22C-375C20A8A66C}"/>
              </a:ext>
            </a:extLst>
          </p:cNvPr>
          <p:cNvPicPr>
            <a:picLocks noChangeAspect="1"/>
          </p:cNvPicPr>
          <p:nvPr/>
        </p:nvPicPr>
        <p:blipFill>
          <a:blip r:embed="rId6"/>
          <a:stretch>
            <a:fillRect/>
          </a:stretch>
        </p:blipFill>
        <p:spPr>
          <a:xfrm>
            <a:off x="6096000" y="1130994"/>
            <a:ext cx="5264898" cy="2881725"/>
          </a:xfrm>
          <a:prstGeom prst="rect">
            <a:avLst/>
          </a:prstGeom>
        </p:spPr>
      </p:pic>
      <p:sp>
        <p:nvSpPr>
          <p:cNvPr id="6" name="Rectangle 5">
            <a:extLst>
              <a:ext uri="{FF2B5EF4-FFF2-40B4-BE49-F238E27FC236}">
                <a16:creationId xmlns:a16="http://schemas.microsoft.com/office/drawing/2014/main" id="{E54C3AEA-9D8A-CFA8-E21F-589C2A5E1052}"/>
              </a:ext>
            </a:extLst>
          </p:cNvPr>
          <p:cNvSpPr/>
          <p:nvPr/>
        </p:nvSpPr>
        <p:spPr>
          <a:xfrm>
            <a:off x="7835337" y="2016235"/>
            <a:ext cx="317864" cy="1570899"/>
          </a:xfrm>
          <a:prstGeom prst="rect">
            <a:avLst/>
          </a:prstGeom>
          <a:solidFill>
            <a:schemeClr val="accent1">
              <a:alpha val="26000"/>
            </a:schemeClr>
          </a:solidFill>
          <a:ln>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68D3342-5C30-4023-0D95-60808B2FAAAC}"/>
              </a:ext>
            </a:extLst>
          </p:cNvPr>
          <p:cNvSpPr/>
          <p:nvPr/>
        </p:nvSpPr>
        <p:spPr>
          <a:xfrm>
            <a:off x="9376335" y="1406136"/>
            <a:ext cx="317864" cy="1939885"/>
          </a:xfrm>
          <a:prstGeom prst="rect">
            <a:avLst/>
          </a:prstGeom>
          <a:solidFill>
            <a:schemeClr val="accent1">
              <a:alpha val="26000"/>
            </a:schemeClr>
          </a:solidFill>
          <a:ln>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BBA9A28-0471-A834-51D4-F70115651D63}"/>
              </a:ext>
            </a:extLst>
          </p:cNvPr>
          <p:cNvSpPr/>
          <p:nvPr/>
        </p:nvSpPr>
        <p:spPr>
          <a:xfrm>
            <a:off x="6450302" y="2846901"/>
            <a:ext cx="247571" cy="829512"/>
          </a:xfrm>
          <a:prstGeom prst="rect">
            <a:avLst/>
          </a:prstGeom>
          <a:solidFill>
            <a:schemeClr val="accent1">
              <a:alpha val="26000"/>
            </a:schemeClr>
          </a:solidFill>
          <a:ln>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allout: Line with Accent Bar 10">
            <a:extLst>
              <a:ext uri="{FF2B5EF4-FFF2-40B4-BE49-F238E27FC236}">
                <a16:creationId xmlns:a16="http://schemas.microsoft.com/office/drawing/2014/main" id="{86B7E48A-A2A5-3BFC-71AF-39C0820B1746}"/>
              </a:ext>
            </a:extLst>
          </p:cNvPr>
          <p:cNvSpPr/>
          <p:nvPr/>
        </p:nvSpPr>
        <p:spPr>
          <a:xfrm>
            <a:off x="9806086" y="1505915"/>
            <a:ext cx="1134519" cy="737883"/>
          </a:xfrm>
          <a:prstGeom prst="accentCallout1">
            <a:avLst>
              <a:gd name="adj1" fmla="val 18750"/>
              <a:gd name="adj2" fmla="val -8333"/>
              <a:gd name="adj3" fmla="val 39176"/>
              <a:gd name="adj4" fmla="val -26680"/>
            </a:avLst>
          </a:prstGeom>
          <a:solidFill>
            <a:schemeClr val="accent1">
              <a:alpha val="2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spc="50" dirty="0">
                <a:solidFill>
                  <a:srgbClr val="000000"/>
                </a:solidFill>
                <a:latin typeface="Times New Roman" panose="02020603050405020304" pitchFamily="18" charset="0"/>
                <a:cs typeface="Times New Roman" panose="02020603050405020304" pitchFamily="18" charset="0"/>
              </a:rPr>
              <a:t>Strong seasonal effects observed</a:t>
            </a:r>
          </a:p>
        </p:txBody>
      </p:sp>
      <p:graphicFrame>
        <p:nvGraphicFramePr>
          <p:cNvPr id="12" name="Table Placeholder 2">
            <a:extLst>
              <a:ext uri="{FF2B5EF4-FFF2-40B4-BE49-F238E27FC236}">
                <a16:creationId xmlns:a16="http://schemas.microsoft.com/office/drawing/2014/main" id="{23979944-B9F3-CBBD-9A96-9A43CC30226F}"/>
              </a:ext>
            </a:extLst>
          </p:cNvPr>
          <p:cNvGraphicFramePr>
            <a:graphicFrameLocks/>
          </p:cNvGraphicFramePr>
          <p:nvPr>
            <p:extLst>
              <p:ext uri="{D42A27DB-BD31-4B8C-83A1-F6EECF244321}">
                <p14:modId xmlns:p14="http://schemas.microsoft.com/office/powerpoint/2010/main" val="884529020"/>
              </p:ext>
            </p:extLst>
          </p:nvPr>
        </p:nvGraphicFramePr>
        <p:xfrm>
          <a:off x="3857873" y="1496956"/>
          <a:ext cx="1626560" cy="1386180"/>
        </p:xfrm>
        <a:graphic>
          <a:graphicData uri="http://schemas.openxmlformats.org/drawingml/2006/table">
            <a:tbl>
              <a:tblPr firstRow="1" bandRow="1">
                <a:tableStyleId>{5940675A-B579-460E-94D1-54222C63F5DA}</a:tableStyleId>
              </a:tblPr>
              <a:tblGrid>
                <a:gridCol w="813280">
                  <a:extLst>
                    <a:ext uri="{9D8B030D-6E8A-4147-A177-3AD203B41FA5}">
                      <a16:colId xmlns:a16="http://schemas.microsoft.com/office/drawing/2014/main" val="3534201921"/>
                    </a:ext>
                  </a:extLst>
                </a:gridCol>
                <a:gridCol w="813280">
                  <a:extLst>
                    <a:ext uri="{9D8B030D-6E8A-4147-A177-3AD203B41FA5}">
                      <a16:colId xmlns:a16="http://schemas.microsoft.com/office/drawing/2014/main" val="4065295974"/>
                    </a:ext>
                  </a:extLst>
                </a:gridCol>
              </a:tblGrid>
              <a:tr h="277161">
                <a:tc>
                  <a:txBody>
                    <a:bodyPr/>
                    <a:lstStyle/>
                    <a:p>
                      <a:pPr lvl="0" algn="ctr"/>
                      <a:r>
                        <a:rPr lang="en-US" sz="1600" b="1" dirty="0">
                          <a:latin typeface="Times New Roman" panose="02020603050405020304" pitchFamily="18" charset="0"/>
                          <a:cs typeface="Times New Roman" panose="02020603050405020304" pitchFamily="18" charset="0"/>
                        </a:rPr>
                        <a:t>Metric</a:t>
                      </a:r>
                    </a:p>
                  </a:txBody>
                  <a:tcPr anchor="ctr"/>
                </a:tc>
                <a:tc>
                  <a:txBody>
                    <a:bodyPr/>
                    <a:lstStyle/>
                    <a:p>
                      <a:pPr lvl="0" algn="ctr"/>
                      <a:r>
                        <a:rPr lang="en-US" sz="1600" b="1" dirty="0">
                          <a:latin typeface="Times New Roman" panose="02020603050405020304" pitchFamily="18" charset="0"/>
                          <a:cs typeface="Times New Roman" panose="02020603050405020304" pitchFamily="18" charset="0"/>
                        </a:rPr>
                        <a:t>Value</a:t>
                      </a:r>
                    </a:p>
                  </a:txBody>
                  <a:tcPr anchor="ctr"/>
                </a:tc>
                <a:extLst>
                  <a:ext uri="{0D108BD9-81ED-4DB2-BD59-A6C34878D82A}">
                    <a16:rowId xmlns:a16="http://schemas.microsoft.com/office/drawing/2014/main" val="484262582"/>
                  </a:ext>
                </a:extLst>
              </a:tr>
              <a:tr h="350300">
                <a:tc>
                  <a:txBody>
                    <a:bodyPr/>
                    <a:lstStyle/>
                    <a:p>
                      <a:pPr lvl="0" algn="ctr"/>
                      <a:r>
                        <a:rPr lang="en-US" sz="1400" dirty="0">
                          <a:latin typeface="Times New Roman" panose="02020603050405020304" pitchFamily="18" charset="0"/>
                          <a:cs typeface="Times New Roman" panose="02020603050405020304" pitchFamily="18" charset="0"/>
                        </a:rPr>
                        <a:t>Mean</a:t>
                      </a:r>
                    </a:p>
                  </a:txBody>
                  <a:tcPr anchor="ctr"/>
                </a:tc>
                <a:tc>
                  <a:txBody>
                    <a:bodyPr/>
                    <a:lstStyle/>
                    <a:p>
                      <a:pPr lvl="0" algn="ctr"/>
                      <a:r>
                        <a:rPr lang="en-US" sz="1400" dirty="0">
                          <a:latin typeface="Times New Roman" panose="02020603050405020304" pitchFamily="18" charset="0"/>
                          <a:cs typeface="Times New Roman" panose="02020603050405020304" pitchFamily="18" charset="0"/>
                        </a:rPr>
                        <a:t>2 week</a:t>
                      </a:r>
                    </a:p>
                  </a:txBody>
                  <a:tcPr anchor="ctr"/>
                </a:tc>
                <a:extLst>
                  <a:ext uri="{0D108BD9-81ED-4DB2-BD59-A6C34878D82A}">
                    <a16:rowId xmlns:a16="http://schemas.microsoft.com/office/drawing/2014/main" val="2970337345"/>
                  </a:ext>
                </a:extLst>
              </a:tr>
              <a:tr h="350300">
                <a:tc>
                  <a:txBody>
                    <a:bodyPr/>
                    <a:lstStyle/>
                    <a:p>
                      <a:pPr lvl="0" algn="ctr"/>
                      <a:r>
                        <a:rPr lang="en-US" sz="1400" dirty="0">
                          <a:solidFill>
                            <a:schemeClr val="tx1"/>
                          </a:solidFill>
                          <a:latin typeface="Times New Roman" panose="02020603050405020304" pitchFamily="18" charset="0"/>
                          <a:cs typeface="Times New Roman" panose="02020603050405020304" pitchFamily="18" charset="0"/>
                        </a:rPr>
                        <a:t>Median</a:t>
                      </a:r>
                    </a:p>
                  </a:txBody>
                  <a:tcPr anchor="ctr"/>
                </a:tc>
                <a:tc>
                  <a:txBody>
                    <a:bodyPr/>
                    <a:lstStyle/>
                    <a:p>
                      <a:pPr lvl="0" algn="ctr"/>
                      <a:r>
                        <a:rPr lang="en-US" sz="1400" dirty="0">
                          <a:solidFill>
                            <a:schemeClr val="tx1"/>
                          </a:solidFill>
                          <a:latin typeface="Times New Roman" panose="02020603050405020304" pitchFamily="18" charset="0"/>
                          <a:cs typeface="Times New Roman" panose="02020603050405020304" pitchFamily="18" charset="0"/>
                        </a:rPr>
                        <a:t>7 week</a:t>
                      </a:r>
                    </a:p>
                  </a:txBody>
                  <a:tcPr anchor="ctr"/>
                </a:tc>
                <a:extLst>
                  <a:ext uri="{0D108BD9-81ED-4DB2-BD59-A6C34878D82A}">
                    <a16:rowId xmlns:a16="http://schemas.microsoft.com/office/drawing/2014/main" val="266159738"/>
                  </a:ext>
                </a:extLst>
              </a:tr>
              <a:tr h="350300">
                <a:tc>
                  <a:txBody>
                    <a:bodyPr/>
                    <a:lstStyle/>
                    <a:p>
                      <a:pPr lvl="0" algn="ctr"/>
                      <a:r>
                        <a:rPr lang="en-US" sz="1400" dirty="0">
                          <a:latin typeface="Times New Roman" panose="02020603050405020304" pitchFamily="18" charset="0"/>
                          <a:cs typeface="Times New Roman" panose="02020603050405020304" pitchFamily="18" charset="0"/>
                        </a:rPr>
                        <a:t>Std. dev</a:t>
                      </a:r>
                    </a:p>
                  </a:txBody>
                  <a:tcPr anchor="ctr"/>
                </a:tc>
                <a:tc>
                  <a:txBody>
                    <a:bodyPr/>
                    <a:lstStyle/>
                    <a:p>
                      <a:pPr lvl="0" algn="ctr"/>
                      <a:r>
                        <a:rPr lang="en-US" sz="1400" dirty="0">
                          <a:latin typeface="Times New Roman" panose="02020603050405020304" pitchFamily="18" charset="0"/>
                          <a:cs typeface="Times New Roman" panose="02020603050405020304" pitchFamily="18" charset="0"/>
                        </a:rPr>
                        <a:t>13 week</a:t>
                      </a:r>
                    </a:p>
                  </a:txBody>
                  <a:tcPr anchor="ctr"/>
                </a:tc>
                <a:extLst>
                  <a:ext uri="{0D108BD9-81ED-4DB2-BD59-A6C34878D82A}">
                    <a16:rowId xmlns:a16="http://schemas.microsoft.com/office/drawing/2014/main" val="1992522730"/>
                  </a:ext>
                </a:extLst>
              </a:tr>
            </a:tbl>
          </a:graphicData>
        </a:graphic>
      </p:graphicFrame>
      <p:cxnSp>
        <p:nvCxnSpPr>
          <p:cNvPr id="17" name="Straight Arrow Connector 16">
            <a:extLst>
              <a:ext uri="{FF2B5EF4-FFF2-40B4-BE49-F238E27FC236}">
                <a16:creationId xmlns:a16="http://schemas.microsoft.com/office/drawing/2014/main" id="{C3CBD7DD-1FF3-F082-FB0A-764E5AC81A41}"/>
              </a:ext>
            </a:extLst>
          </p:cNvPr>
          <p:cNvCxnSpPr>
            <a:cxnSpLocks/>
          </p:cNvCxnSpPr>
          <p:nvPr/>
        </p:nvCxnSpPr>
        <p:spPr>
          <a:xfrm>
            <a:off x="2108200" y="4012719"/>
            <a:ext cx="0" cy="4080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937D452E-B7E3-6A09-8DEF-252D45921ADB}"/>
              </a:ext>
            </a:extLst>
          </p:cNvPr>
          <p:cNvSpPr/>
          <p:nvPr/>
        </p:nvSpPr>
        <p:spPr>
          <a:xfrm>
            <a:off x="530896" y="6275543"/>
            <a:ext cx="9709889" cy="40808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050" dirty="0">
                <a:solidFill>
                  <a:schemeClr val="tx1"/>
                </a:solidFill>
              </a:rPr>
              <a:t>*A&amp;R teams use metrics like </a:t>
            </a:r>
            <a:r>
              <a:rPr lang="en-GB" sz="1050" b="1" dirty="0">
                <a:solidFill>
                  <a:schemeClr val="tx1"/>
                </a:solidFill>
              </a:rPr>
              <a:t>track longevity</a:t>
            </a:r>
            <a:r>
              <a:rPr lang="en-GB" sz="1050" dirty="0">
                <a:solidFill>
                  <a:schemeClr val="tx1"/>
                </a:solidFill>
              </a:rPr>
              <a:t> to decide </a:t>
            </a:r>
            <a:r>
              <a:rPr lang="en-GB" sz="1050" b="1" dirty="0">
                <a:solidFill>
                  <a:schemeClr val="tx1"/>
                </a:solidFill>
              </a:rPr>
              <a:t>which artists or tracks to invest in</a:t>
            </a:r>
            <a:r>
              <a:rPr lang="en-GB" sz="1050" dirty="0">
                <a:solidFill>
                  <a:schemeClr val="tx1"/>
                </a:solidFill>
              </a:rPr>
              <a:t>, promote further, or include in future projects</a:t>
            </a:r>
            <a:r>
              <a:rPr lang="en-GB" sz="1050" dirty="0"/>
              <a:t>.</a:t>
            </a:r>
            <a:endParaRPr lang="en-US" sz="1050" dirty="0"/>
          </a:p>
        </p:txBody>
      </p:sp>
      <p:graphicFrame>
        <p:nvGraphicFramePr>
          <p:cNvPr id="20" name="Table Placeholder 2">
            <a:extLst>
              <a:ext uri="{FF2B5EF4-FFF2-40B4-BE49-F238E27FC236}">
                <a16:creationId xmlns:a16="http://schemas.microsoft.com/office/drawing/2014/main" id="{5FC5E81A-2D17-1112-D0C8-1A12D79A8992}"/>
              </a:ext>
            </a:extLst>
          </p:cNvPr>
          <p:cNvGraphicFramePr>
            <a:graphicFrameLocks/>
          </p:cNvGraphicFramePr>
          <p:nvPr>
            <p:extLst>
              <p:ext uri="{D42A27DB-BD31-4B8C-83A1-F6EECF244321}">
                <p14:modId xmlns:p14="http://schemas.microsoft.com/office/powerpoint/2010/main" val="1752647304"/>
              </p:ext>
            </p:extLst>
          </p:nvPr>
        </p:nvGraphicFramePr>
        <p:xfrm>
          <a:off x="6277707" y="4147238"/>
          <a:ext cx="2186166" cy="1755226"/>
        </p:xfrm>
        <a:graphic>
          <a:graphicData uri="http://schemas.openxmlformats.org/drawingml/2006/table">
            <a:tbl>
              <a:tblPr firstRow="1" bandRow="1">
                <a:tableStyleId>{5940675A-B579-460E-94D1-54222C63F5DA}</a:tableStyleId>
              </a:tblPr>
              <a:tblGrid>
                <a:gridCol w="1093083">
                  <a:extLst>
                    <a:ext uri="{9D8B030D-6E8A-4147-A177-3AD203B41FA5}">
                      <a16:colId xmlns:a16="http://schemas.microsoft.com/office/drawing/2014/main" val="3534201921"/>
                    </a:ext>
                  </a:extLst>
                </a:gridCol>
                <a:gridCol w="1093083">
                  <a:extLst>
                    <a:ext uri="{9D8B030D-6E8A-4147-A177-3AD203B41FA5}">
                      <a16:colId xmlns:a16="http://schemas.microsoft.com/office/drawing/2014/main" val="4065295974"/>
                    </a:ext>
                  </a:extLst>
                </a:gridCol>
              </a:tblGrid>
              <a:tr h="277161">
                <a:tc>
                  <a:txBody>
                    <a:bodyPr/>
                    <a:lstStyle/>
                    <a:p>
                      <a:pPr lvl="0" algn="ctr"/>
                      <a:r>
                        <a:rPr lang="en-US" sz="1600" b="1" dirty="0">
                          <a:latin typeface="Times New Roman" panose="02020603050405020304" pitchFamily="18" charset="0"/>
                          <a:cs typeface="Times New Roman" panose="02020603050405020304" pitchFamily="18" charset="0"/>
                        </a:rPr>
                        <a:t>Metric</a:t>
                      </a:r>
                    </a:p>
                  </a:txBody>
                  <a:tcPr anchor="ctr"/>
                </a:tc>
                <a:tc>
                  <a:txBody>
                    <a:bodyPr/>
                    <a:lstStyle/>
                    <a:p>
                      <a:pPr lvl="0" algn="ctr"/>
                      <a:r>
                        <a:rPr lang="en-US" sz="1600" b="1" dirty="0">
                          <a:latin typeface="Times New Roman" panose="02020603050405020304" pitchFamily="18" charset="0"/>
                          <a:cs typeface="Times New Roman" panose="02020603050405020304" pitchFamily="18" charset="0"/>
                        </a:rPr>
                        <a:t>Value</a:t>
                      </a:r>
                    </a:p>
                  </a:txBody>
                  <a:tcPr anchor="ctr"/>
                </a:tc>
                <a:extLst>
                  <a:ext uri="{0D108BD9-81ED-4DB2-BD59-A6C34878D82A}">
                    <a16:rowId xmlns:a16="http://schemas.microsoft.com/office/drawing/2014/main" val="484262582"/>
                  </a:ext>
                </a:extLst>
              </a:tr>
              <a:tr h="350300">
                <a:tc>
                  <a:txBody>
                    <a:bodyPr/>
                    <a:lstStyle/>
                    <a:p>
                      <a:pPr lvl="0" algn="ctr"/>
                      <a:r>
                        <a:rPr lang="en-US" sz="1400" dirty="0">
                          <a:latin typeface="Times New Roman" panose="02020603050405020304" pitchFamily="18" charset="0"/>
                          <a:cs typeface="Times New Roman" panose="02020603050405020304" pitchFamily="18" charset="0"/>
                        </a:rPr>
                        <a:t>Mean</a:t>
                      </a:r>
                    </a:p>
                  </a:txBody>
                  <a:tcPr anchor="ctr"/>
                </a:tc>
                <a:tc>
                  <a:txBody>
                    <a:bodyPr/>
                    <a:lstStyle/>
                    <a:p>
                      <a:pPr lvl="0" algn="ctr"/>
                      <a:r>
                        <a:rPr lang="en-DE" sz="1400" dirty="0">
                          <a:latin typeface="Times New Roman" panose="02020603050405020304" pitchFamily="18" charset="0"/>
                          <a:cs typeface="Times New Roman" panose="02020603050405020304" pitchFamily="18" charset="0"/>
                        </a:rPr>
                        <a:t>2</a:t>
                      </a:r>
                      <a:r>
                        <a:rPr lang="de-DE" sz="1400" dirty="0">
                          <a:latin typeface="Times New Roman" panose="02020603050405020304" pitchFamily="18" charset="0"/>
                          <a:cs typeface="Times New Roman" panose="02020603050405020304" pitchFamily="18" charset="0"/>
                        </a:rPr>
                        <a:t>,</a:t>
                      </a:r>
                      <a:r>
                        <a:rPr lang="en-DE" sz="1400" dirty="0">
                          <a:latin typeface="Times New Roman" panose="02020603050405020304" pitchFamily="18" charset="0"/>
                          <a:cs typeface="Times New Roman" panose="02020603050405020304" pitchFamily="18" charset="0"/>
                        </a:rPr>
                        <a:t>755</a:t>
                      </a:r>
                      <a:r>
                        <a:rPr lang="de-DE" sz="1400" dirty="0">
                          <a:latin typeface="Times New Roman" panose="02020603050405020304" pitchFamily="18" charset="0"/>
                          <a:cs typeface="Times New Roman" panose="02020603050405020304" pitchFamily="18" charset="0"/>
                        </a:rPr>
                        <a:t>,</a:t>
                      </a:r>
                      <a:r>
                        <a:rPr lang="en-DE" sz="1400" dirty="0">
                          <a:latin typeface="Times New Roman" panose="02020603050405020304" pitchFamily="18" charset="0"/>
                          <a:cs typeface="Times New Roman" panose="02020603050405020304" pitchFamily="18" charset="0"/>
                        </a:rPr>
                        <a:t>602</a:t>
                      </a:r>
                      <a:endParaRPr 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970337345"/>
                  </a:ext>
                </a:extLst>
              </a:tr>
              <a:tr h="386882">
                <a:tc>
                  <a:txBody>
                    <a:bodyPr/>
                    <a:lstStyle/>
                    <a:p>
                      <a:pPr lvl="0" algn="ctr"/>
                      <a:r>
                        <a:rPr lang="en-US" sz="1400" dirty="0">
                          <a:latin typeface="Times New Roman" panose="02020603050405020304" pitchFamily="18" charset="0"/>
                          <a:cs typeface="Times New Roman" panose="02020603050405020304" pitchFamily="18" charset="0"/>
                        </a:rPr>
                        <a:t>Median</a:t>
                      </a:r>
                    </a:p>
                  </a:txBody>
                  <a:tcPr anchor="ctr"/>
                </a:tc>
                <a:tc>
                  <a:txBody>
                    <a:bodyPr/>
                    <a:lstStyle/>
                    <a:p>
                      <a:pPr lvl="0" algn="ctr"/>
                      <a:r>
                        <a:rPr lang="en-US" sz="1400" dirty="0">
                          <a:latin typeface="Times New Roman" panose="02020603050405020304" pitchFamily="18" charset="0"/>
                          <a:cs typeface="Times New Roman" panose="02020603050405020304" pitchFamily="18" charset="0"/>
                        </a:rPr>
                        <a:t>2,495,904</a:t>
                      </a:r>
                    </a:p>
                  </a:txBody>
                  <a:tcPr anchor="ctr"/>
                </a:tc>
                <a:extLst>
                  <a:ext uri="{0D108BD9-81ED-4DB2-BD59-A6C34878D82A}">
                    <a16:rowId xmlns:a16="http://schemas.microsoft.com/office/drawing/2014/main" val="266159738"/>
                  </a:ext>
                </a:extLst>
              </a:tr>
              <a:tr h="341382">
                <a:tc>
                  <a:txBody>
                    <a:bodyPr/>
                    <a:lstStyle/>
                    <a:p>
                      <a:pPr lvl="0" algn="ctr"/>
                      <a:r>
                        <a:rPr lang="en-US" sz="1400" dirty="0">
                          <a:latin typeface="Times New Roman" panose="02020603050405020304" pitchFamily="18" charset="0"/>
                          <a:cs typeface="Times New Roman" panose="02020603050405020304" pitchFamily="18" charset="0"/>
                        </a:rPr>
                        <a:t>Top 25%</a:t>
                      </a:r>
                    </a:p>
                  </a:txBody>
                  <a:tcPr anchor="ctr"/>
                </a:tc>
                <a:tc>
                  <a:txBody>
                    <a:bodyPr/>
                    <a:lstStyle/>
                    <a:p>
                      <a:pPr lvl="0" algn="ctr"/>
                      <a:r>
                        <a:rPr lang="en-DE" sz="1400" kern="1200" dirty="0">
                          <a:solidFill>
                            <a:srgbClr val="000000"/>
                          </a:solidFill>
                          <a:latin typeface="Times New Roman" panose="02020603050405020304" pitchFamily="18" charset="0"/>
                          <a:cs typeface="Times New Roman" panose="02020603050405020304" pitchFamily="18" charset="0"/>
                        </a:rPr>
                        <a:t>3</a:t>
                      </a:r>
                      <a:r>
                        <a:rPr lang="de-DE" sz="1400" kern="1200" dirty="0">
                          <a:solidFill>
                            <a:srgbClr val="000000"/>
                          </a:solidFill>
                          <a:latin typeface="Times New Roman" panose="02020603050405020304" pitchFamily="18" charset="0"/>
                          <a:cs typeface="Times New Roman" panose="02020603050405020304" pitchFamily="18" charset="0"/>
                        </a:rPr>
                        <a:t>,</a:t>
                      </a:r>
                      <a:r>
                        <a:rPr lang="en-DE" sz="1400" kern="1200" dirty="0">
                          <a:solidFill>
                            <a:srgbClr val="000000"/>
                          </a:solidFill>
                          <a:latin typeface="Times New Roman" panose="02020603050405020304" pitchFamily="18" charset="0"/>
                          <a:cs typeface="Times New Roman" panose="02020603050405020304" pitchFamily="18" charset="0"/>
                        </a:rPr>
                        <a:t>106</a:t>
                      </a:r>
                      <a:r>
                        <a:rPr lang="de-DE" sz="1400" kern="1200" dirty="0">
                          <a:solidFill>
                            <a:srgbClr val="000000"/>
                          </a:solidFill>
                          <a:latin typeface="Times New Roman" panose="02020603050405020304" pitchFamily="18" charset="0"/>
                          <a:cs typeface="Times New Roman" panose="02020603050405020304" pitchFamily="18" charset="0"/>
                        </a:rPr>
                        <a:t>,</a:t>
                      </a:r>
                      <a:r>
                        <a:rPr lang="en-DE" sz="1400" kern="1200" dirty="0">
                          <a:solidFill>
                            <a:srgbClr val="000000"/>
                          </a:solidFill>
                          <a:latin typeface="Times New Roman" panose="02020603050405020304" pitchFamily="18" charset="0"/>
                          <a:cs typeface="Times New Roman" panose="02020603050405020304" pitchFamily="18" charset="0"/>
                        </a:rPr>
                        <a:t>299</a:t>
                      </a:r>
                      <a:endParaRPr lang="en-US" sz="1400" kern="1200" dirty="0">
                        <a:solidFill>
                          <a:srgbClr val="000000"/>
                        </a:solidFill>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897728313"/>
                  </a:ext>
                </a:extLst>
              </a:tr>
              <a:tr h="341382">
                <a:tc>
                  <a:txBody>
                    <a:bodyPr/>
                    <a:lstStyle/>
                    <a:p>
                      <a:pPr lvl="0" algn="ctr"/>
                      <a:r>
                        <a:rPr lang="en-US" sz="1400" dirty="0">
                          <a:latin typeface="Times New Roman" panose="02020603050405020304" pitchFamily="18" charset="0"/>
                          <a:cs typeface="Times New Roman" panose="02020603050405020304" pitchFamily="18" charset="0"/>
                        </a:rPr>
                        <a:t>Top 75%</a:t>
                      </a:r>
                    </a:p>
                  </a:txBody>
                  <a:tcPr anchor="ctr"/>
                </a:tc>
                <a:tc>
                  <a:txBody>
                    <a:bodyPr/>
                    <a:lstStyle/>
                    <a:p>
                      <a:pPr lvl="0" algn="ctr"/>
                      <a:r>
                        <a:rPr lang="en-DE" sz="1400" kern="1200" dirty="0">
                          <a:solidFill>
                            <a:srgbClr val="000000"/>
                          </a:solidFill>
                          <a:latin typeface="Times New Roman" panose="02020603050405020304" pitchFamily="18" charset="0"/>
                          <a:cs typeface="Times New Roman" panose="02020603050405020304" pitchFamily="18" charset="0"/>
                        </a:rPr>
                        <a:t>2</a:t>
                      </a:r>
                      <a:r>
                        <a:rPr lang="de-DE" sz="1400" kern="1200" dirty="0">
                          <a:solidFill>
                            <a:srgbClr val="000000"/>
                          </a:solidFill>
                          <a:latin typeface="Times New Roman" panose="02020603050405020304" pitchFamily="18" charset="0"/>
                          <a:cs typeface="Times New Roman" panose="02020603050405020304" pitchFamily="18" charset="0"/>
                        </a:rPr>
                        <a:t>,</a:t>
                      </a:r>
                      <a:r>
                        <a:rPr lang="en-DE" sz="1400" kern="1200" dirty="0">
                          <a:solidFill>
                            <a:srgbClr val="000000"/>
                          </a:solidFill>
                          <a:latin typeface="Times New Roman" panose="02020603050405020304" pitchFamily="18" charset="0"/>
                          <a:cs typeface="Times New Roman" panose="02020603050405020304" pitchFamily="18" charset="0"/>
                        </a:rPr>
                        <a:t>092</a:t>
                      </a:r>
                      <a:r>
                        <a:rPr lang="de-DE" sz="1400" kern="1200" dirty="0">
                          <a:solidFill>
                            <a:srgbClr val="000000"/>
                          </a:solidFill>
                          <a:latin typeface="Times New Roman" panose="02020603050405020304" pitchFamily="18" charset="0"/>
                          <a:cs typeface="Times New Roman" panose="02020603050405020304" pitchFamily="18" charset="0"/>
                        </a:rPr>
                        <a:t>,</a:t>
                      </a:r>
                      <a:r>
                        <a:rPr lang="en-DE" sz="1400" kern="1200" dirty="0">
                          <a:solidFill>
                            <a:srgbClr val="000000"/>
                          </a:solidFill>
                          <a:latin typeface="Times New Roman" panose="02020603050405020304" pitchFamily="18" charset="0"/>
                          <a:cs typeface="Times New Roman" panose="02020603050405020304" pitchFamily="18" charset="0"/>
                        </a:rPr>
                        <a:t>181</a:t>
                      </a:r>
                      <a:endParaRPr lang="en-US" sz="1400" kern="1200" dirty="0">
                        <a:solidFill>
                          <a:srgbClr val="000000"/>
                        </a:solidFill>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3999010948"/>
                  </a:ext>
                </a:extLst>
              </a:tr>
            </a:tbl>
          </a:graphicData>
        </a:graphic>
      </p:graphicFrame>
      <p:sp>
        <p:nvSpPr>
          <p:cNvPr id="22" name="Text Placeholder 2">
            <a:extLst>
              <a:ext uri="{FF2B5EF4-FFF2-40B4-BE49-F238E27FC236}">
                <a16:creationId xmlns:a16="http://schemas.microsoft.com/office/drawing/2014/main" id="{07DD9FBF-E210-0374-F8E6-8C9678753228}"/>
              </a:ext>
            </a:extLst>
          </p:cNvPr>
          <p:cNvSpPr txBox="1">
            <a:spLocks/>
          </p:cNvSpPr>
          <p:nvPr/>
        </p:nvSpPr>
        <p:spPr>
          <a:xfrm>
            <a:off x="12351471" y="3683081"/>
            <a:ext cx="3128803" cy="560822"/>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Tenorite"/>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Tenorite"/>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Tenorite"/>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Tenorite"/>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Tenorite"/>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itchFamily="34"/>
              <a:buNone/>
            </a:pPr>
            <a:endParaRPr lang="en-GB" sz="1600" spc="5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C75607E6-DC4F-6BEE-EB91-5F9EC8077376}"/>
              </a:ext>
            </a:extLst>
          </p:cNvPr>
          <p:cNvSpPr/>
          <p:nvPr/>
        </p:nvSpPr>
        <p:spPr>
          <a:xfrm>
            <a:off x="6364004" y="5967408"/>
            <a:ext cx="2013571" cy="243191"/>
          </a:xfrm>
          <a:prstGeom prst="rect">
            <a:avLst/>
          </a:prstGeom>
          <a:solidFill>
            <a:schemeClr val="accent1">
              <a:alpha val="2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spc="50" dirty="0">
                <a:solidFill>
                  <a:srgbClr val="000000"/>
                </a:solidFill>
                <a:latin typeface="Times New Roman" panose="02020603050405020304" pitchFamily="18" charset="0"/>
                <a:cs typeface="Times New Roman" panose="02020603050405020304" pitchFamily="18" charset="0"/>
              </a:rPr>
              <a:t>Value for top </a:t>
            </a:r>
            <a:r>
              <a:rPr lang="en-US" sz="1400" b="1" spc="50">
                <a:solidFill>
                  <a:srgbClr val="000000"/>
                </a:solidFill>
                <a:latin typeface="Times New Roman" panose="02020603050405020304" pitchFamily="18" charset="0"/>
                <a:cs typeface="Times New Roman" panose="02020603050405020304" pitchFamily="18" charset="0"/>
              </a:rPr>
              <a:t>- 10</a:t>
            </a:r>
            <a:endParaRPr lang="en-US" sz="1400" b="1" spc="50" dirty="0">
              <a:solidFill>
                <a:srgbClr val="000000"/>
              </a:solidFill>
              <a:latin typeface="Times New Roman" panose="02020603050405020304" pitchFamily="18" charset="0"/>
              <a:cs typeface="Times New Roman" panose="02020603050405020304" pitchFamily="18" charset="0"/>
            </a:endParaRPr>
          </a:p>
        </p:txBody>
      </p:sp>
      <p:sp>
        <p:nvSpPr>
          <p:cNvPr id="26" name="Text Placeholder 2">
            <a:extLst>
              <a:ext uri="{FF2B5EF4-FFF2-40B4-BE49-F238E27FC236}">
                <a16:creationId xmlns:a16="http://schemas.microsoft.com/office/drawing/2014/main" id="{6693E535-D3EC-7B94-641A-25893B1C36A9}"/>
              </a:ext>
            </a:extLst>
          </p:cNvPr>
          <p:cNvSpPr txBox="1">
            <a:spLocks/>
          </p:cNvSpPr>
          <p:nvPr/>
        </p:nvSpPr>
        <p:spPr>
          <a:xfrm>
            <a:off x="11902537" y="1909635"/>
            <a:ext cx="3128803" cy="560822"/>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Tenorite"/>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Tenorite"/>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Tenorite"/>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Tenorite"/>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Tenorite"/>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itchFamily="34"/>
              <a:buNone/>
            </a:pPr>
            <a:endParaRPr lang="en-GB" sz="1600" spc="50" dirty="0">
              <a:latin typeface="Times New Roman" panose="02020603050405020304" pitchFamily="18" charset="0"/>
              <a:cs typeface="Times New Roman" panose="02020603050405020304" pitchFamily="18" charset="0"/>
            </a:endParaRPr>
          </a:p>
        </p:txBody>
      </p:sp>
      <p:sp>
        <p:nvSpPr>
          <p:cNvPr id="27" name="Text Placeholder 2">
            <a:extLst>
              <a:ext uri="{FF2B5EF4-FFF2-40B4-BE49-F238E27FC236}">
                <a16:creationId xmlns:a16="http://schemas.microsoft.com/office/drawing/2014/main" id="{4D7E1C74-0F4B-3883-275D-44D9C5B4DFA8}"/>
              </a:ext>
            </a:extLst>
          </p:cNvPr>
          <p:cNvSpPr txBox="1">
            <a:spLocks/>
          </p:cNvSpPr>
          <p:nvPr/>
        </p:nvSpPr>
        <p:spPr>
          <a:xfrm>
            <a:off x="8509388" y="5032020"/>
            <a:ext cx="3128803" cy="1205102"/>
          </a:xfrm>
          <a:prstGeom prst="rect">
            <a:avLst/>
          </a:prstGeom>
          <a:noFill/>
          <a:ln>
            <a:noFill/>
          </a:ln>
        </p:spPr>
        <p:txBody>
          <a:bodyPr vert="horz" wrap="square" lIns="91440" tIns="45720" rIns="91440" bIns="45720" anchor="t" anchorCtr="0" compatLnSpc="1">
            <a:normAutofit fontScale="85000" lnSpcReduction="10000"/>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Tenorite"/>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Tenorite"/>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Tenorite"/>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Tenorite"/>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Tenorite"/>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itchFamily="34"/>
              <a:buNone/>
            </a:pPr>
            <a:r>
              <a:rPr lang="en-GB" sz="1800" spc="50" dirty="0">
                <a:latin typeface="Times New Roman" panose="02020603050405020304" pitchFamily="18" charset="0"/>
                <a:cs typeface="Times New Roman" panose="02020603050405020304" pitchFamily="18" charset="0"/>
              </a:rPr>
              <a:t>These trends help inform release timing, playlist placement strategy, and </a:t>
            </a:r>
            <a:r>
              <a:rPr lang="en-GB" sz="1900" spc="50" dirty="0">
                <a:latin typeface="Times New Roman" panose="02020603050405020304" pitchFamily="18" charset="0"/>
                <a:cs typeface="Times New Roman" panose="02020603050405020304" pitchFamily="18" charset="0"/>
              </a:rPr>
              <a:t>campaign design, enabling BMG to align marketing pushes with high-impact windows</a:t>
            </a:r>
          </a:p>
        </p:txBody>
      </p:sp>
      <p:sp>
        <p:nvSpPr>
          <p:cNvPr id="28" name="Callout: Line with Accent Bar 27">
            <a:extLst>
              <a:ext uri="{FF2B5EF4-FFF2-40B4-BE49-F238E27FC236}">
                <a16:creationId xmlns:a16="http://schemas.microsoft.com/office/drawing/2014/main" id="{F4C92514-6427-F078-41BA-8202EBDCA889}"/>
              </a:ext>
            </a:extLst>
          </p:cNvPr>
          <p:cNvSpPr/>
          <p:nvPr/>
        </p:nvSpPr>
        <p:spPr>
          <a:xfrm>
            <a:off x="8980707" y="4420801"/>
            <a:ext cx="2186166" cy="546981"/>
          </a:xfrm>
          <a:prstGeom prst="accentCallout1">
            <a:avLst>
              <a:gd name="adj1" fmla="val 18750"/>
              <a:gd name="adj2" fmla="val -8333"/>
              <a:gd name="adj3" fmla="val 39176"/>
              <a:gd name="adj4" fmla="val -26680"/>
            </a:avLst>
          </a:prstGeom>
          <a:solidFill>
            <a:schemeClr val="accent1">
              <a:alpha val="2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nSpc>
                <a:spcPct val="100000"/>
              </a:lnSpc>
              <a:buFont typeface="Arial" pitchFamily="34"/>
              <a:buNone/>
            </a:pPr>
            <a:r>
              <a:rPr lang="en-GB" sz="1200" spc="50" dirty="0">
                <a:solidFill>
                  <a:srgbClr val="000000"/>
                </a:solidFill>
                <a:latin typeface="Times New Roman" panose="02020603050405020304" pitchFamily="18" charset="0"/>
                <a:cs typeface="Times New Roman" panose="02020603050405020304" pitchFamily="18" charset="0"/>
              </a:rPr>
              <a:t>&gt;2.5 Mn. streams for Spotify tracks</a:t>
            </a:r>
          </a:p>
        </p:txBody>
      </p:sp>
    </p:spTree>
    <p:extLst>
      <p:ext uri="{BB962C8B-B14F-4D97-AF65-F5344CB8AC3E}">
        <p14:creationId xmlns:p14="http://schemas.microsoft.com/office/powerpoint/2010/main" val="31408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62033FDB-BAD3-E443-C851-8018B3D6D321}"/>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4" name="think-cell data - do not delete" hidden="1">
                        <a:extLst>
                          <a:ext uri="{FF2B5EF4-FFF2-40B4-BE49-F238E27FC236}">
                            <a16:creationId xmlns:a16="http://schemas.microsoft.com/office/drawing/2014/main" id="{62033FDB-BAD3-E443-C851-8018B3D6D32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itle 3">
            <a:extLst>
              <a:ext uri="{FF2B5EF4-FFF2-40B4-BE49-F238E27FC236}">
                <a16:creationId xmlns:a16="http://schemas.microsoft.com/office/drawing/2014/main" id="{286C84B2-6361-86BF-6787-6503365EB49B}"/>
              </a:ext>
            </a:extLst>
          </p:cNvPr>
          <p:cNvSpPr txBox="1">
            <a:spLocks/>
          </p:cNvSpPr>
          <p:nvPr/>
        </p:nvSpPr>
        <p:spPr>
          <a:xfrm>
            <a:off x="-906299" y="152354"/>
            <a:ext cx="10729249" cy="765892"/>
          </a:xfrm>
          <a:prstGeom prst="rect">
            <a:avLst/>
          </a:prstGeom>
          <a:noFill/>
          <a:ln>
            <a:noFill/>
          </a:ln>
        </p:spPr>
        <p:txBody>
          <a:bodyPr vert="horz" wrap="square" lIns="91440" tIns="45720" rIns="91440" bIns="45720" anchor="b" anchorCtr="1" compatLnSpc="1">
            <a:normAutofit/>
          </a:bodyPr>
          <a:lstStyle>
            <a:lvl1pPr marL="0" marR="0" lvl="0" indent="0" algn="ctr" defTabSz="914400" rtl="0" fontAlgn="auto" hangingPunct="1">
              <a:lnSpc>
                <a:spcPct val="90000"/>
              </a:lnSpc>
              <a:spcBef>
                <a:spcPts val="0"/>
              </a:spcBef>
              <a:spcAft>
                <a:spcPts val="0"/>
              </a:spcAft>
              <a:buNone/>
              <a:tabLst/>
              <a:defRPr lang="en-US" sz="2800" b="0" i="0" u="none" strike="noStrike" kern="1200" cap="all" spc="150" baseline="0">
                <a:solidFill>
                  <a:srgbClr val="000000"/>
                </a:solidFill>
                <a:uFillTx/>
                <a:latin typeface="Tenorite"/>
              </a:defRPr>
            </a:lvl1pPr>
          </a:lstStyle>
          <a:p>
            <a:r>
              <a:rPr lang="en-GB" dirty="0" err="1">
                <a:latin typeface="Times New Roman" panose="02020603050405020304" pitchFamily="18" charset="0"/>
                <a:cs typeface="Times New Roman" panose="02020603050405020304" pitchFamily="18" charset="0"/>
              </a:rPr>
              <a:t>FEATure</a:t>
            </a:r>
            <a:r>
              <a:rPr lang="en-GB" dirty="0">
                <a:latin typeface="Times New Roman" panose="02020603050405020304" pitchFamily="18" charset="0"/>
                <a:cs typeface="Times New Roman" panose="02020603050405020304" pitchFamily="18" charset="0"/>
              </a:rPr>
              <a:t> Engineering &amp; Forecasting</a:t>
            </a:r>
          </a:p>
        </p:txBody>
      </p:sp>
      <p:sp>
        <p:nvSpPr>
          <p:cNvPr id="2" name="Text Placeholder 2">
            <a:extLst>
              <a:ext uri="{FF2B5EF4-FFF2-40B4-BE49-F238E27FC236}">
                <a16:creationId xmlns:a16="http://schemas.microsoft.com/office/drawing/2014/main" id="{A93B5C4D-1D50-EE18-89AE-A6AABD64DE96}"/>
              </a:ext>
            </a:extLst>
          </p:cNvPr>
          <p:cNvSpPr txBox="1">
            <a:spLocks/>
          </p:cNvSpPr>
          <p:nvPr/>
        </p:nvSpPr>
        <p:spPr>
          <a:xfrm>
            <a:off x="648745" y="2441644"/>
            <a:ext cx="3658079" cy="2118114"/>
          </a:xfrm>
          <a:prstGeom prst="rect">
            <a:avLst/>
          </a:prstGeom>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vert="horz" wrap="square" lIns="91440" tIns="45720" rIns="91440" bIns="45720" anchor="t" anchorCtr="0" compatLnSpc="1">
            <a:normAutofit fontScale="92500" lnSpcReduction="20000"/>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Tenorite"/>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Tenorite"/>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Tenorite"/>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Tenorite"/>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Tenorite"/>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itchFamily="34"/>
              <a:buNone/>
            </a:pPr>
            <a:r>
              <a:rPr lang="en-GB" sz="2200" b="1" spc="50" dirty="0">
                <a:latin typeface="Times New Roman" panose="02020603050405020304" pitchFamily="18" charset="0"/>
                <a:cs typeface="Times New Roman" panose="02020603050405020304" pitchFamily="18" charset="0"/>
              </a:rPr>
              <a:t>Features Engineered</a:t>
            </a:r>
          </a:p>
          <a:p>
            <a:pPr marL="285750" lvl="1" indent="-285750">
              <a:lnSpc>
                <a:spcPct val="100000"/>
              </a:lnSpc>
              <a:spcBef>
                <a:spcPts val="1000"/>
              </a:spcBef>
              <a:buFont typeface="Wingdings" panose="05000000000000000000" pitchFamily="2" charset="2"/>
              <a:buChar char="Ø"/>
            </a:pPr>
            <a:r>
              <a:rPr lang="en-GB" sz="1600" spc="50" dirty="0">
                <a:latin typeface="Times New Roman" panose="02020603050405020304" pitchFamily="18" charset="0"/>
                <a:cs typeface="Times New Roman" panose="02020603050405020304" pitchFamily="18" charset="0"/>
              </a:rPr>
              <a:t>Tracking Performance over 3 weeks</a:t>
            </a:r>
          </a:p>
          <a:p>
            <a:pPr marL="285750" lvl="1" indent="-285750">
              <a:lnSpc>
                <a:spcPct val="100000"/>
              </a:lnSpc>
              <a:spcBef>
                <a:spcPts val="1000"/>
              </a:spcBef>
              <a:buFont typeface="Wingdings" panose="05000000000000000000" pitchFamily="2" charset="2"/>
              <a:buChar char="Ø"/>
            </a:pPr>
            <a:r>
              <a:rPr lang="en-GB" sz="1600" spc="50" dirty="0">
                <a:latin typeface="Times New Roman" panose="02020603050405020304" pitchFamily="18" charset="0"/>
                <a:cs typeface="Times New Roman" panose="02020603050405020304" pitchFamily="18" charset="0"/>
              </a:rPr>
              <a:t>Temporal trends over time</a:t>
            </a:r>
          </a:p>
          <a:p>
            <a:pPr marL="285750" lvl="1" indent="-285750">
              <a:lnSpc>
                <a:spcPct val="100000"/>
              </a:lnSpc>
              <a:spcBef>
                <a:spcPts val="1000"/>
              </a:spcBef>
              <a:buFont typeface="Wingdings" panose="05000000000000000000" pitchFamily="2" charset="2"/>
              <a:buChar char="Ø"/>
            </a:pPr>
            <a:r>
              <a:rPr lang="en-GB" sz="1600" spc="50" dirty="0">
                <a:latin typeface="Times New Roman" panose="02020603050405020304" pitchFamily="18" charset="0"/>
                <a:cs typeface="Times New Roman" panose="02020603050405020304" pitchFamily="18" charset="0"/>
              </a:rPr>
              <a:t>Genre popularity and categorical features</a:t>
            </a:r>
          </a:p>
          <a:p>
            <a:pPr marL="285750" lvl="1" indent="-285750">
              <a:lnSpc>
                <a:spcPct val="100000"/>
              </a:lnSpc>
              <a:spcBef>
                <a:spcPts val="1000"/>
              </a:spcBef>
              <a:buFont typeface="Wingdings" panose="05000000000000000000" pitchFamily="2" charset="2"/>
              <a:buChar char="Ø"/>
            </a:pPr>
            <a:r>
              <a:rPr lang="en-GB" sz="1600" spc="50" dirty="0">
                <a:latin typeface="Times New Roman" panose="02020603050405020304" pitchFamily="18" charset="0"/>
                <a:cs typeface="Times New Roman" panose="02020603050405020304" pitchFamily="18" charset="0"/>
              </a:rPr>
              <a:t>Structural coverages</a:t>
            </a:r>
          </a:p>
          <a:p>
            <a:pPr marL="285750" lvl="1" indent="-285750">
              <a:lnSpc>
                <a:spcPct val="100000"/>
              </a:lnSpc>
              <a:spcBef>
                <a:spcPts val="1000"/>
              </a:spcBef>
              <a:buFont typeface="Wingdings" panose="05000000000000000000" pitchFamily="2" charset="2"/>
              <a:buChar char="Ø"/>
            </a:pPr>
            <a:r>
              <a:rPr lang="en-GB" sz="1600" spc="50" dirty="0">
                <a:latin typeface="Times New Roman" panose="02020603050405020304" pitchFamily="18" charset="0"/>
                <a:cs typeface="Times New Roman" panose="02020603050405020304" pitchFamily="18" charset="0"/>
              </a:rPr>
              <a:t>Metadata features :  major label or not</a:t>
            </a:r>
          </a:p>
        </p:txBody>
      </p:sp>
      <p:cxnSp>
        <p:nvCxnSpPr>
          <p:cNvPr id="5" name="Connector: Elbow 4">
            <a:extLst>
              <a:ext uri="{FF2B5EF4-FFF2-40B4-BE49-F238E27FC236}">
                <a16:creationId xmlns:a16="http://schemas.microsoft.com/office/drawing/2014/main" id="{D3B1DEAF-8156-5AC3-3BF9-A5607D2EA7B9}"/>
              </a:ext>
            </a:extLst>
          </p:cNvPr>
          <p:cNvCxnSpPr>
            <a:cxnSpLocks/>
          </p:cNvCxnSpPr>
          <p:nvPr/>
        </p:nvCxnSpPr>
        <p:spPr>
          <a:xfrm rot="5400000" flipH="1" flipV="1">
            <a:off x="2351282" y="307726"/>
            <a:ext cx="853686" cy="336040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4099" name="Text Placeholder 2">
            <a:extLst>
              <a:ext uri="{FF2B5EF4-FFF2-40B4-BE49-F238E27FC236}">
                <a16:creationId xmlns:a16="http://schemas.microsoft.com/office/drawing/2014/main" id="{B1C3FC00-40FF-C393-E29E-12FE8327452A}"/>
              </a:ext>
            </a:extLst>
          </p:cNvPr>
          <p:cNvSpPr txBox="1">
            <a:spLocks/>
          </p:cNvSpPr>
          <p:nvPr/>
        </p:nvSpPr>
        <p:spPr>
          <a:xfrm>
            <a:off x="4584161" y="1084197"/>
            <a:ext cx="3035302" cy="1234071"/>
          </a:xfrm>
          <a:prstGeom prst="rect">
            <a:avLst/>
          </a:prstGeom>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Tenorite"/>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Tenorite"/>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Tenorite"/>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Tenorite"/>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Tenorite"/>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itchFamily="34"/>
              <a:buNone/>
            </a:pPr>
            <a:r>
              <a:rPr lang="en-GB" sz="2000" b="1" spc="50" dirty="0">
                <a:latin typeface="Times New Roman" panose="02020603050405020304" pitchFamily="18" charset="0"/>
                <a:cs typeface="Times New Roman" panose="02020603050405020304" pitchFamily="18" charset="0"/>
              </a:rPr>
              <a:t>Rank Prediction</a:t>
            </a:r>
          </a:p>
          <a:p>
            <a:pPr marL="0" indent="0" algn="ctr">
              <a:lnSpc>
                <a:spcPct val="100000"/>
              </a:lnSpc>
              <a:buFont typeface="Arial" pitchFamily="34"/>
              <a:buNone/>
            </a:pPr>
            <a:r>
              <a:rPr lang="en-GB" sz="1500" spc="50" dirty="0">
                <a:latin typeface="Times New Roman" panose="02020603050405020304" pitchFamily="18" charset="0"/>
                <a:cs typeface="Times New Roman" panose="02020603050405020304" pitchFamily="18" charset="0"/>
              </a:rPr>
              <a:t>Using the features underlined to predict the rank at a particular week after release</a:t>
            </a:r>
          </a:p>
        </p:txBody>
      </p:sp>
      <p:cxnSp>
        <p:nvCxnSpPr>
          <p:cNvPr id="4100" name="Connector: Elbow 4099">
            <a:extLst>
              <a:ext uri="{FF2B5EF4-FFF2-40B4-BE49-F238E27FC236}">
                <a16:creationId xmlns:a16="http://schemas.microsoft.com/office/drawing/2014/main" id="{9B79731E-6130-E0C8-E869-86D1DA51F2E9}"/>
              </a:ext>
            </a:extLst>
          </p:cNvPr>
          <p:cNvCxnSpPr>
            <a:cxnSpLocks/>
          </p:cNvCxnSpPr>
          <p:nvPr/>
        </p:nvCxnSpPr>
        <p:spPr>
          <a:xfrm>
            <a:off x="1149354" y="4586632"/>
            <a:ext cx="3257545" cy="995558"/>
          </a:xfrm>
          <a:prstGeom prst="bentConnector3">
            <a:avLst>
              <a:gd name="adj1" fmla="val 487"/>
            </a:avLst>
          </a:prstGeom>
          <a:ln>
            <a:tailEnd type="triangle"/>
          </a:ln>
        </p:spPr>
        <p:style>
          <a:lnRef idx="2">
            <a:schemeClr val="accent1"/>
          </a:lnRef>
          <a:fillRef idx="0">
            <a:schemeClr val="accent1"/>
          </a:fillRef>
          <a:effectRef idx="1">
            <a:schemeClr val="accent1"/>
          </a:effectRef>
          <a:fontRef idx="minor">
            <a:schemeClr val="tx1"/>
          </a:fontRef>
        </p:style>
      </p:cxnSp>
      <p:sp>
        <p:nvSpPr>
          <p:cNvPr id="4103" name="Text Placeholder 2">
            <a:extLst>
              <a:ext uri="{FF2B5EF4-FFF2-40B4-BE49-F238E27FC236}">
                <a16:creationId xmlns:a16="http://schemas.microsoft.com/office/drawing/2014/main" id="{7854A090-8852-F554-A127-20E73A427051}"/>
              </a:ext>
            </a:extLst>
          </p:cNvPr>
          <p:cNvSpPr txBox="1">
            <a:spLocks/>
          </p:cNvSpPr>
          <p:nvPr/>
        </p:nvSpPr>
        <p:spPr>
          <a:xfrm>
            <a:off x="4584161" y="4965154"/>
            <a:ext cx="3035302" cy="1234071"/>
          </a:xfrm>
          <a:prstGeom prst="rect">
            <a:avLst/>
          </a:prstGeom>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Tenorite"/>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Tenorite"/>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Tenorite"/>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Tenorite"/>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Tenorite"/>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Font typeface="Arial" pitchFamily="34"/>
              <a:buNone/>
            </a:pPr>
            <a:r>
              <a:rPr lang="en-GB" sz="2000" b="1" spc="50" dirty="0">
                <a:latin typeface="Times New Roman" panose="02020603050405020304" pitchFamily="18" charset="0"/>
                <a:cs typeface="Times New Roman" panose="02020603050405020304" pitchFamily="18" charset="0"/>
              </a:rPr>
              <a:t>Streams generated</a:t>
            </a:r>
          </a:p>
          <a:p>
            <a:pPr marL="0" indent="0" algn="ctr">
              <a:lnSpc>
                <a:spcPct val="100000"/>
              </a:lnSpc>
              <a:buFont typeface="Arial" pitchFamily="34"/>
              <a:buNone/>
            </a:pPr>
            <a:r>
              <a:rPr lang="en-GB" sz="1500" spc="50" dirty="0">
                <a:latin typeface="Times New Roman" panose="02020603050405020304" pitchFamily="18" charset="0"/>
                <a:cs typeface="Times New Roman" panose="02020603050405020304" pitchFamily="18" charset="0"/>
              </a:rPr>
              <a:t># of streams for next 6 months</a:t>
            </a:r>
          </a:p>
        </p:txBody>
      </p:sp>
      <p:sp>
        <p:nvSpPr>
          <p:cNvPr id="4104" name="Rectangle 4103">
            <a:extLst>
              <a:ext uri="{FF2B5EF4-FFF2-40B4-BE49-F238E27FC236}">
                <a16:creationId xmlns:a16="http://schemas.microsoft.com/office/drawing/2014/main" id="{B6964A6C-1D16-BD36-B1DC-1E5A7C1D6DE7}"/>
              </a:ext>
            </a:extLst>
          </p:cNvPr>
          <p:cNvSpPr/>
          <p:nvPr/>
        </p:nvSpPr>
        <p:spPr>
          <a:xfrm>
            <a:off x="4934625" y="3004431"/>
            <a:ext cx="2017950" cy="1191631"/>
          </a:xfrm>
          <a:prstGeom prst="rect">
            <a:avLst/>
          </a:prstGeom>
          <a:solidFill>
            <a:schemeClr val="accent1">
              <a:alpha val="26000"/>
            </a:schemeClr>
          </a:solidFill>
          <a:ln>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Train regression models and evaluate with MAPE and R2</a:t>
            </a:r>
          </a:p>
        </p:txBody>
      </p:sp>
      <p:cxnSp>
        <p:nvCxnSpPr>
          <p:cNvPr id="4105" name="Straight Arrow Connector 4104">
            <a:extLst>
              <a:ext uri="{FF2B5EF4-FFF2-40B4-BE49-F238E27FC236}">
                <a16:creationId xmlns:a16="http://schemas.microsoft.com/office/drawing/2014/main" id="{CCBB0B05-AB9D-70CA-5B8F-24F04126828B}"/>
              </a:ext>
            </a:extLst>
          </p:cNvPr>
          <p:cNvCxnSpPr>
            <a:cxnSpLocks/>
          </p:cNvCxnSpPr>
          <p:nvPr/>
        </p:nvCxnSpPr>
        <p:spPr>
          <a:xfrm>
            <a:off x="5943600" y="4382591"/>
            <a:ext cx="0" cy="4080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06" name="Straight Arrow Connector 4105">
            <a:extLst>
              <a:ext uri="{FF2B5EF4-FFF2-40B4-BE49-F238E27FC236}">
                <a16:creationId xmlns:a16="http://schemas.microsoft.com/office/drawing/2014/main" id="{66D7C457-A694-5BCC-ADF9-D0FAE3CF8570}"/>
              </a:ext>
            </a:extLst>
          </p:cNvPr>
          <p:cNvCxnSpPr>
            <a:cxnSpLocks/>
          </p:cNvCxnSpPr>
          <p:nvPr/>
        </p:nvCxnSpPr>
        <p:spPr>
          <a:xfrm flipV="1">
            <a:off x="5943600" y="2441644"/>
            <a:ext cx="0" cy="4391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4111" name="Table Placeholder 2">
            <a:extLst>
              <a:ext uri="{FF2B5EF4-FFF2-40B4-BE49-F238E27FC236}">
                <a16:creationId xmlns:a16="http://schemas.microsoft.com/office/drawing/2014/main" id="{0231AB80-F914-D024-1EF0-D266FA202E92}"/>
              </a:ext>
            </a:extLst>
          </p:cNvPr>
          <p:cNvGraphicFramePr>
            <a:graphicFrameLocks/>
          </p:cNvGraphicFramePr>
          <p:nvPr>
            <p:extLst>
              <p:ext uri="{D42A27DB-BD31-4B8C-83A1-F6EECF244321}">
                <p14:modId xmlns:p14="http://schemas.microsoft.com/office/powerpoint/2010/main" val="3344746932"/>
              </p:ext>
            </p:extLst>
          </p:nvPr>
        </p:nvGraphicFramePr>
        <p:xfrm>
          <a:off x="9135281" y="927865"/>
          <a:ext cx="2075530" cy="1554040"/>
        </p:xfrm>
        <a:graphic>
          <a:graphicData uri="http://schemas.openxmlformats.org/drawingml/2006/table">
            <a:tbl>
              <a:tblPr firstRow="1" bandRow="1">
                <a:tableStyleId>{5940675A-B579-460E-94D1-54222C63F5DA}</a:tableStyleId>
              </a:tblPr>
              <a:tblGrid>
                <a:gridCol w="1037765">
                  <a:extLst>
                    <a:ext uri="{9D8B030D-6E8A-4147-A177-3AD203B41FA5}">
                      <a16:colId xmlns:a16="http://schemas.microsoft.com/office/drawing/2014/main" val="3534201921"/>
                    </a:ext>
                  </a:extLst>
                </a:gridCol>
                <a:gridCol w="1037765">
                  <a:extLst>
                    <a:ext uri="{9D8B030D-6E8A-4147-A177-3AD203B41FA5}">
                      <a16:colId xmlns:a16="http://schemas.microsoft.com/office/drawing/2014/main" val="4065295974"/>
                    </a:ext>
                  </a:extLst>
                </a:gridCol>
              </a:tblGrid>
              <a:tr h="277161">
                <a:tc>
                  <a:txBody>
                    <a:bodyPr/>
                    <a:lstStyle/>
                    <a:p>
                      <a:pPr lvl="0" algn="ctr"/>
                      <a:r>
                        <a:rPr lang="en-US" sz="1600" b="1" dirty="0">
                          <a:solidFill>
                            <a:schemeClr val="bg1"/>
                          </a:solidFill>
                          <a:latin typeface="Times New Roman" panose="02020603050405020304" pitchFamily="18" charset="0"/>
                          <a:cs typeface="Times New Roman" panose="02020603050405020304" pitchFamily="18" charset="0"/>
                        </a:rPr>
                        <a:t>Metric</a:t>
                      </a:r>
                    </a:p>
                  </a:txBody>
                  <a:tcPr anchor="ctr">
                    <a:solidFill>
                      <a:schemeClr val="tx1"/>
                    </a:solidFill>
                  </a:tcPr>
                </a:tc>
                <a:tc>
                  <a:txBody>
                    <a:bodyPr/>
                    <a:lstStyle/>
                    <a:p>
                      <a:pPr lvl="0" algn="ctr"/>
                      <a:r>
                        <a:rPr lang="en-US" sz="1600" b="1" dirty="0">
                          <a:solidFill>
                            <a:schemeClr val="bg1"/>
                          </a:solidFill>
                          <a:latin typeface="Times New Roman" panose="02020603050405020304" pitchFamily="18" charset="0"/>
                          <a:cs typeface="Times New Roman" panose="02020603050405020304" pitchFamily="18" charset="0"/>
                        </a:rPr>
                        <a:t>Value</a:t>
                      </a:r>
                    </a:p>
                  </a:txBody>
                  <a:tcPr anchor="ctr">
                    <a:solidFill>
                      <a:schemeClr val="tx1"/>
                    </a:solidFill>
                  </a:tcPr>
                </a:tc>
                <a:extLst>
                  <a:ext uri="{0D108BD9-81ED-4DB2-BD59-A6C34878D82A}">
                    <a16:rowId xmlns:a16="http://schemas.microsoft.com/office/drawing/2014/main" val="484262582"/>
                  </a:ext>
                </a:extLst>
              </a:tr>
              <a:tr h="3503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Times New Roman" panose="02020603050405020304" pitchFamily="18" charset="0"/>
                          <a:ea typeface="+mn-ea"/>
                          <a:cs typeface="Times New Roman" panose="02020603050405020304" pitchFamily="18" charset="0"/>
                        </a:rPr>
                        <a:t>Best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Times New Roman" panose="02020603050405020304" pitchFamily="18" charset="0"/>
                          <a:ea typeface="+mn-ea"/>
                          <a:cs typeface="Times New Roman" panose="02020603050405020304" pitchFamily="18" charset="0"/>
                        </a:rPr>
                        <a:t>Model</a:t>
                      </a:r>
                    </a:p>
                  </a:txBody>
                  <a:tcPr anchor="ctr"/>
                </a:tc>
                <a:tc>
                  <a:txBody>
                    <a:bodyPr/>
                    <a:lstStyle/>
                    <a:p>
                      <a:pPr lvl="0" algn="ctr"/>
                      <a:r>
                        <a:rPr lang="en-US" sz="1400" dirty="0">
                          <a:latin typeface="Times New Roman" panose="02020603050405020304" pitchFamily="18" charset="0"/>
                          <a:cs typeface="Times New Roman" panose="02020603050405020304" pitchFamily="18" charset="0"/>
                        </a:rPr>
                        <a:t>RF Regressor</a:t>
                      </a:r>
                    </a:p>
                  </a:txBody>
                  <a:tcPr anchor="ctr"/>
                </a:tc>
                <a:extLst>
                  <a:ext uri="{0D108BD9-81ED-4DB2-BD59-A6C34878D82A}">
                    <a16:rowId xmlns:a16="http://schemas.microsoft.com/office/drawing/2014/main" val="2970337345"/>
                  </a:ext>
                </a:extLst>
              </a:tr>
              <a:tr h="350300">
                <a:tc>
                  <a:txBody>
                    <a:bodyPr/>
                    <a:lstStyle/>
                    <a:p>
                      <a:pPr lvl="0" algn="ctr"/>
                      <a:r>
                        <a:rPr lang="en-US" sz="1200" b="1" kern="1200" dirty="0">
                          <a:solidFill>
                            <a:schemeClr val="tx1"/>
                          </a:solidFill>
                          <a:latin typeface="Times New Roman" panose="02020603050405020304" pitchFamily="18" charset="0"/>
                          <a:ea typeface="+mn-ea"/>
                          <a:cs typeface="Times New Roman" panose="02020603050405020304" pitchFamily="18" charset="0"/>
                        </a:rPr>
                        <a:t>MAPE</a:t>
                      </a:r>
                    </a:p>
                  </a:txBody>
                  <a:tcPr anchor="ctr"/>
                </a:tc>
                <a:tc>
                  <a:txBody>
                    <a:bodyPr/>
                    <a:lstStyle/>
                    <a:p>
                      <a:pPr lvl="0" algn="ctr"/>
                      <a:r>
                        <a:rPr lang="en-US" sz="1400" dirty="0">
                          <a:latin typeface="Times New Roman" panose="02020603050405020304" pitchFamily="18" charset="0"/>
                          <a:cs typeface="Times New Roman" panose="02020603050405020304" pitchFamily="18" charset="0"/>
                        </a:rPr>
                        <a:t>0.26</a:t>
                      </a:r>
                    </a:p>
                  </a:txBody>
                  <a:tcPr anchor="ctr"/>
                </a:tc>
                <a:extLst>
                  <a:ext uri="{0D108BD9-81ED-4DB2-BD59-A6C34878D82A}">
                    <a16:rowId xmlns:a16="http://schemas.microsoft.com/office/drawing/2014/main" val="266159738"/>
                  </a:ext>
                </a:extLst>
              </a:tr>
              <a:tr h="350300">
                <a:tc>
                  <a:txBody>
                    <a:bodyPr/>
                    <a:lstStyle/>
                    <a:p>
                      <a:pPr lvl="0" algn="ctr"/>
                      <a:r>
                        <a:rPr lang="en-US" sz="1200" b="1" kern="1200" dirty="0">
                          <a:solidFill>
                            <a:schemeClr val="tx1"/>
                          </a:solidFill>
                          <a:latin typeface="+mn-lt"/>
                          <a:ea typeface="+mn-ea"/>
                          <a:cs typeface="+mn-cs"/>
                        </a:rPr>
                        <a:t>R2</a:t>
                      </a:r>
                    </a:p>
                  </a:txBody>
                  <a:tcPr anchor="ctr"/>
                </a:tc>
                <a:tc>
                  <a:txBody>
                    <a:bodyPr/>
                    <a:lstStyle/>
                    <a:p>
                      <a:pPr lvl="0" algn="ctr"/>
                      <a:r>
                        <a:rPr lang="en-US" sz="1400" dirty="0">
                          <a:latin typeface="Times New Roman" panose="02020603050405020304" pitchFamily="18" charset="0"/>
                          <a:cs typeface="Times New Roman" panose="02020603050405020304" pitchFamily="18" charset="0"/>
                        </a:rPr>
                        <a:t>0.89</a:t>
                      </a:r>
                    </a:p>
                  </a:txBody>
                  <a:tcPr anchor="ctr"/>
                </a:tc>
                <a:extLst>
                  <a:ext uri="{0D108BD9-81ED-4DB2-BD59-A6C34878D82A}">
                    <a16:rowId xmlns:a16="http://schemas.microsoft.com/office/drawing/2014/main" val="1992522730"/>
                  </a:ext>
                </a:extLst>
              </a:tr>
            </a:tbl>
          </a:graphicData>
        </a:graphic>
      </p:graphicFrame>
      <p:cxnSp>
        <p:nvCxnSpPr>
          <p:cNvPr id="4112" name="Straight Arrow Connector 4111">
            <a:extLst>
              <a:ext uri="{FF2B5EF4-FFF2-40B4-BE49-F238E27FC236}">
                <a16:creationId xmlns:a16="http://schemas.microsoft.com/office/drawing/2014/main" id="{A7B0D8A4-9417-8A42-2A7C-FF4CD48C652B}"/>
              </a:ext>
            </a:extLst>
          </p:cNvPr>
          <p:cNvCxnSpPr>
            <a:cxnSpLocks/>
          </p:cNvCxnSpPr>
          <p:nvPr/>
        </p:nvCxnSpPr>
        <p:spPr>
          <a:xfrm>
            <a:off x="7760328" y="1561083"/>
            <a:ext cx="100792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4115" name="Table Placeholder 2">
            <a:extLst>
              <a:ext uri="{FF2B5EF4-FFF2-40B4-BE49-F238E27FC236}">
                <a16:creationId xmlns:a16="http://schemas.microsoft.com/office/drawing/2014/main" id="{BE09E06B-BCA6-2E35-0AA5-3420726E8A39}"/>
              </a:ext>
            </a:extLst>
          </p:cNvPr>
          <p:cNvGraphicFramePr>
            <a:graphicFrameLocks/>
          </p:cNvGraphicFramePr>
          <p:nvPr>
            <p:extLst>
              <p:ext uri="{D42A27DB-BD31-4B8C-83A1-F6EECF244321}">
                <p14:modId xmlns:p14="http://schemas.microsoft.com/office/powerpoint/2010/main" val="581209004"/>
              </p:ext>
            </p:extLst>
          </p:nvPr>
        </p:nvGraphicFramePr>
        <p:xfrm>
          <a:off x="9135281" y="4553076"/>
          <a:ext cx="2049884" cy="1554040"/>
        </p:xfrm>
        <a:graphic>
          <a:graphicData uri="http://schemas.openxmlformats.org/drawingml/2006/table">
            <a:tbl>
              <a:tblPr firstRow="1" bandRow="1">
                <a:tableStyleId>{5940675A-B579-460E-94D1-54222C63F5DA}</a:tableStyleId>
              </a:tblPr>
              <a:tblGrid>
                <a:gridCol w="998971">
                  <a:extLst>
                    <a:ext uri="{9D8B030D-6E8A-4147-A177-3AD203B41FA5}">
                      <a16:colId xmlns:a16="http://schemas.microsoft.com/office/drawing/2014/main" val="3534201921"/>
                    </a:ext>
                  </a:extLst>
                </a:gridCol>
                <a:gridCol w="1050913">
                  <a:extLst>
                    <a:ext uri="{9D8B030D-6E8A-4147-A177-3AD203B41FA5}">
                      <a16:colId xmlns:a16="http://schemas.microsoft.com/office/drawing/2014/main" val="4065295974"/>
                    </a:ext>
                  </a:extLst>
                </a:gridCol>
              </a:tblGrid>
              <a:tr h="277161">
                <a:tc>
                  <a:txBody>
                    <a:bodyPr/>
                    <a:lstStyle/>
                    <a:p>
                      <a:pPr lvl="0" algn="ctr"/>
                      <a:r>
                        <a:rPr lang="en-US" sz="1600" b="1" kern="1200" dirty="0">
                          <a:solidFill>
                            <a:schemeClr val="bg1"/>
                          </a:solidFill>
                          <a:latin typeface="Times New Roman" panose="02020603050405020304" pitchFamily="18" charset="0"/>
                          <a:ea typeface="+mn-ea"/>
                          <a:cs typeface="Times New Roman" panose="02020603050405020304" pitchFamily="18" charset="0"/>
                        </a:rPr>
                        <a:t>Metric</a:t>
                      </a:r>
                    </a:p>
                  </a:txBody>
                  <a:tcPr anchor="ctr">
                    <a:solidFill>
                      <a:schemeClr val="tx1"/>
                    </a:solidFill>
                  </a:tcPr>
                </a:tc>
                <a:tc>
                  <a:txBody>
                    <a:bodyPr/>
                    <a:lstStyle/>
                    <a:p>
                      <a:pPr lvl="0" algn="ctr"/>
                      <a:r>
                        <a:rPr lang="en-US" sz="1600" b="1" kern="1200" dirty="0">
                          <a:solidFill>
                            <a:schemeClr val="bg1"/>
                          </a:solidFill>
                          <a:latin typeface="Times New Roman" panose="02020603050405020304" pitchFamily="18" charset="0"/>
                          <a:ea typeface="+mn-ea"/>
                          <a:cs typeface="Times New Roman" panose="02020603050405020304" pitchFamily="18" charset="0"/>
                        </a:rPr>
                        <a:t>Value</a:t>
                      </a:r>
                    </a:p>
                  </a:txBody>
                  <a:tcPr anchor="ctr">
                    <a:solidFill>
                      <a:schemeClr val="tx1"/>
                    </a:solidFill>
                  </a:tcPr>
                </a:tc>
                <a:extLst>
                  <a:ext uri="{0D108BD9-81ED-4DB2-BD59-A6C34878D82A}">
                    <a16:rowId xmlns:a16="http://schemas.microsoft.com/office/drawing/2014/main" val="484262582"/>
                  </a:ext>
                </a:extLst>
              </a:tr>
              <a:tr h="3503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Times New Roman" panose="02020603050405020304" pitchFamily="18" charset="0"/>
                          <a:ea typeface="+mn-ea"/>
                          <a:cs typeface="Times New Roman" panose="02020603050405020304" pitchFamily="18" charset="0"/>
                        </a:rPr>
                        <a:t>Best Model</a:t>
                      </a:r>
                    </a:p>
                  </a:txBody>
                  <a:tcPr anchor="ctr"/>
                </a:tc>
                <a:tc>
                  <a:txBody>
                    <a:bodyPr/>
                    <a:lstStyle/>
                    <a:p>
                      <a:pPr lvl="0" algn="ctr"/>
                      <a:r>
                        <a:rPr lang="en-US" sz="1400" dirty="0"/>
                        <a:t>RF Regressor</a:t>
                      </a:r>
                    </a:p>
                  </a:txBody>
                  <a:tcPr anchor="ctr"/>
                </a:tc>
                <a:extLst>
                  <a:ext uri="{0D108BD9-81ED-4DB2-BD59-A6C34878D82A}">
                    <a16:rowId xmlns:a16="http://schemas.microsoft.com/office/drawing/2014/main" val="2970337345"/>
                  </a:ext>
                </a:extLst>
              </a:tr>
              <a:tr h="3503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Times New Roman" panose="02020603050405020304" pitchFamily="18" charset="0"/>
                          <a:ea typeface="+mn-ea"/>
                          <a:cs typeface="Times New Roman" panose="02020603050405020304" pitchFamily="18" charset="0"/>
                        </a:rPr>
                        <a:t>MAPE</a:t>
                      </a:r>
                    </a:p>
                  </a:txBody>
                  <a:tcPr anchor="ctr"/>
                </a:tc>
                <a:tc>
                  <a:txBody>
                    <a:bodyPr/>
                    <a:lstStyle/>
                    <a:p>
                      <a:pPr lvl="0" algn="ctr"/>
                      <a:r>
                        <a:rPr lang="en-US" sz="1400" dirty="0"/>
                        <a:t>0.11</a:t>
                      </a:r>
                    </a:p>
                  </a:txBody>
                  <a:tcPr anchor="ctr"/>
                </a:tc>
                <a:extLst>
                  <a:ext uri="{0D108BD9-81ED-4DB2-BD59-A6C34878D82A}">
                    <a16:rowId xmlns:a16="http://schemas.microsoft.com/office/drawing/2014/main" val="266159738"/>
                  </a:ext>
                </a:extLst>
              </a:tr>
              <a:tr h="3503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Times New Roman" panose="02020603050405020304" pitchFamily="18" charset="0"/>
                          <a:ea typeface="+mn-ea"/>
                          <a:cs typeface="Times New Roman" panose="02020603050405020304" pitchFamily="18" charset="0"/>
                        </a:rPr>
                        <a:t>R2</a:t>
                      </a:r>
                    </a:p>
                  </a:txBody>
                  <a:tcPr anchor="ctr"/>
                </a:tc>
                <a:tc>
                  <a:txBody>
                    <a:bodyPr/>
                    <a:lstStyle/>
                    <a:p>
                      <a:pPr lvl="0" algn="ctr"/>
                      <a:r>
                        <a:rPr lang="en-US" sz="1400" dirty="0"/>
                        <a:t>0.95</a:t>
                      </a:r>
                    </a:p>
                  </a:txBody>
                  <a:tcPr anchor="ctr"/>
                </a:tc>
                <a:extLst>
                  <a:ext uri="{0D108BD9-81ED-4DB2-BD59-A6C34878D82A}">
                    <a16:rowId xmlns:a16="http://schemas.microsoft.com/office/drawing/2014/main" val="1992522730"/>
                  </a:ext>
                </a:extLst>
              </a:tr>
            </a:tbl>
          </a:graphicData>
        </a:graphic>
      </p:graphicFrame>
      <p:cxnSp>
        <p:nvCxnSpPr>
          <p:cNvPr id="4116" name="Straight Arrow Connector 4115">
            <a:extLst>
              <a:ext uri="{FF2B5EF4-FFF2-40B4-BE49-F238E27FC236}">
                <a16:creationId xmlns:a16="http://schemas.microsoft.com/office/drawing/2014/main" id="{BF484314-013A-2DD3-E617-1EF9956A7F92}"/>
              </a:ext>
            </a:extLst>
          </p:cNvPr>
          <p:cNvCxnSpPr>
            <a:cxnSpLocks/>
          </p:cNvCxnSpPr>
          <p:nvPr/>
        </p:nvCxnSpPr>
        <p:spPr>
          <a:xfrm>
            <a:off x="7760328" y="5582189"/>
            <a:ext cx="100792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118" name="Callout: Line with Accent Bar 4117">
            <a:extLst>
              <a:ext uri="{FF2B5EF4-FFF2-40B4-BE49-F238E27FC236}">
                <a16:creationId xmlns:a16="http://schemas.microsoft.com/office/drawing/2014/main" id="{0D371BF9-0033-E9D8-F245-3A8AC3C23C2A}"/>
              </a:ext>
            </a:extLst>
          </p:cNvPr>
          <p:cNvSpPr/>
          <p:nvPr/>
        </p:nvSpPr>
        <p:spPr>
          <a:xfrm>
            <a:off x="7351430" y="2771494"/>
            <a:ext cx="1825716" cy="697136"/>
          </a:xfrm>
          <a:prstGeom prst="accentCallout1">
            <a:avLst>
              <a:gd name="adj1" fmla="val 18750"/>
              <a:gd name="adj2" fmla="val -8333"/>
              <a:gd name="adj3" fmla="val 92083"/>
              <a:gd name="adj4" fmla="val -33762"/>
            </a:avLst>
          </a:prstGeom>
          <a:solidFill>
            <a:schemeClr val="accent1">
              <a:alpha val="2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spc="50" dirty="0">
                <a:solidFill>
                  <a:srgbClr val="000000"/>
                </a:solidFill>
                <a:latin typeface="Times New Roman" panose="02020603050405020304" pitchFamily="18" charset="0"/>
                <a:cs typeface="Times New Roman" panose="02020603050405020304" pitchFamily="18" charset="0"/>
              </a:rPr>
              <a:t>Different models i.e. Linear regression, Tress based regressor, NN were trained and evaluated</a:t>
            </a:r>
          </a:p>
        </p:txBody>
      </p:sp>
      <p:sp>
        <p:nvSpPr>
          <p:cNvPr id="3" name="Text Placeholder 2">
            <a:extLst>
              <a:ext uri="{FF2B5EF4-FFF2-40B4-BE49-F238E27FC236}">
                <a16:creationId xmlns:a16="http://schemas.microsoft.com/office/drawing/2014/main" id="{0C30B3CB-B8BE-F9C8-3312-33330A23D73E}"/>
              </a:ext>
            </a:extLst>
          </p:cNvPr>
          <p:cNvSpPr txBox="1">
            <a:spLocks/>
          </p:cNvSpPr>
          <p:nvPr/>
        </p:nvSpPr>
        <p:spPr>
          <a:xfrm>
            <a:off x="323722" y="6351282"/>
            <a:ext cx="10865598" cy="736183"/>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Tenorite"/>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Tenorite"/>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Tenorite"/>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Tenorite"/>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Tenorite"/>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itchFamily="34"/>
              <a:buNone/>
            </a:pPr>
            <a:r>
              <a:rPr lang="en-GB" sz="1500" spc="50" dirty="0">
                <a:latin typeface="Times New Roman" panose="02020603050405020304" pitchFamily="18" charset="0"/>
                <a:cs typeface="Times New Roman" panose="02020603050405020304" pitchFamily="18" charset="0"/>
              </a:rPr>
              <a:t>Mapping the distribution to estimate ranks and streams over time</a:t>
            </a:r>
          </a:p>
        </p:txBody>
      </p:sp>
    </p:spTree>
    <p:extLst>
      <p:ext uri="{BB962C8B-B14F-4D97-AF65-F5344CB8AC3E}">
        <p14:creationId xmlns:p14="http://schemas.microsoft.com/office/powerpoint/2010/main" val="1868578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828D690-1288-B4D5-0D35-E9D1CE8CAA58}"/>
              </a:ext>
            </a:extLst>
          </p:cNvPr>
          <p:cNvGraphicFramePr>
            <a:graphicFrameLocks noChangeAspect="1"/>
          </p:cNvGraphicFramePr>
          <p:nvPr>
            <p:custDataLst>
              <p:tags r:id="rId1"/>
            </p:custDataLst>
            <p:extLst>
              <p:ext uri="{D42A27DB-BD31-4B8C-83A1-F6EECF244321}">
                <p14:modId xmlns:p14="http://schemas.microsoft.com/office/powerpoint/2010/main" val="27115862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able Placeholder 2">
            <a:extLst>
              <a:ext uri="{FF2B5EF4-FFF2-40B4-BE49-F238E27FC236}">
                <a16:creationId xmlns:a16="http://schemas.microsoft.com/office/drawing/2014/main" id="{66EE1B87-370E-57D2-1676-6E0B9F06BBBD}"/>
              </a:ext>
            </a:extLst>
          </p:cNvPr>
          <p:cNvSpPr>
            <a:spLocks noGrp="1"/>
          </p:cNvSpPr>
          <p:nvPr>
            <p:ph type="tbl" idx="4294967295"/>
          </p:nvPr>
        </p:nvSpPr>
        <p:spPr>
          <a:xfrm>
            <a:off x="1385754" y="1379646"/>
            <a:ext cx="9641709" cy="765892"/>
          </a:xfrm>
        </p:spPr>
        <p:txBody>
          <a:bodyPr/>
          <a:lstStyle/>
          <a:p>
            <a:pPr algn="l"/>
            <a:r>
              <a:rPr lang="en-US" sz="1600" spc="50" dirty="0">
                <a:solidFill>
                  <a:srgbClr val="000000"/>
                </a:solidFill>
                <a:latin typeface="Times New Roman" panose="02020603050405020304" pitchFamily="18" charset="0"/>
                <a:cs typeface="Times New Roman" panose="02020603050405020304" pitchFamily="18" charset="0"/>
              </a:rPr>
              <a:t>Top performing tracks shows early signals of success and slow decay in stream over weeks over Genre / Era.</a:t>
            </a:r>
            <a:r>
              <a:rPr lang="en-GB" sz="1600" spc="50" dirty="0">
                <a:solidFill>
                  <a:srgbClr val="000000"/>
                </a:solidFill>
                <a:latin typeface="Times New Roman" panose="02020603050405020304" pitchFamily="18" charset="0"/>
                <a:cs typeface="Times New Roman" panose="02020603050405020304" pitchFamily="18" charset="0"/>
              </a:rPr>
              <a:t> The first 2–3 weeks of streaming data — including growth rate, volatility, and stability — provide strong signals for identifying long-term hits.</a:t>
            </a:r>
            <a:endParaRPr lang="en-US" sz="1600" spc="50" dirty="0">
              <a:solidFill>
                <a:srgbClr val="000000"/>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dirty="0"/>
          </a:p>
        </p:txBody>
      </p:sp>
      <p:sp>
        <p:nvSpPr>
          <p:cNvPr id="20" name="Title 3">
            <a:extLst>
              <a:ext uri="{FF2B5EF4-FFF2-40B4-BE49-F238E27FC236}">
                <a16:creationId xmlns:a16="http://schemas.microsoft.com/office/drawing/2014/main" id="{1774DD9E-5F84-2779-C1A4-3F9438A4E2E9}"/>
              </a:ext>
            </a:extLst>
          </p:cNvPr>
          <p:cNvSpPr txBox="1">
            <a:spLocks/>
          </p:cNvSpPr>
          <p:nvPr/>
        </p:nvSpPr>
        <p:spPr>
          <a:xfrm>
            <a:off x="-1518906" y="119490"/>
            <a:ext cx="7875278" cy="765892"/>
          </a:xfrm>
          <a:prstGeom prst="rect">
            <a:avLst/>
          </a:prstGeom>
          <a:noFill/>
          <a:ln>
            <a:noFill/>
          </a:ln>
        </p:spPr>
        <p:txBody>
          <a:bodyPr vert="horz" wrap="square" lIns="91440" tIns="45720" rIns="91440" bIns="45720" anchor="b" anchorCtr="1" compatLnSpc="1">
            <a:normAutofit/>
          </a:bodyPr>
          <a:lstStyle>
            <a:lvl1pPr marL="0" marR="0" lvl="0" indent="0" algn="ctr" defTabSz="914400" rtl="0" fontAlgn="auto" hangingPunct="1">
              <a:lnSpc>
                <a:spcPct val="90000"/>
              </a:lnSpc>
              <a:spcBef>
                <a:spcPts val="0"/>
              </a:spcBef>
              <a:spcAft>
                <a:spcPts val="0"/>
              </a:spcAft>
              <a:buNone/>
              <a:tabLst/>
              <a:defRPr lang="en-US" sz="2800" b="0" i="0" u="none" strike="noStrike" kern="1200" cap="all" spc="150" baseline="0">
                <a:solidFill>
                  <a:srgbClr val="000000"/>
                </a:solidFill>
                <a:uFillTx/>
                <a:latin typeface="Tenorite"/>
              </a:defRPr>
            </a:lvl1pPr>
          </a:lstStyle>
          <a:p>
            <a:pPr algn="l"/>
            <a:r>
              <a:rPr lang="en-GB" dirty="0">
                <a:latin typeface="Times New Roman" panose="02020603050405020304" pitchFamily="18" charset="0"/>
                <a:cs typeface="Times New Roman" panose="02020603050405020304" pitchFamily="18" charset="0"/>
              </a:rPr>
              <a:t>KEY TAKEAWAYS</a:t>
            </a:r>
          </a:p>
        </p:txBody>
      </p:sp>
      <p:pic>
        <p:nvPicPr>
          <p:cNvPr id="22" name="Graphic 21" descr="Bullseye with solid fill">
            <a:extLst>
              <a:ext uri="{FF2B5EF4-FFF2-40B4-BE49-F238E27FC236}">
                <a16:creationId xmlns:a16="http://schemas.microsoft.com/office/drawing/2014/main" id="{7AAE93FC-0317-A974-5B61-05AA8442D7C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5216" y="1179576"/>
            <a:ext cx="914400" cy="914400"/>
          </a:xfrm>
          <a:prstGeom prst="rect">
            <a:avLst/>
          </a:prstGeom>
        </p:spPr>
      </p:pic>
      <p:pic>
        <p:nvPicPr>
          <p:cNvPr id="24" name="Graphic 23" descr="Hourglass Full with solid fill">
            <a:extLst>
              <a:ext uri="{FF2B5EF4-FFF2-40B4-BE49-F238E27FC236}">
                <a16:creationId xmlns:a16="http://schemas.microsoft.com/office/drawing/2014/main" id="{94C2AFCC-1539-6D54-E843-D29F54A0ACD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7408" y="2465613"/>
            <a:ext cx="914400" cy="653960"/>
          </a:xfrm>
          <a:prstGeom prst="rect">
            <a:avLst/>
          </a:prstGeom>
        </p:spPr>
      </p:pic>
      <p:pic>
        <p:nvPicPr>
          <p:cNvPr id="26" name="Graphic 25" descr="Presentation with bar chart with solid fill">
            <a:extLst>
              <a:ext uri="{FF2B5EF4-FFF2-40B4-BE49-F238E27FC236}">
                <a16:creationId xmlns:a16="http://schemas.microsoft.com/office/drawing/2014/main" id="{C0942BCA-4CA2-8464-A47D-AB13AD3C484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3504" y="4777248"/>
            <a:ext cx="914400" cy="914400"/>
          </a:xfrm>
          <a:prstGeom prst="rect">
            <a:avLst/>
          </a:prstGeom>
        </p:spPr>
      </p:pic>
      <p:sp>
        <p:nvSpPr>
          <p:cNvPr id="28" name="TextBox 27">
            <a:extLst>
              <a:ext uri="{FF2B5EF4-FFF2-40B4-BE49-F238E27FC236}">
                <a16:creationId xmlns:a16="http://schemas.microsoft.com/office/drawing/2014/main" id="{939BFCEB-D361-FC07-F82C-C4E372E755FE}"/>
              </a:ext>
            </a:extLst>
          </p:cNvPr>
          <p:cNvSpPr txBox="1"/>
          <p:nvPr/>
        </p:nvSpPr>
        <p:spPr>
          <a:xfrm>
            <a:off x="1499616" y="2465613"/>
            <a:ext cx="8862822" cy="757130"/>
          </a:xfrm>
          <a:prstGeom prst="rect">
            <a:avLst/>
          </a:prstGeom>
          <a:noFill/>
        </p:spPr>
        <p:txBody>
          <a:bodyPr wrap="square">
            <a:spAutoFit/>
          </a:bodyPr>
          <a:lstStyle/>
          <a:p>
            <a:pPr>
              <a:lnSpc>
                <a:spcPct val="90000"/>
              </a:lnSpc>
              <a:spcBef>
                <a:spcPts val="1000"/>
              </a:spcBef>
            </a:pPr>
            <a:r>
              <a:rPr lang="en-US" sz="1600" spc="50" dirty="0">
                <a:solidFill>
                  <a:srgbClr val="000000"/>
                </a:solidFill>
                <a:latin typeface="Times New Roman" panose="02020603050405020304" pitchFamily="18" charset="0"/>
                <a:cs typeface="Times New Roman" panose="02020603050405020304" pitchFamily="18" charset="0"/>
              </a:rPr>
              <a:t>Further investigation on forecasting would require artist and track related information to accurately predict rank monetizing BMG’s success. The cold start approach would require causal characteristics to be investigated for forecasting.</a:t>
            </a:r>
          </a:p>
        </p:txBody>
      </p:sp>
      <p:pic>
        <p:nvPicPr>
          <p:cNvPr id="30" name="Graphic 29" descr="Bar chart with solid fill">
            <a:extLst>
              <a:ext uri="{FF2B5EF4-FFF2-40B4-BE49-F238E27FC236}">
                <a16:creationId xmlns:a16="http://schemas.microsoft.com/office/drawing/2014/main" id="{65841CCB-6EED-A518-6691-D79E19723D2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91312" y="3491210"/>
            <a:ext cx="914400" cy="914400"/>
          </a:xfrm>
          <a:prstGeom prst="rect">
            <a:avLst/>
          </a:prstGeom>
        </p:spPr>
      </p:pic>
      <p:sp>
        <p:nvSpPr>
          <p:cNvPr id="31" name="TextBox 30">
            <a:extLst>
              <a:ext uri="{FF2B5EF4-FFF2-40B4-BE49-F238E27FC236}">
                <a16:creationId xmlns:a16="http://schemas.microsoft.com/office/drawing/2014/main" id="{0295F2F7-1042-9936-8691-C196E5BFC626}"/>
              </a:ext>
            </a:extLst>
          </p:cNvPr>
          <p:cNvSpPr txBox="1"/>
          <p:nvPr/>
        </p:nvSpPr>
        <p:spPr>
          <a:xfrm>
            <a:off x="1499616" y="3670222"/>
            <a:ext cx="8862822" cy="757130"/>
          </a:xfrm>
          <a:prstGeom prst="rect">
            <a:avLst/>
          </a:prstGeom>
          <a:noFill/>
        </p:spPr>
        <p:txBody>
          <a:bodyPr wrap="square">
            <a:spAutoFit/>
          </a:bodyPr>
          <a:lstStyle/>
          <a:p>
            <a:pPr>
              <a:lnSpc>
                <a:spcPct val="90000"/>
              </a:lnSpc>
              <a:spcBef>
                <a:spcPts val="1000"/>
              </a:spcBef>
            </a:pPr>
            <a:r>
              <a:rPr lang="en-US" sz="1600" spc="50" dirty="0">
                <a:solidFill>
                  <a:srgbClr val="000000"/>
                </a:solidFill>
                <a:latin typeface="Times New Roman" panose="02020603050405020304" pitchFamily="18" charset="0"/>
                <a:cs typeface="Times New Roman" panose="02020603050405020304" pitchFamily="18" charset="0"/>
              </a:rPr>
              <a:t>The distribution of steams is heavy tailed across genres but individual  characteristics varies,</a:t>
            </a:r>
            <a:r>
              <a:rPr lang="en-GB" sz="1600" spc="50" dirty="0">
                <a:solidFill>
                  <a:srgbClr val="000000"/>
                </a:solidFill>
                <a:latin typeface="Times New Roman" panose="02020603050405020304" pitchFamily="18" charset="0"/>
                <a:cs typeface="Times New Roman" panose="02020603050405020304" pitchFamily="18" charset="0"/>
              </a:rPr>
              <a:t> Model performance could further improve with access to artist-level signals (e.g. follower base, prior hits), playlist placements, and campaign metadata.</a:t>
            </a:r>
            <a:endParaRPr lang="en-US" sz="1600" spc="50" dirty="0">
              <a:solidFill>
                <a:srgbClr val="000000"/>
              </a:solidFill>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395CA13F-F23A-C6F2-9153-A93D5548D15C}"/>
              </a:ext>
            </a:extLst>
          </p:cNvPr>
          <p:cNvSpPr txBox="1"/>
          <p:nvPr/>
        </p:nvSpPr>
        <p:spPr>
          <a:xfrm>
            <a:off x="1517904" y="4921928"/>
            <a:ext cx="8862822" cy="535531"/>
          </a:xfrm>
          <a:prstGeom prst="rect">
            <a:avLst/>
          </a:prstGeom>
          <a:noFill/>
        </p:spPr>
        <p:txBody>
          <a:bodyPr wrap="square">
            <a:spAutoFit/>
          </a:bodyPr>
          <a:lstStyle/>
          <a:p>
            <a:pPr>
              <a:lnSpc>
                <a:spcPct val="90000"/>
              </a:lnSpc>
              <a:spcBef>
                <a:spcPts val="1000"/>
              </a:spcBef>
            </a:pPr>
            <a:r>
              <a:rPr lang="en-GB" sz="1600" dirty="0">
                <a:latin typeface="Times New Roman" panose="02020603050405020304" pitchFamily="18" charset="0"/>
                <a:cs typeface="Times New Roman" panose="02020603050405020304" pitchFamily="18" charset="0"/>
              </a:rPr>
              <a:t>These insights can help prioritize tracks for promotion, plan release timing, and allocate resources more effectively across frontline and catalogue tracks.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9301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DCE81-EACC-A70B-1987-8E3BD135431A}"/>
              </a:ext>
            </a:extLst>
          </p:cNvPr>
          <p:cNvSpPr txBox="1">
            <a:spLocks noGrp="1"/>
          </p:cNvSpPr>
          <p:nvPr>
            <p:ph type="ctrTitle"/>
          </p:nvPr>
        </p:nvSpPr>
        <p:spPr/>
        <p:txBody>
          <a:bodyPr/>
          <a:lstStyle/>
          <a:p>
            <a:pPr lvl="0"/>
            <a:r>
              <a:rPr lang="en-US"/>
              <a:t>THANK YOU</a:t>
            </a:r>
          </a:p>
        </p:txBody>
      </p:sp>
      <p:sp>
        <p:nvSpPr>
          <p:cNvPr id="3" name="Subtitle 2">
            <a:extLst>
              <a:ext uri="{FF2B5EF4-FFF2-40B4-BE49-F238E27FC236}">
                <a16:creationId xmlns:a16="http://schemas.microsoft.com/office/drawing/2014/main" id="{E3C886F4-F613-FA1F-FCB1-889FC2148E4C}"/>
              </a:ext>
            </a:extLst>
          </p:cNvPr>
          <p:cNvSpPr txBox="1">
            <a:spLocks noGrp="1"/>
          </p:cNvSpPr>
          <p:nvPr>
            <p:ph type="subTitle" idx="1"/>
          </p:nvPr>
        </p:nvSpPr>
        <p:spPr/>
        <p:txBody>
          <a:bodyPr>
            <a:noAutofit/>
          </a:bodyPr>
          <a:lstStyle/>
          <a:p>
            <a:pPr lvl="0"/>
            <a:endParaRPr lang="en-US" dirty="0"/>
          </a:p>
        </p:txBody>
      </p:sp>
      <p:sp>
        <p:nvSpPr>
          <p:cNvPr id="4" name="Slide Number Placeholder 5">
            <a:extLst>
              <a:ext uri="{FF2B5EF4-FFF2-40B4-BE49-F238E27FC236}">
                <a16:creationId xmlns:a16="http://schemas.microsoft.com/office/drawing/2014/main" id="{2D0EC79A-0E51-2311-200C-A701607D59EC}"/>
              </a:ext>
            </a:extLst>
          </p:cNvPr>
          <p:cNvSpPr txBox="1"/>
          <p:nvPr/>
        </p:nvSpPr>
        <p:spPr>
          <a:xfrm>
            <a:off x="9579428" y="6356351"/>
            <a:ext cx="1774374"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4B9C9B1-C248-46A5-B016-1871C34C4901}" type="slidenum">
              <a:rPr lang="en-US" sz="900" b="0" i="0" u="none" strike="noStrike" kern="1200" cap="none" spc="0" baseline="0">
                <a:solidFill>
                  <a:srgbClr val="898989"/>
                </a:solidFill>
                <a:uFillTx/>
                <a:latin typeface="Tenorite"/>
              </a:rPr>
              <a:t>8</a:t>
            </a:fld>
            <a:endParaRPr lang="en-US" sz="900" b="0" i="0" u="none" strike="noStrike" kern="1200" cap="none" spc="0" baseline="0">
              <a:solidFill>
                <a:srgbClr val="898989"/>
              </a:solidFill>
              <a:uFillTx/>
              <a:latin typeface="Tenorite"/>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1082</Words>
  <Application>Microsoft Office PowerPoint</Application>
  <PresentationFormat>Widescreen</PresentationFormat>
  <Paragraphs>113</Paragraphs>
  <Slides>8</Slides>
  <Notes>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7" baseType="lpstr">
      <vt:lpstr>Aptos</vt:lpstr>
      <vt:lpstr>Aptos Display</vt:lpstr>
      <vt:lpstr>Arial</vt:lpstr>
      <vt:lpstr>Calibri</vt:lpstr>
      <vt:lpstr>Tenorite</vt:lpstr>
      <vt:lpstr>Times New Roman</vt:lpstr>
      <vt:lpstr>Wingdings</vt:lpstr>
      <vt:lpstr>Office Theme</vt:lpstr>
      <vt:lpstr>think-cell Slide</vt:lpstr>
      <vt:lpstr>  Spotify Data : Insights &amp;                 Forecasting      BMG | Data driven Music Intelligence                           -- Saurabh  </vt:lpstr>
      <vt:lpstr>AGENDA (15 min.)</vt:lpstr>
      <vt:lpstr>PowerPoint Presentation</vt:lpstr>
      <vt:lpstr>Success Lies in Early Stability and growth</vt:lpstr>
      <vt:lpstr>Longevity Effects captured in Ranking</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Saurabh Chakravorty - QIAGEN</dc:creator>
  <cp:lastModifiedBy>Saurabh Chakravorty - QIAGEN</cp:lastModifiedBy>
  <cp:revision>14</cp:revision>
  <dcterms:created xsi:type="dcterms:W3CDTF">2025-05-18T15:20:59Z</dcterms:created>
  <dcterms:modified xsi:type="dcterms:W3CDTF">2025-05-21T11:23:30Z</dcterms:modified>
</cp:coreProperties>
</file>