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7" r:id="rId5"/>
    <p:sldId id="276" r:id="rId6"/>
    <p:sldId id="279" r:id="rId7"/>
    <p:sldId id="273" r:id="rId8"/>
    <p:sldId id="280" r:id="rId9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-600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67CFE-2DA6-4BFA-AA80-5B6F42A8B07A}" type="datetimeFigureOut">
              <a:rPr lang="en-US" smtClean="0"/>
              <a:pPr/>
              <a:t>5/25/2022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5C8CC-2DEC-41F3-98E3-042A38DAD8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5C8CC-2DEC-41F3-98E3-042A38DAD8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327148"/>
            <a:ext cx="12192000" cy="1818639"/>
          </a:xfrm>
          <a:custGeom>
            <a:avLst/>
            <a:gdLst/>
            <a:ahLst/>
            <a:cxnLst/>
            <a:rect l="l" t="t" r="r" b="b"/>
            <a:pathLst>
              <a:path w="12192000" h="1818639">
                <a:moveTo>
                  <a:pt x="12192000" y="0"/>
                </a:moveTo>
                <a:lnTo>
                  <a:pt x="0" y="0"/>
                </a:lnTo>
                <a:lnTo>
                  <a:pt x="0" y="1818132"/>
                </a:lnTo>
                <a:lnTo>
                  <a:pt x="12192000" y="18181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5490" y="2507703"/>
            <a:ext cx="5621019" cy="1171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540" y="1757552"/>
            <a:ext cx="11154918" cy="390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126480" cy="6858000"/>
            <a:chOff x="0" y="0"/>
            <a:chExt cx="612648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6126480" cy="6858000"/>
            </a:xfrm>
            <a:custGeom>
              <a:avLst/>
              <a:gdLst/>
              <a:ahLst/>
              <a:cxnLst/>
              <a:rect l="l" t="t" r="r" b="b"/>
              <a:pathLst>
                <a:path w="6126480" h="6858000">
                  <a:moveTo>
                    <a:pt x="4979797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811522" y="6857999"/>
                  </a:lnTo>
                  <a:lnTo>
                    <a:pt x="6047486" y="3752469"/>
                  </a:lnTo>
                  <a:lnTo>
                    <a:pt x="6061190" y="3709865"/>
                  </a:lnTo>
                  <a:lnTo>
                    <a:pt x="6073589" y="3665540"/>
                  </a:lnTo>
                  <a:lnTo>
                    <a:pt x="6084683" y="3619666"/>
                  </a:lnTo>
                  <a:lnTo>
                    <a:pt x="6094471" y="3572414"/>
                  </a:lnTo>
                  <a:lnTo>
                    <a:pt x="6102955" y="3523957"/>
                  </a:lnTo>
                  <a:lnTo>
                    <a:pt x="6110133" y="3474466"/>
                  </a:lnTo>
                  <a:lnTo>
                    <a:pt x="6116006" y="3424115"/>
                  </a:lnTo>
                  <a:lnTo>
                    <a:pt x="6120575" y="3373075"/>
                  </a:lnTo>
                  <a:lnTo>
                    <a:pt x="6123837" y="3321518"/>
                  </a:lnTo>
                  <a:lnTo>
                    <a:pt x="6125795" y="3269618"/>
                  </a:lnTo>
                  <a:lnTo>
                    <a:pt x="6126448" y="3217545"/>
                  </a:lnTo>
                  <a:lnTo>
                    <a:pt x="6125795" y="3165471"/>
                  </a:lnTo>
                  <a:lnTo>
                    <a:pt x="6123837" y="3113571"/>
                  </a:lnTo>
                  <a:lnTo>
                    <a:pt x="6120575" y="3062014"/>
                  </a:lnTo>
                  <a:lnTo>
                    <a:pt x="6116006" y="3010974"/>
                  </a:lnTo>
                  <a:lnTo>
                    <a:pt x="6110133" y="2960623"/>
                  </a:lnTo>
                  <a:lnTo>
                    <a:pt x="6102955" y="2911132"/>
                  </a:lnTo>
                  <a:lnTo>
                    <a:pt x="6094471" y="2862675"/>
                  </a:lnTo>
                  <a:lnTo>
                    <a:pt x="6084683" y="2815423"/>
                  </a:lnTo>
                  <a:lnTo>
                    <a:pt x="6073589" y="2769549"/>
                  </a:lnTo>
                  <a:lnTo>
                    <a:pt x="6061190" y="2725224"/>
                  </a:lnTo>
                  <a:lnTo>
                    <a:pt x="6047486" y="2682621"/>
                  </a:lnTo>
                  <a:lnTo>
                    <a:pt x="4979797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42775" y="640841"/>
              <a:ext cx="1124585" cy="847725"/>
            </a:xfrm>
            <a:custGeom>
              <a:avLst/>
              <a:gdLst/>
              <a:ahLst/>
              <a:cxnLst/>
              <a:rect l="l" t="t" r="r" b="b"/>
              <a:pathLst>
                <a:path w="1124585" h="847725">
                  <a:moveTo>
                    <a:pt x="191576" y="847344"/>
                  </a:moveTo>
                  <a:lnTo>
                    <a:pt x="150288" y="824103"/>
                  </a:lnTo>
                  <a:lnTo>
                    <a:pt x="66756" y="679241"/>
                  </a:lnTo>
                  <a:lnTo>
                    <a:pt x="23861" y="604853"/>
                  </a:lnTo>
                  <a:lnTo>
                    <a:pt x="8058" y="577447"/>
                  </a:lnTo>
                  <a:lnTo>
                    <a:pt x="5800" y="573532"/>
                  </a:lnTo>
                  <a:lnTo>
                    <a:pt x="1450" y="562098"/>
                  </a:lnTo>
                  <a:lnTo>
                    <a:pt x="0" y="549402"/>
                  </a:lnTo>
                  <a:lnTo>
                    <a:pt x="1450" y="536705"/>
                  </a:lnTo>
                  <a:lnTo>
                    <a:pt x="5800" y="525272"/>
                  </a:lnTo>
                  <a:lnTo>
                    <a:pt x="89332" y="380410"/>
                  </a:lnTo>
                  <a:lnTo>
                    <a:pt x="132227" y="306022"/>
                  </a:lnTo>
                  <a:lnTo>
                    <a:pt x="148031" y="278616"/>
                  </a:lnTo>
                  <a:lnTo>
                    <a:pt x="179561" y="253269"/>
                  </a:lnTo>
                  <a:lnTo>
                    <a:pt x="191576" y="251460"/>
                  </a:lnTo>
                  <a:lnTo>
                    <a:pt x="358640" y="251460"/>
                  </a:lnTo>
                  <a:lnTo>
                    <a:pt x="444430" y="251460"/>
                  </a:lnTo>
                  <a:lnTo>
                    <a:pt x="476036" y="251460"/>
                  </a:lnTo>
                  <a:lnTo>
                    <a:pt x="480552" y="251460"/>
                  </a:lnTo>
                  <a:lnTo>
                    <a:pt x="492080" y="253269"/>
                  </a:lnTo>
                  <a:lnTo>
                    <a:pt x="503770" y="258222"/>
                  </a:lnTo>
                  <a:lnTo>
                    <a:pt x="514170" y="265604"/>
                  </a:lnTo>
                  <a:lnTo>
                    <a:pt x="521827" y="274700"/>
                  </a:lnTo>
                  <a:lnTo>
                    <a:pt x="605373" y="419562"/>
                  </a:lnTo>
                  <a:lnTo>
                    <a:pt x="648276" y="493950"/>
                  </a:lnTo>
                  <a:lnTo>
                    <a:pt x="664082" y="521356"/>
                  </a:lnTo>
                  <a:lnTo>
                    <a:pt x="666340" y="525272"/>
                  </a:lnTo>
                  <a:lnTo>
                    <a:pt x="670198" y="536705"/>
                  </a:lnTo>
                  <a:lnTo>
                    <a:pt x="671483" y="549401"/>
                  </a:lnTo>
                  <a:lnTo>
                    <a:pt x="670198" y="562098"/>
                  </a:lnTo>
                  <a:lnTo>
                    <a:pt x="666340" y="573532"/>
                  </a:lnTo>
                  <a:lnTo>
                    <a:pt x="582793" y="718393"/>
                  </a:lnTo>
                  <a:lnTo>
                    <a:pt x="539891" y="792781"/>
                  </a:lnTo>
                  <a:lnTo>
                    <a:pt x="524085" y="820187"/>
                  </a:lnTo>
                  <a:lnTo>
                    <a:pt x="492080" y="845534"/>
                  </a:lnTo>
                  <a:lnTo>
                    <a:pt x="480552" y="847344"/>
                  </a:lnTo>
                  <a:lnTo>
                    <a:pt x="191576" y="847344"/>
                  </a:lnTo>
                  <a:close/>
                </a:path>
                <a:path w="1124585" h="847725">
                  <a:moveTo>
                    <a:pt x="733396" y="484632"/>
                  </a:moveTo>
                  <a:lnTo>
                    <a:pt x="699741" y="465709"/>
                  </a:lnTo>
                  <a:lnTo>
                    <a:pt x="631657" y="347866"/>
                  </a:lnTo>
                  <a:lnTo>
                    <a:pt x="596695" y="287353"/>
                  </a:lnTo>
                  <a:lnTo>
                    <a:pt x="583814" y="265058"/>
                  </a:lnTo>
                  <a:lnTo>
                    <a:pt x="581974" y="261874"/>
                  </a:lnTo>
                  <a:lnTo>
                    <a:pt x="578423" y="252618"/>
                  </a:lnTo>
                  <a:lnTo>
                    <a:pt x="577240" y="242316"/>
                  </a:lnTo>
                  <a:lnTo>
                    <a:pt x="578423" y="232013"/>
                  </a:lnTo>
                  <a:lnTo>
                    <a:pt x="581974" y="222758"/>
                  </a:lnTo>
                  <a:lnTo>
                    <a:pt x="650058" y="104915"/>
                  </a:lnTo>
                  <a:lnTo>
                    <a:pt x="685020" y="44402"/>
                  </a:lnTo>
                  <a:lnTo>
                    <a:pt x="697901" y="22107"/>
                  </a:lnTo>
                  <a:lnTo>
                    <a:pt x="699741" y="18923"/>
                  </a:lnTo>
                  <a:lnTo>
                    <a:pt x="705571" y="11519"/>
                  </a:lnTo>
                  <a:lnTo>
                    <a:pt x="713901" y="5508"/>
                  </a:lnTo>
                  <a:lnTo>
                    <a:pt x="723565" y="1474"/>
                  </a:lnTo>
                  <a:lnTo>
                    <a:pt x="733396" y="0"/>
                  </a:lnTo>
                  <a:lnTo>
                    <a:pt x="869520" y="0"/>
                  </a:lnTo>
                  <a:lnTo>
                    <a:pt x="939422" y="0"/>
                  </a:lnTo>
                  <a:lnTo>
                    <a:pt x="965175" y="0"/>
                  </a:lnTo>
                  <a:lnTo>
                    <a:pt x="968854" y="0"/>
                  </a:lnTo>
                  <a:lnTo>
                    <a:pt x="978256" y="1474"/>
                  </a:lnTo>
                  <a:lnTo>
                    <a:pt x="1070571" y="136765"/>
                  </a:lnTo>
                  <a:lnTo>
                    <a:pt x="1105522" y="197278"/>
                  </a:lnTo>
                  <a:lnTo>
                    <a:pt x="1118398" y="219573"/>
                  </a:lnTo>
                  <a:lnTo>
                    <a:pt x="1120238" y="222758"/>
                  </a:lnTo>
                  <a:lnTo>
                    <a:pt x="1123381" y="232013"/>
                  </a:lnTo>
                  <a:lnTo>
                    <a:pt x="1124429" y="242315"/>
                  </a:lnTo>
                  <a:lnTo>
                    <a:pt x="1123381" y="252618"/>
                  </a:lnTo>
                  <a:lnTo>
                    <a:pt x="1120238" y="261874"/>
                  </a:lnTo>
                  <a:lnTo>
                    <a:pt x="1052176" y="379716"/>
                  </a:lnTo>
                  <a:lnTo>
                    <a:pt x="1017225" y="440229"/>
                  </a:lnTo>
                  <a:lnTo>
                    <a:pt x="996250" y="473112"/>
                  </a:lnTo>
                  <a:lnTo>
                    <a:pt x="968854" y="484632"/>
                  </a:lnTo>
                  <a:lnTo>
                    <a:pt x="733396" y="48463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18819" y="2676525"/>
            <a:ext cx="344677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4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944857" y="6408826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1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3322" y="6072206"/>
            <a:ext cx="350364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Presenter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Saurabh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Chakravorty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8819" y="1566748"/>
            <a:ext cx="3111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Use</a:t>
            </a:r>
            <a:r>
              <a:rPr sz="2800" spc="-40" dirty="0"/>
              <a:t> </a:t>
            </a:r>
            <a:r>
              <a:rPr sz="2800" dirty="0"/>
              <a:t>Case</a:t>
            </a:r>
            <a:r>
              <a:rPr sz="2800" spc="-35" dirty="0"/>
              <a:t> </a:t>
            </a:r>
            <a:r>
              <a:rPr sz="2800" dirty="0"/>
              <a:t>Interview</a:t>
            </a:r>
            <a:endParaRPr sz="2800"/>
          </a:p>
        </p:txBody>
      </p:sp>
      <p:sp>
        <p:nvSpPr>
          <p:cNvPr id="10" name="object 10"/>
          <p:cNvSpPr txBox="1"/>
          <p:nvPr/>
        </p:nvSpPr>
        <p:spPr>
          <a:xfrm>
            <a:off x="718819" y="4782058"/>
            <a:ext cx="3670935" cy="988732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algn="ctr">
              <a:lnSpc>
                <a:spcPts val="1730"/>
              </a:lnSpc>
              <a:spcBef>
                <a:spcPts val="310"/>
              </a:spcBef>
            </a:pPr>
            <a:r>
              <a:rPr lang="en-US" sz="1600" i="1" spc="-5" dirty="0" smtClean="0">
                <a:solidFill>
                  <a:srgbClr val="FFFFFF"/>
                </a:solidFill>
                <a:latin typeface="Arial"/>
                <a:cs typeface="Arial"/>
              </a:rPr>
              <a:t>European social survey data for targeted advertisements </a:t>
            </a:r>
          </a:p>
          <a:p>
            <a:pPr marL="12700" marR="5080" algn="ctr">
              <a:lnSpc>
                <a:spcPts val="1730"/>
              </a:lnSpc>
              <a:spcBef>
                <a:spcPts val="310"/>
              </a:spcBef>
            </a:pPr>
            <a:r>
              <a:rPr lang="en-US" sz="1600" i="1" spc="-5" dirty="0" smtClean="0">
                <a:solidFill>
                  <a:srgbClr val="FFFFFF"/>
                </a:solidFill>
                <a:latin typeface="Arial"/>
                <a:cs typeface="Arial"/>
              </a:rPr>
              <a:t>&amp;</a:t>
            </a:r>
          </a:p>
          <a:p>
            <a:pPr marL="12700" marR="5080" algn="ctr">
              <a:lnSpc>
                <a:spcPts val="1730"/>
              </a:lnSpc>
              <a:spcBef>
                <a:spcPts val="310"/>
              </a:spcBef>
            </a:pPr>
            <a:r>
              <a:rPr lang="en-US" sz="1600" i="1" spc="-5" dirty="0" smtClean="0">
                <a:solidFill>
                  <a:srgbClr val="FFFFFF"/>
                </a:solidFill>
                <a:latin typeface="Arial"/>
                <a:cs typeface="Arial"/>
              </a:rPr>
              <a:t>Classification using Machine Learning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00900" y="4965191"/>
            <a:ext cx="3898900" cy="295594"/>
          </a:xfrm>
          <a:prstGeom prst="rect">
            <a:avLst/>
          </a:prstGeom>
          <a:ln w="9144">
            <a:solidFill>
              <a:srgbClr val="C1E66D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311150" algn="ctr">
              <a:lnSpc>
                <a:spcPct val="100000"/>
              </a:lnSpc>
              <a:spcBef>
                <a:spcPts val="865"/>
              </a:spcBef>
            </a:pPr>
            <a:r>
              <a:rPr sz="1200" spc="-5" dirty="0">
                <a:latin typeface="Arial MT"/>
                <a:cs typeface="Arial MT"/>
              </a:rPr>
              <a:t>Powered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>
                <a:latin typeface="Arial MT"/>
                <a:cs typeface="Arial MT"/>
              </a:rPr>
              <a:t>:</a:t>
            </a:r>
            <a:r>
              <a:rPr sz="1200" spc="5">
                <a:latin typeface="Arial MT"/>
                <a:cs typeface="Arial MT"/>
              </a:rPr>
              <a:t> </a:t>
            </a:r>
            <a:r>
              <a:rPr lang="en-US" sz="1200" b="1" spc="-5" dirty="0" smtClean="0">
                <a:latin typeface="Arial"/>
                <a:cs typeface="Arial"/>
              </a:rPr>
              <a:t>European Social Survey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482" name="AutoShape 2" descr="DAIN Studios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DAIN Studios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DAIN Studios | Linked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 descr="d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4826" y="1000108"/>
            <a:ext cx="3000396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02" y="2071678"/>
            <a:ext cx="1727200" cy="776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600" spc="-75" dirty="0" smtClean="0">
                <a:latin typeface="Microsoft Sans Serif"/>
                <a:cs typeface="Microsoft Sans Serif"/>
              </a:rPr>
              <a:t>Background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600" spc="-75" dirty="0" smtClean="0">
                <a:latin typeface="Microsoft Sans Serif"/>
                <a:cs typeface="Microsoft Sans Serif"/>
              </a:rPr>
              <a:t>Motivation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600" spc="-75" dirty="0" smtClean="0">
                <a:latin typeface="Microsoft Sans Serif"/>
                <a:cs typeface="Microsoft Sans Serif"/>
              </a:rPr>
              <a:t>Insights(</a:t>
            </a:r>
            <a:r>
              <a:rPr lang="en-US" sz="1600" spc="-75" dirty="0" err="1" smtClean="0">
                <a:latin typeface="Microsoft Sans Serif"/>
                <a:cs typeface="Microsoft Sans Serif"/>
              </a:rPr>
              <a:t>Jupyter</a:t>
            </a:r>
            <a:r>
              <a:rPr lang="en-US" sz="1600" spc="-75" dirty="0" smtClean="0">
                <a:latin typeface="Microsoft Sans Serif"/>
                <a:cs typeface="Microsoft Sans Serif"/>
              </a:rPr>
              <a:t>)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522" y="1142984"/>
            <a:ext cx="328614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8100" spc="-7" baseline="-18518" smtClean="0">
                <a:solidFill>
                  <a:schemeClr val="tx2">
                    <a:lumMod val="50000"/>
                  </a:schemeClr>
                </a:solidFill>
              </a:rPr>
              <a:t>01</a:t>
            </a:r>
            <a:r>
              <a:rPr lang="en-US" sz="2700" b="1" spc="10" baseline="-18518" dirty="0" smtClean="0">
                <a:solidFill>
                  <a:srgbClr val="000000"/>
                </a:solidFill>
                <a:latin typeface="Arial"/>
                <a:cs typeface="Arial"/>
              </a:rPr>
              <a:t>Descriptive</a:t>
            </a:r>
            <a:r>
              <a:rPr lang="en-US" sz="2700" b="1" spc="10" dirty="0" smtClean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700" b="1" spc="10" baseline="-18518" dirty="0" smtClean="0">
                <a:solidFill>
                  <a:srgbClr val="000000"/>
                </a:solidFill>
                <a:latin typeface="Arial"/>
                <a:cs typeface="Arial"/>
              </a:rPr>
              <a:t>Analysis</a:t>
            </a:r>
            <a:endParaRPr lang="en-US" sz="2700" b="1" spc="10" baseline="-18518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79516" y="87884"/>
            <a:ext cx="1659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60" dirty="0">
                <a:solidFill>
                  <a:schemeClr val="bg1"/>
                </a:solidFill>
                <a:latin typeface="Arial"/>
                <a:cs typeface="Arial"/>
              </a:rPr>
              <a:t>Agenda</a:t>
            </a:r>
            <a:endParaRPr sz="3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" name="object 3"/>
          <p:cNvSpPr txBox="1">
            <a:spLocks/>
          </p:cNvSpPr>
          <p:nvPr/>
        </p:nvSpPr>
        <p:spPr>
          <a:xfrm>
            <a:off x="380960" y="3500438"/>
            <a:ext cx="29870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100" b="0" i="0" u="none" strike="noStrike" kern="0" cap="none" spc="-7" normalizeH="0" baseline="-18518" noProof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02</a:t>
            </a:r>
            <a:r>
              <a:rPr lang="en-US" sz="2700" b="1" kern="0" spc="10" baseline="-18518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2700" b="1" kern="0" spc="10" dirty="0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2700" b="1" spc="10" baseline="-18518" dirty="0" err="1" smtClean="0">
                <a:solidFill>
                  <a:srgbClr val="000000"/>
                </a:solidFill>
                <a:latin typeface="Arial"/>
                <a:ea typeface="+mj-ea"/>
                <a:cs typeface="Arial"/>
              </a:rPr>
              <a:t>Modelling</a:t>
            </a:r>
            <a:endParaRPr lang="en-US" sz="2700" b="1" spc="10" baseline="-18518" dirty="0">
              <a:solidFill>
                <a:srgbClr val="000000"/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21" name="object 2"/>
          <p:cNvSpPr txBox="1"/>
          <p:nvPr/>
        </p:nvSpPr>
        <p:spPr>
          <a:xfrm>
            <a:off x="1166778" y="4500570"/>
            <a:ext cx="2000264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600" spc="-75" dirty="0" smtClean="0">
                <a:latin typeface="Microsoft Sans Serif"/>
                <a:cs typeface="Microsoft Sans Serif"/>
              </a:rPr>
              <a:t>Process flow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1600" spc="-75" dirty="0" smtClean="0">
                <a:latin typeface="Microsoft Sans Serif"/>
                <a:cs typeface="Microsoft Sans Serif"/>
              </a:rPr>
              <a:t>Codebase(</a:t>
            </a:r>
            <a:r>
              <a:rPr lang="en-US" sz="1600" spc="-75" dirty="0" err="1" smtClean="0">
                <a:latin typeface="Microsoft Sans Serif"/>
                <a:cs typeface="Microsoft Sans Serif"/>
              </a:rPr>
              <a:t>Jupyter</a:t>
            </a:r>
            <a:r>
              <a:rPr lang="en-US" sz="1600" spc="-75" dirty="0" smtClean="0">
                <a:latin typeface="Microsoft Sans Serif"/>
                <a:cs typeface="Microsoft Sans Serif"/>
              </a:rPr>
              <a:t>)</a:t>
            </a:r>
            <a:endParaRPr sz="1600">
              <a:latin typeface="Microsoft Sans Serif"/>
              <a:cs typeface="Microsoft Sans Serif"/>
            </a:endParaRPr>
          </a:p>
        </p:txBody>
      </p:sp>
      <p:pic>
        <p:nvPicPr>
          <p:cNvPr id="22" name="Picture 21" descr="da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24826" y="1000108"/>
            <a:ext cx="3000396" cy="1905000"/>
          </a:xfrm>
          <a:prstGeom prst="rect">
            <a:avLst/>
          </a:prstGeom>
        </p:spPr>
      </p:pic>
      <p:sp>
        <p:nvSpPr>
          <p:cNvPr id="26" name="object 6"/>
          <p:cNvSpPr txBox="1"/>
          <p:nvPr/>
        </p:nvSpPr>
        <p:spPr>
          <a:xfrm>
            <a:off x="11979317" y="6408826"/>
            <a:ext cx="11747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 smtClean="0">
                <a:latin typeface="Arial MT"/>
                <a:cs typeface="Arial MT"/>
              </a:rPr>
              <a:t>2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6646" y="2786058"/>
            <a:ext cx="11783695" cy="1214446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"/>
          <p:cNvSpPr txBox="1">
            <a:spLocks/>
          </p:cNvSpPr>
          <p:nvPr/>
        </p:nvSpPr>
        <p:spPr>
          <a:xfrm>
            <a:off x="2666976" y="2786058"/>
            <a:ext cx="6668162" cy="1176130"/>
          </a:xfrm>
          <a:prstGeom prst="rect">
            <a:avLst/>
          </a:prstGeom>
        </p:spPr>
        <p:txBody>
          <a:bodyPr vert="horz" wrap="square" lIns="0" tIns="161455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69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Descriptive Analysis</a:t>
            </a:r>
          </a:p>
          <a:p>
            <a:pPr marL="64769" marR="0" lvl="0" indent="0" algn="ctr" defTabSz="914400" eaLnBrk="1" fontAlgn="auto" latinLnBrk="0" hangingPunct="1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0" b="0" i="0" u="none" strike="noStrike" kern="0" cap="none" spc="1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Background</a:t>
            </a:r>
            <a:r>
              <a:rPr kumimoji="0" lang="en-US" sz="1850" b="0" i="0" u="none" strike="noStrike" kern="0" cap="none" spc="-4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</a:t>
            </a:r>
            <a:r>
              <a:rPr kumimoji="0" lang="en-US" sz="1850" b="0" i="0" u="none" strike="noStrike" kern="0" cap="none" spc="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|</a:t>
            </a:r>
            <a:r>
              <a:rPr kumimoji="0" lang="en-US" sz="1850" b="0" i="0" u="none" strike="noStrike" kern="0" cap="none" spc="-1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</a:t>
            </a:r>
            <a:r>
              <a:rPr lang="en-US" sz="1850" kern="0" spc="5" dirty="0" smtClean="0">
                <a:solidFill>
                  <a:schemeClr val="bg1"/>
                </a:solidFill>
                <a:latin typeface="Arial MT"/>
                <a:ea typeface="+mj-ea"/>
                <a:cs typeface="Arial MT"/>
              </a:rPr>
              <a:t>Motivation</a:t>
            </a:r>
            <a:r>
              <a:rPr kumimoji="0" lang="en-US" sz="1850" b="0" i="0" u="none" strike="noStrike" kern="0" cap="none" spc="-2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</a:t>
            </a:r>
            <a:r>
              <a:rPr kumimoji="0" lang="en-US" sz="1850" b="0" i="0" u="none" strike="noStrike" kern="0" cap="none" spc="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|</a:t>
            </a:r>
            <a:r>
              <a:rPr kumimoji="0" lang="en-US" sz="1850" b="0" i="0" u="none" strike="noStrike" kern="0" cap="none" spc="-15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</a:t>
            </a:r>
            <a:r>
              <a:rPr kumimoji="0" lang="en-US" sz="1850" b="0" i="0" u="none" strike="noStrike" kern="0" cap="none" spc="1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Insights</a:t>
            </a:r>
            <a:endParaRPr kumimoji="0" lang="en-US" sz="18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MT"/>
              <a:ea typeface="+mj-ea"/>
              <a:cs typeface="Arial MT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11944857" y="6408826"/>
            <a:ext cx="11747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 smtClean="0">
                <a:latin typeface="Arial MT"/>
                <a:cs typeface="Arial MT"/>
              </a:rPr>
              <a:t>3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5340" y="1785926"/>
            <a:ext cx="5184775" cy="4004301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66675" rIns="0" bIns="0" rtlCol="0">
            <a:spAutoFit/>
          </a:bodyPr>
          <a:lstStyle/>
          <a:p>
            <a:pPr marL="579120" indent="-457200">
              <a:lnSpc>
                <a:spcPts val="2110"/>
              </a:lnSpc>
              <a:spcBef>
                <a:spcPts val="525"/>
              </a:spcBef>
              <a:buFont typeface="+mj-lt"/>
              <a:buAutoNum type="arabicPeriod"/>
            </a:pPr>
            <a:r>
              <a:rPr lang="en-US" sz="1900" b="1" dirty="0" smtClean="0">
                <a:latin typeface="Arial"/>
                <a:cs typeface="Arial"/>
              </a:rPr>
              <a:t>Media use and Trust</a:t>
            </a:r>
          </a:p>
          <a:p>
            <a:pPr marL="579120" lvl="1">
              <a:lnSpc>
                <a:spcPts val="2110"/>
              </a:lnSpc>
              <a:spcBef>
                <a:spcPts val="525"/>
              </a:spcBef>
              <a:buFont typeface="Arial" pitchFamily="34" charset="0"/>
              <a:buChar char="•"/>
            </a:pPr>
            <a:r>
              <a:rPr lang="en-US" sz="1900" i="1" u="sng" dirty="0" smtClean="0">
                <a:latin typeface="Arial"/>
                <a:cs typeface="Arial"/>
              </a:rPr>
              <a:t>TV </a:t>
            </a:r>
          </a:p>
          <a:p>
            <a:pPr marL="579120" lvl="1">
              <a:lnSpc>
                <a:spcPts val="2110"/>
              </a:lnSpc>
              <a:spcBef>
                <a:spcPts val="525"/>
              </a:spcBef>
              <a:buFont typeface="Arial" pitchFamily="34" charset="0"/>
              <a:buChar char="•"/>
            </a:pPr>
            <a:r>
              <a:rPr lang="en-US" sz="1900" i="1" u="sng" dirty="0" smtClean="0">
                <a:latin typeface="Arial"/>
                <a:cs typeface="Arial"/>
              </a:rPr>
              <a:t>Radio</a:t>
            </a:r>
          </a:p>
          <a:p>
            <a:pPr marL="579120" lvl="1">
              <a:lnSpc>
                <a:spcPts val="2110"/>
              </a:lnSpc>
              <a:spcBef>
                <a:spcPts val="525"/>
              </a:spcBef>
              <a:buFont typeface="Arial" pitchFamily="34" charset="0"/>
              <a:buChar char="•"/>
            </a:pPr>
            <a:r>
              <a:rPr lang="en-US" sz="1900" i="1" u="sng" dirty="0" smtClean="0">
                <a:latin typeface="Arial"/>
                <a:cs typeface="Arial"/>
              </a:rPr>
              <a:t>Internet</a:t>
            </a:r>
          </a:p>
          <a:p>
            <a:pPr marL="579120" lvl="1">
              <a:lnSpc>
                <a:spcPts val="2110"/>
              </a:lnSpc>
              <a:spcBef>
                <a:spcPts val="525"/>
              </a:spcBef>
              <a:buFont typeface="Arial" pitchFamily="34" charset="0"/>
              <a:buChar char="•"/>
            </a:pPr>
            <a:r>
              <a:rPr lang="en-US" sz="1900" i="1" u="sng" dirty="0" smtClean="0">
                <a:latin typeface="Arial"/>
                <a:cs typeface="Arial"/>
              </a:rPr>
              <a:t>Trust Statistics</a:t>
            </a:r>
          </a:p>
          <a:p>
            <a:pPr marL="579120" indent="-457200">
              <a:lnSpc>
                <a:spcPts val="2110"/>
              </a:lnSpc>
              <a:spcBef>
                <a:spcPts val="525"/>
              </a:spcBef>
              <a:buFont typeface="+mj-lt"/>
              <a:buAutoNum type="arabicPeriod"/>
            </a:pPr>
            <a:endParaRPr lang="en-US" sz="1900" b="1" dirty="0" smtClean="0">
              <a:latin typeface="Arial"/>
              <a:cs typeface="Arial"/>
            </a:endParaRPr>
          </a:p>
          <a:p>
            <a:pPr marL="579120" indent="-457200">
              <a:lnSpc>
                <a:spcPts val="2110"/>
              </a:lnSpc>
              <a:spcBef>
                <a:spcPts val="525"/>
              </a:spcBef>
              <a:buFont typeface="+mj-lt"/>
              <a:buAutoNum type="arabicPeriod"/>
            </a:pPr>
            <a:r>
              <a:rPr lang="en-US" sz="1900" b="1" dirty="0" smtClean="0">
                <a:latin typeface="Arial"/>
                <a:cs typeface="Arial"/>
              </a:rPr>
              <a:t>Demography</a:t>
            </a:r>
          </a:p>
          <a:p>
            <a:pPr marL="579120" indent="-457200">
              <a:lnSpc>
                <a:spcPts val="2110"/>
              </a:lnSpc>
              <a:spcBef>
                <a:spcPts val="525"/>
              </a:spcBef>
              <a:buFont typeface="+mj-lt"/>
              <a:buAutoNum type="arabicPeriod"/>
            </a:pPr>
            <a:endParaRPr lang="en-US" sz="1900" b="1" dirty="0" smtClean="0">
              <a:latin typeface="Arial"/>
              <a:cs typeface="Arial"/>
            </a:endParaRPr>
          </a:p>
          <a:p>
            <a:pPr marL="579120" indent="-457200">
              <a:lnSpc>
                <a:spcPts val="2110"/>
              </a:lnSpc>
              <a:spcBef>
                <a:spcPts val="525"/>
              </a:spcBef>
              <a:buFont typeface="+mj-lt"/>
              <a:buAutoNum type="arabicPeriod"/>
            </a:pPr>
            <a:r>
              <a:rPr lang="en-US" sz="1900" b="1" dirty="0" smtClean="0">
                <a:latin typeface="Arial"/>
                <a:cs typeface="Arial"/>
              </a:rPr>
              <a:t>Gender</a:t>
            </a:r>
          </a:p>
          <a:p>
            <a:pPr marL="579120" indent="-457200">
              <a:lnSpc>
                <a:spcPts val="2110"/>
              </a:lnSpc>
              <a:spcBef>
                <a:spcPts val="525"/>
              </a:spcBef>
              <a:buFont typeface="+mj-lt"/>
              <a:buAutoNum type="arabicPeriod"/>
            </a:pPr>
            <a:endParaRPr lang="en-US" sz="1900" b="1" dirty="0" smtClean="0">
              <a:latin typeface="Arial"/>
              <a:cs typeface="Arial"/>
            </a:endParaRPr>
          </a:p>
          <a:p>
            <a:pPr marL="579120" indent="-457200">
              <a:lnSpc>
                <a:spcPts val="2110"/>
              </a:lnSpc>
              <a:spcBef>
                <a:spcPts val="525"/>
              </a:spcBef>
              <a:buFont typeface="+mj-lt"/>
              <a:buAutoNum type="arabicPeriod"/>
            </a:pPr>
            <a:r>
              <a:rPr lang="en-US" sz="1900" b="1" dirty="0" smtClean="0">
                <a:latin typeface="Arial"/>
                <a:cs typeface="Arial"/>
              </a:rPr>
              <a:t>Age group</a:t>
            </a:r>
          </a:p>
          <a:p>
            <a:pPr marL="121920">
              <a:lnSpc>
                <a:spcPts val="2110"/>
              </a:lnSpc>
              <a:spcBef>
                <a:spcPts val="525"/>
              </a:spcBef>
            </a:pPr>
            <a:endParaRPr lang="en-US" sz="1900" i="1" u="sng" dirty="0" smtClean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52926" y="0"/>
            <a:ext cx="2643206" cy="57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Arial"/>
                <a:cs typeface="Arial"/>
              </a:rPr>
              <a:t>Background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4857" y="6408826"/>
            <a:ext cx="1174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Arial MT"/>
                <a:cs typeface="Arial MT"/>
              </a:rPr>
              <a:t>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39008" y="2071678"/>
            <a:ext cx="3286148" cy="107157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Media use on an average per day for </a:t>
            </a:r>
            <a:r>
              <a:rPr lang="en-US" b="1" dirty="0" smtClean="0">
                <a:solidFill>
                  <a:schemeClr val="tx1"/>
                </a:solidFill>
              </a:rPr>
              <a:t>personal consumption</a:t>
            </a:r>
            <a:r>
              <a:rPr lang="en-US" dirty="0" smtClean="0">
                <a:solidFill>
                  <a:schemeClr val="tx1"/>
                </a:solidFill>
              </a:rPr>
              <a:t> and for news </a:t>
            </a:r>
            <a:r>
              <a:rPr lang="en-US" b="1" dirty="0" smtClean="0">
                <a:solidFill>
                  <a:schemeClr val="tx1"/>
                </a:solidFill>
              </a:rPr>
              <a:t>about politics and current affairs.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39008" y="3500438"/>
            <a:ext cx="3286148" cy="185738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524628" y="2571744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596066" y="4357694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310446" y="3571876"/>
            <a:ext cx="314327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Aggregated</a:t>
            </a:r>
            <a:r>
              <a:rPr lang="en-US" dirty="0" smtClean="0"/>
              <a:t> statistics over different countries of </a:t>
            </a:r>
            <a:r>
              <a:rPr lang="en-US" b="1" dirty="0" smtClean="0"/>
              <a:t>Europe</a:t>
            </a:r>
            <a:r>
              <a:rPr lang="en-US" dirty="0" smtClean="0"/>
              <a:t>(Eastern and western) participating in </a:t>
            </a:r>
            <a:r>
              <a:rPr lang="en-US" b="1" dirty="0" smtClean="0"/>
              <a:t>all rounds</a:t>
            </a:r>
            <a:r>
              <a:rPr lang="en-US" dirty="0" smtClean="0"/>
              <a:t>. </a:t>
            </a:r>
            <a:r>
              <a:rPr lang="en-US" b="1" dirty="0" smtClean="0"/>
              <a:t>Gender and age group </a:t>
            </a:r>
            <a:r>
              <a:rPr lang="en-US" dirty="0" smtClean="0"/>
              <a:t>also aggregated and binned.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81356" y="1000108"/>
            <a:ext cx="5715040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 Source Visualized….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81488" y="71438"/>
            <a:ext cx="2643206" cy="57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smtClean="0">
                <a:latin typeface="Arial"/>
                <a:cs typeface="Arial"/>
              </a:rPr>
              <a:t>Motivation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2478" y="6429396"/>
            <a:ext cx="11747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 smtClean="0">
                <a:latin typeface="Arial MT"/>
                <a:cs typeface="Arial MT"/>
              </a:rPr>
              <a:t>5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72900" y="4477202"/>
            <a:ext cx="2857520" cy="185738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87478" y="2571744"/>
            <a:ext cx="357190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809984" y="2928934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15776" y="4477202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Targeted advertisements</a:t>
            </a:r>
            <a:endParaRPr lang="en-US" dirty="0" smtClean="0"/>
          </a:p>
        </p:txBody>
      </p:sp>
      <p:pic>
        <p:nvPicPr>
          <p:cNvPr id="27650" name="Picture 2" descr="Targeted Advertising - Types and Examples | Marketing9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2900" y="1857364"/>
            <a:ext cx="2786082" cy="2428892"/>
          </a:xfrm>
          <a:prstGeom prst="rect">
            <a:avLst/>
          </a:prstGeom>
          <a:noFill/>
        </p:spPr>
      </p:pic>
      <p:sp>
        <p:nvSpPr>
          <p:cNvPr id="27652" name="AutoShape 4" descr="📺 Television Emoji | TV Emoji"/>
          <p:cNvSpPr>
            <a:spLocks noChangeAspect="1" noChangeArrowheads="1"/>
          </p:cNvSpPr>
          <p:nvPr/>
        </p:nvSpPr>
        <p:spPr bwMode="auto">
          <a:xfrm>
            <a:off x="5184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AutoShape 6" descr="📺 Television Emoji | TV Emoji"/>
          <p:cNvSpPr>
            <a:spLocks noChangeAspect="1" noChangeArrowheads="1"/>
          </p:cNvSpPr>
          <p:nvPr/>
        </p:nvSpPr>
        <p:spPr bwMode="auto">
          <a:xfrm>
            <a:off x="5184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AutoShape 8" descr="Radio Emoji (U+1F4FB)"/>
          <p:cNvSpPr>
            <a:spLocks noChangeAspect="1" noChangeArrowheads="1"/>
          </p:cNvSpPr>
          <p:nvPr/>
        </p:nvSpPr>
        <p:spPr bwMode="auto">
          <a:xfrm>
            <a:off x="5184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AutoShape 10" descr="Radio Emoji (U+1F4FB)"/>
          <p:cNvSpPr>
            <a:spLocks noChangeAspect="1" noChangeArrowheads="1"/>
          </p:cNvSpPr>
          <p:nvPr/>
        </p:nvSpPr>
        <p:spPr bwMode="auto">
          <a:xfrm>
            <a:off x="5184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AutoShape 12" descr="📺 Television Emoji | TV Emoji"/>
          <p:cNvSpPr>
            <a:spLocks noChangeAspect="1" noChangeArrowheads="1"/>
          </p:cNvSpPr>
          <p:nvPr/>
        </p:nvSpPr>
        <p:spPr bwMode="auto">
          <a:xfrm>
            <a:off x="5184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AutoShape 14" descr="📺 Television Emoji | TV Emoji"/>
          <p:cNvSpPr>
            <a:spLocks noChangeAspect="1" noChangeArrowheads="1"/>
          </p:cNvSpPr>
          <p:nvPr/>
        </p:nvSpPr>
        <p:spPr bwMode="auto">
          <a:xfrm>
            <a:off x="5184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new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34420" y="2285992"/>
            <a:ext cx="1071555" cy="1071555"/>
          </a:xfrm>
          <a:prstGeom prst="rect">
            <a:avLst/>
          </a:prstGeom>
        </p:spPr>
      </p:pic>
      <p:pic>
        <p:nvPicPr>
          <p:cNvPr id="21" name="Picture 20" descr="ne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77296" y="3571876"/>
            <a:ext cx="785803" cy="785803"/>
          </a:xfrm>
          <a:prstGeom prst="rect">
            <a:avLst/>
          </a:prstGeom>
        </p:spPr>
      </p:pic>
      <p:pic>
        <p:nvPicPr>
          <p:cNvPr id="22" name="Picture 21" descr="rv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34420" y="4643446"/>
            <a:ext cx="1143008" cy="714365"/>
          </a:xfrm>
          <a:prstGeom prst="rect">
            <a:avLst/>
          </a:prstGeom>
        </p:spPr>
      </p:pic>
      <p:pic>
        <p:nvPicPr>
          <p:cNvPr id="23" name="Picture 22" descr="radi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77230" y="1000108"/>
            <a:ext cx="1928826" cy="1014189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243876" y="928670"/>
            <a:ext cx="2214578" cy="4643470"/>
          </a:xfrm>
          <a:prstGeom prst="rect">
            <a:avLst/>
          </a:pr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38216" y="5653564"/>
            <a:ext cx="2214578" cy="71438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315314" y="5653564"/>
            <a:ext cx="2214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Leveraging survey information source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810116" y="4790850"/>
            <a:ext cx="25003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Great way to engage with customers to acquire new leads, move them down the sales funnel.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10644" y="4510556"/>
            <a:ext cx="26432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Traits to be monetized</a:t>
            </a:r>
            <a:endParaRPr lang="en-US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8810644" y="4796308"/>
            <a:ext cx="25003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Demography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Behavioral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Contextual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Geographical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Device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7810512" y="2928934"/>
            <a:ext cx="571504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64" name="Picture 16" descr="Targeted Banner Advertising and Privacy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67768" y="1857364"/>
            <a:ext cx="2857520" cy="2428892"/>
          </a:xfrm>
          <a:prstGeom prst="rect">
            <a:avLst/>
          </a:prstGeom>
          <a:noFill/>
        </p:spPr>
      </p:pic>
      <p:sp>
        <p:nvSpPr>
          <p:cNvPr id="32" name="Rectangle 31"/>
          <p:cNvSpPr/>
          <p:nvPr/>
        </p:nvSpPr>
        <p:spPr>
          <a:xfrm>
            <a:off x="5024430" y="1071546"/>
            <a:ext cx="5715040" cy="50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Descriptive Statistics &amp; Insights….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667768" y="4510556"/>
            <a:ext cx="2857520" cy="185738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bject 32"/>
          <p:cNvSpPr txBox="1"/>
          <p:nvPr/>
        </p:nvSpPr>
        <p:spPr>
          <a:xfrm>
            <a:off x="8739206" y="6682952"/>
            <a:ext cx="2786082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Arial MT"/>
                <a:cs typeface="Arial MT"/>
              </a:rPr>
              <a:t>Source</a:t>
            </a:r>
            <a:r>
              <a:rPr sz="1050" spc="-2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of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image: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b="1" dirty="0">
                <a:latin typeface="Arial"/>
                <a:cs typeface="Arial"/>
              </a:rPr>
              <a:t>Google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dirty="0">
                <a:latin typeface="Arial"/>
                <a:cs typeface="Arial"/>
              </a:rPr>
              <a:t>Images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6646" y="2786058"/>
            <a:ext cx="11783695" cy="1214446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"/>
          <p:cNvSpPr txBox="1">
            <a:spLocks/>
          </p:cNvSpPr>
          <p:nvPr/>
        </p:nvSpPr>
        <p:spPr>
          <a:xfrm>
            <a:off x="2666976" y="2786058"/>
            <a:ext cx="6668162" cy="1176130"/>
          </a:xfrm>
          <a:prstGeom prst="rect">
            <a:avLst/>
          </a:prstGeom>
        </p:spPr>
        <p:txBody>
          <a:bodyPr vert="horz" wrap="square" lIns="0" tIns="161455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69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Modeling</a:t>
            </a:r>
          </a:p>
          <a:p>
            <a:pPr marL="64769" marR="0" lvl="0" indent="0" algn="ctr" defTabSz="914400" eaLnBrk="1" fontAlgn="auto" latinLnBrk="0" hangingPunct="1">
              <a:lnSpc>
                <a:spcPts val="215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50" b="0" i="0" u="none" strike="noStrike" kern="0" cap="none" spc="1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Process</a:t>
            </a:r>
            <a:r>
              <a:rPr kumimoji="0" lang="en-US" sz="1850" b="0" i="0" u="none" strike="noStrike" kern="0" cap="none" spc="1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flow | Code Flow</a:t>
            </a:r>
            <a:endParaRPr kumimoji="0" lang="en-US" sz="18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MT"/>
              <a:ea typeface="+mj-ea"/>
              <a:cs typeface="Arial MT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11944857" y="6408826"/>
            <a:ext cx="11747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 smtClean="0">
                <a:latin typeface="Arial MT"/>
                <a:cs typeface="Arial MT"/>
              </a:rPr>
              <a:t>6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52127" y="1566482"/>
            <a:ext cx="3072765" cy="4077096"/>
            <a:chOff x="4853940" y="1495044"/>
            <a:chExt cx="3072765" cy="3991610"/>
          </a:xfrm>
        </p:grpSpPr>
        <p:sp>
          <p:nvSpPr>
            <p:cNvPr id="3" name="object 3"/>
            <p:cNvSpPr/>
            <p:nvPr/>
          </p:nvSpPr>
          <p:spPr>
            <a:xfrm>
              <a:off x="5057394" y="3428250"/>
              <a:ext cx="2869565" cy="1351280"/>
            </a:xfrm>
            <a:custGeom>
              <a:avLst/>
              <a:gdLst/>
              <a:ahLst/>
              <a:cxnLst/>
              <a:rect l="l" t="t" r="r" b="b"/>
              <a:pathLst>
                <a:path w="2869565" h="1351279">
                  <a:moveTo>
                    <a:pt x="2868980" y="1286230"/>
                  </a:moveTo>
                  <a:lnTo>
                    <a:pt x="2866529" y="1271816"/>
                  </a:lnTo>
                  <a:lnTo>
                    <a:pt x="2858859" y="1259382"/>
                  </a:lnTo>
                  <a:lnTo>
                    <a:pt x="2846578" y="1250556"/>
                  </a:lnTo>
                  <a:lnTo>
                    <a:pt x="2831820" y="1247203"/>
                  </a:lnTo>
                  <a:lnTo>
                    <a:pt x="2817406" y="1249654"/>
                  </a:lnTo>
                  <a:lnTo>
                    <a:pt x="2804972" y="1257325"/>
                  </a:lnTo>
                  <a:lnTo>
                    <a:pt x="2801988" y="1261491"/>
                  </a:lnTo>
                  <a:lnTo>
                    <a:pt x="1488859" y="668566"/>
                  </a:lnTo>
                  <a:lnTo>
                    <a:pt x="2771571" y="89369"/>
                  </a:lnTo>
                  <a:lnTo>
                    <a:pt x="2774492" y="93446"/>
                  </a:lnTo>
                  <a:lnTo>
                    <a:pt x="2786926" y="101142"/>
                  </a:lnTo>
                  <a:lnTo>
                    <a:pt x="2828379" y="91389"/>
                  </a:lnTo>
                  <a:lnTo>
                    <a:pt x="2838500" y="64643"/>
                  </a:lnTo>
                  <a:lnTo>
                    <a:pt x="2836646" y="56502"/>
                  </a:lnTo>
                  <a:lnTo>
                    <a:pt x="2835148" y="49898"/>
                  </a:lnTo>
                  <a:lnTo>
                    <a:pt x="2826258" y="37604"/>
                  </a:lnTo>
                  <a:lnTo>
                    <a:pt x="2813837" y="29895"/>
                  </a:lnTo>
                  <a:lnTo>
                    <a:pt x="2799461" y="27432"/>
                  </a:lnTo>
                  <a:lnTo>
                    <a:pt x="2784729" y="30848"/>
                  </a:lnTo>
                  <a:lnTo>
                    <a:pt x="2772435" y="39662"/>
                  </a:lnTo>
                  <a:lnTo>
                    <a:pt x="2764764" y="52044"/>
                  </a:lnTo>
                  <a:lnTo>
                    <a:pt x="2762313" y="66408"/>
                  </a:lnTo>
                  <a:lnTo>
                    <a:pt x="2763431" y="71335"/>
                  </a:lnTo>
                  <a:lnTo>
                    <a:pt x="1464818" y="657707"/>
                  </a:lnTo>
                  <a:lnTo>
                    <a:pt x="105511" y="43916"/>
                  </a:lnTo>
                  <a:lnTo>
                    <a:pt x="106667" y="38976"/>
                  </a:lnTo>
                  <a:lnTo>
                    <a:pt x="104965" y="29070"/>
                  </a:lnTo>
                  <a:lnTo>
                    <a:pt x="104203" y="24612"/>
                  </a:lnTo>
                  <a:lnTo>
                    <a:pt x="96494" y="12230"/>
                  </a:lnTo>
                  <a:lnTo>
                    <a:pt x="84201" y="3416"/>
                  </a:lnTo>
                  <a:lnTo>
                    <a:pt x="69456" y="0"/>
                  </a:lnTo>
                  <a:lnTo>
                    <a:pt x="55092" y="2463"/>
                  </a:lnTo>
                  <a:lnTo>
                    <a:pt x="42710" y="10172"/>
                  </a:lnTo>
                  <a:lnTo>
                    <a:pt x="33909" y="22466"/>
                  </a:lnTo>
                  <a:lnTo>
                    <a:pt x="30480" y="37211"/>
                  </a:lnTo>
                  <a:lnTo>
                    <a:pt x="32956" y="51574"/>
                  </a:lnTo>
                  <a:lnTo>
                    <a:pt x="40652" y="63957"/>
                  </a:lnTo>
                  <a:lnTo>
                    <a:pt x="52959" y="72758"/>
                  </a:lnTo>
                  <a:lnTo>
                    <a:pt x="67691" y="76187"/>
                  </a:lnTo>
                  <a:lnTo>
                    <a:pt x="82054" y="73710"/>
                  </a:lnTo>
                  <a:lnTo>
                    <a:pt x="94437" y="66014"/>
                  </a:lnTo>
                  <a:lnTo>
                    <a:pt x="97358" y="61937"/>
                  </a:lnTo>
                  <a:lnTo>
                    <a:pt x="1440789" y="668566"/>
                  </a:lnTo>
                  <a:lnTo>
                    <a:pt x="66941" y="1288910"/>
                  </a:lnTo>
                  <a:lnTo>
                    <a:pt x="63957" y="1284757"/>
                  </a:lnTo>
                  <a:lnTo>
                    <a:pt x="51574" y="1277086"/>
                  </a:lnTo>
                  <a:lnTo>
                    <a:pt x="10172" y="1286814"/>
                  </a:lnTo>
                  <a:lnTo>
                    <a:pt x="0" y="1313662"/>
                  </a:lnTo>
                  <a:lnTo>
                    <a:pt x="3429" y="1328407"/>
                  </a:lnTo>
                  <a:lnTo>
                    <a:pt x="12230" y="1340700"/>
                  </a:lnTo>
                  <a:lnTo>
                    <a:pt x="24612" y="1348371"/>
                  </a:lnTo>
                  <a:lnTo>
                    <a:pt x="38976" y="1350822"/>
                  </a:lnTo>
                  <a:lnTo>
                    <a:pt x="53721" y="1347457"/>
                  </a:lnTo>
                  <a:lnTo>
                    <a:pt x="66014" y="1338643"/>
                  </a:lnTo>
                  <a:lnTo>
                    <a:pt x="73723" y="1326210"/>
                  </a:lnTo>
                  <a:lnTo>
                    <a:pt x="74472" y="1321803"/>
                  </a:lnTo>
                  <a:lnTo>
                    <a:pt x="76187" y="1311795"/>
                  </a:lnTo>
                  <a:lnTo>
                    <a:pt x="75057" y="1306957"/>
                  </a:lnTo>
                  <a:lnTo>
                    <a:pt x="1464830" y="679424"/>
                  </a:lnTo>
                  <a:lnTo>
                    <a:pt x="2793885" y="1279537"/>
                  </a:lnTo>
                  <a:lnTo>
                    <a:pt x="2792793" y="1284363"/>
                  </a:lnTo>
                  <a:lnTo>
                    <a:pt x="2795244" y="1298778"/>
                  </a:lnTo>
                  <a:lnTo>
                    <a:pt x="2802915" y="1311211"/>
                  </a:lnTo>
                  <a:lnTo>
                    <a:pt x="2815209" y="1320025"/>
                  </a:lnTo>
                  <a:lnTo>
                    <a:pt x="2829941" y="1323390"/>
                  </a:lnTo>
                  <a:lnTo>
                    <a:pt x="2844317" y="1320939"/>
                  </a:lnTo>
                  <a:lnTo>
                    <a:pt x="2856738" y="1313268"/>
                  </a:lnTo>
                  <a:lnTo>
                    <a:pt x="2865628" y="1300975"/>
                  </a:lnTo>
                  <a:lnTo>
                    <a:pt x="2867126" y="1294371"/>
                  </a:lnTo>
                  <a:lnTo>
                    <a:pt x="2868980" y="1286230"/>
                  </a:lnTo>
                  <a:close/>
                </a:path>
              </a:pathLst>
            </a:custGeom>
            <a:solidFill>
              <a:srgbClr val="FFCFC6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3940" y="1495044"/>
              <a:ext cx="2461260" cy="3991610"/>
            </a:xfrm>
            <a:custGeom>
              <a:avLst/>
              <a:gdLst/>
              <a:ahLst/>
              <a:cxnLst/>
              <a:rect l="l" t="t" r="r" b="b"/>
              <a:pathLst>
                <a:path w="2461259" h="3991610">
                  <a:moveTo>
                    <a:pt x="2461260" y="0"/>
                  </a:moveTo>
                  <a:lnTo>
                    <a:pt x="0" y="0"/>
                  </a:lnTo>
                  <a:lnTo>
                    <a:pt x="0" y="3991355"/>
                  </a:lnTo>
                  <a:lnTo>
                    <a:pt x="2461260" y="3991355"/>
                  </a:lnTo>
                  <a:lnTo>
                    <a:pt x="2461260" y="0"/>
                  </a:lnTo>
                  <a:close/>
                </a:path>
              </a:pathLst>
            </a:custGeom>
            <a:solidFill>
              <a:srgbClr val="F1F1F1">
                <a:alpha val="6078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38428" y="1000108"/>
            <a:ext cx="2461260" cy="364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Modeling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70743" y="1941048"/>
            <a:ext cx="1541145" cy="54886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400" b="1" dirty="0" smtClean="0"/>
              <a:t>Logistic</a:t>
            </a:r>
          </a:p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400" b="1" dirty="0" smtClean="0"/>
              <a:t>Regression</a:t>
            </a:r>
            <a:endParaRPr lang="en-US" sz="1400" b="1" dirty="0"/>
          </a:p>
        </p:txBody>
      </p:sp>
      <p:sp>
        <p:nvSpPr>
          <p:cNvPr id="10" name="object 10"/>
          <p:cNvSpPr/>
          <p:nvPr/>
        </p:nvSpPr>
        <p:spPr>
          <a:xfrm>
            <a:off x="4452926" y="3286124"/>
            <a:ext cx="677860" cy="556260"/>
          </a:xfrm>
          <a:custGeom>
            <a:avLst/>
            <a:gdLst/>
            <a:ahLst/>
            <a:cxnLst/>
            <a:rect l="l" t="t" r="r" b="b"/>
            <a:pathLst>
              <a:path w="1035050" h="556260">
                <a:moveTo>
                  <a:pt x="756665" y="0"/>
                </a:moveTo>
                <a:lnTo>
                  <a:pt x="756665" y="139065"/>
                </a:lnTo>
                <a:lnTo>
                  <a:pt x="0" y="139065"/>
                </a:lnTo>
                <a:lnTo>
                  <a:pt x="0" y="417195"/>
                </a:lnTo>
                <a:lnTo>
                  <a:pt x="756665" y="417195"/>
                </a:lnTo>
                <a:lnTo>
                  <a:pt x="756665" y="556260"/>
                </a:lnTo>
                <a:lnTo>
                  <a:pt x="1034795" y="278130"/>
                </a:lnTo>
                <a:lnTo>
                  <a:pt x="75666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310578" y="3286124"/>
            <a:ext cx="642942" cy="556260"/>
          </a:xfrm>
          <a:custGeom>
            <a:avLst/>
            <a:gdLst/>
            <a:ahLst/>
            <a:cxnLst/>
            <a:rect l="l" t="t" r="r" b="b"/>
            <a:pathLst>
              <a:path w="1082040" h="556260">
                <a:moveTo>
                  <a:pt x="803909" y="0"/>
                </a:moveTo>
                <a:lnTo>
                  <a:pt x="803909" y="139065"/>
                </a:lnTo>
                <a:lnTo>
                  <a:pt x="0" y="139065"/>
                </a:lnTo>
                <a:lnTo>
                  <a:pt x="0" y="417195"/>
                </a:lnTo>
                <a:lnTo>
                  <a:pt x="803909" y="417195"/>
                </a:lnTo>
                <a:lnTo>
                  <a:pt x="803909" y="556260"/>
                </a:lnTo>
                <a:lnTo>
                  <a:pt x="1082039" y="278130"/>
                </a:lnTo>
                <a:lnTo>
                  <a:pt x="80390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53652" y="6000768"/>
            <a:ext cx="1080770" cy="637540"/>
          </a:xfrm>
          <a:prstGeom prst="rect">
            <a:avLst/>
          </a:prstGeom>
          <a:solidFill>
            <a:srgbClr val="F1F1F1">
              <a:alpha val="60783"/>
            </a:srgbClr>
          </a:solidFill>
          <a:ln w="9144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705"/>
              </a:spcBef>
            </a:pPr>
            <a:r>
              <a:rPr sz="1400" b="1" spc="15" dirty="0">
                <a:latin typeface="Arial"/>
                <a:cs typeface="Arial"/>
              </a:rPr>
              <a:t>Test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and</a:t>
            </a:r>
            <a:endParaRPr sz="1400">
              <a:latin typeface="Arial"/>
              <a:cs typeface="Arial"/>
            </a:endParaRPr>
          </a:p>
          <a:p>
            <a:pPr marL="215265">
              <a:lnSpc>
                <a:spcPct val="100000"/>
              </a:lnSpc>
            </a:pPr>
            <a:r>
              <a:rPr sz="1400" b="1" spc="-15" dirty="0">
                <a:latin typeface="Arial"/>
                <a:cs typeface="Arial"/>
              </a:rPr>
              <a:t>validate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44575" y="6000768"/>
            <a:ext cx="1480185" cy="637540"/>
          </a:xfrm>
          <a:prstGeom prst="rect">
            <a:avLst/>
          </a:prstGeom>
          <a:solidFill>
            <a:srgbClr val="F1F1F1">
              <a:alpha val="60783"/>
            </a:srgbClr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700"/>
              </a:spcBef>
            </a:pPr>
            <a:r>
              <a:rPr sz="1400" b="1" spc="25" dirty="0">
                <a:latin typeface="Arial"/>
                <a:cs typeface="Arial"/>
              </a:rPr>
              <a:t>Train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15" dirty="0">
                <a:latin typeface="Arial"/>
                <a:cs typeface="Arial"/>
              </a:rPr>
              <a:t>with</a:t>
            </a:r>
            <a:endParaRPr sz="1400">
              <a:latin typeface="Arial"/>
              <a:cs typeface="Arial"/>
            </a:endParaRPr>
          </a:p>
          <a:p>
            <a:pPr marL="191135">
              <a:lnSpc>
                <a:spcPct val="100000"/>
              </a:lnSpc>
            </a:pPr>
            <a:r>
              <a:rPr sz="1400" b="1" spc="-20" dirty="0">
                <a:latin typeface="Arial"/>
                <a:cs typeface="Arial"/>
              </a:rPr>
              <a:t>hyperparams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83721" y="6480264"/>
            <a:ext cx="208279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smtClean="0">
                <a:solidFill>
                  <a:srgbClr val="252525"/>
                </a:solidFill>
                <a:latin typeface="Arial MT"/>
                <a:cs typeface="Arial MT"/>
              </a:rPr>
              <a:t>7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364219" y="1543369"/>
          <a:ext cx="2054225" cy="4028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42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7706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Accuracy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Metrics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endParaRPr lang="en-US" sz="1400" b="1" dirty="0" smtClean="0">
                        <a:latin typeface="Arial MT"/>
                        <a:cs typeface="Arial MT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400" b="1" dirty="0" smtClean="0">
                          <a:latin typeface="Arial MT"/>
                          <a:cs typeface="Arial MT"/>
                        </a:rPr>
                        <a:t>Accuracy</a:t>
                      </a:r>
                      <a:endParaRPr sz="1400" b="1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13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lang="en-US" sz="1400" b="1" dirty="0" smtClean="0">
                        <a:latin typeface="Arial MT"/>
                        <a:cs typeface="Arial MT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1" dirty="0" smtClean="0">
                          <a:latin typeface="Arial MT"/>
                          <a:cs typeface="Arial MT"/>
                        </a:rPr>
                        <a:t>F1</a:t>
                      </a:r>
                      <a:r>
                        <a:rPr lang="en-US" sz="1400" b="1" baseline="0" dirty="0" smtClean="0">
                          <a:latin typeface="Arial MT"/>
                          <a:cs typeface="Arial MT"/>
                        </a:rPr>
                        <a:t> Score</a:t>
                      </a:r>
                      <a:endParaRPr sz="1400" b="1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DE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8236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lang="en-US" sz="1400" b="1" spc="-5" dirty="0" smtClean="0">
                        <a:latin typeface="Arial MT"/>
                        <a:cs typeface="Arial MT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1" spc="-5" dirty="0" smtClean="0">
                          <a:latin typeface="Arial MT"/>
                          <a:cs typeface="Arial MT"/>
                        </a:rPr>
                        <a:t>Precision</a:t>
                      </a:r>
                      <a:endParaRPr sz="1400" b="1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46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00" b="1">
                        <a:latin typeface="Times New Roman"/>
                        <a:cs typeface="Times New Roman"/>
                      </a:endParaRPr>
                    </a:p>
                    <a:p>
                      <a:pPr marL="829310" marR="222885" indent="-596265" algn="ctr">
                        <a:lnSpc>
                          <a:spcPct val="100000"/>
                        </a:lnSpc>
                      </a:pPr>
                      <a:r>
                        <a:rPr lang="en-US" sz="1400" b="1" spc="-5" dirty="0" smtClean="0">
                          <a:latin typeface="Arial MT"/>
                          <a:cs typeface="Arial MT"/>
                        </a:rPr>
                        <a:t>Recall</a:t>
                      </a:r>
                      <a:endParaRPr sz="1400" b="1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9184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endParaRPr lang="en-US" sz="1400" b="1" spc="-5" dirty="0" smtClean="0">
                        <a:latin typeface="Arial MT"/>
                        <a:cs typeface="Arial MT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lang="en-US" sz="1400" b="1" spc="-5" dirty="0" smtClean="0">
                          <a:latin typeface="Arial MT"/>
                          <a:cs typeface="Arial MT"/>
                        </a:rPr>
                        <a:t>XAI</a:t>
                      </a:r>
                      <a:endParaRPr sz="1400" b="1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"/>
          <p:cNvSpPr txBox="1">
            <a:spLocks/>
          </p:cNvSpPr>
          <p:nvPr/>
        </p:nvSpPr>
        <p:spPr>
          <a:xfrm>
            <a:off x="4381488" y="71438"/>
            <a:ext cx="35004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Process Flow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grpSp>
        <p:nvGrpSpPr>
          <p:cNvPr id="30" name="object 2"/>
          <p:cNvGrpSpPr/>
          <p:nvPr/>
        </p:nvGrpSpPr>
        <p:grpSpPr>
          <a:xfrm>
            <a:off x="595274" y="1571612"/>
            <a:ext cx="4429522" cy="4214842"/>
            <a:chOff x="4853940" y="1495044"/>
            <a:chExt cx="3073019" cy="3991610"/>
          </a:xfrm>
        </p:grpSpPr>
        <p:sp>
          <p:nvSpPr>
            <p:cNvPr id="31" name="object 3"/>
            <p:cNvSpPr/>
            <p:nvPr/>
          </p:nvSpPr>
          <p:spPr>
            <a:xfrm>
              <a:off x="5057394" y="3428250"/>
              <a:ext cx="2869565" cy="1351280"/>
            </a:xfrm>
            <a:custGeom>
              <a:avLst/>
              <a:gdLst/>
              <a:ahLst/>
              <a:cxnLst/>
              <a:rect l="l" t="t" r="r" b="b"/>
              <a:pathLst>
                <a:path w="2869565" h="1351279">
                  <a:moveTo>
                    <a:pt x="2868980" y="1286230"/>
                  </a:moveTo>
                  <a:lnTo>
                    <a:pt x="2866529" y="1271816"/>
                  </a:lnTo>
                  <a:lnTo>
                    <a:pt x="2858859" y="1259382"/>
                  </a:lnTo>
                  <a:lnTo>
                    <a:pt x="2846578" y="1250556"/>
                  </a:lnTo>
                  <a:lnTo>
                    <a:pt x="2831820" y="1247203"/>
                  </a:lnTo>
                  <a:lnTo>
                    <a:pt x="2817406" y="1249654"/>
                  </a:lnTo>
                  <a:lnTo>
                    <a:pt x="2804972" y="1257325"/>
                  </a:lnTo>
                  <a:lnTo>
                    <a:pt x="2801988" y="1261491"/>
                  </a:lnTo>
                  <a:lnTo>
                    <a:pt x="1488859" y="668566"/>
                  </a:lnTo>
                  <a:lnTo>
                    <a:pt x="2771571" y="89369"/>
                  </a:lnTo>
                  <a:lnTo>
                    <a:pt x="2774492" y="93446"/>
                  </a:lnTo>
                  <a:lnTo>
                    <a:pt x="2786926" y="101142"/>
                  </a:lnTo>
                  <a:lnTo>
                    <a:pt x="2828379" y="91389"/>
                  </a:lnTo>
                  <a:lnTo>
                    <a:pt x="2838500" y="64643"/>
                  </a:lnTo>
                  <a:lnTo>
                    <a:pt x="2836646" y="56502"/>
                  </a:lnTo>
                  <a:lnTo>
                    <a:pt x="2835148" y="49898"/>
                  </a:lnTo>
                  <a:lnTo>
                    <a:pt x="2826258" y="37604"/>
                  </a:lnTo>
                  <a:lnTo>
                    <a:pt x="2813837" y="29895"/>
                  </a:lnTo>
                  <a:lnTo>
                    <a:pt x="2799461" y="27432"/>
                  </a:lnTo>
                  <a:lnTo>
                    <a:pt x="2784729" y="30848"/>
                  </a:lnTo>
                  <a:lnTo>
                    <a:pt x="2772435" y="39662"/>
                  </a:lnTo>
                  <a:lnTo>
                    <a:pt x="2764764" y="52044"/>
                  </a:lnTo>
                  <a:lnTo>
                    <a:pt x="2762313" y="66408"/>
                  </a:lnTo>
                  <a:lnTo>
                    <a:pt x="2763431" y="71335"/>
                  </a:lnTo>
                  <a:lnTo>
                    <a:pt x="1464818" y="657707"/>
                  </a:lnTo>
                  <a:lnTo>
                    <a:pt x="105511" y="43916"/>
                  </a:lnTo>
                  <a:lnTo>
                    <a:pt x="106667" y="38976"/>
                  </a:lnTo>
                  <a:lnTo>
                    <a:pt x="104965" y="29070"/>
                  </a:lnTo>
                  <a:lnTo>
                    <a:pt x="104203" y="24612"/>
                  </a:lnTo>
                  <a:lnTo>
                    <a:pt x="96494" y="12230"/>
                  </a:lnTo>
                  <a:lnTo>
                    <a:pt x="84201" y="3416"/>
                  </a:lnTo>
                  <a:lnTo>
                    <a:pt x="69456" y="0"/>
                  </a:lnTo>
                  <a:lnTo>
                    <a:pt x="55092" y="2463"/>
                  </a:lnTo>
                  <a:lnTo>
                    <a:pt x="42710" y="10172"/>
                  </a:lnTo>
                  <a:lnTo>
                    <a:pt x="33909" y="22466"/>
                  </a:lnTo>
                  <a:lnTo>
                    <a:pt x="30480" y="37211"/>
                  </a:lnTo>
                  <a:lnTo>
                    <a:pt x="32956" y="51574"/>
                  </a:lnTo>
                  <a:lnTo>
                    <a:pt x="40652" y="63957"/>
                  </a:lnTo>
                  <a:lnTo>
                    <a:pt x="52959" y="72758"/>
                  </a:lnTo>
                  <a:lnTo>
                    <a:pt x="67691" y="76187"/>
                  </a:lnTo>
                  <a:lnTo>
                    <a:pt x="82054" y="73710"/>
                  </a:lnTo>
                  <a:lnTo>
                    <a:pt x="94437" y="66014"/>
                  </a:lnTo>
                  <a:lnTo>
                    <a:pt x="97358" y="61937"/>
                  </a:lnTo>
                  <a:lnTo>
                    <a:pt x="1440789" y="668566"/>
                  </a:lnTo>
                  <a:lnTo>
                    <a:pt x="66941" y="1288910"/>
                  </a:lnTo>
                  <a:lnTo>
                    <a:pt x="63957" y="1284757"/>
                  </a:lnTo>
                  <a:lnTo>
                    <a:pt x="51574" y="1277086"/>
                  </a:lnTo>
                  <a:lnTo>
                    <a:pt x="10172" y="1286814"/>
                  </a:lnTo>
                  <a:lnTo>
                    <a:pt x="0" y="1313662"/>
                  </a:lnTo>
                  <a:lnTo>
                    <a:pt x="3429" y="1328407"/>
                  </a:lnTo>
                  <a:lnTo>
                    <a:pt x="12230" y="1340700"/>
                  </a:lnTo>
                  <a:lnTo>
                    <a:pt x="24612" y="1348371"/>
                  </a:lnTo>
                  <a:lnTo>
                    <a:pt x="38976" y="1350822"/>
                  </a:lnTo>
                  <a:lnTo>
                    <a:pt x="53721" y="1347457"/>
                  </a:lnTo>
                  <a:lnTo>
                    <a:pt x="66014" y="1338643"/>
                  </a:lnTo>
                  <a:lnTo>
                    <a:pt x="73723" y="1326210"/>
                  </a:lnTo>
                  <a:lnTo>
                    <a:pt x="74472" y="1321803"/>
                  </a:lnTo>
                  <a:lnTo>
                    <a:pt x="76187" y="1311795"/>
                  </a:lnTo>
                  <a:lnTo>
                    <a:pt x="75057" y="1306957"/>
                  </a:lnTo>
                  <a:lnTo>
                    <a:pt x="1464830" y="679424"/>
                  </a:lnTo>
                  <a:lnTo>
                    <a:pt x="2793885" y="1279537"/>
                  </a:lnTo>
                  <a:lnTo>
                    <a:pt x="2792793" y="1284363"/>
                  </a:lnTo>
                  <a:lnTo>
                    <a:pt x="2795244" y="1298778"/>
                  </a:lnTo>
                  <a:lnTo>
                    <a:pt x="2802915" y="1311211"/>
                  </a:lnTo>
                  <a:lnTo>
                    <a:pt x="2815209" y="1320025"/>
                  </a:lnTo>
                  <a:lnTo>
                    <a:pt x="2829941" y="1323390"/>
                  </a:lnTo>
                  <a:lnTo>
                    <a:pt x="2844317" y="1320939"/>
                  </a:lnTo>
                  <a:lnTo>
                    <a:pt x="2856738" y="1313268"/>
                  </a:lnTo>
                  <a:lnTo>
                    <a:pt x="2865628" y="1300975"/>
                  </a:lnTo>
                  <a:lnTo>
                    <a:pt x="2867126" y="1294371"/>
                  </a:lnTo>
                  <a:lnTo>
                    <a:pt x="2868980" y="1286230"/>
                  </a:lnTo>
                  <a:close/>
                </a:path>
              </a:pathLst>
            </a:custGeom>
            <a:solidFill>
              <a:srgbClr val="FFCFC6">
                <a:alpha val="1411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4"/>
            <p:cNvSpPr/>
            <p:nvPr/>
          </p:nvSpPr>
          <p:spPr>
            <a:xfrm>
              <a:off x="4853940" y="1495044"/>
              <a:ext cx="2461260" cy="3991610"/>
            </a:xfrm>
            <a:custGeom>
              <a:avLst/>
              <a:gdLst/>
              <a:ahLst/>
              <a:cxnLst/>
              <a:rect l="l" t="t" r="r" b="b"/>
              <a:pathLst>
                <a:path w="2461259" h="3991610">
                  <a:moveTo>
                    <a:pt x="2461260" y="0"/>
                  </a:moveTo>
                  <a:lnTo>
                    <a:pt x="0" y="0"/>
                  </a:lnTo>
                  <a:lnTo>
                    <a:pt x="0" y="3991355"/>
                  </a:lnTo>
                  <a:lnTo>
                    <a:pt x="2461260" y="3991355"/>
                  </a:lnTo>
                  <a:lnTo>
                    <a:pt x="2461260" y="0"/>
                  </a:lnTo>
                  <a:close/>
                </a:path>
              </a:pathLst>
            </a:custGeom>
            <a:solidFill>
              <a:srgbClr val="F1F1F1">
                <a:alpha val="6078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341903" y="1765923"/>
            <a:ext cx="2428892" cy="64294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276588" y="1765923"/>
            <a:ext cx="2500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i="1" dirty="0" smtClean="0"/>
              <a:t>Continuous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smtClean="0"/>
              <a:t>Categorical variables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309654" y="2766055"/>
            <a:ext cx="2500330" cy="1071570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381092" y="2766055"/>
            <a:ext cx="25003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i="1" dirty="0" smtClean="0"/>
              <a:t>One hot encode </a:t>
            </a:r>
            <a:r>
              <a:rPr lang="en-US" sz="1600" i="1" dirty="0" smtClean="0"/>
              <a:t>categorical 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 smtClean="0"/>
              <a:t>Standardize</a:t>
            </a:r>
            <a:r>
              <a:rPr lang="en-US" sz="1600" i="1" dirty="0" smtClean="0"/>
              <a:t> continuous variables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09654" y="4117729"/>
            <a:ext cx="2500330" cy="57715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309654" y="4123377"/>
            <a:ext cx="2500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b="1" i="1" dirty="0" smtClean="0"/>
              <a:t>Split</a:t>
            </a:r>
            <a:r>
              <a:rPr lang="en-US" sz="1600" i="1" dirty="0" smtClean="0"/>
              <a:t> the data into train and test variables(80/20)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309654" y="5052071"/>
            <a:ext cx="25003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sz="1600" i="1" dirty="0" smtClean="0"/>
              <a:t>Up sampling minority class using </a:t>
            </a:r>
            <a:r>
              <a:rPr lang="en-US" sz="1600" b="1" i="1" dirty="0" smtClean="0"/>
              <a:t>SMOTE</a:t>
            </a:r>
            <a:r>
              <a:rPr lang="en-US" sz="1600" i="1" dirty="0" smtClean="0"/>
              <a:t> algorithm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6591" y="5000636"/>
            <a:ext cx="2500330" cy="64294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bject 7"/>
          <p:cNvSpPr txBox="1"/>
          <p:nvPr/>
        </p:nvSpPr>
        <p:spPr>
          <a:xfrm>
            <a:off x="1309654" y="1000108"/>
            <a:ext cx="2461260" cy="364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Data Preparation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81026" y="1857364"/>
            <a:ext cx="391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spc="-7" baseline="-18518" dirty="0" smtClean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01</a:t>
            </a:r>
            <a:endParaRPr lang="en-US" sz="2400" b="1" dirty="0"/>
          </a:p>
        </p:txBody>
      </p:sp>
      <p:sp>
        <p:nvSpPr>
          <p:cNvPr id="57" name="Rectangle 56"/>
          <p:cNvSpPr/>
          <p:nvPr/>
        </p:nvSpPr>
        <p:spPr>
          <a:xfrm>
            <a:off x="809588" y="3000372"/>
            <a:ext cx="391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spc="-7" baseline="-18518" dirty="0" smtClean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02</a:t>
            </a:r>
            <a:endParaRPr lang="en-US" sz="2400" b="1" dirty="0"/>
          </a:p>
        </p:txBody>
      </p:sp>
      <p:sp>
        <p:nvSpPr>
          <p:cNvPr id="58" name="Rectangle 57"/>
          <p:cNvSpPr/>
          <p:nvPr/>
        </p:nvSpPr>
        <p:spPr>
          <a:xfrm>
            <a:off x="809588" y="4071942"/>
            <a:ext cx="391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spc="-7" baseline="-18518" dirty="0" smtClean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03</a:t>
            </a:r>
            <a:endParaRPr lang="en-US" sz="2400" b="1" dirty="0"/>
          </a:p>
        </p:txBody>
      </p:sp>
      <p:sp>
        <p:nvSpPr>
          <p:cNvPr id="59" name="Rectangle 58"/>
          <p:cNvSpPr/>
          <p:nvPr/>
        </p:nvSpPr>
        <p:spPr>
          <a:xfrm>
            <a:off x="809588" y="5072074"/>
            <a:ext cx="3919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kern="0" spc="-7" baseline="-18518" dirty="0" smtClean="0">
                <a:solidFill>
                  <a:schemeClr val="tx2">
                    <a:lumMod val="50000"/>
                  </a:schemeClr>
                </a:solidFill>
                <a:latin typeface="Arial MT"/>
                <a:cs typeface="Arial MT"/>
              </a:rPr>
              <a:t>04</a:t>
            </a:r>
            <a:endParaRPr lang="en-US" sz="2400" b="1" dirty="0"/>
          </a:p>
        </p:txBody>
      </p:sp>
      <p:sp>
        <p:nvSpPr>
          <p:cNvPr id="63" name="object 8"/>
          <p:cNvSpPr txBox="1"/>
          <p:nvPr/>
        </p:nvSpPr>
        <p:spPr>
          <a:xfrm>
            <a:off x="5970743" y="4727130"/>
            <a:ext cx="1541145" cy="54886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ts val="150"/>
              </a:spcBef>
            </a:pPr>
            <a:r>
              <a:rPr lang="en-US" sz="1400" b="1" dirty="0" smtClean="0"/>
              <a:t>2 Layer Neural</a:t>
            </a:r>
          </a:p>
          <a:p>
            <a:pPr marL="342900" indent="-342900" algn="ctr">
              <a:spcBef>
                <a:spcPts val="150"/>
              </a:spcBef>
            </a:pPr>
            <a:r>
              <a:rPr lang="en-US" sz="1400" b="1" dirty="0" smtClean="0"/>
              <a:t>Network</a:t>
            </a:r>
            <a:endParaRPr lang="en-US" sz="1400" b="1" dirty="0"/>
          </a:p>
        </p:txBody>
      </p:sp>
      <p:sp>
        <p:nvSpPr>
          <p:cNvPr id="64" name="object 8"/>
          <p:cNvSpPr txBox="1"/>
          <p:nvPr/>
        </p:nvSpPr>
        <p:spPr>
          <a:xfrm>
            <a:off x="5970743" y="3726998"/>
            <a:ext cx="1541145" cy="54886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400" b="1" dirty="0" smtClean="0"/>
              <a:t>Boosting</a:t>
            </a:r>
          </a:p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400" b="1" dirty="0" smtClean="0"/>
              <a:t>(</a:t>
            </a:r>
            <a:r>
              <a:rPr lang="en-US" sz="1400" b="1" dirty="0" err="1" smtClean="0"/>
              <a:t>XGBoost</a:t>
            </a:r>
            <a:r>
              <a:rPr lang="en-US" sz="1400" b="1" dirty="0" smtClean="0"/>
              <a:t>)</a:t>
            </a:r>
          </a:p>
        </p:txBody>
      </p:sp>
      <p:sp>
        <p:nvSpPr>
          <p:cNvPr id="65" name="object 8"/>
          <p:cNvSpPr txBox="1"/>
          <p:nvPr/>
        </p:nvSpPr>
        <p:spPr>
          <a:xfrm>
            <a:off x="5970743" y="2869742"/>
            <a:ext cx="1541145" cy="54886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spcBef>
                <a:spcPts val="150"/>
              </a:spcBef>
            </a:pPr>
            <a:r>
              <a:rPr lang="en-US" sz="1400" b="1" dirty="0" smtClean="0"/>
              <a:t>Bagging</a:t>
            </a:r>
          </a:p>
          <a:p>
            <a:pPr marL="342900" indent="-342900" algn="ctr">
              <a:spcBef>
                <a:spcPts val="150"/>
              </a:spcBef>
            </a:pPr>
            <a:r>
              <a:rPr lang="en-US" sz="1400" b="1" dirty="0" smtClean="0"/>
              <a:t> (Random Forest)</a:t>
            </a:r>
            <a:endParaRPr lang="en-US" sz="1400" b="1" dirty="0"/>
          </a:p>
        </p:txBody>
      </p:sp>
      <p:sp>
        <p:nvSpPr>
          <p:cNvPr id="67" name="object 13"/>
          <p:cNvSpPr txBox="1"/>
          <p:nvPr/>
        </p:nvSpPr>
        <p:spPr>
          <a:xfrm>
            <a:off x="1238216" y="6000768"/>
            <a:ext cx="2571768" cy="610424"/>
          </a:xfrm>
          <a:prstGeom prst="rect">
            <a:avLst/>
          </a:prstGeom>
          <a:solidFill>
            <a:srgbClr val="F1F1F1">
              <a:alpha val="60783"/>
            </a:srgbClr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6705">
              <a:lnSpc>
                <a:spcPct val="100000"/>
              </a:lnSpc>
              <a:spcBef>
                <a:spcPts val="700"/>
              </a:spcBef>
            </a:pPr>
            <a:r>
              <a:rPr lang="en-US" sz="1400" b="1" dirty="0" smtClean="0">
                <a:latin typeface="Arial"/>
                <a:cs typeface="Arial"/>
              </a:rPr>
              <a:t>Steps for preparing data</a:t>
            </a:r>
          </a:p>
          <a:p>
            <a:pPr marL="306705">
              <a:lnSpc>
                <a:spcPct val="100000"/>
              </a:lnSpc>
              <a:spcBef>
                <a:spcPts val="700"/>
              </a:spcBef>
            </a:pPr>
            <a:r>
              <a:rPr lang="en-US" sz="1400" b="1" dirty="0" smtClean="0">
                <a:latin typeface="Arial"/>
                <a:cs typeface="Arial"/>
              </a:rPr>
              <a:t>        (Data pipeline)</a:t>
            </a:r>
            <a:endParaRPr sz="1400" b="1">
              <a:latin typeface="Arial"/>
              <a:cs typeface="Arial"/>
            </a:endParaRPr>
          </a:p>
        </p:txBody>
      </p:sp>
      <p:sp>
        <p:nvSpPr>
          <p:cNvPr id="69" name="object 7"/>
          <p:cNvSpPr txBox="1"/>
          <p:nvPr/>
        </p:nvSpPr>
        <p:spPr>
          <a:xfrm>
            <a:off x="9382148" y="1000108"/>
            <a:ext cx="2032632" cy="3642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lang="en-US" b="1" dirty="0" smtClean="0">
                <a:solidFill>
                  <a:schemeClr val="tx1"/>
                </a:solidFill>
              </a:rPr>
              <a:t>Evaluate results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6646" y="2786058"/>
            <a:ext cx="11783695" cy="1214446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"/>
          <p:cNvSpPr txBox="1">
            <a:spLocks/>
          </p:cNvSpPr>
          <p:nvPr/>
        </p:nvSpPr>
        <p:spPr>
          <a:xfrm>
            <a:off x="2666976" y="2786058"/>
            <a:ext cx="6668162" cy="894001"/>
          </a:xfrm>
          <a:prstGeom prst="rect">
            <a:avLst/>
          </a:prstGeom>
        </p:spPr>
        <p:txBody>
          <a:bodyPr vert="horz" wrap="square" lIns="0" tIns="161455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569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THANK</a:t>
            </a:r>
            <a:r>
              <a:rPr kumimoji="0" lang="en-US" sz="4800" b="0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MT"/>
                <a:ea typeface="+mj-ea"/>
                <a:cs typeface="Arial MT"/>
              </a:rPr>
              <a:t> YOU!</a:t>
            </a:r>
            <a:endParaRPr kumimoji="0" lang="en-US" sz="18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MT"/>
              <a:ea typeface="+mj-ea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2699</TotalTime>
  <Words>246</Words>
  <Application>Microsoft Office PowerPoint</Application>
  <PresentationFormat>Custom</PresentationFormat>
  <Paragraphs>93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Use Case Interview</vt:lpstr>
      <vt:lpstr>01Descriptive Analysis</vt:lpstr>
      <vt:lpstr>Slide 3</vt:lpstr>
      <vt:lpstr>Background</vt:lpstr>
      <vt:lpstr>Motivation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Tire Prediction</dc:title>
  <dc:creator>Allppt.com</dc:creator>
  <cp:lastModifiedBy>schty51@outlook.com</cp:lastModifiedBy>
  <cp:revision>96</cp:revision>
  <dcterms:created xsi:type="dcterms:W3CDTF">2021-06-07T06:53:32Z</dcterms:created>
  <dcterms:modified xsi:type="dcterms:W3CDTF">2022-05-25T09:29:46Z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2021-06-07T00:00:00Z</vt:filetime>
  </property>
</Properties>
</file>