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327148"/>
            <a:ext cx="12192000" cy="1818639"/>
          </a:xfrm>
          <a:custGeom>
            <a:avLst/>
            <a:gdLst/>
            <a:ahLst/>
            <a:cxnLst/>
            <a:rect l="l" t="t" r="r" b="b"/>
            <a:pathLst>
              <a:path w="12192000" h="1818639">
                <a:moveTo>
                  <a:pt x="12192000" y="0"/>
                </a:moveTo>
                <a:lnTo>
                  <a:pt x="0" y="0"/>
                </a:lnTo>
                <a:lnTo>
                  <a:pt x="0" y="1818132"/>
                </a:lnTo>
                <a:lnTo>
                  <a:pt x="12192000" y="18181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5490" y="2507703"/>
            <a:ext cx="5621019" cy="117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540" y="1757552"/>
            <a:ext cx="11154918" cy="390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18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126480" cy="6858000"/>
            <a:chOff x="0" y="0"/>
            <a:chExt cx="612648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126480" cy="6858000"/>
            </a:xfrm>
            <a:custGeom>
              <a:avLst/>
              <a:gdLst/>
              <a:ahLst/>
              <a:cxnLst/>
              <a:rect l="l" t="t" r="r" b="b"/>
              <a:pathLst>
                <a:path w="6126480" h="6858000">
                  <a:moveTo>
                    <a:pt x="4979797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811522" y="6857999"/>
                  </a:lnTo>
                  <a:lnTo>
                    <a:pt x="6047486" y="3752469"/>
                  </a:lnTo>
                  <a:lnTo>
                    <a:pt x="6061190" y="3709865"/>
                  </a:lnTo>
                  <a:lnTo>
                    <a:pt x="6073589" y="3665540"/>
                  </a:lnTo>
                  <a:lnTo>
                    <a:pt x="6084683" y="3619666"/>
                  </a:lnTo>
                  <a:lnTo>
                    <a:pt x="6094471" y="3572414"/>
                  </a:lnTo>
                  <a:lnTo>
                    <a:pt x="6102955" y="3523957"/>
                  </a:lnTo>
                  <a:lnTo>
                    <a:pt x="6110133" y="3474466"/>
                  </a:lnTo>
                  <a:lnTo>
                    <a:pt x="6116006" y="3424115"/>
                  </a:lnTo>
                  <a:lnTo>
                    <a:pt x="6120575" y="3373075"/>
                  </a:lnTo>
                  <a:lnTo>
                    <a:pt x="6123837" y="3321518"/>
                  </a:lnTo>
                  <a:lnTo>
                    <a:pt x="6125795" y="3269618"/>
                  </a:lnTo>
                  <a:lnTo>
                    <a:pt x="6126448" y="3217545"/>
                  </a:lnTo>
                  <a:lnTo>
                    <a:pt x="6125795" y="3165471"/>
                  </a:lnTo>
                  <a:lnTo>
                    <a:pt x="6123837" y="3113571"/>
                  </a:lnTo>
                  <a:lnTo>
                    <a:pt x="6120575" y="3062014"/>
                  </a:lnTo>
                  <a:lnTo>
                    <a:pt x="6116006" y="3010974"/>
                  </a:lnTo>
                  <a:lnTo>
                    <a:pt x="6110133" y="2960623"/>
                  </a:lnTo>
                  <a:lnTo>
                    <a:pt x="6102955" y="2911132"/>
                  </a:lnTo>
                  <a:lnTo>
                    <a:pt x="6094471" y="2862675"/>
                  </a:lnTo>
                  <a:lnTo>
                    <a:pt x="6084683" y="2815423"/>
                  </a:lnTo>
                  <a:lnTo>
                    <a:pt x="6073589" y="2769549"/>
                  </a:lnTo>
                  <a:lnTo>
                    <a:pt x="6061190" y="2725224"/>
                  </a:lnTo>
                  <a:lnTo>
                    <a:pt x="6047486" y="2682621"/>
                  </a:lnTo>
                  <a:lnTo>
                    <a:pt x="4979797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2775" y="640841"/>
              <a:ext cx="1124585" cy="847725"/>
            </a:xfrm>
            <a:custGeom>
              <a:avLst/>
              <a:gdLst/>
              <a:ahLst/>
              <a:cxnLst/>
              <a:rect l="l" t="t" r="r" b="b"/>
              <a:pathLst>
                <a:path w="1124585" h="847725">
                  <a:moveTo>
                    <a:pt x="191576" y="847344"/>
                  </a:moveTo>
                  <a:lnTo>
                    <a:pt x="150288" y="824103"/>
                  </a:lnTo>
                  <a:lnTo>
                    <a:pt x="66756" y="679241"/>
                  </a:lnTo>
                  <a:lnTo>
                    <a:pt x="23861" y="604853"/>
                  </a:lnTo>
                  <a:lnTo>
                    <a:pt x="8058" y="577447"/>
                  </a:lnTo>
                  <a:lnTo>
                    <a:pt x="5800" y="573532"/>
                  </a:lnTo>
                  <a:lnTo>
                    <a:pt x="1450" y="562098"/>
                  </a:lnTo>
                  <a:lnTo>
                    <a:pt x="0" y="549402"/>
                  </a:lnTo>
                  <a:lnTo>
                    <a:pt x="1450" y="536705"/>
                  </a:lnTo>
                  <a:lnTo>
                    <a:pt x="5800" y="525272"/>
                  </a:lnTo>
                  <a:lnTo>
                    <a:pt x="89332" y="380410"/>
                  </a:lnTo>
                  <a:lnTo>
                    <a:pt x="132227" y="306022"/>
                  </a:lnTo>
                  <a:lnTo>
                    <a:pt x="148031" y="278616"/>
                  </a:lnTo>
                  <a:lnTo>
                    <a:pt x="179561" y="253269"/>
                  </a:lnTo>
                  <a:lnTo>
                    <a:pt x="191576" y="251460"/>
                  </a:lnTo>
                  <a:lnTo>
                    <a:pt x="358640" y="251460"/>
                  </a:lnTo>
                  <a:lnTo>
                    <a:pt x="444430" y="251460"/>
                  </a:lnTo>
                  <a:lnTo>
                    <a:pt x="476036" y="251460"/>
                  </a:lnTo>
                  <a:lnTo>
                    <a:pt x="480552" y="251460"/>
                  </a:lnTo>
                  <a:lnTo>
                    <a:pt x="492080" y="253269"/>
                  </a:lnTo>
                  <a:lnTo>
                    <a:pt x="503770" y="258222"/>
                  </a:lnTo>
                  <a:lnTo>
                    <a:pt x="514170" y="265604"/>
                  </a:lnTo>
                  <a:lnTo>
                    <a:pt x="521827" y="274700"/>
                  </a:lnTo>
                  <a:lnTo>
                    <a:pt x="605373" y="419562"/>
                  </a:lnTo>
                  <a:lnTo>
                    <a:pt x="648276" y="493950"/>
                  </a:lnTo>
                  <a:lnTo>
                    <a:pt x="664082" y="521356"/>
                  </a:lnTo>
                  <a:lnTo>
                    <a:pt x="666340" y="525272"/>
                  </a:lnTo>
                  <a:lnTo>
                    <a:pt x="670198" y="536705"/>
                  </a:lnTo>
                  <a:lnTo>
                    <a:pt x="671483" y="549401"/>
                  </a:lnTo>
                  <a:lnTo>
                    <a:pt x="670198" y="562098"/>
                  </a:lnTo>
                  <a:lnTo>
                    <a:pt x="666340" y="573532"/>
                  </a:lnTo>
                  <a:lnTo>
                    <a:pt x="582793" y="718393"/>
                  </a:lnTo>
                  <a:lnTo>
                    <a:pt x="539891" y="792781"/>
                  </a:lnTo>
                  <a:lnTo>
                    <a:pt x="524085" y="820187"/>
                  </a:lnTo>
                  <a:lnTo>
                    <a:pt x="492080" y="845534"/>
                  </a:lnTo>
                  <a:lnTo>
                    <a:pt x="480552" y="847344"/>
                  </a:lnTo>
                  <a:lnTo>
                    <a:pt x="191576" y="847344"/>
                  </a:lnTo>
                  <a:close/>
                </a:path>
                <a:path w="1124585" h="847725">
                  <a:moveTo>
                    <a:pt x="733396" y="484632"/>
                  </a:moveTo>
                  <a:lnTo>
                    <a:pt x="699741" y="465709"/>
                  </a:lnTo>
                  <a:lnTo>
                    <a:pt x="631657" y="347866"/>
                  </a:lnTo>
                  <a:lnTo>
                    <a:pt x="596695" y="287353"/>
                  </a:lnTo>
                  <a:lnTo>
                    <a:pt x="583814" y="265058"/>
                  </a:lnTo>
                  <a:lnTo>
                    <a:pt x="581974" y="261874"/>
                  </a:lnTo>
                  <a:lnTo>
                    <a:pt x="578423" y="252618"/>
                  </a:lnTo>
                  <a:lnTo>
                    <a:pt x="577240" y="242316"/>
                  </a:lnTo>
                  <a:lnTo>
                    <a:pt x="578423" y="232013"/>
                  </a:lnTo>
                  <a:lnTo>
                    <a:pt x="581974" y="222758"/>
                  </a:lnTo>
                  <a:lnTo>
                    <a:pt x="650058" y="104915"/>
                  </a:lnTo>
                  <a:lnTo>
                    <a:pt x="685020" y="44402"/>
                  </a:lnTo>
                  <a:lnTo>
                    <a:pt x="697901" y="22107"/>
                  </a:lnTo>
                  <a:lnTo>
                    <a:pt x="699741" y="18923"/>
                  </a:lnTo>
                  <a:lnTo>
                    <a:pt x="705571" y="11519"/>
                  </a:lnTo>
                  <a:lnTo>
                    <a:pt x="713901" y="5508"/>
                  </a:lnTo>
                  <a:lnTo>
                    <a:pt x="723565" y="1474"/>
                  </a:lnTo>
                  <a:lnTo>
                    <a:pt x="733396" y="0"/>
                  </a:lnTo>
                  <a:lnTo>
                    <a:pt x="869520" y="0"/>
                  </a:lnTo>
                  <a:lnTo>
                    <a:pt x="939422" y="0"/>
                  </a:lnTo>
                  <a:lnTo>
                    <a:pt x="965175" y="0"/>
                  </a:lnTo>
                  <a:lnTo>
                    <a:pt x="968854" y="0"/>
                  </a:lnTo>
                  <a:lnTo>
                    <a:pt x="978256" y="1474"/>
                  </a:lnTo>
                  <a:lnTo>
                    <a:pt x="1070571" y="136765"/>
                  </a:lnTo>
                  <a:lnTo>
                    <a:pt x="1105522" y="197278"/>
                  </a:lnTo>
                  <a:lnTo>
                    <a:pt x="1118398" y="219573"/>
                  </a:lnTo>
                  <a:lnTo>
                    <a:pt x="1120238" y="222758"/>
                  </a:lnTo>
                  <a:lnTo>
                    <a:pt x="1123381" y="232013"/>
                  </a:lnTo>
                  <a:lnTo>
                    <a:pt x="1124429" y="242315"/>
                  </a:lnTo>
                  <a:lnTo>
                    <a:pt x="1123381" y="252618"/>
                  </a:lnTo>
                  <a:lnTo>
                    <a:pt x="1120238" y="261874"/>
                  </a:lnTo>
                  <a:lnTo>
                    <a:pt x="1052176" y="379716"/>
                  </a:lnTo>
                  <a:lnTo>
                    <a:pt x="1017225" y="440229"/>
                  </a:lnTo>
                  <a:lnTo>
                    <a:pt x="996250" y="473112"/>
                  </a:lnTo>
                  <a:lnTo>
                    <a:pt x="968854" y="484632"/>
                  </a:lnTo>
                  <a:lnTo>
                    <a:pt x="733396" y="48463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18819" y="2676525"/>
            <a:ext cx="34467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Arial MT"/>
                <a:cs typeface="Arial MT"/>
              </a:rPr>
              <a:t>Airline</a:t>
            </a:r>
            <a:r>
              <a:rPr sz="4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Arial MT"/>
                <a:cs typeface="Arial MT"/>
              </a:rPr>
              <a:t>Delay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4857" y="6408826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1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8700" y="6062268"/>
            <a:ext cx="2738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Presenter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Saurabh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Chakravorty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2423" y="1938527"/>
            <a:ext cx="3898391" cy="178612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8819" y="1566748"/>
            <a:ext cx="3111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Use</a:t>
            </a:r>
            <a:r>
              <a:rPr sz="2800" spc="-40" dirty="0"/>
              <a:t> </a:t>
            </a:r>
            <a:r>
              <a:rPr sz="2800" dirty="0"/>
              <a:t>Case</a:t>
            </a:r>
            <a:r>
              <a:rPr sz="2800" spc="-35" dirty="0"/>
              <a:t> </a:t>
            </a:r>
            <a:r>
              <a:rPr sz="2800" dirty="0"/>
              <a:t>Interview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718819" y="4782058"/>
            <a:ext cx="367093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6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actionable</a:t>
            </a:r>
            <a:r>
              <a:rPr sz="16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insights to</a:t>
            </a:r>
            <a:r>
              <a:rPr sz="16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delay </a:t>
            </a:r>
            <a:r>
              <a:rPr sz="1600" i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causes and</a:t>
            </a:r>
            <a:r>
              <a:rPr sz="16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Arial"/>
                <a:cs typeface="Arial"/>
              </a:rPr>
              <a:t>it‘s</a:t>
            </a:r>
            <a:r>
              <a:rPr sz="16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implications</a:t>
            </a:r>
            <a:r>
              <a:rPr sz="16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0900" y="4965191"/>
            <a:ext cx="3898900" cy="341630"/>
          </a:xfrm>
          <a:prstGeom prst="rect">
            <a:avLst/>
          </a:prstGeom>
          <a:ln w="9144">
            <a:solidFill>
              <a:srgbClr val="C1E66D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latin typeface="Arial MT"/>
                <a:cs typeface="Arial MT"/>
              </a:rPr>
              <a:t>Powered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US</a:t>
            </a:r>
            <a:r>
              <a:rPr sz="1200" b="1" dirty="0">
                <a:latin typeface="Arial"/>
                <a:cs typeface="Arial"/>
              </a:rPr>
              <a:t> department</a:t>
            </a:r>
            <a:r>
              <a:rPr sz="1200" b="1" spc="-5" dirty="0">
                <a:latin typeface="Arial"/>
                <a:cs typeface="Arial"/>
              </a:rPr>
              <a:t> of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transportation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157" y="87884"/>
            <a:ext cx="3613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Delay</a:t>
            </a:r>
            <a:r>
              <a:rPr sz="36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35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36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100" dirty="0">
                <a:solidFill>
                  <a:srgbClr val="000000"/>
                </a:solidFill>
                <a:latin typeface="Arial"/>
                <a:cs typeface="Arial"/>
              </a:rPr>
              <a:t>Airport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3418" y="6408826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10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2140" y="1510283"/>
            <a:ext cx="6093460" cy="4638040"/>
          </a:xfrm>
          <a:custGeom>
            <a:avLst/>
            <a:gdLst/>
            <a:ahLst/>
            <a:cxnLst/>
            <a:rect l="l" t="t" r="r" b="b"/>
            <a:pathLst>
              <a:path w="6093459" h="4638040">
                <a:moveTo>
                  <a:pt x="6092952" y="0"/>
                </a:moveTo>
                <a:lnTo>
                  <a:pt x="0" y="0"/>
                </a:lnTo>
                <a:lnTo>
                  <a:pt x="0" y="4637532"/>
                </a:lnTo>
                <a:lnTo>
                  <a:pt x="6092952" y="4637532"/>
                </a:lnTo>
                <a:lnTo>
                  <a:pt x="6092952" y="0"/>
                </a:lnTo>
                <a:close/>
              </a:path>
            </a:pathLst>
          </a:custGeom>
          <a:solidFill>
            <a:srgbClr val="F1F1F1">
              <a:alpha val="6078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9526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Factors</a:t>
            </a:r>
            <a:r>
              <a:rPr dirty="0"/>
              <a:t> </a:t>
            </a:r>
            <a:r>
              <a:rPr spc="-45" dirty="0"/>
              <a:t>influencing</a:t>
            </a:r>
            <a:r>
              <a:rPr spc="50" dirty="0"/>
              <a:t> </a:t>
            </a:r>
            <a:r>
              <a:rPr spc="20" dirty="0"/>
              <a:t>airport</a:t>
            </a:r>
            <a:r>
              <a:rPr spc="-5" dirty="0"/>
              <a:t> </a:t>
            </a:r>
            <a:r>
              <a:rPr spc="-50" dirty="0"/>
              <a:t>delay:</a:t>
            </a:r>
          </a:p>
          <a:p>
            <a:pPr marL="5282565">
              <a:lnSpc>
                <a:spcPct val="100000"/>
              </a:lnSpc>
              <a:spcBef>
                <a:spcPts val="35"/>
              </a:spcBef>
            </a:pPr>
            <a:endParaRPr sz="2550"/>
          </a:p>
          <a:p>
            <a:pPr marL="5295265">
              <a:lnSpc>
                <a:spcPts val="2120"/>
              </a:lnSpc>
              <a:tabLst>
                <a:tab pos="5638800" algn="l"/>
              </a:tabLst>
            </a:pPr>
            <a:r>
              <a:rPr sz="1800" u="none" spc="-10" dirty="0"/>
              <a:t>1.	</a:t>
            </a:r>
            <a:r>
              <a:rPr sz="1400" u="none" spc="-25" dirty="0"/>
              <a:t>Key</a:t>
            </a:r>
            <a:r>
              <a:rPr sz="1400" u="none" spc="-10" dirty="0"/>
              <a:t> contributing</a:t>
            </a:r>
            <a:r>
              <a:rPr sz="1400" u="none" spc="-40" dirty="0"/>
              <a:t> </a:t>
            </a:r>
            <a:r>
              <a:rPr sz="1400" u="none" spc="-30" dirty="0"/>
              <a:t>factors</a:t>
            </a:r>
            <a:r>
              <a:rPr sz="1400" u="none" spc="-20" dirty="0"/>
              <a:t> </a:t>
            </a:r>
            <a:r>
              <a:rPr sz="1400" u="none" spc="-25" dirty="0"/>
              <a:t>in</a:t>
            </a:r>
            <a:r>
              <a:rPr sz="1400" u="none" spc="-20" dirty="0"/>
              <a:t> </a:t>
            </a:r>
            <a:r>
              <a:rPr sz="1400" u="none" spc="20" dirty="0"/>
              <a:t>airport</a:t>
            </a:r>
            <a:r>
              <a:rPr sz="1400" u="none" spc="-25" dirty="0"/>
              <a:t> </a:t>
            </a:r>
            <a:r>
              <a:rPr sz="1400" u="none" spc="-30" dirty="0"/>
              <a:t>delay</a:t>
            </a:r>
            <a:r>
              <a:rPr sz="1400" u="none" spc="-40" dirty="0"/>
              <a:t> </a:t>
            </a:r>
            <a:r>
              <a:rPr sz="1400" u="none" spc="-15" dirty="0"/>
              <a:t>are:</a:t>
            </a:r>
            <a:endParaRPr sz="1400"/>
          </a:p>
          <a:p>
            <a:pPr marL="5581650" indent="-287020">
              <a:lnSpc>
                <a:spcPts val="1639"/>
              </a:lnSpc>
              <a:buSzPct val="128571"/>
              <a:buFont typeface="Arial MT"/>
              <a:buChar char="•"/>
              <a:tabLst>
                <a:tab pos="5582285" algn="l"/>
                <a:tab pos="5582920" algn="l"/>
              </a:tabLst>
            </a:pPr>
            <a:r>
              <a:rPr sz="1400" b="0" u="none" spc="-40" dirty="0">
                <a:latin typeface="Microsoft Sans Serif"/>
                <a:cs typeface="Microsoft Sans Serif"/>
              </a:rPr>
              <a:t>Administrative</a:t>
            </a:r>
            <a:r>
              <a:rPr sz="1400" b="0" u="none" spc="-15" dirty="0">
                <a:latin typeface="Microsoft Sans Serif"/>
                <a:cs typeface="Microsoft Sans Serif"/>
              </a:rPr>
              <a:t> </a:t>
            </a:r>
            <a:r>
              <a:rPr sz="1400" b="0" u="none" spc="-45" dirty="0">
                <a:latin typeface="Microsoft Sans Serif"/>
                <a:cs typeface="Microsoft Sans Serif"/>
              </a:rPr>
              <a:t>factors</a:t>
            </a:r>
            <a:r>
              <a:rPr sz="1400" b="0" u="none" dirty="0">
                <a:latin typeface="Microsoft Sans Serif"/>
                <a:cs typeface="Microsoft Sans Serif"/>
              </a:rPr>
              <a:t> </a:t>
            </a:r>
            <a:r>
              <a:rPr sz="1400" b="0" u="none" spc="-40" dirty="0">
                <a:latin typeface="Microsoft Sans Serif"/>
                <a:cs typeface="Microsoft Sans Serif"/>
              </a:rPr>
              <a:t>like</a:t>
            </a:r>
            <a:r>
              <a:rPr sz="1400" b="0" u="none" spc="25" dirty="0">
                <a:latin typeface="Microsoft Sans Serif"/>
                <a:cs typeface="Microsoft Sans Serif"/>
              </a:rPr>
              <a:t> </a:t>
            </a:r>
            <a:r>
              <a:rPr sz="1400" b="0" u="none" spc="-30" dirty="0">
                <a:latin typeface="Microsoft Sans Serif"/>
                <a:cs typeface="Microsoft Sans Serif"/>
              </a:rPr>
              <a:t>crew</a:t>
            </a:r>
            <a:r>
              <a:rPr sz="1400" b="0" u="none" spc="25" dirty="0">
                <a:latin typeface="Microsoft Sans Serif"/>
                <a:cs typeface="Microsoft Sans Serif"/>
              </a:rPr>
              <a:t> </a:t>
            </a:r>
            <a:r>
              <a:rPr sz="1400" b="0" u="none" spc="-85" dirty="0">
                <a:latin typeface="Microsoft Sans Serif"/>
                <a:cs typeface="Microsoft Sans Serif"/>
              </a:rPr>
              <a:t>handling,</a:t>
            </a:r>
            <a:r>
              <a:rPr sz="1400" b="0" u="none" spc="-10" dirty="0">
                <a:latin typeface="Microsoft Sans Serif"/>
                <a:cs typeface="Microsoft Sans Serif"/>
              </a:rPr>
              <a:t> </a:t>
            </a:r>
            <a:r>
              <a:rPr sz="1400" b="0" u="none" spc="-50" dirty="0">
                <a:latin typeface="Microsoft Sans Serif"/>
                <a:cs typeface="Microsoft Sans Serif"/>
              </a:rPr>
              <a:t>security,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35" dirty="0">
                <a:latin typeface="Microsoft Sans Serif"/>
                <a:cs typeface="Microsoft Sans Serif"/>
              </a:rPr>
              <a:t>air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30" dirty="0">
                <a:latin typeface="Microsoft Sans Serif"/>
                <a:cs typeface="Microsoft Sans Serif"/>
              </a:rPr>
              <a:t>traffic</a:t>
            </a:r>
            <a:r>
              <a:rPr sz="1400" b="0" u="none" spc="15" dirty="0">
                <a:latin typeface="Microsoft Sans Serif"/>
                <a:cs typeface="Microsoft Sans Serif"/>
              </a:rPr>
              <a:t> </a:t>
            </a:r>
            <a:r>
              <a:rPr sz="1400" b="0" u="none" spc="-5" dirty="0">
                <a:latin typeface="Microsoft Sans Serif"/>
                <a:cs typeface="Microsoft Sans Serif"/>
              </a:rPr>
              <a:t>control </a:t>
            </a:r>
            <a:r>
              <a:rPr sz="1400" b="0" u="none" spc="-50" dirty="0">
                <a:latin typeface="Microsoft Sans Serif"/>
                <a:cs typeface="Microsoft Sans Serif"/>
              </a:rPr>
              <a:t>etc.</a:t>
            </a:r>
            <a:endParaRPr sz="1400">
              <a:latin typeface="Microsoft Sans Serif"/>
              <a:cs typeface="Microsoft Sans Serif"/>
            </a:endParaRPr>
          </a:p>
          <a:p>
            <a:pPr marL="5581650" indent="-287020">
              <a:lnSpc>
                <a:spcPct val="100000"/>
              </a:lnSpc>
              <a:buSzPct val="128571"/>
              <a:buFont typeface="Arial MT"/>
              <a:buChar char="•"/>
              <a:tabLst>
                <a:tab pos="5582285" algn="l"/>
                <a:tab pos="5582920" algn="l"/>
              </a:tabLst>
            </a:pPr>
            <a:r>
              <a:rPr sz="1400" b="0" u="none" spc="-30" dirty="0">
                <a:latin typeface="Microsoft Sans Serif"/>
                <a:cs typeface="Microsoft Sans Serif"/>
              </a:rPr>
              <a:t>Weat</a:t>
            </a:r>
            <a:r>
              <a:rPr sz="1400" b="0" u="none" spc="-25" dirty="0">
                <a:latin typeface="Microsoft Sans Serif"/>
                <a:cs typeface="Microsoft Sans Serif"/>
              </a:rPr>
              <a:t>h</a:t>
            </a:r>
            <a:r>
              <a:rPr sz="1400" b="0" u="none" spc="-10" dirty="0">
                <a:latin typeface="Microsoft Sans Serif"/>
                <a:cs typeface="Microsoft Sans Serif"/>
              </a:rPr>
              <a:t>er</a:t>
            </a:r>
            <a:r>
              <a:rPr sz="1400" b="0" u="none" spc="-5" dirty="0">
                <a:latin typeface="Microsoft Sans Serif"/>
                <a:cs typeface="Microsoft Sans Serif"/>
              </a:rPr>
              <a:t> </a:t>
            </a:r>
            <a:r>
              <a:rPr sz="1400" b="0" u="none" spc="-130" dirty="0">
                <a:latin typeface="Microsoft Sans Serif"/>
                <a:cs typeface="Microsoft Sans Serif"/>
              </a:rPr>
              <a:t>a</a:t>
            </a:r>
            <a:r>
              <a:rPr sz="1400" b="0" u="none" spc="-125" dirty="0">
                <a:latin typeface="Microsoft Sans Serif"/>
                <a:cs typeface="Microsoft Sans Serif"/>
              </a:rPr>
              <a:t>n</a:t>
            </a:r>
            <a:r>
              <a:rPr sz="1400" b="0" u="none" spc="-65" dirty="0">
                <a:latin typeface="Microsoft Sans Serif"/>
                <a:cs typeface="Microsoft Sans Serif"/>
              </a:rPr>
              <a:t>d</a:t>
            </a:r>
            <a:r>
              <a:rPr sz="1400" b="0" u="none" dirty="0">
                <a:latin typeface="Microsoft Sans Serif"/>
                <a:cs typeface="Microsoft Sans Serif"/>
              </a:rPr>
              <a:t> </a:t>
            </a:r>
            <a:r>
              <a:rPr sz="1400" b="0" u="none" spc="-65" dirty="0">
                <a:latin typeface="Microsoft Sans Serif"/>
                <a:cs typeface="Microsoft Sans Serif"/>
              </a:rPr>
              <a:t>demo</a:t>
            </a:r>
            <a:r>
              <a:rPr sz="1400" b="0" u="none" spc="-85" dirty="0">
                <a:latin typeface="Microsoft Sans Serif"/>
                <a:cs typeface="Microsoft Sans Serif"/>
              </a:rPr>
              <a:t>grap</a:t>
            </a:r>
            <a:r>
              <a:rPr sz="1400" b="0" u="none" spc="-90" dirty="0">
                <a:latin typeface="Microsoft Sans Serif"/>
                <a:cs typeface="Microsoft Sans Serif"/>
              </a:rPr>
              <a:t>hy</a:t>
            </a:r>
            <a:r>
              <a:rPr sz="1400" b="0" u="none" spc="-15" dirty="0">
                <a:latin typeface="Microsoft Sans Serif"/>
                <a:cs typeface="Microsoft Sans Serif"/>
              </a:rPr>
              <a:t> </a:t>
            </a:r>
            <a:r>
              <a:rPr sz="1400" b="0" u="none" spc="-25" dirty="0">
                <a:latin typeface="Microsoft Sans Serif"/>
                <a:cs typeface="Microsoft Sans Serif"/>
              </a:rPr>
              <a:t>o</a:t>
            </a:r>
            <a:r>
              <a:rPr sz="1400" b="0" u="none" spc="-15" dirty="0">
                <a:latin typeface="Microsoft Sans Serif"/>
                <a:cs typeface="Microsoft Sans Serif"/>
              </a:rPr>
              <a:t>f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dirty="0">
                <a:latin typeface="Microsoft Sans Serif"/>
                <a:cs typeface="Microsoft Sans Serif"/>
              </a:rPr>
              <a:t>t</a:t>
            </a:r>
            <a:r>
              <a:rPr sz="1400" b="0" u="none" spc="5" dirty="0">
                <a:latin typeface="Microsoft Sans Serif"/>
                <a:cs typeface="Microsoft Sans Serif"/>
              </a:rPr>
              <a:t>h</a:t>
            </a:r>
            <a:r>
              <a:rPr sz="1400" b="0" u="none" spc="-110" dirty="0">
                <a:latin typeface="Microsoft Sans Serif"/>
                <a:cs typeface="Microsoft Sans Serif"/>
              </a:rPr>
              <a:t>e</a:t>
            </a:r>
            <a:r>
              <a:rPr sz="1400" b="0" u="none" dirty="0">
                <a:latin typeface="Microsoft Sans Serif"/>
                <a:cs typeface="Microsoft Sans Serif"/>
              </a:rPr>
              <a:t> </a:t>
            </a:r>
            <a:r>
              <a:rPr sz="1400" b="0" u="none" spc="-100" dirty="0">
                <a:latin typeface="Microsoft Sans Serif"/>
                <a:cs typeface="Microsoft Sans Serif"/>
              </a:rPr>
              <a:t>geo</a:t>
            </a:r>
            <a:r>
              <a:rPr sz="1400" b="0" u="none" spc="-15" dirty="0">
                <a:latin typeface="Microsoft Sans Serif"/>
                <a:cs typeface="Microsoft Sans Serif"/>
              </a:rPr>
              <a:t>l</a:t>
            </a:r>
            <a:r>
              <a:rPr sz="1400" b="0" u="none" spc="-5" dirty="0">
                <a:latin typeface="Microsoft Sans Serif"/>
                <a:cs typeface="Microsoft Sans Serif"/>
              </a:rPr>
              <a:t>o</a:t>
            </a:r>
            <a:r>
              <a:rPr sz="1400" b="0" u="none" spc="-40" dirty="0">
                <a:latin typeface="Microsoft Sans Serif"/>
                <a:cs typeface="Microsoft Sans Serif"/>
              </a:rPr>
              <a:t>cati</a:t>
            </a:r>
            <a:r>
              <a:rPr sz="1400" b="0" u="none" spc="-50" dirty="0">
                <a:latin typeface="Microsoft Sans Serif"/>
                <a:cs typeface="Microsoft Sans Serif"/>
              </a:rPr>
              <a:t>o</a:t>
            </a:r>
            <a:r>
              <a:rPr sz="1400" b="0" u="none" spc="-80" dirty="0">
                <a:latin typeface="Microsoft Sans Serif"/>
                <a:cs typeface="Microsoft Sans Serif"/>
              </a:rPr>
              <a:t>n</a:t>
            </a:r>
            <a:r>
              <a:rPr sz="1400" b="0" u="none" spc="-8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5581650" marR="491490" indent="-287020">
              <a:lnSpc>
                <a:spcPct val="100000"/>
              </a:lnSpc>
              <a:buSzPct val="128571"/>
              <a:buFont typeface="Arial MT"/>
              <a:buChar char="•"/>
              <a:tabLst>
                <a:tab pos="5631180" algn="l"/>
                <a:tab pos="5631815" algn="l"/>
              </a:tabLst>
            </a:pPr>
            <a:r>
              <a:rPr b="0" u="none" dirty="0"/>
              <a:t>	</a:t>
            </a:r>
            <a:r>
              <a:rPr sz="1400" b="0" u="none" spc="-70" dirty="0">
                <a:latin typeface="Microsoft Sans Serif"/>
                <a:cs typeface="Microsoft Sans Serif"/>
              </a:rPr>
              <a:t>Socio-</a:t>
            </a:r>
            <a:r>
              <a:rPr sz="1400" b="0" u="none" spc="-5" dirty="0">
                <a:latin typeface="Microsoft Sans Serif"/>
                <a:cs typeface="Microsoft Sans Serif"/>
              </a:rPr>
              <a:t> </a:t>
            </a:r>
            <a:r>
              <a:rPr sz="1400" b="0" u="none" spc="-60" dirty="0">
                <a:latin typeface="Microsoft Sans Serif"/>
                <a:cs typeface="Microsoft Sans Serif"/>
              </a:rPr>
              <a:t>economic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45" dirty="0">
                <a:latin typeface="Microsoft Sans Serif"/>
                <a:cs typeface="Microsoft Sans Serif"/>
              </a:rPr>
              <a:t>factors</a:t>
            </a:r>
            <a:r>
              <a:rPr sz="1400" b="0" u="none" spc="80" dirty="0">
                <a:latin typeface="Microsoft Sans Serif"/>
                <a:cs typeface="Microsoft Sans Serif"/>
              </a:rPr>
              <a:t> </a:t>
            </a:r>
            <a:r>
              <a:rPr sz="1400" b="0" u="none" spc="-40" dirty="0">
                <a:latin typeface="Microsoft Sans Serif"/>
                <a:cs typeface="Microsoft Sans Serif"/>
              </a:rPr>
              <a:t>like</a:t>
            </a:r>
            <a:r>
              <a:rPr sz="1400" b="0" u="none" spc="30" dirty="0">
                <a:latin typeface="Microsoft Sans Serif"/>
                <a:cs typeface="Microsoft Sans Serif"/>
              </a:rPr>
              <a:t> </a:t>
            </a:r>
            <a:r>
              <a:rPr sz="1400" b="0" u="none" spc="-50" dirty="0">
                <a:latin typeface="Microsoft Sans Serif"/>
                <a:cs typeface="Microsoft Sans Serif"/>
              </a:rPr>
              <a:t>population,</a:t>
            </a:r>
            <a:r>
              <a:rPr sz="1400" b="0" u="none" spc="-10" dirty="0">
                <a:latin typeface="Microsoft Sans Serif"/>
                <a:cs typeface="Microsoft Sans Serif"/>
              </a:rPr>
              <a:t> </a:t>
            </a:r>
            <a:r>
              <a:rPr sz="1400" b="0" u="none" spc="-60" dirty="0">
                <a:latin typeface="Microsoft Sans Serif"/>
                <a:cs typeface="Microsoft Sans Serif"/>
              </a:rPr>
              <a:t>quality,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105" dirty="0">
                <a:latin typeface="Microsoft Sans Serif"/>
                <a:cs typeface="Microsoft Sans Serif"/>
              </a:rPr>
              <a:t>and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30" dirty="0">
                <a:latin typeface="Microsoft Sans Serif"/>
                <a:cs typeface="Microsoft Sans Serif"/>
              </a:rPr>
              <a:t>condition</a:t>
            </a:r>
            <a:r>
              <a:rPr sz="1400" b="0" u="none" spc="-10" dirty="0">
                <a:latin typeface="Microsoft Sans Serif"/>
                <a:cs typeface="Microsoft Sans Serif"/>
              </a:rPr>
              <a:t> </a:t>
            </a:r>
            <a:r>
              <a:rPr sz="1400" b="0" u="none" spc="-20" dirty="0">
                <a:latin typeface="Microsoft Sans Serif"/>
                <a:cs typeface="Microsoft Sans Serif"/>
              </a:rPr>
              <a:t>of</a:t>
            </a:r>
            <a:r>
              <a:rPr sz="1400" b="0" u="none" spc="20" dirty="0">
                <a:latin typeface="Microsoft Sans Serif"/>
                <a:cs typeface="Microsoft Sans Serif"/>
              </a:rPr>
              <a:t> </a:t>
            </a:r>
            <a:r>
              <a:rPr sz="1400" b="0" u="none" spc="-35" dirty="0">
                <a:latin typeface="Microsoft Sans Serif"/>
                <a:cs typeface="Microsoft Sans Serif"/>
              </a:rPr>
              <a:t>the </a:t>
            </a:r>
            <a:r>
              <a:rPr sz="1400" b="0" u="none" spc="-360" dirty="0">
                <a:latin typeface="Microsoft Sans Serif"/>
                <a:cs typeface="Microsoft Sans Serif"/>
              </a:rPr>
              <a:t> </a:t>
            </a:r>
            <a:r>
              <a:rPr sz="1400" b="0" u="none" spc="-5" dirty="0">
                <a:latin typeface="Microsoft Sans Serif"/>
                <a:cs typeface="Microsoft Sans Serif"/>
              </a:rPr>
              <a:t>airport</a:t>
            </a:r>
            <a:endParaRPr sz="1400">
              <a:latin typeface="Microsoft Sans Serif"/>
              <a:cs typeface="Microsoft Sans Serif"/>
            </a:endParaRPr>
          </a:p>
          <a:p>
            <a:pPr marL="5638165" indent="-343535">
              <a:lnSpc>
                <a:spcPts val="2120"/>
              </a:lnSpc>
              <a:spcBef>
                <a:spcPts val="1280"/>
              </a:spcBef>
              <a:buSzPct val="128571"/>
              <a:buAutoNum type="arabicPeriod" startAt="2"/>
              <a:tabLst>
                <a:tab pos="5638800" algn="l"/>
                <a:tab pos="5639435" algn="l"/>
              </a:tabLst>
            </a:pPr>
            <a:r>
              <a:rPr sz="1400" b="0" u="none" spc="-50" dirty="0">
                <a:latin typeface="Microsoft Sans Serif"/>
                <a:cs typeface="Microsoft Sans Serif"/>
              </a:rPr>
              <a:t>Fo</a:t>
            </a:r>
            <a:r>
              <a:rPr sz="1400" b="0" u="none" spc="-25" dirty="0">
                <a:latin typeface="Microsoft Sans Serif"/>
                <a:cs typeface="Microsoft Sans Serif"/>
              </a:rPr>
              <a:t>r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dirty="0">
                <a:latin typeface="Microsoft Sans Serif"/>
                <a:cs typeface="Microsoft Sans Serif"/>
              </a:rPr>
              <a:t>th</a:t>
            </a:r>
            <a:r>
              <a:rPr sz="1400" b="0" u="none" spc="-60" dirty="0">
                <a:latin typeface="Microsoft Sans Serif"/>
                <a:cs typeface="Microsoft Sans Serif"/>
              </a:rPr>
              <a:t>i</a:t>
            </a:r>
            <a:r>
              <a:rPr sz="1400" b="0" u="none" spc="-120" dirty="0">
                <a:latin typeface="Microsoft Sans Serif"/>
                <a:cs typeface="Microsoft Sans Serif"/>
              </a:rPr>
              <a:t>s</a:t>
            </a:r>
            <a:r>
              <a:rPr sz="1400" b="0" u="none" dirty="0">
                <a:latin typeface="Microsoft Sans Serif"/>
                <a:cs typeface="Microsoft Sans Serif"/>
              </a:rPr>
              <a:t> </a:t>
            </a:r>
            <a:r>
              <a:rPr sz="1400" b="0" u="none" spc="-80" dirty="0">
                <a:latin typeface="Microsoft Sans Serif"/>
                <a:cs typeface="Microsoft Sans Serif"/>
              </a:rPr>
              <a:t>pu</a:t>
            </a:r>
            <a:r>
              <a:rPr sz="1400" b="0" u="none" spc="80" dirty="0">
                <a:latin typeface="Microsoft Sans Serif"/>
                <a:cs typeface="Microsoft Sans Serif"/>
              </a:rPr>
              <a:t>r</a:t>
            </a:r>
            <a:r>
              <a:rPr sz="1400" b="0" u="none" spc="-80" dirty="0">
                <a:latin typeface="Microsoft Sans Serif"/>
                <a:cs typeface="Microsoft Sans Serif"/>
              </a:rPr>
              <a:t>p</a:t>
            </a:r>
            <a:r>
              <a:rPr sz="1400" b="0" u="none" spc="-90" dirty="0">
                <a:latin typeface="Microsoft Sans Serif"/>
                <a:cs typeface="Microsoft Sans Serif"/>
              </a:rPr>
              <a:t>ose</a:t>
            </a:r>
            <a:r>
              <a:rPr sz="1400" b="0" u="none" spc="-5" dirty="0">
                <a:latin typeface="Microsoft Sans Serif"/>
                <a:cs typeface="Microsoft Sans Serif"/>
              </a:rPr>
              <a:t> </a:t>
            </a:r>
            <a:r>
              <a:rPr sz="1400" b="0" u="none" spc="-65" dirty="0">
                <a:latin typeface="Microsoft Sans Serif"/>
                <a:cs typeface="Microsoft Sans Serif"/>
              </a:rPr>
              <a:t>w</a:t>
            </a:r>
            <a:r>
              <a:rPr sz="1400" b="0" u="none" spc="-50" dirty="0">
                <a:latin typeface="Microsoft Sans Serif"/>
                <a:cs typeface="Microsoft Sans Serif"/>
              </a:rPr>
              <a:t>e</a:t>
            </a:r>
            <a:r>
              <a:rPr sz="1400" b="0" u="none" spc="20" dirty="0">
                <a:latin typeface="Microsoft Sans Serif"/>
                <a:cs typeface="Microsoft Sans Serif"/>
              </a:rPr>
              <a:t> </a:t>
            </a:r>
            <a:r>
              <a:rPr sz="1400" b="0" u="none" spc="-70" dirty="0">
                <a:latin typeface="Microsoft Sans Serif"/>
                <a:cs typeface="Microsoft Sans Serif"/>
              </a:rPr>
              <a:t>get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180" dirty="0">
                <a:latin typeface="Microsoft Sans Serif"/>
                <a:cs typeface="Microsoft Sans Serif"/>
              </a:rPr>
              <a:t>a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90" dirty="0">
                <a:latin typeface="Microsoft Sans Serif"/>
                <a:cs typeface="Microsoft Sans Serif"/>
              </a:rPr>
              <a:t>m</a:t>
            </a:r>
            <a:r>
              <a:rPr sz="1400" b="0" u="none" spc="-10" dirty="0">
                <a:latin typeface="Microsoft Sans Serif"/>
                <a:cs typeface="Microsoft Sans Serif"/>
              </a:rPr>
              <a:t>ore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65" dirty="0">
                <a:latin typeface="Microsoft Sans Serif"/>
                <a:cs typeface="Microsoft Sans Serif"/>
              </a:rPr>
              <a:t>clea</a:t>
            </a:r>
            <a:r>
              <a:rPr sz="1400" b="0" u="none" spc="-55" dirty="0">
                <a:latin typeface="Microsoft Sans Serif"/>
                <a:cs typeface="Microsoft Sans Serif"/>
              </a:rPr>
              <a:t>r</a:t>
            </a:r>
            <a:r>
              <a:rPr sz="1400" b="0" u="none" spc="-10" dirty="0">
                <a:latin typeface="Microsoft Sans Serif"/>
                <a:cs typeface="Microsoft Sans Serif"/>
              </a:rPr>
              <a:t>er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80" dirty="0">
                <a:latin typeface="Microsoft Sans Serif"/>
                <a:cs typeface="Microsoft Sans Serif"/>
              </a:rPr>
              <a:t>p</a:t>
            </a:r>
            <a:r>
              <a:rPr sz="1400" b="0" u="none" spc="-25" dirty="0">
                <a:latin typeface="Microsoft Sans Serif"/>
                <a:cs typeface="Microsoft Sans Serif"/>
              </a:rPr>
              <a:t>ict</a:t>
            </a:r>
            <a:r>
              <a:rPr sz="1400" b="0" u="none" spc="-35" dirty="0">
                <a:latin typeface="Microsoft Sans Serif"/>
                <a:cs typeface="Microsoft Sans Serif"/>
              </a:rPr>
              <a:t>u</a:t>
            </a:r>
            <a:r>
              <a:rPr sz="1400" b="0" u="none" spc="80" dirty="0">
                <a:latin typeface="Microsoft Sans Serif"/>
                <a:cs typeface="Microsoft Sans Serif"/>
              </a:rPr>
              <a:t>r</a:t>
            </a:r>
            <a:r>
              <a:rPr sz="1400" b="0" u="none" spc="-105" dirty="0">
                <a:latin typeface="Microsoft Sans Serif"/>
                <a:cs typeface="Microsoft Sans Serif"/>
              </a:rPr>
              <a:t>e</a:t>
            </a:r>
            <a:r>
              <a:rPr sz="1400" b="0" u="none" dirty="0">
                <a:latin typeface="Microsoft Sans Serif"/>
                <a:cs typeface="Microsoft Sans Serif"/>
              </a:rPr>
              <a:t> </a:t>
            </a:r>
            <a:r>
              <a:rPr sz="1400" b="0" u="none" spc="-75" dirty="0">
                <a:latin typeface="Microsoft Sans Serif"/>
                <a:cs typeface="Microsoft Sans Serif"/>
              </a:rPr>
              <a:t>whe</a:t>
            </a:r>
            <a:r>
              <a:rPr sz="1400" b="0" u="none" spc="-60" dirty="0">
                <a:latin typeface="Microsoft Sans Serif"/>
                <a:cs typeface="Microsoft Sans Serif"/>
              </a:rPr>
              <a:t>n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65" dirty="0">
                <a:latin typeface="Microsoft Sans Serif"/>
                <a:cs typeface="Microsoft Sans Serif"/>
              </a:rPr>
              <a:t>w</a:t>
            </a:r>
            <a:r>
              <a:rPr sz="1400" b="0" u="none" spc="-50" dirty="0">
                <a:latin typeface="Microsoft Sans Serif"/>
                <a:cs typeface="Microsoft Sans Serif"/>
              </a:rPr>
              <a:t>e</a:t>
            </a:r>
            <a:r>
              <a:rPr sz="1400" b="0" u="none" spc="20" dirty="0">
                <a:latin typeface="Microsoft Sans Serif"/>
                <a:cs typeface="Microsoft Sans Serif"/>
              </a:rPr>
              <a:t> </a:t>
            </a:r>
            <a:r>
              <a:rPr sz="1400" u="none" spc="-105" dirty="0"/>
              <a:t>g</a:t>
            </a:r>
            <a:r>
              <a:rPr sz="1400" u="none" spc="75" dirty="0"/>
              <a:t>r</a:t>
            </a:r>
            <a:r>
              <a:rPr sz="1400" u="none" spc="-20" dirty="0"/>
              <a:t>o</a:t>
            </a:r>
            <a:r>
              <a:rPr sz="1400" u="none" spc="-40" dirty="0"/>
              <a:t>up</a:t>
            </a:r>
            <a:r>
              <a:rPr sz="1400" u="none" spc="-15" dirty="0"/>
              <a:t> </a:t>
            </a:r>
            <a:r>
              <a:rPr sz="1400" u="none" spc="90" dirty="0"/>
              <a:t>t</a:t>
            </a:r>
            <a:r>
              <a:rPr sz="1400" u="none" spc="20" dirty="0"/>
              <a:t>hem</a:t>
            </a:r>
            <a:endParaRPr sz="1400">
              <a:latin typeface="Microsoft Sans Serif"/>
              <a:cs typeface="Microsoft Sans Serif"/>
            </a:endParaRPr>
          </a:p>
          <a:p>
            <a:pPr marL="5638165">
              <a:lnSpc>
                <a:spcPts val="1639"/>
              </a:lnSpc>
            </a:pPr>
            <a:r>
              <a:rPr sz="1400" u="none" spc="20" dirty="0"/>
              <a:t>in</a:t>
            </a:r>
            <a:r>
              <a:rPr sz="1400" u="none" spc="5" dirty="0"/>
              <a:t>t</a:t>
            </a:r>
            <a:r>
              <a:rPr sz="1400" u="none" spc="-25" dirty="0"/>
              <a:t>o</a:t>
            </a:r>
            <a:r>
              <a:rPr sz="1400" u="none" spc="-15" dirty="0"/>
              <a:t> </a:t>
            </a:r>
            <a:r>
              <a:rPr sz="1400" u="none" spc="70" dirty="0"/>
              <a:t>r</a:t>
            </a:r>
            <a:r>
              <a:rPr sz="1400" u="none" spc="-5" dirty="0"/>
              <a:t>e</a:t>
            </a:r>
            <a:r>
              <a:rPr sz="1400" u="none" spc="-105" dirty="0"/>
              <a:t>g</a:t>
            </a:r>
            <a:r>
              <a:rPr sz="1400" u="none" spc="-10" dirty="0"/>
              <a:t>i</a:t>
            </a:r>
            <a:r>
              <a:rPr sz="1400" u="none" spc="-20" dirty="0"/>
              <a:t>o</a:t>
            </a:r>
            <a:r>
              <a:rPr sz="1400" u="none" spc="-110" dirty="0"/>
              <a:t>ns</a:t>
            </a:r>
            <a:r>
              <a:rPr sz="1400" u="none" spc="-20" dirty="0"/>
              <a:t> </a:t>
            </a:r>
            <a:r>
              <a:rPr sz="1400" b="0" u="none" spc="-70" dirty="0">
                <a:latin typeface="Microsoft Sans Serif"/>
                <a:cs typeface="Microsoft Sans Serif"/>
              </a:rPr>
              <a:t>i.e</a:t>
            </a:r>
            <a:r>
              <a:rPr sz="1400" b="0" u="none" spc="20" dirty="0">
                <a:latin typeface="Microsoft Sans Serif"/>
                <a:cs typeface="Microsoft Sans Serif"/>
              </a:rPr>
              <a:t> </a:t>
            </a:r>
            <a:r>
              <a:rPr sz="1400" b="0" u="none" spc="-75" dirty="0">
                <a:latin typeface="Microsoft Sans Serif"/>
                <a:cs typeface="Microsoft Sans Serif"/>
              </a:rPr>
              <a:t>states</a:t>
            </a:r>
            <a:r>
              <a:rPr sz="1400" b="0" u="none" spc="-5" dirty="0">
                <a:latin typeface="Microsoft Sans Serif"/>
                <a:cs typeface="Microsoft Sans Serif"/>
              </a:rPr>
              <a:t> </a:t>
            </a:r>
            <a:r>
              <a:rPr sz="1400" b="0" u="none" spc="35" dirty="0">
                <a:latin typeface="Microsoft Sans Serif"/>
                <a:cs typeface="Microsoft Sans Serif"/>
              </a:rPr>
              <a:t>to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70" dirty="0">
                <a:latin typeface="Microsoft Sans Serif"/>
                <a:cs typeface="Microsoft Sans Serif"/>
              </a:rPr>
              <a:t>get</a:t>
            </a:r>
            <a:r>
              <a:rPr sz="1400" b="0" u="none" spc="20" dirty="0">
                <a:latin typeface="Microsoft Sans Serif"/>
                <a:cs typeface="Microsoft Sans Serif"/>
              </a:rPr>
              <a:t> </a:t>
            </a:r>
            <a:r>
              <a:rPr sz="1400" b="0" u="none" spc="-130" dirty="0">
                <a:latin typeface="Microsoft Sans Serif"/>
                <a:cs typeface="Microsoft Sans Serif"/>
              </a:rPr>
              <a:t>an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5" dirty="0">
                <a:latin typeface="Microsoft Sans Serif"/>
                <a:cs typeface="Microsoft Sans Serif"/>
              </a:rPr>
              <a:t>o</a:t>
            </a:r>
            <a:r>
              <a:rPr sz="1400" b="0" u="none" spc="-40" dirty="0">
                <a:latin typeface="Microsoft Sans Serif"/>
                <a:cs typeface="Microsoft Sans Serif"/>
              </a:rPr>
              <a:t>ve</a:t>
            </a:r>
            <a:r>
              <a:rPr sz="1400" b="0" u="none" spc="-35" dirty="0">
                <a:latin typeface="Microsoft Sans Serif"/>
                <a:cs typeface="Microsoft Sans Serif"/>
              </a:rPr>
              <a:t>r</a:t>
            </a:r>
            <a:r>
              <a:rPr sz="1400" b="0" u="none" spc="-100" dirty="0">
                <a:latin typeface="Microsoft Sans Serif"/>
                <a:cs typeface="Microsoft Sans Serif"/>
              </a:rPr>
              <a:t>al</a:t>
            </a:r>
            <a:r>
              <a:rPr sz="1400" b="0" u="none" spc="-15" dirty="0">
                <a:latin typeface="Microsoft Sans Serif"/>
                <a:cs typeface="Microsoft Sans Serif"/>
              </a:rPr>
              <a:t>l</a:t>
            </a:r>
            <a:r>
              <a:rPr sz="1400" b="0" u="none" spc="15" dirty="0">
                <a:latin typeface="Microsoft Sans Serif"/>
                <a:cs typeface="Microsoft Sans Serif"/>
              </a:rPr>
              <a:t> </a:t>
            </a:r>
            <a:r>
              <a:rPr sz="1400" b="0" u="none" spc="-80" dirty="0">
                <a:latin typeface="Microsoft Sans Serif"/>
                <a:cs typeface="Microsoft Sans Serif"/>
              </a:rPr>
              <a:t>p</a:t>
            </a:r>
            <a:r>
              <a:rPr sz="1400" b="0" u="none" spc="-15" dirty="0">
                <a:latin typeface="Microsoft Sans Serif"/>
                <a:cs typeface="Microsoft Sans Serif"/>
              </a:rPr>
              <a:t>i</a:t>
            </a:r>
            <a:r>
              <a:rPr sz="1400" b="0" u="none" spc="-20" dirty="0">
                <a:latin typeface="Microsoft Sans Serif"/>
                <a:cs typeface="Microsoft Sans Serif"/>
              </a:rPr>
              <a:t>cture</a:t>
            </a:r>
            <a:r>
              <a:rPr sz="1400" b="0" u="none" spc="-8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5638165" marR="5080" indent="-343535">
              <a:lnSpc>
                <a:spcPct val="95500"/>
              </a:lnSpc>
              <a:spcBef>
                <a:spcPts val="1375"/>
              </a:spcBef>
              <a:buSzPct val="128571"/>
              <a:buAutoNum type="arabicPeriod" startAt="3"/>
              <a:tabLst>
                <a:tab pos="5638800" algn="l"/>
                <a:tab pos="5639435" algn="l"/>
              </a:tabLst>
            </a:pPr>
            <a:r>
              <a:rPr sz="1400" b="0" u="none" spc="-65" dirty="0">
                <a:latin typeface="Microsoft Sans Serif"/>
                <a:cs typeface="Microsoft Sans Serif"/>
              </a:rPr>
              <a:t>This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90" dirty="0">
                <a:latin typeface="Microsoft Sans Serif"/>
                <a:cs typeface="Microsoft Sans Serif"/>
              </a:rPr>
              <a:t>helps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120" dirty="0">
                <a:latin typeface="Microsoft Sans Serif"/>
                <a:cs typeface="Microsoft Sans Serif"/>
              </a:rPr>
              <a:t>us</a:t>
            </a:r>
            <a:r>
              <a:rPr sz="1400" b="0" u="none" spc="15" dirty="0">
                <a:latin typeface="Microsoft Sans Serif"/>
                <a:cs typeface="Microsoft Sans Serif"/>
              </a:rPr>
              <a:t> </a:t>
            </a:r>
            <a:r>
              <a:rPr sz="1400" b="0" u="none" spc="35" dirty="0">
                <a:latin typeface="Microsoft Sans Serif"/>
                <a:cs typeface="Microsoft Sans Serif"/>
              </a:rPr>
              <a:t>to</a:t>
            </a:r>
            <a:r>
              <a:rPr sz="1400" b="0" u="none" spc="15" dirty="0">
                <a:latin typeface="Microsoft Sans Serif"/>
                <a:cs typeface="Microsoft Sans Serif"/>
              </a:rPr>
              <a:t> </a:t>
            </a:r>
            <a:r>
              <a:rPr sz="1400" b="0" u="none" spc="-40" dirty="0">
                <a:latin typeface="Microsoft Sans Serif"/>
                <a:cs typeface="Microsoft Sans Serif"/>
              </a:rPr>
              <a:t>identify</a:t>
            </a:r>
            <a:r>
              <a:rPr sz="1400" b="0" u="none" dirty="0">
                <a:latin typeface="Microsoft Sans Serif"/>
                <a:cs typeface="Microsoft Sans Serif"/>
              </a:rPr>
              <a:t> </a:t>
            </a:r>
            <a:r>
              <a:rPr sz="1400" u="none" spc="-40" dirty="0"/>
              <a:t>regions</a:t>
            </a:r>
            <a:r>
              <a:rPr sz="1400" u="none" dirty="0"/>
              <a:t> </a:t>
            </a:r>
            <a:r>
              <a:rPr sz="1400" u="none" spc="30" dirty="0"/>
              <a:t>or</a:t>
            </a:r>
            <a:r>
              <a:rPr sz="1400" u="none" spc="-5" dirty="0"/>
              <a:t> </a:t>
            </a:r>
            <a:r>
              <a:rPr sz="1400" u="none" spc="-40" dirty="0"/>
              <a:t>hotspots</a:t>
            </a:r>
            <a:r>
              <a:rPr sz="1400" u="none" spc="-10" dirty="0"/>
              <a:t> </a:t>
            </a:r>
            <a:r>
              <a:rPr sz="1400" b="0" u="none" spc="-105" dirty="0">
                <a:latin typeface="Microsoft Sans Serif"/>
                <a:cs typeface="Microsoft Sans Serif"/>
              </a:rPr>
              <a:t>and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55" dirty="0">
                <a:latin typeface="Microsoft Sans Serif"/>
                <a:cs typeface="Microsoft Sans Serif"/>
              </a:rPr>
              <a:t>create</a:t>
            </a:r>
            <a:r>
              <a:rPr sz="1400" b="0" u="none" spc="20" dirty="0">
                <a:latin typeface="Microsoft Sans Serif"/>
                <a:cs typeface="Microsoft Sans Serif"/>
              </a:rPr>
              <a:t> </a:t>
            </a:r>
            <a:r>
              <a:rPr sz="1400" b="0" u="none" spc="-180" dirty="0">
                <a:latin typeface="Microsoft Sans Serif"/>
                <a:cs typeface="Microsoft Sans Serif"/>
              </a:rPr>
              <a:t>a</a:t>
            </a:r>
            <a:r>
              <a:rPr sz="1400" b="0" u="none" spc="-170" dirty="0">
                <a:latin typeface="Microsoft Sans Serif"/>
                <a:cs typeface="Microsoft Sans Serif"/>
              </a:rPr>
              <a:t> </a:t>
            </a:r>
            <a:r>
              <a:rPr sz="1400" u="none" spc="-20" dirty="0"/>
              <a:t>strategy</a:t>
            </a:r>
            <a:r>
              <a:rPr sz="1400" u="none" spc="-5" dirty="0"/>
              <a:t> </a:t>
            </a:r>
            <a:r>
              <a:rPr sz="1400" b="0" u="none" spc="-55" dirty="0">
                <a:latin typeface="Microsoft Sans Serif"/>
                <a:cs typeface="Microsoft Sans Serif"/>
              </a:rPr>
              <a:t>which </a:t>
            </a:r>
            <a:r>
              <a:rPr sz="1400" b="0" u="none" spc="-360" dirty="0">
                <a:latin typeface="Microsoft Sans Serif"/>
                <a:cs typeface="Microsoft Sans Serif"/>
              </a:rPr>
              <a:t> </a:t>
            </a:r>
            <a:r>
              <a:rPr sz="1400" b="0" u="none" spc="-15" dirty="0">
                <a:latin typeface="Microsoft Sans Serif"/>
                <a:cs typeface="Microsoft Sans Serif"/>
              </a:rPr>
              <a:t>will</a:t>
            </a:r>
            <a:r>
              <a:rPr sz="1400" b="0" u="none" spc="30" dirty="0">
                <a:latin typeface="Microsoft Sans Serif"/>
                <a:cs typeface="Microsoft Sans Serif"/>
              </a:rPr>
              <a:t> </a:t>
            </a:r>
            <a:r>
              <a:rPr sz="1400" b="0" u="none" spc="-70" dirty="0">
                <a:latin typeface="Microsoft Sans Serif"/>
                <a:cs typeface="Microsoft Sans Serif"/>
              </a:rPr>
              <a:t>help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60" dirty="0">
                <a:latin typeface="Microsoft Sans Serif"/>
                <a:cs typeface="Microsoft Sans Serif"/>
              </a:rPr>
              <a:t>reduce</a:t>
            </a:r>
            <a:r>
              <a:rPr sz="1400" b="0" u="none" spc="-5" dirty="0">
                <a:latin typeface="Microsoft Sans Serif"/>
                <a:cs typeface="Microsoft Sans Serif"/>
              </a:rPr>
              <a:t> </a:t>
            </a:r>
            <a:r>
              <a:rPr sz="1400" b="0" u="none" spc="-35" dirty="0">
                <a:latin typeface="Microsoft Sans Serif"/>
                <a:cs typeface="Microsoft Sans Serif"/>
              </a:rPr>
              <a:t>aircraft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90" dirty="0">
                <a:latin typeface="Microsoft Sans Serif"/>
                <a:cs typeface="Microsoft Sans Serif"/>
              </a:rPr>
              <a:t>delay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105" dirty="0">
                <a:latin typeface="Microsoft Sans Serif"/>
                <a:cs typeface="Microsoft Sans Serif"/>
              </a:rPr>
              <a:t>and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70" dirty="0">
                <a:latin typeface="Microsoft Sans Serif"/>
                <a:cs typeface="Microsoft Sans Serif"/>
              </a:rPr>
              <a:t>help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40" dirty="0">
                <a:latin typeface="Microsoft Sans Serif"/>
                <a:cs typeface="Microsoft Sans Serif"/>
              </a:rPr>
              <a:t>improve</a:t>
            </a:r>
            <a:r>
              <a:rPr sz="1400" b="0" u="none" dirty="0">
                <a:latin typeface="Microsoft Sans Serif"/>
                <a:cs typeface="Microsoft Sans Serif"/>
              </a:rPr>
              <a:t> </a:t>
            </a:r>
            <a:r>
              <a:rPr sz="1400" b="0" u="none" spc="-35" dirty="0">
                <a:latin typeface="Microsoft Sans Serif"/>
                <a:cs typeface="Microsoft Sans Serif"/>
              </a:rPr>
              <a:t>the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40" dirty="0">
                <a:latin typeface="Microsoft Sans Serif"/>
                <a:cs typeface="Microsoft Sans Serif"/>
              </a:rPr>
              <a:t>flight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50" dirty="0">
                <a:latin typeface="Microsoft Sans Serif"/>
                <a:cs typeface="Microsoft Sans Serif"/>
              </a:rPr>
              <a:t>operations.</a:t>
            </a:r>
            <a:endParaRPr sz="1400">
              <a:latin typeface="Microsoft Sans Serif"/>
              <a:cs typeface="Microsoft Sans Serif"/>
            </a:endParaRPr>
          </a:p>
          <a:p>
            <a:pPr marL="5638165" indent="-343535">
              <a:lnSpc>
                <a:spcPts val="2120"/>
              </a:lnSpc>
              <a:spcBef>
                <a:spcPts val="1280"/>
              </a:spcBef>
              <a:buSzPct val="128571"/>
              <a:buAutoNum type="arabicPeriod" startAt="3"/>
              <a:tabLst>
                <a:tab pos="5638800" algn="l"/>
                <a:tab pos="5639435" algn="l"/>
              </a:tabLst>
            </a:pPr>
            <a:r>
              <a:rPr sz="1400" b="0" u="none" spc="-65" dirty="0">
                <a:latin typeface="Microsoft Sans Serif"/>
                <a:cs typeface="Microsoft Sans Serif"/>
              </a:rPr>
              <a:t>The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65" dirty="0">
                <a:latin typeface="Microsoft Sans Serif"/>
                <a:cs typeface="Microsoft Sans Serif"/>
              </a:rPr>
              <a:t>best</a:t>
            </a:r>
            <a:r>
              <a:rPr sz="1400" b="0" u="none" dirty="0">
                <a:latin typeface="Microsoft Sans Serif"/>
                <a:cs typeface="Microsoft Sans Serif"/>
              </a:rPr>
              <a:t> </a:t>
            </a:r>
            <a:r>
              <a:rPr sz="1400" u="none" dirty="0"/>
              <a:t>metrics</a:t>
            </a:r>
            <a:r>
              <a:rPr sz="1400" u="none" spc="-30" dirty="0"/>
              <a:t> </a:t>
            </a:r>
            <a:r>
              <a:rPr sz="1400" b="0" u="none" spc="-55" dirty="0">
                <a:latin typeface="Microsoft Sans Serif"/>
                <a:cs typeface="Microsoft Sans Serif"/>
              </a:rPr>
              <a:t>which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50" dirty="0">
                <a:latin typeface="Microsoft Sans Serif"/>
                <a:cs typeface="Microsoft Sans Serif"/>
              </a:rPr>
              <a:t>could</a:t>
            </a:r>
            <a:r>
              <a:rPr sz="1400" b="0" u="none" spc="15" dirty="0">
                <a:latin typeface="Microsoft Sans Serif"/>
                <a:cs typeface="Microsoft Sans Serif"/>
              </a:rPr>
              <a:t> </a:t>
            </a:r>
            <a:r>
              <a:rPr sz="1400" b="0" u="none" spc="-90" dirty="0">
                <a:latin typeface="Microsoft Sans Serif"/>
                <a:cs typeface="Microsoft Sans Serif"/>
              </a:rPr>
              <a:t>measure</a:t>
            </a:r>
            <a:r>
              <a:rPr sz="1400" b="0" u="none" spc="-5" dirty="0">
                <a:latin typeface="Microsoft Sans Serif"/>
                <a:cs typeface="Microsoft Sans Serif"/>
              </a:rPr>
              <a:t> </a:t>
            </a:r>
            <a:r>
              <a:rPr sz="1400" b="0" u="none" spc="5" dirty="0">
                <a:latin typeface="Microsoft Sans Serif"/>
                <a:cs typeface="Microsoft Sans Serif"/>
              </a:rPr>
              <a:t>our</a:t>
            </a:r>
            <a:r>
              <a:rPr sz="1400" b="0" u="none" dirty="0">
                <a:latin typeface="Microsoft Sans Serif"/>
                <a:cs typeface="Microsoft Sans Serif"/>
              </a:rPr>
              <a:t> </a:t>
            </a:r>
            <a:r>
              <a:rPr sz="1400" u="none" spc="-5" dirty="0"/>
              <a:t>operational</a:t>
            </a:r>
            <a:r>
              <a:rPr sz="1400" u="none" spc="-40" dirty="0"/>
              <a:t> </a:t>
            </a:r>
            <a:r>
              <a:rPr sz="1400" u="none" spc="-25" dirty="0"/>
              <a:t>excellence</a:t>
            </a:r>
            <a:r>
              <a:rPr sz="1400" u="none" spc="-20" dirty="0"/>
              <a:t> </a:t>
            </a:r>
            <a:r>
              <a:rPr sz="1400" b="0" u="none" spc="-75" dirty="0">
                <a:latin typeface="Microsoft Sans Serif"/>
                <a:cs typeface="Microsoft Sans Serif"/>
              </a:rPr>
              <a:t>are:</a:t>
            </a:r>
            <a:endParaRPr sz="1400">
              <a:latin typeface="Microsoft Sans Serif"/>
              <a:cs typeface="Microsoft Sans Serif"/>
            </a:endParaRPr>
          </a:p>
          <a:p>
            <a:pPr marL="5581650" indent="-287020">
              <a:lnSpc>
                <a:spcPts val="1639"/>
              </a:lnSpc>
              <a:buSzPct val="128571"/>
              <a:buFont typeface="Arial MT"/>
              <a:buChar char="•"/>
              <a:tabLst>
                <a:tab pos="5582285" algn="l"/>
                <a:tab pos="5582920" algn="l"/>
              </a:tabLst>
            </a:pPr>
            <a:r>
              <a:rPr sz="1400" b="0" u="none" spc="-90" dirty="0">
                <a:latin typeface="Microsoft Sans Serif"/>
                <a:cs typeface="Microsoft Sans Serif"/>
              </a:rPr>
              <a:t>Percentage </a:t>
            </a:r>
            <a:r>
              <a:rPr sz="1400" b="0" u="none" spc="-25" dirty="0">
                <a:latin typeface="Microsoft Sans Serif"/>
                <a:cs typeface="Microsoft Sans Serif"/>
              </a:rPr>
              <a:t>o</a:t>
            </a:r>
            <a:r>
              <a:rPr sz="1400" b="0" u="none" spc="-15" dirty="0">
                <a:latin typeface="Microsoft Sans Serif"/>
                <a:cs typeface="Microsoft Sans Serif"/>
              </a:rPr>
              <a:t>f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25" dirty="0">
                <a:latin typeface="Microsoft Sans Serif"/>
                <a:cs typeface="Microsoft Sans Serif"/>
              </a:rPr>
              <a:t>fli</a:t>
            </a:r>
            <a:r>
              <a:rPr sz="1400" b="0" u="none" spc="-130" dirty="0">
                <a:latin typeface="Microsoft Sans Serif"/>
                <a:cs typeface="Microsoft Sans Serif"/>
              </a:rPr>
              <a:t>g</a:t>
            </a:r>
            <a:r>
              <a:rPr sz="1400" b="0" u="none" spc="-125" dirty="0">
                <a:latin typeface="Microsoft Sans Serif"/>
                <a:cs typeface="Microsoft Sans Serif"/>
              </a:rPr>
              <a:t>h</a:t>
            </a:r>
            <a:r>
              <a:rPr sz="1400" b="0" u="none" spc="75" dirty="0">
                <a:latin typeface="Microsoft Sans Serif"/>
                <a:cs typeface="Microsoft Sans Serif"/>
              </a:rPr>
              <a:t>t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dirty="0">
                <a:latin typeface="Microsoft Sans Serif"/>
                <a:cs typeface="Microsoft Sans Serif"/>
              </a:rPr>
              <a:t>ar</a:t>
            </a:r>
            <a:r>
              <a:rPr sz="1400" b="0" u="none" spc="-10" dirty="0">
                <a:latin typeface="Microsoft Sans Serif"/>
                <a:cs typeface="Microsoft Sans Serif"/>
              </a:rPr>
              <a:t>r</a:t>
            </a:r>
            <a:r>
              <a:rPr sz="1400" b="0" u="none" spc="-15" dirty="0">
                <a:latin typeface="Microsoft Sans Serif"/>
                <a:cs typeface="Microsoft Sans Serif"/>
              </a:rPr>
              <a:t>i</a:t>
            </a:r>
            <a:r>
              <a:rPr sz="1400" b="0" u="none" spc="-95" dirty="0">
                <a:latin typeface="Microsoft Sans Serif"/>
                <a:cs typeface="Microsoft Sans Serif"/>
              </a:rPr>
              <a:t>val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5" dirty="0">
                <a:latin typeface="Microsoft Sans Serif"/>
                <a:cs typeface="Microsoft Sans Serif"/>
              </a:rPr>
              <a:t>o</a:t>
            </a:r>
            <a:r>
              <a:rPr sz="1400" b="0" u="none" spc="-80" dirty="0">
                <a:latin typeface="Microsoft Sans Serif"/>
                <a:cs typeface="Microsoft Sans Serif"/>
              </a:rPr>
              <a:t>n</a:t>
            </a:r>
            <a:r>
              <a:rPr sz="1400" b="0" u="none" dirty="0">
                <a:latin typeface="Microsoft Sans Serif"/>
                <a:cs typeface="Microsoft Sans Serif"/>
              </a:rPr>
              <a:t> </a:t>
            </a:r>
            <a:r>
              <a:rPr sz="1400" b="0" u="none" spc="30" dirty="0">
                <a:latin typeface="Microsoft Sans Serif"/>
                <a:cs typeface="Microsoft Sans Serif"/>
              </a:rPr>
              <a:t>ti</a:t>
            </a:r>
            <a:r>
              <a:rPr sz="1400" b="0" u="none" spc="-95" dirty="0">
                <a:latin typeface="Microsoft Sans Serif"/>
                <a:cs typeface="Microsoft Sans Serif"/>
              </a:rPr>
              <a:t>me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8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5581650" indent="-287020">
              <a:lnSpc>
                <a:spcPct val="100000"/>
              </a:lnSpc>
              <a:spcBef>
                <a:spcPts val="5"/>
              </a:spcBef>
              <a:buSzPct val="128571"/>
              <a:buFont typeface="Arial MT"/>
              <a:buChar char="•"/>
              <a:tabLst>
                <a:tab pos="5582285" algn="l"/>
                <a:tab pos="5582920" algn="l"/>
              </a:tabLst>
            </a:pPr>
            <a:r>
              <a:rPr sz="1400" b="0" u="none" spc="-90" dirty="0">
                <a:latin typeface="Microsoft Sans Serif"/>
                <a:cs typeface="Microsoft Sans Serif"/>
              </a:rPr>
              <a:t>Percentage</a:t>
            </a:r>
            <a:r>
              <a:rPr sz="1400" b="0" u="none" dirty="0">
                <a:latin typeface="Microsoft Sans Serif"/>
                <a:cs typeface="Microsoft Sans Serif"/>
              </a:rPr>
              <a:t> </a:t>
            </a:r>
            <a:r>
              <a:rPr sz="1400" b="0" u="none" spc="-20" dirty="0">
                <a:latin typeface="Microsoft Sans Serif"/>
                <a:cs typeface="Microsoft Sans Serif"/>
              </a:rPr>
              <a:t>of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80" dirty="0">
                <a:latin typeface="Microsoft Sans Serif"/>
                <a:cs typeface="Microsoft Sans Serif"/>
              </a:rPr>
              <a:t>Resource</a:t>
            </a:r>
            <a:r>
              <a:rPr sz="1400" b="0" u="none" spc="5" dirty="0">
                <a:latin typeface="Microsoft Sans Serif"/>
                <a:cs typeface="Microsoft Sans Serif"/>
              </a:rPr>
              <a:t> </a:t>
            </a:r>
            <a:r>
              <a:rPr sz="1400" b="0" u="none" spc="-45" dirty="0">
                <a:latin typeface="Microsoft Sans Serif"/>
                <a:cs typeface="Microsoft Sans Serif"/>
              </a:rPr>
              <a:t>Allocated</a:t>
            </a:r>
            <a:r>
              <a:rPr sz="1400" b="0" u="none" spc="20" dirty="0">
                <a:latin typeface="Microsoft Sans Serif"/>
                <a:cs typeface="Microsoft Sans Serif"/>
              </a:rPr>
              <a:t> </a:t>
            </a:r>
            <a:r>
              <a:rPr sz="1400" b="0" u="none" spc="-5" dirty="0">
                <a:latin typeface="Microsoft Sans Serif"/>
                <a:cs typeface="Microsoft Sans Serif"/>
              </a:rPr>
              <a:t>out</a:t>
            </a:r>
            <a:r>
              <a:rPr sz="1400" b="0" u="none" spc="-10" dirty="0">
                <a:latin typeface="Microsoft Sans Serif"/>
                <a:cs typeface="Microsoft Sans Serif"/>
              </a:rPr>
              <a:t> </a:t>
            </a:r>
            <a:r>
              <a:rPr sz="1400" b="0" u="none" spc="-20" dirty="0">
                <a:latin typeface="Microsoft Sans Serif"/>
                <a:cs typeface="Microsoft Sans Serif"/>
              </a:rPr>
              <a:t>of</a:t>
            </a:r>
            <a:r>
              <a:rPr sz="1400" b="0" u="none" spc="25" dirty="0">
                <a:latin typeface="Microsoft Sans Serif"/>
                <a:cs typeface="Microsoft Sans Serif"/>
              </a:rPr>
              <a:t> </a:t>
            </a:r>
            <a:r>
              <a:rPr sz="1400" b="0" u="none" spc="-10" dirty="0">
                <a:latin typeface="Microsoft Sans Serif"/>
                <a:cs typeface="Microsoft Sans Serif"/>
              </a:rPr>
              <a:t>total</a:t>
            </a:r>
            <a:r>
              <a:rPr sz="1400" b="0" u="none" spc="10" dirty="0">
                <a:latin typeface="Microsoft Sans Serif"/>
                <a:cs typeface="Microsoft Sans Serif"/>
              </a:rPr>
              <a:t> </a:t>
            </a:r>
            <a:r>
              <a:rPr sz="1400" b="0" u="none" spc="-85" dirty="0">
                <a:latin typeface="Microsoft Sans Serif"/>
                <a:cs typeface="Microsoft Sans Serif"/>
              </a:rPr>
              <a:t>planned</a:t>
            </a:r>
            <a:r>
              <a:rPr sz="1400" b="0" u="none" spc="-10" dirty="0">
                <a:latin typeface="Microsoft Sans Serif"/>
                <a:cs typeface="Microsoft Sans Serif"/>
              </a:rPr>
              <a:t> </a:t>
            </a:r>
            <a:r>
              <a:rPr sz="1400" b="0" u="none" spc="-50" dirty="0">
                <a:latin typeface="Microsoft Sans Serif"/>
                <a:cs typeface="Microsoft Sans Serif"/>
              </a:rPr>
              <a:t>resource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9309" y="1485551"/>
            <a:ext cx="4928870" cy="4107815"/>
            <a:chOff x="329309" y="1485551"/>
            <a:chExt cx="4928870" cy="41078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309" y="1485551"/>
              <a:ext cx="4928457" cy="39838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8263" y="1510284"/>
              <a:ext cx="3295015" cy="3645535"/>
            </a:xfrm>
            <a:custGeom>
              <a:avLst/>
              <a:gdLst/>
              <a:ahLst/>
              <a:cxnLst/>
              <a:rect l="l" t="t" r="r" b="b"/>
              <a:pathLst>
                <a:path w="3295015" h="3645535">
                  <a:moveTo>
                    <a:pt x="3294888" y="0"/>
                  </a:moveTo>
                  <a:lnTo>
                    <a:pt x="0" y="0"/>
                  </a:lnTo>
                  <a:lnTo>
                    <a:pt x="0" y="3645408"/>
                  </a:lnTo>
                  <a:lnTo>
                    <a:pt x="3294888" y="3645408"/>
                  </a:lnTo>
                  <a:lnTo>
                    <a:pt x="3294888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5707" y="5201412"/>
              <a:ext cx="239395" cy="391795"/>
            </a:xfrm>
            <a:custGeom>
              <a:avLst/>
              <a:gdLst/>
              <a:ahLst/>
              <a:cxnLst/>
              <a:rect l="l" t="t" r="r" b="b"/>
              <a:pathLst>
                <a:path w="239394" h="391795">
                  <a:moveTo>
                    <a:pt x="119634" y="0"/>
                  </a:moveTo>
                  <a:lnTo>
                    <a:pt x="0" y="119634"/>
                  </a:lnTo>
                  <a:lnTo>
                    <a:pt x="59817" y="119634"/>
                  </a:lnTo>
                  <a:lnTo>
                    <a:pt x="59817" y="391668"/>
                  </a:lnTo>
                  <a:lnTo>
                    <a:pt x="179450" y="391668"/>
                  </a:lnTo>
                  <a:lnTo>
                    <a:pt x="179450" y="119634"/>
                  </a:lnTo>
                  <a:lnTo>
                    <a:pt x="239268" y="119634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8763" y="5638800"/>
            <a:ext cx="3390900" cy="524510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139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100"/>
              </a:spcBef>
            </a:pPr>
            <a:r>
              <a:rPr sz="1400" b="1" spc="-5" dirty="0">
                <a:latin typeface="Arial"/>
                <a:cs typeface="Arial"/>
              </a:rPr>
              <a:t>Difficult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comprehend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airport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wise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7645" y="87884"/>
            <a:ext cx="418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00"/>
                </a:solidFill>
                <a:latin typeface="Arial"/>
                <a:cs typeface="Arial"/>
              </a:rPr>
              <a:t>Rankings</a:t>
            </a:r>
            <a:r>
              <a:rPr sz="36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35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55" dirty="0">
                <a:solidFill>
                  <a:srgbClr val="000000"/>
                </a:solidFill>
                <a:latin typeface="Arial"/>
                <a:cs typeface="Arial"/>
              </a:rPr>
              <a:t>airport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3418" y="6408826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11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183" y="1094461"/>
            <a:ext cx="9355939" cy="37154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09216" y="4469891"/>
            <a:ext cx="7548880" cy="213677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510"/>
              </a:lnSpc>
            </a:pP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insights:</a:t>
            </a:r>
            <a:endParaRPr sz="1400">
              <a:latin typeface="Arial"/>
              <a:cs typeface="Arial"/>
            </a:endParaRPr>
          </a:p>
          <a:p>
            <a:pPr marL="121920" marR="183515">
              <a:lnSpc>
                <a:spcPct val="99300"/>
              </a:lnSpc>
              <a:spcBef>
                <a:spcPts val="35"/>
              </a:spcBef>
              <a:buFont typeface="Arial MT"/>
              <a:buChar char="•"/>
              <a:tabLst>
                <a:tab pos="233679" algn="l"/>
              </a:tabLst>
            </a:pPr>
            <a:r>
              <a:rPr sz="1400" spc="15" dirty="0">
                <a:latin typeface="Microsoft Sans Serif"/>
                <a:cs typeface="Microsoft Sans Serif"/>
              </a:rPr>
              <a:t>We </a:t>
            </a:r>
            <a:r>
              <a:rPr sz="1400" spc="-125" dirty="0">
                <a:latin typeface="Microsoft Sans Serif"/>
                <a:cs typeface="Microsoft Sans Serif"/>
              </a:rPr>
              <a:t>see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an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interesting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pattern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states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having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aircraft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0" dirty="0">
                <a:latin typeface="Microsoft Sans Serif"/>
                <a:cs typeface="Microsoft Sans Serif"/>
              </a:rPr>
              <a:t>delays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having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r>
              <a:rPr sz="1400" spc="-17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strong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correlation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states </a:t>
            </a:r>
            <a:r>
              <a:rPr sz="1400" spc="-105" dirty="0">
                <a:latin typeface="Microsoft Sans Serif"/>
                <a:cs typeface="Microsoft Sans Serif"/>
              </a:rPr>
              <a:t>having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more </a:t>
            </a:r>
            <a:r>
              <a:rPr sz="1400" spc="-50" dirty="0">
                <a:latin typeface="Microsoft Sans Serif"/>
                <a:cs typeface="Microsoft Sans Serif"/>
              </a:rPr>
              <a:t>population. </a:t>
            </a:r>
            <a:r>
              <a:rPr sz="1400" spc="-65" dirty="0">
                <a:latin typeface="Microsoft Sans Serif"/>
                <a:cs typeface="Microsoft Sans Serif"/>
              </a:rPr>
              <a:t>This </a:t>
            </a:r>
            <a:r>
              <a:rPr sz="1400" spc="-85" dirty="0">
                <a:latin typeface="Microsoft Sans Serif"/>
                <a:cs typeface="Microsoft Sans Serif"/>
              </a:rPr>
              <a:t>shows </a:t>
            </a:r>
            <a:r>
              <a:rPr sz="1400" spc="-120" dirty="0">
                <a:latin typeface="Microsoft Sans Serif"/>
                <a:cs typeface="Microsoft Sans Serif"/>
              </a:rPr>
              <a:t>us</a:t>
            </a:r>
            <a:r>
              <a:rPr sz="1400" spc="-114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states </a:t>
            </a:r>
            <a:r>
              <a:rPr sz="1400" spc="-10" dirty="0">
                <a:latin typeface="Microsoft Sans Serif"/>
                <a:cs typeface="Microsoft Sans Serif"/>
              </a:rPr>
              <a:t>with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r>
              <a:rPr sz="1400" spc="-17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high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population </a:t>
            </a:r>
            <a:r>
              <a:rPr sz="1400" spc="-105" dirty="0">
                <a:latin typeface="Microsoft Sans Serif"/>
                <a:cs typeface="Microsoft Sans Serif"/>
              </a:rPr>
              <a:t>needs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proper </a:t>
            </a:r>
            <a:r>
              <a:rPr sz="1400" spc="-95" dirty="0">
                <a:latin typeface="Microsoft Sans Serif"/>
                <a:cs typeface="Microsoft Sans Serif"/>
              </a:rPr>
              <a:t>demand </a:t>
            </a:r>
            <a:r>
              <a:rPr sz="1400" spc="-9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capacity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planning.</a:t>
            </a:r>
            <a:endParaRPr sz="1400">
              <a:latin typeface="Microsoft Sans Serif"/>
              <a:cs typeface="Microsoft Sans Serif"/>
            </a:endParaRPr>
          </a:p>
          <a:p>
            <a:pPr marL="234315" indent="-113030">
              <a:lnSpc>
                <a:spcPts val="1710"/>
              </a:lnSpc>
              <a:spcBef>
                <a:spcPts val="1630"/>
              </a:spcBef>
              <a:buChar char="•"/>
              <a:tabLst>
                <a:tab pos="234950" algn="l"/>
              </a:tabLst>
            </a:pPr>
            <a:r>
              <a:rPr sz="1400" spc="-65" dirty="0">
                <a:latin typeface="Microsoft Sans Serif"/>
                <a:cs typeface="Microsoft Sans Serif"/>
              </a:rPr>
              <a:t>This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coincides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law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large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numbers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which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50" dirty="0">
                <a:latin typeface="Microsoft Sans Serif"/>
                <a:cs typeface="Microsoft Sans Serif"/>
              </a:rPr>
              <a:t>says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50" i="1" spc="-30" dirty="0">
                <a:latin typeface="Arial"/>
                <a:cs typeface="Arial"/>
              </a:rPr>
              <a:t>"with</a:t>
            </a:r>
            <a:r>
              <a:rPr sz="1450" i="1" dirty="0">
                <a:latin typeface="Arial"/>
                <a:cs typeface="Arial"/>
              </a:rPr>
              <a:t> </a:t>
            </a:r>
            <a:r>
              <a:rPr sz="1450" i="1" spc="-210" dirty="0">
                <a:latin typeface="Arial"/>
                <a:cs typeface="Arial"/>
              </a:rPr>
              <a:t>a</a:t>
            </a:r>
            <a:r>
              <a:rPr sz="1450" i="1" spc="-204" dirty="0">
                <a:latin typeface="Arial"/>
                <a:cs typeface="Arial"/>
              </a:rPr>
              <a:t> </a:t>
            </a:r>
            <a:r>
              <a:rPr sz="1450" i="1" spc="-130" dirty="0">
                <a:latin typeface="Arial"/>
                <a:cs typeface="Arial"/>
              </a:rPr>
              <a:t>sample</a:t>
            </a:r>
            <a:r>
              <a:rPr sz="1450" i="1" spc="-25" dirty="0">
                <a:latin typeface="Arial"/>
                <a:cs typeface="Arial"/>
              </a:rPr>
              <a:t> </a:t>
            </a:r>
            <a:r>
              <a:rPr sz="1450" i="1" spc="-120" dirty="0">
                <a:latin typeface="Arial"/>
                <a:cs typeface="Arial"/>
              </a:rPr>
              <a:t>size</a:t>
            </a:r>
            <a:r>
              <a:rPr sz="1450" i="1" spc="-15" dirty="0">
                <a:latin typeface="Arial"/>
                <a:cs typeface="Arial"/>
              </a:rPr>
              <a:t> </a:t>
            </a:r>
            <a:r>
              <a:rPr sz="1450" i="1" spc="-100" dirty="0">
                <a:latin typeface="Arial"/>
                <a:cs typeface="Arial"/>
              </a:rPr>
              <a:t>large</a:t>
            </a:r>
            <a:r>
              <a:rPr sz="1450" i="1" spc="-10" dirty="0">
                <a:latin typeface="Arial"/>
                <a:cs typeface="Arial"/>
              </a:rPr>
              <a:t> </a:t>
            </a:r>
            <a:r>
              <a:rPr sz="1450" i="1" spc="-114" dirty="0">
                <a:latin typeface="Arial"/>
                <a:cs typeface="Arial"/>
              </a:rPr>
              <a:t>enough,</a:t>
            </a:r>
            <a:r>
              <a:rPr sz="1450" i="1" spc="-35" dirty="0">
                <a:latin typeface="Arial"/>
                <a:cs typeface="Arial"/>
              </a:rPr>
              <a:t> </a:t>
            </a:r>
            <a:r>
              <a:rPr sz="1450" i="1" spc="-140" dirty="0">
                <a:latin typeface="Arial"/>
                <a:cs typeface="Arial"/>
              </a:rPr>
              <a:t>any</a:t>
            </a:r>
            <a:endParaRPr sz="1450">
              <a:latin typeface="Arial"/>
              <a:cs typeface="Arial"/>
            </a:endParaRPr>
          </a:p>
          <a:p>
            <a:pPr marL="121920">
              <a:lnSpc>
                <a:spcPts val="1710"/>
              </a:lnSpc>
            </a:pPr>
            <a:r>
              <a:rPr sz="1450" i="1" spc="-90" dirty="0">
                <a:latin typeface="Arial"/>
                <a:cs typeface="Arial"/>
              </a:rPr>
              <a:t>outrageous</a:t>
            </a:r>
            <a:r>
              <a:rPr sz="1450" i="1" spc="-45" dirty="0">
                <a:latin typeface="Arial"/>
                <a:cs typeface="Arial"/>
              </a:rPr>
              <a:t> </a:t>
            </a:r>
            <a:r>
              <a:rPr sz="1450" i="1" spc="-75" dirty="0">
                <a:latin typeface="Arial"/>
                <a:cs typeface="Arial"/>
              </a:rPr>
              <a:t>thing</a:t>
            </a:r>
            <a:r>
              <a:rPr sz="1450" i="1" spc="-45" dirty="0">
                <a:latin typeface="Arial"/>
                <a:cs typeface="Arial"/>
              </a:rPr>
              <a:t> </a:t>
            </a:r>
            <a:r>
              <a:rPr sz="1450" i="1" spc="-100" dirty="0">
                <a:latin typeface="Arial"/>
                <a:cs typeface="Arial"/>
              </a:rPr>
              <a:t>is</a:t>
            </a:r>
            <a:r>
              <a:rPr sz="1450" i="1" spc="-20" dirty="0">
                <a:latin typeface="Arial"/>
                <a:cs typeface="Arial"/>
              </a:rPr>
              <a:t> </a:t>
            </a:r>
            <a:r>
              <a:rPr sz="1450" i="1" spc="-60" dirty="0">
                <a:latin typeface="Arial"/>
                <a:cs typeface="Arial"/>
              </a:rPr>
              <a:t>likely</a:t>
            </a:r>
            <a:r>
              <a:rPr sz="1450" i="1" spc="-10" dirty="0">
                <a:latin typeface="Arial"/>
                <a:cs typeface="Arial"/>
              </a:rPr>
              <a:t> </a:t>
            </a:r>
            <a:r>
              <a:rPr sz="1450" i="1" spc="15" dirty="0">
                <a:latin typeface="Arial"/>
                <a:cs typeface="Arial"/>
              </a:rPr>
              <a:t>to</a:t>
            </a:r>
            <a:r>
              <a:rPr sz="1450" i="1" spc="-15" dirty="0">
                <a:latin typeface="Arial"/>
                <a:cs typeface="Arial"/>
              </a:rPr>
              <a:t> </a:t>
            </a:r>
            <a:r>
              <a:rPr sz="1450" i="1" spc="-95" dirty="0">
                <a:latin typeface="Arial"/>
                <a:cs typeface="Arial"/>
              </a:rPr>
              <a:t>happen.“</a:t>
            </a:r>
            <a:endParaRPr sz="1450">
              <a:latin typeface="Arial"/>
              <a:cs typeface="Arial"/>
            </a:endParaRPr>
          </a:p>
          <a:p>
            <a:pPr marL="233045" indent="-111760">
              <a:lnSpc>
                <a:spcPts val="1670"/>
              </a:lnSpc>
              <a:spcBef>
                <a:spcPts val="1455"/>
              </a:spcBef>
              <a:buFont typeface="Arial MT"/>
              <a:buChar char="•"/>
              <a:tabLst>
                <a:tab pos="233679" algn="l"/>
              </a:tabLst>
            </a:pPr>
            <a:r>
              <a:rPr sz="1400" spc="-85" dirty="0">
                <a:latin typeface="Microsoft Sans Serif"/>
                <a:cs typeface="Microsoft Sans Serif"/>
              </a:rPr>
              <a:t>State‘s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socio-economic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factors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do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play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r>
              <a:rPr sz="1400" spc="-1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role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in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delay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an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aircraft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thereby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indicating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need</a:t>
            </a:r>
            <a:endParaRPr sz="1400">
              <a:latin typeface="Microsoft Sans Serif"/>
              <a:cs typeface="Microsoft Sans Serif"/>
            </a:endParaRPr>
          </a:p>
          <a:p>
            <a:pPr marL="121920">
              <a:lnSpc>
                <a:spcPts val="1670"/>
              </a:lnSpc>
            </a:pPr>
            <a:r>
              <a:rPr sz="1400" spc="15" dirty="0">
                <a:latin typeface="Microsoft Sans Serif"/>
                <a:cs typeface="Microsoft Sans Serif"/>
              </a:rPr>
              <a:t>for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m</a:t>
            </a:r>
            <a:r>
              <a:rPr sz="1400" spc="-75" dirty="0">
                <a:latin typeface="Microsoft Sans Serif"/>
                <a:cs typeface="Microsoft Sans Serif"/>
              </a:rPr>
              <a:t>easurin</a:t>
            </a:r>
            <a:r>
              <a:rPr sz="1400" spc="-180" dirty="0">
                <a:latin typeface="Microsoft Sans Serif"/>
                <a:cs typeface="Microsoft Sans Serif"/>
              </a:rPr>
              <a:t>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o</a:t>
            </a:r>
            <a:r>
              <a:rPr sz="1400" spc="-35" dirty="0">
                <a:latin typeface="Microsoft Sans Serif"/>
                <a:cs typeface="Microsoft Sans Serif"/>
              </a:rPr>
              <a:t>p</a:t>
            </a:r>
            <a:r>
              <a:rPr sz="1400" spc="-10" dirty="0">
                <a:latin typeface="Microsoft Sans Serif"/>
                <a:cs typeface="Microsoft Sans Serif"/>
              </a:rPr>
              <a:t>e</a:t>
            </a:r>
            <a:r>
              <a:rPr sz="1400" spc="-20" dirty="0">
                <a:latin typeface="Microsoft Sans Serif"/>
                <a:cs typeface="Microsoft Sans Serif"/>
              </a:rPr>
              <a:t>r</a:t>
            </a:r>
            <a:r>
              <a:rPr sz="1400" spc="-25" dirty="0">
                <a:latin typeface="Microsoft Sans Serif"/>
                <a:cs typeface="Microsoft Sans Serif"/>
              </a:rPr>
              <a:t>ati</a:t>
            </a:r>
            <a:r>
              <a:rPr sz="1400" spc="-35" dirty="0">
                <a:latin typeface="Microsoft Sans Serif"/>
                <a:cs typeface="Microsoft Sans Serif"/>
              </a:rPr>
              <a:t>o</a:t>
            </a:r>
            <a:r>
              <a:rPr sz="1400" spc="-80" dirty="0">
                <a:latin typeface="Microsoft Sans Serif"/>
                <a:cs typeface="Microsoft Sans Serif"/>
              </a:rPr>
              <a:t>n</a:t>
            </a:r>
            <a:r>
              <a:rPr sz="1400" spc="-95" dirty="0">
                <a:latin typeface="Microsoft Sans Serif"/>
                <a:cs typeface="Microsoft Sans Serif"/>
              </a:rPr>
              <a:t>al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e</a:t>
            </a:r>
            <a:r>
              <a:rPr sz="1400" spc="-60" dirty="0">
                <a:latin typeface="Microsoft Sans Serif"/>
                <a:cs typeface="Microsoft Sans Serif"/>
              </a:rPr>
              <a:t>f</a:t>
            </a:r>
            <a:r>
              <a:rPr sz="1400" spc="-65" dirty="0">
                <a:latin typeface="Microsoft Sans Serif"/>
                <a:cs typeface="Microsoft Sans Serif"/>
              </a:rPr>
              <a:t>ficiency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b</a:t>
            </a:r>
            <a:r>
              <a:rPr sz="1400" spc="-85" dirty="0">
                <a:latin typeface="Microsoft Sans Serif"/>
                <a:cs typeface="Microsoft Sans Serif"/>
              </a:rPr>
              <a:t>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80" dirty="0">
                <a:latin typeface="Microsoft Sans Serif"/>
                <a:cs typeface="Microsoft Sans Serif"/>
              </a:rPr>
              <a:t>r</a:t>
            </a:r>
            <a:r>
              <a:rPr sz="1400" spc="-75" dirty="0">
                <a:latin typeface="Microsoft Sans Serif"/>
                <a:cs typeface="Microsoft Sans Serif"/>
              </a:rPr>
              <a:t>egio</a:t>
            </a:r>
            <a:r>
              <a:rPr sz="1400" spc="-80" dirty="0">
                <a:latin typeface="Microsoft Sans Serif"/>
                <a:cs typeface="Microsoft Sans Serif"/>
              </a:rPr>
              <a:t>n</a:t>
            </a:r>
            <a:r>
              <a:rPr sz="1400" spc="-8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140" y="87884"/>
            <a:ext cx="462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000000"/>
                </a:solidFill>
                <a:latin typeface="Arial"/>
                <a:cs typeface="Arial"/>
              </a:rPr>
              <a:t>Geographical</a:t>
            </a:r>
            <a:r>
              <a:rPr sz="36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20" dirty="0">
                <a:solidFill>
                  <a:srgbClr val="000000"/>
                </a:solidFill>
                <a:latin typeface="Arial"/>
                <a:cs typeface="Arial"/>
              </a:rPr>
              <a:t>Insights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3418" y="6408826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12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6876" y="986027"/>
            <a:ext cx="5415280" cy="204533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5397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425"/>
              </a:spcBef>
            </a:pP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insights: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08305" marR="154940" indent="-287020">
              <a:lnSpc>
                <a:spcPct val="100000"/>
              </a:lnSpc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1400" spc="-125" dirty="0">
                <a:latin typeface="Microsoft Sans Serif"/>
                <a:cs typeface="Microsoft Sans Serif"/>
              </a:rPr>
              <a:t>East</a:t>
            </a:r>
            <a:r>
              <a:rPr sz="1400" spc="-120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and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west </a:t>
            </a:r>
            <a:r>
              <a:rPr sz="1400" spc="-70" dirty="0">
                <a:latin typeface="Microsoft Sans Serif"/>
                <a:cs typeface="Microsoft Sans Serif"/>
              </a:rPr>
              <a:t>coast </a:t>
            </a:r>
            <a:r>
              <a:rPr sz="1400" spc="-25" dirty="0">
                <a:latin typeface="Microsoft Sans Serif"/>
                <a:cs typeface="Microsoft Sans Serif"/>
              </a:rPr>
              <a:t>of </a:t>
            </a:r>
            <a:r>
              <a:rPr sz="1400" spc="-105" dirty="0">
                <a:latin typeface="Microsoft Sans Serif"/>
                <a:cs typeface="Microsoft Sans Serif"/>
              </a:rPr>
              <a:t>USA </a:t>
            </a:r>
            <a:r>
              <a:rPr sz="1400" spc="-114" dirty="0">
                <a:latin typeface="Microsoft Sans Serif"/>
                <a:cs typeface="Microsoft Sans Serif"/>
              </a:rPr>
              <a:t>have</a:t>
            </a:r>
            <a:r>
              <a:rPr sz="1400" spc="-110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comparatively </a:t>
            </a:r>
            <a:r>
              <a:rPr sz="1400" spc="-35" dirty="0">
                <a:latin typeface="Microsoft Sans Serif"/>
                <a:cs typeface="Microsoft Sans Serif"/>
              </a:rPr>
              <a:t>fewer </a:t>
            </a:r>
            <a:r>
              <a:rPr sz="1400" spc="-70" dirty="0">
                <a:latin typeface="Microsoft Sans Serif"/>
                <a:cs typeface="Microsoft Sans Serif"/>
              </a:rPr>
              <a:t>cancellations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170" dirty="0">
                <a:latin typeface="Microsoft Sans Serif"/>
                <a:cs typeface="Microsoft Sans Serif"/>
              </a:rPr>
              <a:t>as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compared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Ce</a:t>
            </a:r>
            <a:r>
              <a:rPr sz="1400" spc="-60" dirty="0">
                <a:latin typeface="Microsoft Sans Serif"/>
                <a:cs typeface="Microsoft Sans Serif"/>
              </a:rPr>
              <a:t>n</a:t>
            </a:r>
            <a:r>
              <a:rPr sz="1400" spc="-10" dirty="0">
                <a:latin typeface="Microsoft Sans Serif"/>
                <a:cs typeface="Microsoft Sans Serif"/>
              </a:rPr>
              <a:t>tral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Ame</a:t>
            </a:r>
            <a:r>
              <a:rPr sz="1400" spc="-25" dirty="0">
                <a:latin typeface="Microsoft Sans Serif"/>
                <a:cs typeface="Microsoft Sans Serif"/>
              </a:rPr>
              <a:t>r</a:t>
            </a:r>
            <a:r>
              <a:rPr sz="1400" spc="-15" dirty="0">
                <a:latin typeface="Microsoft Sans Serif"/>
                <a:cs typeface="Microsoft Sans Serif"/>
              </a:rPr>
              <a:t>i</a:t>
            </a:r>
            <a:r>
              <a:rPr sz="1400" spc="-120" dirty="0">
                <a:latin typeface="Microsoft Sans Serif"/>
                <a:cs typeface="Microsoft Sans Serif"/>
              </a:rPr>
              <a:t>ca.</a:t>
            </a:r>
            <a:endParaRPr sz="1400">
              <a:latin typeface="Microsoft Sans Serif"/>
              <a:cs typeface="Microsoft Sans Serif"/>
            </a:endParaRPr>
          </a:p>
          <a:p>
            <a:pPr marL="408305" marR="37274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1400" spc="-6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possible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explanation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this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fact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could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be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these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are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business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centers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</a:t>
            </a:r>
            <a:r>
              <a:rPr sz="1400" spc="-5" dirty="0">
                <a:latin typeface="Microsoft Sans Serif"/>
                <a:cs typeface="Microsoft Sans Serif"/>
              </a:rPr>
              <a:t>h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l</a:t>
            </a:r>
            <a:r>
              <a:rPr sz="1400" spc="-95" dirty="0">
                <a:latin typeface="Microsoft Sans Serif"/>
                <a:cs typeface="Microsoft Sans Serif"/>
              </a:rPr>
              <a:t>arge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fi</a:t>
            </a:r>
            <a:r>
              <a:rPr sz="1400" spc="-65" dirty="0">
                <a:latin typeface="Microsoft Sans Serif"/>
                <a:cs typeface="Microsoft Sans Serif"/>
              </a:rPr>
              <a:t>n</a:t>
            </a:r>
            <a:r>
              <a:rPr sz="1400" spc="-130" dirty="0">
                <a:latin typeface="Microsoft Sans Serif"/>
                <a:cs typeface="Microsoft Sans Serif"/>
              </a:rPr>
              <a:t>a</a:t>
            </a:r>
            <a:r>
              <a:rPr sz="1400" spc="-125" dirty="0">
                <a:latin typeface="Microsoft Sans Serif"/>
                <a:cs typeface="Microsoft Sans Serif"/>
              </a:rPr>
              <a:t>n</a:t>
            </a:r>
            <a:r>
              <a:rPr sz="1400" spc="-75" dirty="0">
                <a:latin typeface="Microsoft Sans Serif"/>
                <a:cs typeface="Microsoft Sans Serif"/>
              </a:rPr>
              <a:t>cial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a</a:t>
            </a:r>
            <a:r>
              <a:rPr sz="1400" spc="-125" dirty="0">
                <a:latin typeface="Microsoft Sans Serif"/>
                <a:cs typeface="Microsoft Sans Serif"/>
              </a:rPr>
              <a:t>n</a:t>
            </a:r>
            <a:r>
              <a:rPr sz="1400" spc="-65" dirty="0">
                <a:latin typeface="Microsoft Sans Serif"/>
                <a:cs typeface="Microsoft Sans Serif"/>
              </a:rPr>
              <a:t>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tech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85" dirty="0">
                <a:latin typeface="Microsoft Sans Serif"/>
                <a:cs typeface="Microsoft Sans Serif"/>
              </a:rPr>
              <a:t>rgan</a:t>
            </a:r>
            <a:r>
              <a:rPr sz="1400" spc="-35" dirty="0">
                <a:latin typeface="Microsoft Sans Serif"/>
                <a:cs typeface="Microsoft Sans Serif"/>
              </a:rPr>
              <a:t>i</a:t>
            </a:r>
            <a:r>
              <a:rPr sz="1400" spc="-65" dirty="0">
                <a:latin typeface="Microsoft Sans Serif"/>
                <a:cs typeface="Microsoft Sans Serif"/>
              </a:rPr>
              <a:t>zat</a:t>
            </a:r>
            <a:r>
              <a:rPr sz="1400" spc="-30" dirty="0">
                <a:latin typeface="Microsoft Sans Serif"/>
                <a:cs typeface="Microsoft Sans Serif"/>
              </a:rPr>
              <a:t>i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80" dirty="0">
                <a:latin typeface="Microsoft Sans Serif"/>
                <a:cs typeface="Microsoft Sans Serif"/>
              </a:rPr>
              <a:t>n</a:t>
            </a:r>
            <a:r>
              <a:rPr sz="1400" spc="-125" dirty="0">
                <a:latin typeface="Microsoft Sans Serif"/>
                <a:cs typeface="Microsoft Sans Serif"/>
              </a:rPr>
              <a:t>s.</a:t>
            </a:r>
            <a:endParaRPr sz="1400">
              <a:latin typeface="Microsoft Sans Serif"/>
              <a:cs typeface="Microsoft Sans Serif"/>
            </a:endParaRPr>
          </a:p>
          <a:p>
            <a:pPr marL="408305" marR="318135" indent="-287020">
              <a:lnSpc>
                <a:spcPct val="100000"/>
              </a:lnSpc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1400" spc="-40" dirty="0">
                <a:latin typeface="Microsoft Sans Serif"/>
                <a:cs typeface="Microsoft Sans Serif"/>
              </a:rPr>
              <a:t>Airlines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generate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more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revenue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from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here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tend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serve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the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customers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more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interest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than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other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regions.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3384" y="885075"/>
            <a:ext cx="5213350" cy="2412365"/>
            <a:chOff x="703384" y="885075"/>
            <a:chExt cx="5213350" cy="24123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384" y="885075"/>
              <a:ext cx="5213140" cy="24120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20140" y="1066799"/>
              <a:ext cx="3718560" cy="1569720"/>
            </a:xfrm>
            <a:custGeom>
              <a:avLst/>
              <a:gdLst/>
              <a:ahLst/>
              <a:cxnLst/>
              <a:rect l="l" t="t" r="r" b="b"/>
              <a:pathLst>
                <a:path w="3718560" h="1569720">
                  <a:moveTo>
                    <a:pt x="118110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1181100" y="1569720"/>
                  </a:lnTo>
                  <a:lnTo>
                    <a:pt x="1181100" y="0"/>
                  </a:lnTo>
                  <a:close/>
                </a:path>
                <a:path w="3718560" h="1569720">
                  <a:moveTo>
                    <a:pt x="3718560" y="0"/>
                  </a:moveTo>
                  <a:lnTo>
                    <a:pt x="2791968" y="0"/>
                  </a:lnTo>
                  <a:lnTo>
                    <a:pt x="2791968" y="1569720"/>
                  </a:lnTo>
                  <a:lnTo>
                    <a:pt x="3718560" y="1569720"/>
                  </a:lnTo>
                  <a:lnTo>
                    <a:pt x="3718560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575" y="3526167"/>
            <a:ext cx="5074575" cy="241203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6876" y="3657600"/>
            <a:ext cx="5415280" cy="204533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18415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450"/>
              </a:spcBef>
            </a:pP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insights: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08305" marR="751840" indent="-287020">
              <a:lnSpc>
                <a:spcPct val="100000"/>
              </a:lnSpc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1400" spc="-100" dirty="0">
                <a:latin typeface="Microsoft Sans Serif"/>
                <a:cs typeface="Microsoft Sans Serif"/>
              </a:rPr>
              <a:t>States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which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14" dirty="0">
                <a:latin typeface="Microsoft Sans Serif"/>
                <a:cs typeface="Microsoft Sans Serif"/>
              </a:rPr>
              <a:t>have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disturbed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weather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like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storms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and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c</a:t>
            </a:r>
            <a:r>
              <a:rPr sz="1400" spc="-100" dirty="0">
                <a:latin typeface="Microsoft Sans Serif"/>
                <a:cs typeface="Microsoft Sans Serif"/>
              </a:rPr>
              <a:t>y</a:t>
            </a:r>
            <a:r>
              <a:rPr sz="1400" spc="-30" dirty="0">
                <a:latin typeface="Microsoft Sans Serif"/>
                <a:cs typeface="Microsoft Sans Serif"/>
              </a:rPr>
              <a:t>cl</a:t>
            </a:r>
            <a:r>
              <a:rPr sz="1400" spc="-40" dirty="0">
                <a:latin typeface="Microsoft Sans Serif"/>
                <a:cs typeface="Microsoft Sans Serif"/>
              </a:rPr>
              <a:t>o</a:t>
            </a:r>
            <a:r>
              <a:rPr sz="1400" spc="-80" dirty="0">
                <a:latin typeface="Microsoft Sans Serif"/>
                <a:cs typeface="Microsoft Sans Serif"/>
              </a:rPr>
              <a:t>n</a:t>
            </a:r>
            <a:r>
              <a:rPr sz="1400" spc="-135" dirty="0">
                <a:latin typeface="Microsoft Sans Serif"/>
                <a:cs typeface="Microsoft Sans Serif"/>
              </a:rPr>
              <a:t>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h</a:t>
            </a:r>
            <a:r>
              <a:rPr sz="1400" spc="-125" dirty="0">
                <a:latin typeface="Microsoft Sans Serif"/>
                <a:cs typeface="Microsoft Sans Serif"/>
              </a:rPr>
              <a:t>ave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more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de</a:t>
            </a:r>
            <a:r>
              <a:rPr sz="1400" spc="-30" dirty="0">
                <a:latin typeface="Microsoft Sans Serif"/>
                <a:cs typeface="Microsoft Sans Serif"/>
              </a:rPr>
              <a:t>l</a:t>
            </a:r>
            <a:r>
              <a:rPr sz="1400" spc="-145" dirty="0">
                <a:latin typeface="Microsoft Sans Serif"/>
                <a:cs typeface="Microsoft Sans Serif"/>
              </a:rPr>
              <a:t>ays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40" dirty="0">
                <a:latin typeface="Microsoft Sans Serif"/>
                <a:cs typeface="Microsoft Sans Serif"/>
              </a:rPr>
              <a:t>ve</a:t>
            </a:r>
            <a:r>
              <a:rPr sz="1400" spc="-35" dirty="0">
                <a:latin typeface="Microsoft Sans Serif"/>
                <a:cs typeface="Microsoft Sans Serif"/>
              </a:rPr>
              <a:t>r</a:t>
            </a:r>
            <a:r>
              <a:rPr sz="1400" spc="-100" dirty="0">
                <a:latin typeface="Microsoft Sans Serif"/>
                <a:cs typeface="Microsoft Sans Serif"/>
              </a:rPr>
              <a:t>al</a:t>
            </a:r>
            <a:r>
              <a:rPr sz="1400" spc="-15" dirty="0">
                <a:latin typeface="Microsoft Sans Serif"/>
                <a:cs typeface="Microsoft Sans Serif"/>
              </a:rPr>
              <a:t>l</a:t>
            </a:r>
            <a:r>
              <a:rPr sz="1400" spc="-8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408305" marR="327660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1400" spc="-65" dirty="0">
                <a:latin typeface="Microsoft Sans Serif"/>
                <a:cs typeface="Microsoft Sans Serif"/>
              </a:rPr>
              <a:t>This </a:t>
            </a:r>
            <a:r>
              <a:rPr sz="1400" spc="-90" dirty="0">
                <a:latin typeface="Microsoft Sans Serif"/>
                <a:cs typeface="Microsoft Sans Serif"/>
              </a:rPr>
              <a:t>is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r>
              <a:rPr sz="1400" spc="-17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quite </a:t>
            </a:r>
            <a:r>
              <a:rPr sz="1400" spc="-60" dirty="0">
                <a:latin typeface="Microsoft Sans Serif"/>
                <a:cs typeface="Microsoft Sans Serif"/>
              </a:rPr>
              <a:t>clear </a:t>
            </a:r>
            <a:r>
              <a:rPr sz="1400" spc="-25" dirty="0">
                <a:latin typeface="Microsoft Sans Serif"/>
                <a:cs typeface="Microsoft Sans Serif"/>
              </a:rPr>
              <a:t>correlation </a:t>
            </a:r>
            <a:r>
              <a:rPr sz="1400" spc="-105" dirty="0">
                <a:latin typeface="Microsoft Sans Serif"/>
                <a:cs typeface="Microsoft Sans Serif"/>
              </a:rPr>
              <a:t>and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these </a:t>
            </a:r>
            <a:r>
              <a:rPr sz="1400" spc="-45" dirty="0">
                <a:latin typeface="Microsoft Sans Serif"/>
                <a:cs typeface="Microsoft Sans Serif"/>
              </a:rPr>
              <a:t>kind </a:t>
            </a:r>
            <a:r>
              <a:rPr sz="1400" spc="-25" dirty="0">
                <a:latin typeface="Microsoft Sans Serif"/>
                <a:cs typeface="Microsoft Sans Serif"/>
              </a:rPr>
              <a:t>of </a:t>
            </a:r>
            <a:r>
              <a:rPr sz="1400" spc="-114" dirty="0">
                <a:latin typeface="Microsoft Sans Serif"/>
                <a:cs typeface="Microsoft Sans Serif"/>
              </a:rPr>
              <a:t>issues</a:t>
            </a:r>
            <a:r>
              <a:rPr sz="1400" spc="-11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could </a:t>
            </a:r>
            <a:r>
              <a:rPr sz="1400" spc="-95" dirty="0">
                <a:latin typeface="Microsoft Sans Serif"/>
                <a:cs typeface="Microsoft Sans Serif"/>
              </a:rPr>
              <a:t>be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mitigated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early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forecasts.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6536" y="87884"/>
            <a:ext cx="3625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Trends</a:t>
            </a:r>
            <a:r>
              <a:rPr sz="36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36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80" dirty="0">
                <a:solidFill>
                  <a:srgbClr val="000000"/>
                </a:solidFill>
                <a:latin typeface="Arial"/>
                <a:cs typeface="Arial"/>
              </a:rPr>
              <a:t>Delays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3418" y="6408826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13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4804" y="1213103"/>
            <a:ext cx="5720715" cy="3178175"/>
            <a:chOff x="294804" y="1213103"/>
            <a:chExt cx="5720715" cy="3178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804" y="1319130"/>
              <a:ext cx="5720621" cy="30719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75204" y="1213103"/>
              <a:ext cx="1530350" cy="3092450"/>
            </a:xfrm>
            <a:custGeom>
              <a:avLst/>
              <a:gdLst/>
              <a:ahLst/>
              <a:cxnLst/>
              <a:rect l="l" t="t" r="r" b="b"/>
              <a:pathLst>
                <a:path w="1530350" h="3092450">
                  <a:moveTo>
                    <a:pt x="1530095" y="0"/>
                  </a:moveTo>
                  <a:lnTo>
                    <a:pt x="0" y="0"/>
                  </a:lnTo>
                  <a:lnTo>
                    <a:pt x="0" y="3092196"/>
                  </a:lnTo>
                  <a:lnTo>
                    <a:pt x="1530095" y="3092196"/>
                  </a:lnTo>
                  <a:lnTo>
                    <a:pt x="1530095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69486" y="1403908"/>
            <a:ext cx="5469255" cy="2774950"/>
            <a:chOff x="6169486" y="1403908"/>
            <a:chExt cx="5469255" cy="27749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9486" y="1403908"/>
              <a:ext cx="5468648" cy="27743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072372" y="1557528"/>
              <a:ext cx="2527300" cy="2501265"/>
            </a:xfrm>
            <a:custGeom>
              <a:avLst/>
              <a:gdLst/>
              <a:ahLst/>
              <a:cxnLst/>
              <a:rect l="l" t="t" r="r" b="b"/>
              <a:pathLst>
                <a:path w="2527300" h="2501265">
                  <a:moveTo>
                    <a:pt x="2526792" y="0"/>
                  </a:moveTo>
                  <a:lnTo>
                    <a:pt x="0" y="0"/>
                  </a:lnTo>
                  <a:lnTo>
                    <a:pt x="0" y="2500884"/>
                  </a:lnTo>
                  <a:lnTo>
                    <a:pt x="2526792" y="2500884"/>
                  </a:lnTo>
                  <a:lnTo>
                    <a:pt x="2526792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58011" y="4631435"/>
            <a:ext cx="5238115" cy="1597660"/>
          </a:xfrm>
          <a:custGeom>
            <a:avLst/>
            <a:gdLst/>
            <a:ahLst/>
            <a:cxnLst/>
            <a:rect l="l" t="t" r="r" b="b"/>
            <a:pathLst>
              <a:path w="5238115" h="1597660">
                <a:moveTo>
                  <a:pt x="5237988" y="0"/>
                </a:moveTo>
                <a:lnTo>
                  <a:pt x="0" y="0"/>
                </a:lnTo>
                <a:lnTo>
                  <a:pt x="0" y="1597152"/>
                </a:lnTo>
                <a:lnTo>
                  <a:pt x="5237988" y="1597152"/>
                </a:lnTo>
                <a:lnTo>
                  <a:pt x="5237988" y="0"/>
                </a:lnTo>
                <a:close/>
              </a:path>
            </a:pathLst>
          </a:custGeom>
          <a:solidFill>
            <a:srgbClr val="F1F1F1">
              <a:alpha val="6078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6927" y="4578553"/>
            <a:ext cx="10661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sz="1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insights: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6927" y="4975352"/>
            <a:ext cx="495173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5740" indent="-287020" algn="just">
              <a:lnSpc>
                <a:spcPct val="100000"/>
              </a:lnSpc>
              <a:spcBef>
                <a:spcPts val="100"/>
              </a:spcBef>
              <a:buSzPct val="128571"/>
              <a:buFont typeface="Arial MT"/>
              <a:buChar char="•"/>
              <a:tabLst>
                <a:tab pos="299720" algn="l"/>
              </a:tabLst>
            </a:pPr>
            <a:r>
              <a:rPr sz="1400" spc="15" dirty="0">
                <a:latin typeface="Microsoft Sans Serif"/>
                <a:cs typeface="Microsoft Sans Serif"/>
              </a:rPr>
              <a:t>We </a:t>
            </a:r>
            <a:r>
              <a:rPr sz="1400" spc="-130" dirty="0">
                <a:latin typeface="Microsoft Sans Serif"/>
                <a:cs typeface="Microsoft Sans Serif"/>
              </a:rPr>
              <a:t>see </a:t>
            </a:r>
            <a:r>
              <a:rPr sz="1400" spc="-25" dirty="0">
                <a:latin typeface="Microsoft Sans Serif"/>
                <a:cs typeface="Microsoft Sans Serif"/>
              </a:rPr>
              <a:t>there </a:t>
            </a:r>
            <a:r>
              <a:rPr sz="1400" spc="-90" dirty="0">
                <a:latin typeface="Microsoft Sans Serif"/>
                <a:cs typeface="Microsoft Sans Serif"/>
              </a:rPr>
              <a:t>is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r>
              <a:rPr sz="1400" spc="-175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seasonality </a:t>
            </a:r>
            <a:r>
              <a:rPr sz="1400" spc="-30" dirty="0">
                <a:latin typeface="Microsoft Sans Serif"/>
                <a:cs typeface="Microsoft Sans Serif"/>
              </a:rPr>
              <a:t>pattern </a:t>
            </a:r>
            <a:r>
              <a:rPr sz="1400" spc="-45" dirty="0">
                <a:latin typeface="Microsoft Sans Serif"/>
                <a:cs typeface="Microsoft Sans Serif"/>
              </a:rPr>
              <a:t>in </a:t>
            </a:r>
            <a:r>
              <a:rPr sz="1400" spc="-40" dirty="0">
                <a:latin typeface="Microsoft Sans Serif"/>
                <a:cs typeface="Microsoft Sans Serif"/>
              </a:rPr>
              <a:t>flight </a:t>
            </a:r>
            <a:r>
              <a:rPr sz="1400" spc="-100" dirty="0">
                <a:latin typeface="Microsoft Sans Serif"/>
                <a:cs typeface="Microsoft Sans Serif"/>
              </a:rPr>
              <a:t>delays. </a:t>
            </a:r>
            <a:r>
              <a:rPr sz="1400" spc="-95" dirty="0">
                <a:latin typeface="Microsoft Sans Serif"/>
                <a:cs typeface="Microsoft Sans Serif"/>
              </a:rPr>
              <a:t>Summer </a:t>
            </a:r>
            <a:r>
              <a:rPr sz="1400" spc="-90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a</a:t>
            </a:r>
            <a:r>
              <a:rPr sz="1400" spc="-125" dirty="0">
                <a:latin typeface="Microsoft Sans Serif"/>
                <a:cs typeface="Microsoft Sans Serif"/>
              </a:rPr>
              <a:t>n</a:t>
            </a:r>
            <a:r>
              <a:rPr sz="1400" spc="-65" dirty="0">
                <a:latin typeface="Microsoft Sans Serif"/>
                <a:cs typeface="Microsoft Sans Serif"/>
              </a:rPr>
              <a:t>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wi</a:t>
            </a:r>
            <a:r>
              <a:rPr sz="1400" spc="-30" dirty="0">
                <a:latin typeface="Microsoft Sans Serif"/>
                <a:cs typeface="Microsoft Sans Serif"/>
              </a:rPr>
              <a:t>n</a:t>
            </a:r>
            <a:r>
              <a:rPr sz="1400" spc="-25" dirty="0">
                <a:latin typeface="Microsoft Sans Serif"/>
                <a:cs typeface="Microsoft Sans Serif"/>
              </a:rPr>
              <a:t>ters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h</a:t>
            </a:r>
            <a:r>
              <a:rPr sz="1400" spc="-125" dirty="0">
                <a:latin typeface="Microsoft Sans Serif"/>
                <a:cs typeface="Microsoft Sans Serif"/>
              </a:rPr>
              <a:t>ave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more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nu</a:t>
            </a:r>
            <a:r>
              <a:rPr sz="1400" spc="-45" dirty="0">
                <a:latin typeface="Microsoft Sans Serif"/>
                <a:cs typeface="Microsoft Sans Serif"/>
              </a:rPr>
              <a:t>mber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</a:t>
            </a:r>
            <a:r>
              <a:rPr sz="1400" spc="-15" dirty="0">
                <a:latin typeface="Microsoft Sans Serif"/>
                <a:cs typeface="Microsoft Sans Serif"/>
              </a:rPr>
              <a:t>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de</a:t>
            </a:r>
            <a:r>
              <a:rPr sz="1400" spc="-30" dirty="0">
                <a:latin typeface="Microsoft Sans Serif"/>
                <a:cs typeface="Microsoft Sans Serif"/>
              </a:rPr>
              <a:t>l</a:t>
            </a:r>
            <a:r>
              <a:rPr sz="1400" spc="-145" dirty="0">
                <a:latin typeface="Microsoft Sans Serif"/>
                <a:cs typeface="Microsoft Sans Serif"/>
              </a:rPr>
              <a:t>ays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</a:t>
            </a:r>
            <a:r>
              <a:rPr sz="1400" spc="-80" dirty="0">
                <a:latin typeface="Microsoft Sans Serif"/>
                <a:cs typeface="Microsoft Sans Serif"/>
              </a:rPr>
              <a:t>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con</a:t>
            </a:r>
            <a:r>
              <a:rPr sz="1400" spc="-20" dirty="0">
                <a:latin typeface="Microsoft Sans Serif"/>
                <a:cs typeface="Microsoft Sans Serif"/>
              </a:rPr>
              <a:t>trast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dirty="0">
                <a:latin typeface="Microsoft Sans Serif"/>
                <a:cs typeface="Microsoft Sans Serif"/>
              </a:rPr>
              <a:t>t</a:t>
            </a:r>
            <a:r>
              <a:rPr sz="1400" spc="5" dirty="0">
                <a:latin typeface="Microsoft Sans Serif"/>
                <a:cs typeface="Microsoft Sans Serif"/>
              </a:rPr>
              <a:t>h</a:t>
            </a:r>
            <a:r>
              <a:rPr sz="1400" spc="-10" dirty="0">
                <a:latin typeface="Microsoft Sans Serif"/>
                <a:cs typeface="Microsoft Sans Serif"/>
              </a:rPr>
              <a:t>er  </a:t>
            </a:r>
            <a:r>
              <a:rPr sz="1400" spc="-60" dirty="0">
                <a:latin typeface="Microsoft Sans Serif"/>
                <a:cs typeface="Microsoft Sans Serif"/>
              </a:rPr>
              <a:t>months.</a:t>
            </a:r>
            <a:endParaRPr sz="1400">
              <a:latin typeface="Microsoft Sans Serif"/>
              <a:cs typeface="Microsoft Sans Serif"/>
            </a:endParaRPr>
          </a:p>
          <a:p>
            <a:pPr marL="299085" marR="5080" indent="-287020" algn="just">
              <a:lnSpc>
                <a:spcPct val="100000"/>
              </a:lnSpc>
              <a:buSzPct val="128571"/>
              <a:buFont typeface="Arial MT"/>
              <a:buChar char="•"/>
              <a:tabLst>
                <a:tab pos="299720" algn="l"/>
              </a:tabLst>
            </a:pPr>
            <a:r>
              <a:rPr sz="1400" spc="-65" dirty="0">
                <a:latin typeface="Microsoft Sans Serif"/>
                <a:cs typeface="Microsoft Sans Serif"/>
              </a:rPr>
              <a:t>This </a:t>
            </a:r>
            <a:r>
              <a:rPr sz="1400" spc="-60" dirty="0">
                <a:latin typeface="Microsoft Sans Serif"/>
                <a:cs typeface="Microsoft Sans Serif"/>
              </a:rPr>
              <a:t>clearly </a:t>
            </a:r>
            <a:r>
              <a:rPr sz="1400" spc="-70" dirty="0">
                <a:latin typeface="Microsoft Sans Serif"/>
                <a:cs typeface="Microsoft Sans Serif"/>
              </a:rPr>
              <a:t>indicates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r>
              <a:rPr sz="1400" spc="-17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proper </a:t>
            </a:r>
            <a:r>
              <a:rPr sz="1400" spc="-35" dirty="0">
                <a:latin typeface="Microsoft Sans Serif"/>
                <a:cs typeface="Microsoft Sans Serif"/>
              </a:rPr>
              <a:t>time </a:t>
            </a:r>
            <a:r>
              <a:rPr sz="1400" spc="-80" dirty="0">
                <a:latin typeface="Microsoft Sans Serif"/>
                <a:cs typeface="Microsoft Sans Serif"/>
              </a:rPr>
              <a:t>series </a:t>
            </a:r>
            <a:r>
              <a:rPr sz="1400" spc="-65" dirty="0">
                <a:latin typeface="Microsoft Sans Serif"/>
                <a:cs typeface="Microsoft Sans Serif"/>
              </a:rPr>
              <a:t>forecasting </a:t>
            </a:r>
            <a:r>
              <a:rPr sz="1400" spc="-50" dirty="0">
                <a:latin typeface="Microsoft Sans Serif"/>
                <a:cs typeface="Microsoft Sans Serif"/>
              </a:rPr>
              <a:t>could </a:t>
            </a:r>
            <a:r>
              <a:rPr sz="1400" spc="-70" dirty="0">
                <a:latin typeface="Microsoft Sans Serif"/>
                <a:cs typeface="Microsoft Sans Serif"/>
              </a:rPr>
              <a:t>help 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spc="-120" dirty="0">
                <a:latin typeface="Microsoft Sans Serif"/>
                <a:cs typeface="Microsoft Sans Serif"/>
              </a:rPr>
              <a:t>u</a:t>
            </a:r>
            <a:r>
              <a:rPr sz="1400" spc="-114" dirty="0">
                <a:latin typeface="Microsoft Sans Serif"/>
                <a:cs typeface="Microsoft Sans Serif"/>
              </a:rPr>
              <a:t>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get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de</a:t>
            </a:r>
            <a:r>
              <a:rPr sz="1400" spc="-30" dirty="0">
                <a:latin typeface="Microsoft Sans Serif"/>
                <a:cs typeface="Microsoft Sans Serif"/>
              </a:rPr>
              <a:t>l</a:t>
            </a:r>
            <a:r>
              <a:rPr sz="1400" spc="-110" dirty="0">
                <a:latin typeface="Microsoft Sans Serif"/>
                <a:cs typeface="Microsoft Sans Serif"/>
              </a:rPr>
              <a:t>ayed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fore</a:t>
            </a:r>
            <a:r>
              <a:rPr sz="1400" spc="-45" dirty="0">
                <a:latin typeface="Microsoft Sans Serif"/>
                <a:cs typeface="Microsoft Sans Serif"/>
              </a:rPr>
              <a:t>c</a:t>
            </a:r>
            <a:r>
              <a:rPr sz="1400" spc="-90" dirty="0">
                <a:latin typeface="Microsoft Sans Serif"/>
                <a:cs typeface="Microsoft Sans Serif"/>
              </a:rPr>
              <a:t>ast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</a:t>
            </a:r>
            <a:r>
              <a:rPr sz="1400" spc="-15" dirty="0">
                <a:latin typeface="Microsoft Sans Serif"/>
                <a:cs typeface="Microsoft Sans Serif"/>
              </a:rPr>
              <a:t>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fli</a:t>
            </a:r>
            <a:r>
              <a:rPr sz="1400" spc="-130" dirty="0">
                <a:latin typeface="Microsoft Sans Serif"/>
                <a:cs typeface="Microsoft Sans Serif"/>
              </a:rPr>
              <a:t>g</a:t>
            </a:r>
            <a:r>
              <a:rPr sz="1400" spc="-125" dirty="0">
                <a:latin typeface="Microsoft Sans Serif"/>
                <a:cs typeface="Microsoft Sans Serif"/>
              </a:rPr>
              <a:t>h</a:t>
            </a:r>
            <a:r>
              <a:rPr sz="1400" spc="-45" dirty="0">
                <a:latin typeface="Microsoft Sans Serif"/>
                <a:cs typeface="Microsoft Sans Serif"/>
              </a:rPr>
              <a:t>ts</a:t>
            </a:r>
            <a:r>
              <a:rPr sz="1400" spc="-8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6435" y="4631435"/>
            <a:ext cx="5238115" cy="1597660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3683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290"/>
              </a:spcBef>
            </a:pP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insights:</a:t>
            </a:r>
            <a:endParaRPr sz="1400">
              <a:latin typeface="Arial"/>
              <a:cs typeface="Arial"/>
            </a:endParaRPr>
          </a:p>
          <a:p>
            <a:pPr marL="408940" marR="323850" indent="-287020">
              <a:lnSpc>
                <a:spcPct val="100000"/>
              </a:lnSpc>
              <a:spcBef>
                <a:spcPts val="1700"/>
              </a:spcBef>
              <a:buSzPct val="150000"/>
              <a:buFont typeface="Arial MT"/>
              <a:buChar char="•"/>
              <a:tabLst>
                <a:tab pos="408940" algn="l"/>
                <a:tab pos="409575" algn="l"/>
              </a:tabLst>
            </a:pPr>
            <a:r>
              <a:rPr sz="1200" spc="-40" dirty="0">
                <a:latin typeface="Microsoft Sans Serif"/>
                <a:cs typeface="Microsoft Sans Serif"/>
              </a:rPr>
              <a:t>There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75" dirty="0">
                <a:latin typeface="Microsoft Sans Serif"/>
                <a:cs typeface="Microsoft Sans Serif"/>
              </a:rPr>
              <a:t>is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160" dirty="0">
                <a:latin typeface="Microsoft Sans Serif"/>
                <a:cs typeface="Microsoft Sans Serif"/>
              </a:rPr>
              <a:t>a</a:t>
            </a:r>
            <a:r>
              <a:rPr sz="1200" spc="-13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Corona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Microsoft Sans Serif"/>
                <a:cs typeface="Microsoft Sans Serif"/>
              </a:rPr>
              <a:t>effect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Microsoft Sans Serif"/>
                <a:cs typeface="Microsoft Sans Serif"/>
              </a:rPr>
              <a:t>in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40" dirty="0">
                <a:latin typeface="Microsoft Sans Serif"/>
                <a:cs typeface="Microsoft Sans Serif"/>
              </a:rPr>
              <a:t>flight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90" dirty="0">
                <a:latin typeface="Microsoft Sans Serif"/>
                <a:cs typeface="Microsoft Sans Serif"/>
              </a:rPr>
              <a:t>delays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150" dirty="0">
                <a:latin typeface="Microsoft Sans Serif"/>
                <a:cs typeface="Microsoft Sans Serif"/>
              </a:rPr>
              <a:t>as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fewer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0" dirty="0">
                <a:latin typeface="Microsoft Sans Serif"/>
                <a:cs typeface="Microsoft Sans Serif"/>
              </a:rPr>
              <a:t>flights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were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40" dirty="0">
                <a:latin typeface="Microsoft Sans Serif"/>
                <a:cs typeface="Microsoft Sans Serif"/>
              </a:rPr>
              <a:t>operational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50" dirty="0">
                <a:latin typeface="Microsoft Sans Serif"/>
                <a:cs typeface="Microsoft Sans Serif"/>
              </a:rPr>
              <a:t>during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the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period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of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70" dirty="0">
                <a:latin typeface="Microsoft Sans Serif"/>
                <a:cs typeface="Microsoft Sans Serif"/>
              </a:rPr>
              <a:t>2019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-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spc="-70" dirty="0">
                <a:latin typeface="Microsoft Sans Serif"/>
                <a:cs typeface="Microsoft Sans Serif"/>
              </a:rPr>
              <a:t>2021.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250">
              <a:latin typeface="Microsoft Sans Serif"/>
              <a:cs typeface="Microsoft Sans Serif"/>
            </a:endParaRPr>
          </a:p>
          <a:p>
            <a:pPr marL="408940" marR="480059" indent="-287020">
              <a:lnSpc>
                <a:spcPct val="100000"/>
              </a:lnSpc>
              <a:buSzPct val="150000"/>
              <a:buFont typeface="Arial MT"/>
              <a:buChar char="•"/>
              <a:tabLst>
                <a:tab pos="408940" algn="l"/>
                <a:tab pos="409575" algn="l"/>
              </a:tabLst>
            </a:pPr>
            <a:r>
              <a:rPr sz="1200" spc="-120" dirty="0">
                <a:latin typeface="Microsoft Sans Serif"/>
                <a:cs typeface="Microsoft Sans Serif"/>
              </a:rPr>
              <a:t>Less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aircraft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traffic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0" dirty="0">
                <a:latin typeface="Microsoft Sans Serif"/>
                <a:cs typeface="Microsoft Sans Serif"/>
              </a:rPr>
              <a:t>corresponds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 </a:t>
            </a:r>
            <a:r>
              <a:rPr sz="1200" spc="-30" dirty="0">
                <a:latin typeface="Microsoft Sans Serif"/>
                <a:cs typeface="Microsoft Sans Serif"/>
              </a:rPr>
              <a:t>more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60" dirty="0">
                <a:latin typeface="Microsoft Sans Serif"/>
                <a:cs typeface="Microsoft Sans Serif"/>
              </a:rPr>
              <a:t>efficiency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95" dirty="0">
                <a:latin typeface="Microsoft Sans Serif"/>
                <a:cs typeface="Microsoft Sans Serif"/>
              </a:rPr>
              <a:t>and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better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on-time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55" dirty="0">
                <a:latin typeface="Microsoft Sans Serif"/>
                <a:cs typeface="Microsoft Sans Serif"/>
              </a:rPr>
              <a:t>arrivals.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30"/>
              </a:spcBef>
            </a:pPr>
            <a:r>
              <a:rPr spc="-5" dirty="0"/>
              <a:t>Solution</a:t>
            </a:r>
          </a:p>
          <a:p>
            <a:pPr marL="635" algn="ctr">
              <a:lnSpc>
                <a:spcPct val="100000"/>
              </a:lnSpc>
              <a:spcBef>
                <a:spcPts val="309"/>
              </a:spcBef>
            </a:pPr>
            <a:r>
              <a:rPr sz="1850" spc="10" dirty="0"/>
              <a:t>Business</a:t>
            </a:r>
            <a:r>
              <a:rPr sz="1850" spc="-25" dirty="0"/>
              <a:t> </a:t>
            </a:r>
            <a:r>
              <a:rPr sz="1850" spc="5" dirty="0"/>
              <a:t>Solutions|</a:t>
            </a:r>
            <a:r>
              <a:rPr sz="1850" spc="-20" dirty="0"/>
              <a:t> </a:t>
            </a:r>
            <a:r>
              <a:rPr sz="1850" spc="10" dirty="0"/>
              <a:t>Process</a:t>
            </a:r>
            <a:r>
              <a:rPr sz="1850" spc="-10" dirty="0"/>
              <a:t> </a:t>
            </a:r>
            <a:r>
              <a:rPr sz="1850" spc="10" dirty="0"/>
              <a:t>Map</a:t>
            </a:r>
            <a:r>
              <a:rPr sz="1850" spc="-15" dirty="0"/>
              <a:t> </a:t>
            </a:r>
            <a:r>
              <a:rPr sz="1850" spc="5" dirty="0"/>
              <a:t>|</a:t>
            </a:r>
            <a:r>
              <a:rPr sz="1850" spc="-5" dirty="0"/>
              <a:t> </a:t>
            </a:r>
            <a:r>
              <a:rPr sz="1850" spc="10" dirty="0"/>
              <a:t>Machine</a:t>
            </a:r>
            <a:r>
              <a:rPr sz="1850" spc="-25" dirty="0"/>
              <a:t> </a:t>
            </a:r>
            <a:r>
              <a:rPr sz="1850" spc="10" dirty="0"/>
              <a:t>Learning</a:t>
            </a:r>
            <a:endParaRPr sz="1850"/>
          </a:p>
        </p:txBody>
      </p:sp>
      <p:sp>
        <p:nvSpPr>
          <p:cNvPr id="3" name="object 3"/>
          <p:cNvSpPr txBox="1"/>
          <p:nvPr/>
        </p:nvSpPr>
        <p:spPr>
          <a:xfrm>
            <a:off x="11853418" y="6570980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14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2976" y="522744"/>
            <a:ext cx="2630805" cy="1437005"/>
            <a:chOff x="9332976" y="522744"/>
            <a:chExt cx="2630805" cy="14370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26" y="1216088"/>
              <a:ext cx="2584008" cy="7431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522744"/>
              <a:ext cx="2630424" cy="8214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6316" y="525779"/>
              <a:ext cx="2528316" cy="719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3418" y="6408826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15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6516" y="87884"/>
            <a:ext cx="394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25" dirty="0">
                <a:solidFill>
                  <a:srgbClr val="000000"/>
                </a:solidFill>
                <a:latin typeface="Arial"/>
                <a:cs typeface="Arial"/>
              </a:rPr>
              <a:t>Busines</a:t>
            </a:r>
            <a:r>
              <a:rPr sz="3600" b="1" spc="-22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90" dirty="0">
                <a:solidFill>
                  <a:srgbClr val="000000"/>
                </a:solidFill>
                <a:latin typeface="Arial"/>
                <a:cs typeface="Arial"/>
              </a:rPr>
              <a:t>Solutions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0476" y="1363980"/>
            <a:ext cx="5238115" cy="4864735"/>
          </a:xfrm>
          <a:custGeom>
            <a:avLst/>
            <a:gdLst/>
            <a:ahLst/>
            <a:cxnLst/>
            <a:rect l="l" t="t" r="r" b="b"/>
            <a:pathLst>
              <a:path w="5238115" h="4864735">
                <a:moveTo>
                  <a:pt x="5237988" y="0"/>
                </a:moveTo>
                <a:lnTo>
                  <a:pt x="0" y="0"/>
                </a:lnTo>
                <a:lnTo>
                  <a:pt x="0" y="4864608"/>
                </a:lnTo>
                <a:lnTo>
                  <a:pt x="5237988" y="4864608"/>
                </a:lnTo>
                <a:lnTo>
                  <a:pt x="5237988" y="0"/>
                </a:lnTo>
                <a:close/>
              </a:path>
            </a:pathLst>
          </a:custGeom>
          <a:solidFill>
            <a:srgbClr val="F1F1F1">
              <a:alpha val="6078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7005" y="3566414"/>
            <a:ext cx="2357120" cy="245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Arial"/>
                <a:cs typeface="Arial"/>
              </a:rPr>
              <a:t>Generate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Analytical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Insights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476" y="1363980"/>
            <a:ext cx="5238115" cy="486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286385" marR="220979" indent="-286385" algn="r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400" spc="-35" dirty="0">
                <a:latin typeface="Microsoft Sans Serif"/>
                <a:cs typeface="Microsoft Sans Serif"/>
              </a:rPr>
              <a:t>Active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a</a:t>
            </a:r>
            <a:r>
              <a:rPr sz="1400" spc="-125" dirty="0">
                <a:latin typeface="Microsoft Sans Serif"/>
                <a:cs typeface="Microsoft Sans Serif"/>
              </a:rPr>
              <a:t>n</a:t>
            </a:r>
            <a:r>
              <a:rPr sz="1400" spc="-65" dirty="0">
                <a:latin typeface="Microsoft Sans Serif"/>
                <a:cs typeface="Microsoft Sans Serif"/>
              </a:rPr>
              <a:t>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acti</a:t>
            </a:r>
            <a:r>
              <a:rPr sz="1400" spc="-50" dirty="0">
                <a:latin typeface="Microsoft Sans Serif"/>
                <a:cs typeface="Microsoft Sans Serif"/>
              </a:rPr>
              <a:t>o</a:t>
            </a:r>
            <a:r>
              <a:rPr sz="1400" spc="-80" dirty="0">
                <a:latin typeface="Microsoft Sans Serif"/>
                <a:cs typeface="Microsoft Sans Serif"/>
              </a:rPr>
              <a:t>n</a:t>
            </a:r>
            <a:r>
              <a:rPr sz="1400" spc="-130" dirty="0">
                <a:latin typeface="Microsoft Sans Serif"/>
                <a:cs typeface="Microsoft Sans Serif"/>
              </a:rPr>
              <a:t>a</a:t>
            </a:r>
            <a:r>
              <a:rPr sz="1400" spc="-125" dirty="0">
                <a:latin typeface="Microsoft Sans Serif"/>
                <a:cs typeface="Microsoft Sans Serif"/>
              </a:rPr>
              <a:t>b</a:t>
            </a:r>
            <a:r>
              <a:rPr sz="1400" spc="-15" dirty="0">
                <a:latin typeface="Microsoft Sans Serif"/>
                <a:cs typeface="Microsoft Sans Serif"/>
              </a:rPr>
              <a:t>l</a:t>
            </a:r>
            <a:r>
              <a:rPr sz="1400" spc="-110" dirty="0">
                <a:latin typeface="Microsoft Sans Serif"/>
                <a:cs typeface="Microsoft Sans Serif"/>
              </a:rPr>
              <a:t>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</a:t>
            </a:r>
            <a:r>
              <a:rPr sz="1400" spc="-80" dirty="0">
                <a:latin typeface="Microsoft Sans Serif"/>
                <a:cs typeface="Microsoft Sans Serif"/>
              </a:rPr>
              <a:t>n</a:t>
            </a:r>
            <a:r>
              <a:rPr sz="1400" spc="-120" dirty="0">
                <a:latin typeface="Microsoft Sans Serif"/>
                <a:cs typeface="Microsoft Sans Serif"/>
              </a:rPr>
              <a:t>sig</a:t>
            </a:r>
            <a:r>
              <a:rPr sz="1400" spc="-80" dirty="0">
                <a:latin typeface="Microsoft Sans Serif"/>
                <a:cs typeface="Microsoft Sans Serif"/>
              </a:rPr>
              <a:t>h</a:t>
            </a:r>
            <a:r>
              <a:rPr sz="1400" spc="-45" dirty="0">
                <a:latin typeface="Microsoft Sans Serif"/>
                <a:cs typeface="Microsoft Sans Serif"/>
              </a:rPr>
              <a:t>ts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cou</a:t>
            </a:r>
            <a:r>
              <a:rPr sz="1400" spc="-15" dirty="0">
                <a:latin typeface="Microsoft Sans Serif"/>
                <a:cs typeface="Microsoft Sans Serif"/>
              </a:rPr>
              <a:t>l</a:t>
            </a:r>
            <a:r>
              <a:rPr sz="1400" spc="-65" dirty="0">
                <a:latin typeface="Microsoft Sans Serif"/>
                <a:cs typeface="Microsoft Sans Serif"/>
              </a:rPr>
              <a:t>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h</a:t>
            </a:r>
            <a:r>
              <a:rPr sz="1400" spc="-65" dirty="0">
                <a:latin typeface="Microsoft Sans Serif"/>
                <a:cs typeface="Microsoft Sans Serif"/>
              </a:rPr>
              <a:t>elp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u</a:t>
            </a:r>
            <a:r>
              <a:rPr sz="1400" spc="-160" dirty="0">
                <a:latin typeface="Microsoft Sans Serif"/>
                <a:cs typeface="Microsoft Sans Serif"/>
              </a:rPr>
              <a:t>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p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15" dirty="0">
                <a:latin typeface="Microsoft Sans Serif"/>
                <a:cs typeface="Microsoft Sans Serif"/>
              </a:rPr>
              <a:t>i</a:t>
            </a:r>
            <a:r>
              <a:rPr sz="1400" spc="-80" dirty="0">
                <a:latin typeface="Microsoft Sans Serif"/>
                <a:cs typeface="Microsoft Sans Serif"/>
              </a:rPr>
              <a:t>n</a:t>
            </a:r>
            <a:r>
              <a:rPr sz="1400" spc="75" dirty="0">
                <a:latin typeface="Microsoft Sans Serif"/>
                <a:cs typeface="Microsoft Sans Serif"/>
              </a:rPr>
              <a:t>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80" dirty="0">
                <a:latin typeface="Microsoft Sans Serif"/>
                <a:cs typeface="Microsoft Sans Serif"/>
              </a:rPr>
              <a:t>u</a:t>
            </a:r>
            <a:r>
              <a:rPr sz="1400" spc="75" dirty="0">
                <a:latin typeface="Microsoft Sans Serif"/>
                <a:cs typeface="Microsoft Sans Serif"/>
              </a:rPr>
              <a:t>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a</a:t>
            </a:r>
            <a:r>
              <a:rPr sz="1400" spc="-125" dirty="0">
                <a:latin typeface="Microsoft Sans Serif"/>
                <a:cs typeface="Microsoft Sans Serif"/>
              </a:rPr>
              <a:t>n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85" dirty="0">
                <a:latin typeface="Microsoft Sans Serif"/>
                <a:cs typeface="Microsoft Sans Serif"/>
              </a:rPr>
              <a:t>mal</a:t>
            </a:r>
            <a:r>
              <a:rPr sz="1400" spc="-35" dirty="0">
                <a:latin typeface="Microsoft Sans Serif"/>
                <a:cs typeface="Microsoft Sans Serif"/>
              </a:rPr>
              <a:t>i</a:t>
            </a:r>
            <a:r>
              <a:rPr sz="1400" spc="-135" dirty="0">
                <a:latin typeface="Microsoft Sans Serif"/>
                <a:cs typeface="Microsoft Sans Serif"/>
              </a:rPr>
              <a:t>es</a:t>
            </a:r>
            <a:endParaRPr sz="1400">
              <a:latin typeface="Microsoft Sans Serif"/>
              <a:cs typeface="Microsoft Sans Serif"/>
            </a:endParaRPr>
          </a:p>
          <a:p>
            <a:pPr marR="254000" algn="r">
              <a:lnSpc>
                <a:spcPct val="100000"/>
              </a:lnSpc>
            </a:pPr>
            <a:r>
              <a:rPr sz="1400" spc="-25" dirty="0">
                <a:latin typeface="Microsoft Sans Serif"/>
                <a:cs typeface="Microsoft Sans Serif"/>
              </a:rPr>
              <a:t>that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14" dirty="0">
                <a:latin typeface="Microsoft Sans Serif"/>
                <a:cs typeface="Microsoft Sans Serif"/>
              </a:rPr>
              <a:t>have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r>
              <a:rPr sz="1400" spc="-17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possible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correlation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other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geographical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factors</a:t>
            </a:r>
            <a:endParaRPr sz="1400">
              <a:latin typeface="Microsoft Sans Serif"/>
              <a:cs typeface="Microsoft Sans Serif"/>
            </a:endParaRPr>
          </a:p>
          <a:p>
            <a:pPr marL="408305" indent="-28702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1400" spc="-70" dirty="0">
                <a:latin typeface="Microsoft Sans Serif"/>
                <a:cs typeface="Microsoft Sans Serif"/>
              </a:rPr>
              <a:t>Flight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delay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mathematically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a  </a:t>
            </a:r>
            <a:r>
              <a:rPr sz="1400" spc="-35" dirty="0">
                <a:latin typeface="Microsoft Sans Serif"/>
                <a:cs typeface="Microsoft Sans Serif"/>
              </a:rPr>
              <a:t>function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that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depends</a:t>
            </a:r>
            <a:endParaRPr sz="1400">
              <a:latin typeface="Microsoft Sans Serif"/>
              <a:cs typeface="Microsoft Sans Serif"/>
            </a:endParaRPr>
          </a:p>
          <a:p>
            <a:pPr marL="408305">
              <a:lnSpc>
                <a:spcPct val="100000"/>
              </a:lnSpc>
            </a:pPr>
            <a:r>
              <a:rPr sz="1400" spc="-65" dirty="0">
                <a:latin typeface="Microsoft Sans Serif"/>
                <a:cs typeface="Microsoft Sans Serif"/>
              </a:rPr>
              <a:t>independent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factors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like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efficiency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and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KPI’s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10" dirty="0">
                <a:latin typeface="Microsoft Sans Serif"/>
                <a:cs typeface="Microsoft Sans Serif"/>
              </a:rPr>
              <a:t>always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play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endParaRPr sz="1400">
              <a:latin typeface="Microsoft Sans Serif"/>
              <a:cs typeface="Microsoft Sans Serif"/>
            </a:endParaRPr>
          </a:p>
          <a:p>
            <a:pPr marL="408305">
              <a:lnSpc>
                <a:spcPct val="100000"/>
              </a:lnSpc>
            </a:pPr>
            <a:r>
              <a:rPr sz="1400" spc="-30" dirty="0">
                <a:latin typeface="Microsoft Sans Serif"/>
                <a:cs typeface="Microsoft Sans Serif"/>
              </a:rPr>
              <a:t>traditionally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major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role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in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86583" y="1543811"/>
            <a:ext cx="2181225" cy="1958339"/>
            <a:chOff x="2386583" y="1543811"/>
            <a:chExt cx="2181225" cy="195833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583" y="1543811"/>
              <a:ext cx="2180844" cy="16352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17063" y="2029967"/>
              <a:ext cx="2150745" cy="946785"/>
            </a:xfrm>
            <a:custGeom>
              <a:avLst/>
              <a:gdLst/>
              <a:ahLst/>
              <a:cxnLst/>
              <a:rect l="l" t="t" r="r" b="b"/>
              <a:pathLst>
                <a:path w="2150745" h="946785">
                  <a:moveTo>
                    <a:pt x="2150364" y="0"/>
                  </a:moveTo>
                  <a:lnTo>
                    <a:pt x="0" y="0"/>
                  </a:lnTo>
                  <a:lnTo>
                    <a:pt x="0" y="946403"/>
                  </a:lnTo>
                  <a:lnTo>
                    <a:pt x="2150364" y="946403"/>
                  </a:lnTo>
                  <a:lnTo>
                    <a:pt x="2150364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8791" y="3273551"/>
              <a:ext cx="239268" cy="22860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6166103" y="1363980"/>
            <a:ext cx="5240020" cy="4864735"/>
          </a:xfrm>
          <a:custGeom>
            <a:avLst/>
            <a:gdLst/>
            <a:ahLst/>
            <a:cxnLst/>
            <a:rect l="l" t="t" r="r" b="b"/>
            <a:pathLst>
              <a:path w="5240020" h="4864735">
                <a:moveTo>
                  <a:pt x="5239511" y="0"/>
                </a:moveTo>
                <a:lnTo>
                  <a:pt x="0" y="0"/>
                </a:lnTo>
                <a:lnTo>
                  <a:pt x="0" y="4864608"/>
                </a:lnTo>
                <a:lnTo>
                  <a:pt x="5239511" y="4864608"/>
                </a:lnTo>
                <a:lnTo>
                  <a:pt x="5239511" y="0"/>
                </a:lnTo>
                <a:close/>
              </a:path>
            </a:pathLst>
          </a:custGeom>
          <a:solidFill>
            <a:srgbClr val="F1F1F1">
              <a:alpha val="6078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72907" y="3551173"/>
            <a:ext cx="2038350" cy="245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30"/>
              </a:spcBef>
            </a:pPr>
            <a:r>
              <a:rPr sz="1400" b="1" spc="55" dirty="0">
                <a:latin typeface="Arial"/>
                <a:cs typeface="Arial"/>
              </a:rPr>
              <a:t>Time</a:t>
            </a:r>
            <a:r>
              <a:rPr sz="1400" b="1" spc="-35" dirty="0">
                <a:latin typeface="Arial"/>
                <a:cs typeface="Arial"/>
              </a:rPr>
              <a:t> Series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Forecasting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66103" y="1363980"/>
            <a:ext cx="5240020" cy="486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409575" indent="-287020">
              <a:lnSpc>
                <a:spcPct val="100000"/>
              </a:lnSpc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sz="1400" spc="-40" dirty="0">
                <a:latin typeface="Microsoft Sans Serif"/>
                <a:cs typeface="Microsoft Sans Serif"/>
              </a:rPr>
              <a:t>Prediction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10" dirty="0">
                <a:latin typeface="Microsoft Sans Serif"/>
                <a:cs typeface="Microsoft Sans Serif"/>
              </a:rPr>
              <a:t>always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plays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r>
              <a:rPr sz="1400" spc="-17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major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role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in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demand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capacity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planning</a:t>
            </a:r>
            <a:endParaRPr sz="1400">
              <a:latin typeface="Microsoft Sans Serif"/>
              <a:cs typeface="Microsoft Sans Serif"/>
            </a:endParaRPr>
          </a:p>
          <a:p>
            <a:pPr marL="409575">
              <a:lnSpc>
                <a:spcPct val="100000"/>
              </a:lnSpc>
            </a:pPr>
            <a:r>
              <a:rPr sz="1400" spc="-110" dirty="0">
                <a:latin typeface="Microsoft Sans Serif"/>
                <a:cs typeface="Microsoft Sans Serif"/>
              </a:rPr>
              <a:t>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by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doing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it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resource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allocation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14" dirty="0">
                <a:latin typeface="Microsoft Sans Serif"/>
                <a:cs typeface="Microsoft Sans Serif"/>
              </a:rPr>
              <a:t>can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be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done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efficiently.</a:t>
            </a:r>
            <a:endParaRPr sz="1400">
              <a:latin typeface="Microsoft Sans Serif"/>
              <a:cs typeface="Microsoft Sans Serif"/>
            </a:endParaRPr>
          </a:p>
          <a:p>
            <a:pPr marL="409575" marR="282575" indent="-287020" algn="just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10209" algn="l"/>
              </a:tabLst>
            </a:pPr>
            <a:r>
              <a:rPr sz="1400" spc="-70" dirty="0">
                <a:latin typeface="Microsoft Sans Serif"/>
                <a:cs typeface="Microsoft Sans Serif"/>
              </a:rPr>
              <a:t>Aggregation </a:t>
            </a:r>
            <a:r>
              <a:rPr sz="1400" spc="-120" dirty="0">
                <a:latin typeface="Microsoft Sans Serif"/>
                <a:cs typeface="Microsoft Sans Serif"/>
              </a:rPr>
              <a:t>based </a:t>
            </a:r>
            <a:r>
              <a:rPr sz="1400" spc="-45" dirty="0">
                <a:latin typeface="Microsoft Sans Serif"/>
                <a:cs typeface="Microsoft Sans Serif"/>
              </a:rPr>
              <a:t>on </a:t>
            </a:r>
            <a:r>
              <a:rPr sz="1400" spc="-55" dirty="0">
                <a:latin typeface="Microsoft Sans Serif"/>
                <a:cs typeface="Microsoft Sans Serif"/>
              </a:rPr>
              <a:t>previous </a:t>
            </a:r>
            <a:r>
              <a:rPr sz="1400" spc="-90" dirty="0">
                <a:latin typeface="Microsoft Sans Serif"/>
                <a:cs typeface="Microsoft Sans Serif"/>
              </a:rPr>
              <a:t>data </a:t>
            </a:r>
            <a:r>
              <a:rPr sz="1400" spc="-100" dirty="0">
                <a:latin typeface="Microsoft Sans Serif"/>
                <a:cs typeface="Microsoft Sans Serif"/>
              </a:rPr>
              <a:t>stamps </a:t>
            </a:r>
            <a:r>
              <a:rPr sz="1400" spc="-85" dirty="0">
                <a:latin typeface="Microsoft Sans Serif"/>
                <a:cs typeface="Microsoft Sans Serif"/>
              </a:rPr>
              <a:t>shows </a:t>
            </a:r>
            <a:r>
              <a:rPr sz="1400" spc="-120" dirty="0">
                <a:latin typeface="Microsoft Sans Serif"/>
                <a:cs typeface="Microsoft Sans Serif"/>
              </a:rPr>
              <a:t>us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r>
              <a:rPr sz="1400" spc="-17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definite 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trend </a:t>
            </a:r>
            <a:r>
              <a:rPr sz="1400" spc="-105" dirty="0">
                <a:latin typeface="Microsoft Sans Serif"/>
                <a:cs typeface="Microsoft Sans Serif"/>
              </a:rPr>
              <a:t>and </a:t>
            </a:r>
            <a:r>
              <a:rPr sz="1400" spc="-85" dirty="0">
                <a:latin typeface="Microsoft Sans Serif"/>
                <a:cs typeface="Microsoft Sans Serif"/>
              </a:rPr>
              <a:t>seasonality </a:t>
            </a:r>
            <a:r>
              <a:rPr sz="1400" spc="-55" dirty="0">
                <a:latin typeface="Microsoft Sans Serif"/>
                <a:cs typeface="Microsoft Sans Serif"/>
              </a:rPr>
              <a:t>which </a:t>
            </a:r>
            <a:r>
              <a:rPr sz="1400" spc="-120" dirty="0">
                <a:latin typeface="Microsoft Sans Serif"/>
                <a:cs typeface="Microsoft Sans Serif"/>
              </a:rPr>
              <a:t>can </a:t>
            </a:r>
            <a:r>
              <a:rPr sz="1400" spc="-90" dirty="0">
                <a:latin typeface="Microsoft Sans Serif"/>
                <a:cs typeface="Microsoft Sans Serif"/>
              </a:rPr>
              <a:t>lead </a:t>
            </a:r>
            <a:r>
              <a:rPr sz="1400" spc="-120" dirty="0">
                <a:latin typeface="Microsoft Sans Serif"/>
                <a:cs typeface="Microsoft Sans Serif"/>
              </a:rPr>
              <a:t>us </a:t>
            </a:r>
            <a:r>
              <a:rPr sz="1400" spc="35" dirty="0">
                <a:latin typeface="Microsoft Sans Serif"/>
                <a:cs typeface="Microsoft Sans Serif"/>
              </a:rPr>
              <a:t>to </a:t>
            </a:r>
            <a:r>
              <a:rPr sz="1400" spc="-55" dirty="0">
                <a:latin typeface="Microsoft Sans Serif"/>
                <a:cs typeface="Microsoft Sans Serif"/>
              </a:rPr>
              <a:t>sufficient results </a:t>
            </a:r>
            <a:r>
              <a:rPr sz="1400" spc="15" dirty="0">
                <a:latin typeface="Microsoft Sans Serif"/>
                <a:cs typeface="Microsoft Sans Serif"/>
              </a:rPr>
              <a:t>for 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cause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de</a:t>
            </a:r>
            <a:r>
              <a:rPr sz="1400" spc="-30" dirty="0">
                <a:latin typeface="Microsoft Sans Serif"/>
                <a:cs typeface="Microsoft Sans Serif"/>
              </a:rPr>
              <a:t>l</a:t>
            </a:r>
            <a:r>
              <a:rPr sz="1400" spc="-130" dirty="0">
                <a:latin typeface="Microsoft Sans Serif"/>
                <a:cs typeface="Microsoft Sans Serif"/>
              </a:rPr>
              <a:t>ays.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46747" y="1584959"/>
            <a:ext cx="4197350" cy="1917700"/>
            <a:chOff x="6746747" y="1584959"/>
            <a:chExt cx="4197350" cy="191770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6747" y="1584959"/>
              <a:ext cx="4197096" cy="163677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125967" y="1677924"/>
              <a:ext cx="1626235" cy="1450975"/>
            </a:xfrm>
            <a:custGeom>
              <a:avLst/>
              <a:gdLst/>
              <a:ahLst/>
              <a:cxnLst/>
              <a:rect l="l" t="t" r="r" b="b"/>
              <a:pathLst>
                <a:path w="1626234" h="1450975">
                  <a:moveTo>
                    <a:pt x="1626107" y="0"/>
                  </a:moveTo>
                  <a:lnTo>
                    <a:pt x="0" y="0"/>
                  </a:lnTo>
                  <a:lnTo>
                    <a:pt x="0" y="1450848"/>
                  </a:lnTo>
                  <a:lnTo>
                    <a:pt x="1626107" y="1450848"/>
                  </a:lnTo>
                  <a:lnTo>
                    <a:pt x="1626107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6987" y="3273552"/>
              <a:ext cx="237743" cy="2286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102345" y="6415836"/>
            <a:ext cx="21634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Source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image: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b="1" dirty="0">
                <a:latin typeface="Arial"/>
                <a:cs typeface="Arial"/>
              </a:rPr>
              <a:t>Lufthansa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webite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948" y="1421891"/>
            <a:ext cx="7226934" cy="401320"/>
          </a:xfrm>
          <a:prstGeom prst="rect">
            <a:avLst/>
          </a:prstGeom>
          <a:solidFill>
            <a:srgbClr val="D9D9D9"/>
          </a:solidFill>
          <a:ln w="9144">
            <a:solidFill>
              <a:srgbClr val="FFFF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190"/>
              </a:spcBef>
            </a:pPr>
            <a:r>
              <a:rPr sz="2000" spc="-140" dirty="0">
                <a:latin typeface="Microsoft Sans Serif"/>
                <a:cs typeface="Microsoft Sans Serif"/>
              </a:rPr>
              <a:t>Leveraging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technology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to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proactively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reduce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delay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85" dirty="0">
                <a:latin typeface="Microsoft Sans Serif"/>
                <a:cs typeface="Microsoft Sans Serif"/>
              </a:rPr>
              <a:t>causes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3418" y="6408826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252525"/>
                </a:solidFill>
                <a:latin typeface="Arial MT"/>
                <a:cs typeface="Arial MT"/>
              </a:rPr>
              <a:t>16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8116" y="2334767"/>
            <a:ext cx="10388600" cy="1718310"/>
            <a:chOff x="928116" y="2334767"/>
            <a:chExt cx="10388600" cy="1718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3205" y="2342383"/>
              <a:ext cx="3143263" cy="1704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7596" y="2392679"/>
              <a:ext cx="3032760" cy="1602105"/>
            </a:xfrm>
            <a:custGeom>
              <a:avLst/>
              <a:gdLst/>
              <a:ahLst/>
              <a:cxnLst/>
              <a:rect l="l" t="t" r="r" b="b"/>
              <a:pathLst>
                <a:path w="3032759" h="1602104">
                  <a:moveTo>
                    <a:pt x="2140965" y="0"/>
                  </a:moveTo>
                  <a:lnTo>
                    <a:pt x="0" y="0"/>
                  </a:lnTo>
                  <a:lnTo>
                    <a:pt x="0" y="1601724"/>
                  </a:lnTo>
                  <a:lnTo>
                    <a:pt x="2140965" y="1601724"/>
                  </a:lnTo>
                  <a:lnTo>
                    <a:pt x="2140965" y="1043432"/>
                  </a:lnTo>
                  <a:lnTo>
                    <a:pt x="2643885" y="1043432"/>
                  </a:lnTo>
                  <a:lnTo>
                    <a:pt x="2643885" y="1211326"/>
                  </a:lnTo>
                  <a:lnTo>
                    <a:pt x="3032759" y="800862"/>
                  </a:lnTo>
                  <a:lnTo>
                    <a:pt x="2643885" y="390398"/>
                  </a:lnTo>
                  <a:lnTo>
                    <a:pt x="2643885" y="558292"/>
                  </a:lnTo>
                  <a:lnTo>
                    <a:pt x="2140965" y="558292"/>
                  </a:lnTo>
                  <a:lnTo>
                    <a:pt x="2140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7596" y="2392679"/>
              <a:ext cx="3032760" cy="1602105"/>
            </a:xfrm>
            <a:custGeom>
              <a:avLst/>
              <a:gdLst/>
              <a:ahLst/>
              <a:cxnLst/>
              <a:rect l="l" t="t" r="r" b="b"/>
              <a:pathLst>
                <a:path w="3032759" h="1602104">
                  <a:moveTo>
                    <a:pt x="0" y="0"/>
                  </a:moveTo>
                  <a:lnTo>
                    <a:pt x="2140965" y="0"/>
                  </a:lnTo>
                  <a:lnTo>
                    <a:pt x="2140965" y="558292"/>
                  </a:lnTo>
                  <a:lnTo>
                    <a:pt x="2643885" y="558292"/>
                  </a:lnTo>
                  <a:lnTo>
                    <a:pt x="2643885" y="390398"/>
                  </a:lnTo>
                  <a:lnTo>
                    <a:pt x="3032759" y="800862"/>
                  </a:lnTo>
                  <a:lnTo>
                    <a:pt x="2643885" y="1211326"/>
                  </a:lnTo>
                  <a:lnTo>
                    <a:pt x="2643885" y="1043432"/>
                  </a:lnTo>
                  <a:lnTo>
                    <a:pt x="2140965" y="1043432"/>
                  </a:lnTo>
                  <a:lnTo>
                    <a:pt x="2140965" y="1601724"/>
                  </a:lnTo>
                  <a:lnTo>
                    <a:pt x="0" y="1601724"/>
                  </a:lnTo>
                  <a:lnTo>
                    <a:pt x="0" y="0"/>
                  </a:lnTo>
                  <a:close/>
                </a:path>
              </a:pathLst>
            </a:custGeom>
            <a:ln w="64008">
              <a:solidFill>
                <a:srgbClr val="6C9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3100" y="2334767"/>
              <a:ext cx="3160013" cy="17183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86627" y="2394203"/>
              <a:ext cx="3031490" cy="1602105"/>
            </a:xfrm>
            <a:custGeom>
              <a:avLst/>
              <a:gdLst/>
              <a:ahLst/>
              <a:cxnLst/>
              <a:rect l="l" t="t" r="r" b="b"/>
              <a:pathLst>
                <a:path w="3031490" h="1602104">
                  <a:moveTo>
                    <a:pt x="2130171" y="0"/>
                  </a:moveTo>
                  <a:lnTo>
                    <a:pt x="0" y="0"/>
                  </a:lnTo>
                  <a:lnTo>
                    <a:pt x="0" y="1601724"/>
                  </a:lnTo>
                  <a:lnTo>
                    <a:pt x="2130171" y="1601724"/>
                  </a:lnTo>
                  <a:lnTo>
                    <a:pt x="2130171" y="1043432"/>
                  </a:lnTo>
                  <a:lnTo>
                    <a:pt x="2642362" y="1043432"/>
                  </a:lnTo>
                  <a:lnTo>
                    <a:pt x="2642362" y="1211326"/>
                  </a:lnTo>
                  <a:lnTo>
                    <a:pt x="3031236" y="800862"/>
                  </a:lnTo>
                  <a:lnTo>
                    <a:pt x="2642362" y="390398"/>
                  </a:lnTo>
                  <a:lnTo>
                    <a:pt x="2642362" y="558292"/>
                  </a:lnTo>
                  <a:lnTo>
                    <a:pt x="2130171" y="558292"/>
                  </a:lnTo>
                  <a:lnTo>
                    <a:pt x="2130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6627" y="2394203"/>
              <a:ext cx="3031490" cy="1602105"/>
            </a:xfrm>
            <a:custGeom>
              <a:avLst/>
              <a:gdLst/>
              <a:ahLst/>
              <a:cxnLst/>
              <a:rect l="l" t="t" r="r" b="b"/>
              <a:pathLst>
                <a:path w="3031490" h="1602104">
                  <a:moveTo>
                    <a:pt x="0" y="0"/>
                  </a:moveTo>
                  <a:lnTo>
                    <a:pt x="2130171" y="0"/>
                  </a:lnTo>
                  <a:lnTo>
                    <a:pt x="2130171" y="558292"/>
                  </a:lnTo>
                  <a:lnTo>
                    <a:pt x="2642362" y="558292"/>
                  </a:lnTo>
                  <a:lnTo>
                    <a:pt x="2642362" y="390398"/>
                  </a:lnTo>
                  <a:lnTo>
                    <a:pt x="3031236" y="800862"/>
                  </a:lnTo>
                  <a:lnTo>
                    <a:pt x="2642362" y="1211326"/>
                  </a:lnTo>
                  <a:lnTo>
                    <a:pt x="2642362" y="1043432"/>
                  </a:lnTo>
                  <a:lnTo>
                    <a:pt x="2130171" y="1043432"/>
                  </a:lnTo>
                  <a:lnTo>
                    <a:pt x="2130171" y="1601724"/>
                  </a:lnTo>
                  <a:lnTo>
                    <a:pt x="0" y="1601724"/>
                  </a:lnTo>
                  <a:lnTo>
                    <a:pt x="0" y="0"/>
                  </a:lnTo>
                  <a:close/>
                </a:path>
              </a:pathLst>
            </a:custGeom>
            <a:ln w="64008">
              <a:solidFill>
                <a:srgbClr val="C1E6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0608" y="2334767"/>
              <a:ext cx="3160014" cy="17183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74136" y="2394203"/>
              <a:ext cx="3031490" cy="1602105"/>
            </a:xfrm>
            <a:custGeom>
              <a:avLst/>
              <a:gdLst/>
              <a:ahLst/>
              <a:cxnLst/>
              <a:rect l="l" t="t" r="r" b="b"/>
              <a:pathLst>
                <a:path w="3031490" h="1602104">
                  <a:moveTo>
                    <a:pt x="2160016" y="0"/>
                  </a:moveTo>
                  <a:lnTo>
                    <a:pt x="0" y="0"/>
                  </a:lnTo>
                  <a:lnTo>
                    <a:pt x="0" y="1601724"/>
                  </a:lnTo>
                  <a:lnTo>
                    <a:pt x="2160016" y="1601724"/>
                  </a:lnTo>
                  <a:lnTo>
                    <a:pt x="2160016" y="1043432"/>
                  </a:lnTo>
                  <a:lnTo>
                    <a:pt x="2642362" y="1043432"/>
                  </a:lnTo>
                  <a:lnTo>
                    <a:pt x="2642362" y="1211326"/>
                  </a:lnTo>
                  <a:lnTo>
                    <a:pt x="3031236" y="800862"/>
                  </a:lnTo>
                  <a:lnTo>
                    <a:pt x="2642362" y="390398"/>
                  </a:lnTo>
                  <a:lnTo>
                    <a:pt x="2642362" y="558292"/>
                  </a:lnTo>
                  <a:lnTo>
                    <a:pt x="2160016" y="558292"/>
                  </a:lnTo>
                  <a:lnTo>
                    <a:pt x="2160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74136" y="2394203"/>
              <a:ext cx="3031490" cy="1602105"/>
            </a:xfrm>
            <a:custGeom>
              <a:avLst/>
              <a:gdLst/>
              <a:ahLst/>
              <a:cxnLst/>
              <a:rect l="l" t="t" r="r" b="b"/>
              <a:pathLst>
                <a:path w="3031490" h="1602104">
                  <a:moveTo>
                    <a:pt x="0" y="0"/>
                  </a:moveTo>
                  <a:lnTo>
                    <a:pt x="2160016" y="0"/>
                  </a:lnTo>
                  <a:lnTo>
                    <a:pt x="2160016" y="558292"/>
                  </a:lnTo>
                  <a:lnTo>
                    <a:pt x="2642362" y="558292"/>
                  </a:lnTo>
                  <a:lnTo>
                    <a:pt x="2642362" y="390398"/>
                  </a:lnTo>
                  <a:lnTo>
                    <a:pt x="3031236" y="800862"/>
                  </a:lnTo>
                  <a:lnTo>
                    <a:pt x="2642362" y="1211326"/>
                  </a:lnTo>
                  <a:lnTo>
                    <a:pt x="2642362" y="1043432"/>
                  </a:lnTo>
                  <a:lnTo>
                    <a:pt x="2160016" y="1043432"/>
                  </a:lnTo>
                  <a:lnTo>
                    <a:pt x="2160016" y="1601724"/>
                  </a:lnTo>
                  <a:lnTo>
                    <a:pt x="0" y="1601724"/>
                  </a:lnTo>
                  <a:lnTo>
                    <a:pt x="0" y="0"/>
                  </a:lnTo>
                  <a:close/>
                </a:path>
              </a:pathLst>
            </a:custGeom>
            <a:ln w="64008">
              <a:solidFill>
                <a:srgbClr val="D5E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116" y="2334767"/>
              <a:ext cx="3161538" cy="171831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61644" y="2394203"/>
              <a:ext cx="3032760" cy="1602105"/>
            </a:xfrm>
            <a:custGeom>
              <a:avLst/>
              <a:gdLst/>
              <a:ahLst/>
              <a:cxnLst/>
              <a:rect l="l" t="t" r="r" b="b"/>
              <a:pathLst>
                <a:path w="3032760" h="1602104">
                  <a:moveTo>
                    <a:pt x="2150999" y="0"/>
                  </a:moveTo>
                  <a:lnTo>
                    <a:pt x="0" y="0"/>
                  </a:lnTo>
                  <a:lnTo>
                    <a:pt x="0" y="1601724"/>
                  </a:lnTo>
                  <a:lnTo>
                    <a:pt x="2150999" y="1601724"/>
                  </a:lnTo>
                  <a:lnTo>
                    <a:pt x="2150999" y="1043432"/>
                  </a:lnTo>
                  <a:lnTo>
                    <a:pt x="2643885" y="1043432"/>
                  </a:lnTo>
                  <a:lnTo>
                    <a:pt x="2643885" y="1211326"/>
                  </a:lnTo>
                  <a:lnTo>
                    <a:pt x="3032760" y="800862"/>
                  </a:lnTo>
                  <a:lnTo>
                    <a:pt x="2643885" y="390398"/>
                  </a:lnTo>
                  <a:lnTo>
                    <a:pt x="2643885" y="558292"/>
                  </a:lnTo>
                  <a:lnTo>
                    <a:pt x="2150999" y="558292"/>
                  </a:lnTo>
                  <a:lnTo>
                    <a:pt x="2150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1644" y="2394203"/>
              <a:ext cx="3032760" cy="1602105"/>
            </a:xfrm>
            <a:custGeom>
              <a:avLst/>
              <a:gdLst/>
              <a:ahLst/>
              <a:cxnLst/>
              <a:rect l="l" t="t" r="r" b="b"/>
              <a:pathLst>
                <a:path w="3032760" h="1602104">
                  <a:moveTo>
                    <a:pt x="0" y="0"/>
                  </a:moveTo>
                  <a:lnTo>
                    <a:pt x="2150999" y="0"/>
                  </a:lnTo>
                  <a:lnTo>
                    <a:pt x="2150999" y="558292"/>
                  </a:lnTo>
                  <a:lnTo>
                    <a:pt x="2643885" y="558292"/>
                  </a:lnTo>
                  <a:lnTo>
                    <a:pt x="2643885" y="390398"/>
                  </a:lnTo>
                  <a:lnTo>
                    <a:pt x="3032760" y="800862"/>
                  </a:lnTo>
                  <a:lnTo>
                    <a:pt x="2643885" y="1211326"/>
                  </a:lnTo>
                  <a:lnTo>
                    <a:pt x="2643885" y="1043432"/>
                  </a:lnTo>
                  <a:lnTo>
                    <a:pt x="2150999" y="1043432"/>
                  </a:lnTo>
                  <a:lnTo>
                    <a:pt x="2150999" y="1601724"/>
                  </a:lnTo>
                  <a:lnTo>
                    <a:pt x="0" y="1601724"/>
                  </a:lnTo>
                  <a:lnTo>
                    <a:pt x="0" y="0"/>
                  </a:lnTo>
                  <a:close/>
                </a:path>
              </a:pathLst>
            </a:custGeom>
            <a:ln w="64008">
              <a:solidFill>
                <a:srgbClr val="EAF7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9220" y="2641091"/>
              <a:ext cx="1382268" cy="10622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66032" y="2779775"/>
              <a:ext cx="1184148" cy="82753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8524" y="2689859"/>
              <a:ext cx="1353312" cy="9585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80347" y="2676143"/>
              <a:ext cx="1363979" cy="103479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82927" y="2063877"/>
            <a:ext cx="630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latin typeface="Microsoft Sans Serif"/>
                <a:cs typeface="Microsoft Sans Serif"/>
              </a:rPr>
              <a:t>R</a:t>
            </a:r>
            <a:r>
              <a:rPr sz="1200" spc="-80" dirty="0">
                <a:latin typeface="Microsoft Sans Serif"/>
                <a:cs typeface="Microsoft Sans Serif"/>
              </a:rPr>
              <a:t>aw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65" dirty="0">
                <a:latin typeface="Microsoft Sans Serif"/>
                <a:cs typeface="Microsoft Sans Serif"/>
              </a:rPr>
              <a:t>Da</a:t>
            </a:r>
            <a:r>
              <a:rPr sz="1200" spc="-45" dirty="0">
                <a:latin typeface="Microsoft Sans Serif"/>
                <a:cs typeface="Microsoft Sans Serif"/>
              </a:rPr>
              <a:t>ta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4091" y="2057780"/>
            <a:ext cx="1235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Microsoft Sans Serif"/>
                <a:cs typeface="Microsoft Sans Serif"/>
              </a:rPr>
              <a:t>M</a:t>
            </a:r>
            <a:r>
              <a:rPr sz="1200" spc="-35" dirty="0">
                <a:latin typeface="Microsoft Sans Serif"/>
                <a:cs typeface="Microsoft Sans Serif"/>
              </a:rPr>
              <a:t>o</a:t>
            </a:r>
            <a:r>
              <a:rPr sz="1200" spc="-45" dirty="0">
                <a:latin typeface="Microsoft Sans Serif"/>
                <a:cs typeface="Microsoft Sans Serif"/>
              </a:rPr>
              <a:t>dell</a:t>
            </a:r>
            <a:r>
              <a:rPr sz="1200" spc="-75" dirty="0">
                <a:latin typeface="Microsoft Sans Serif"/>
                <a:cs typeface="Microsoft Sans Serif"/>
              </a:rPr>
              <a:t>in</a:t>
            </a:r>
            <a:r>
              <a:rPr sz="1200" spc="-100" dirty="0">
                <a:latin typeface="Microsoft Sans Serif"/>
                <a:cs typeface="Microsoft Sans Serif"/>
              </a:rPr>
              <a:t>g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55" dirty="0">
                <a:latin typeface="Microsoft Sans Serif"/>
                <a:cs typeface="Microsoft Sans Serif"/>
              </a:rPr>
              <a:t>a</a:t>
            </a:r>
            <a:r>
              <a:rPr sz="1200" spc="-65" dirty="0">
                <a:latin typeface="Microsoft Sans Serif"/>
                <a:cs typeface="Microsoft Sans Serif"/>
              </a:rPr>
              <a:t>nd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K</a:t>
            </a:r>
            <a:r>
              <a:rPr sz="1200" spc="-95" dirty="0">
                <a:latin typeface="Microsoft Sans Serif"/>
                <a:cs typeface="Microsoft Sans Serif"/>
              </a:rPr>
              <a:t>PI‘s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59453" y="2035809"/>
            <a:ext cx="5894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5515" algn="l"/>
              </a:tabLst>
            </a:pPr>
            <a:r>
              <a:rPr sz="1200" spc="-65" dirty="0">
                <a:latin typeface="Microsoft Sans Serif"/>
                <a:cs typeface="Microsoft Sans Serif"/>
              </a:rPr>
              <a:t>Feature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80" dirty="0">
                <a:latin typeface="Microsoft Sans Serif"/>
                <a:cs typeface="Microsoft Sans Serif"/>
              </a:rPr>
              <a:t>Engineering	Results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5" dirty="0">
                <a:latin typeface="Microsoft Sans Serif"/>
                <a:cs typeface="Microsoft Sans Serif"/>
              </a:rPr>
              <a:t>&amp;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65" dirty="0">
                <a:latin typeface="Microsoft Sans Serif"/>
                <a:cs typeface="Microsoft Sans Serif"/>
              </a:rPr>
              <a:t>Strategy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752213" y="87884"/>
            <a:ext cx="271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sz="3600" b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Map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9472" y="4507991"/>
            <a:ext cx="4528185" cy="486409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13652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75"/>
              </a:spcBef>
            </a:pPr>
            <a:r>
              <a:rPr sz="1400" spc="-75" dirty="0">
                <a:latin typeface="Microsoft Sans Serif"/>
                <a:cs typeface="Microsoft Sans Serif"/>
              </a:rPr>
              <a:t>Preparing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raw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data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and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performing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feature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engineering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55264" y="4137659"/>
            <a:ext cx="237744" cy="2286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015228" y="4507991"/>
            <a:ext cx="2047239" cy="486409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29845" rIns="0" bIns="0" rtlCol="0">
            <a:spAutoFit/>
          </a:bodyPr>
          <a:lstStyle/>
          <a:p>
            <a:pPr marL="122555" marR="161290">
              <a:lnSpc>
                <a:spcPct val="100000"/>
              </a:lnSpc>
              <a:spcBef>
                <a:spcPts val="235"/>
              </a:spcBef>
            </a:pPr>
            <a:r>
              <a:rPr sz="1400" spc="-15" dirty="0">
                <a:latin typeface="Microsoft Sans Serif"/>
                <a:cs typeface="Microsoft Sans Serif"/>
              </a:rPr>
              <a:t>T</a:t>
            </a:r>
            <a:r>
              <a:rPr sz="1400" spc="-5" dirty="0">
                <a:latin typeface="Microsoft Sans Serif"/>
                <a:cs typeface="Microsoft Sans Serif"/>
              </a:rPr>
              <a:t>i</a:t>
            </a:r>
            <a:r>
              <a:rPr sz="1400" spc="-95" dirty="0">
                <a:latin typeface="Microsoft Sans Serif"/>
                <a:cs typeface="Microsoft Sans Serif"/>
              </a:rPr>
              <a:t>me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95" dirty="0">
                <a:latin typeface="Microsoft Sans Serif"/>
                <a:cs typeface="Microsoft Sans Serif"/>
              </a:rPr>
              <a:t>S</a:t>
            </a:r>
            <a:r>
              <a:rPr sz="1400" spc="-15" dirty="0">
                <a:latin typeface="Microsoft Sans Serif"/>
                <a:cs typeface="Microsoft Sans Serif"/>
              </a:rPr>
              <a:t>eri</a:t>
            </a:r>
            <a:r>
              <a:rPr sz="1400" spc="-135" dirty="0">
                <a:latin typeface="Microsoft Sans Serif"/>
                <a:cs typeface="Microsoft Sans Serif"/>
              </a:rPr>
              <a:t>es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M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75" dirty="0">
                <a:latin typeface="Microsoft Sans Serif"/>
                <a:cs typeface="Microsoft Sans Serif"/>
              </a:rPr>
              <a:t>de</a:t>
            </a:r>
            <a:r>
              <a:rPr sz="1400" spc="-30" dirty="0">
                <a:latin typeface="Microsoft Sans Serif"/>
                <a:cs typeface="Microsoft Sans Serif"/>
              </a:rPr>
              <a:t>l</a:t>
            </a:r>
            <a:r>
              <a:rPr sz="1400" spc="-15" dirty="0">
                <a:latin typeface="Microsoft Sans Serif"/>
                <a:cs typeface="Microsoft Sans Serif"/>
              </a:rPr>
              <a:t>li</a:t>
            </a:r>
            <a:r>
              <a:rPr sz="1400" spc="-80" dirty="0">
                <a:latin typeface="Microsoft Sans Serif"/>
                <a:cs typeface="Microsoft Sans Serif"/>
              </a:rPr>
              <a:t>n</a:t>
            </a:r>
            <a:r>
              <a:rPr sz="1400" spc="-180" dirty="0">
                <a:latin typeface="Microsoft Sans Serif"/>
                <a:cs typeface="Microsoft Sans Serif"/>
              </a:rPr>
              <a:t>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&amp;  </a:t>
            </a:r>
            <a:r>
              <a:rPr sz="1400" spc="-90" dirty="0">
                <a:latin typeface="Microsoft Sans Serif"/>
                <a:cs typeface="Microsoft Sans Serif"/>
              </a:rPr>
              <a:t>Visual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Insights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18959" y="4162044"/>
            <a:ext cx="239268" cy="22860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392668" y="4507991"/>
            <a:ext cx="2047239" cy="486409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29845" rIns="0" bIns="0" rtlCol="0">
            <a:spAutoFit/>
          </a:bodyPr>
          <a:lstStyle/>
          <a:p>
            <a:pPr marL="416559" marR="407670" indent="-1905">
              <a:lnSpc>
                <a:spcPct val="100000"/>
              </a:lnSpc>
              <a:spcBef>
                <a:spcPts val="235"/>
              </a:spcBef>
            </a:pPr>
            <a:r>
              <a:rPr sz="1400" spc="-40" dirty="0">
                <a:latin typeface="Microsoft Sans Serif"/>
                <a:cs typeface="Microsoft Sans Serif"/>
              </a:rPr>
              <a:t>Perform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dema</a:t>
            </a:r>
            <a:r>
              <a:rPr sz="1400" spc="-90" dirty="0">
                <a:latin typeface="Microsoft Sans Serif"/>
                <a:cs typeface="Microsoft Sans Serif"/>
              </a:rPr>
              <a:t>n</a:t>
            </a:r>
            <a:r>
              <a:rPr sz="1400" spc="-45" dirty="0">
                <a:latin typeface="Microsoft Sans Serif"/>
                <a:cs typeface="Microsoft Sans Serif"/>
              </a:rPr>
              <a:t>d  </a:t>
            </a:r>
            <a:r>
              <a:rPr sz="1400" spc="-105" dirty="0">
                <a:latin typeface="Microsoft Sans Serif"/>
                <a:cs typeface="Microsoft Sans Serif"/>
              </a:rPr>
              <a:t>capaci</a:t>
            </a:r>
            <a:r>
              <a:rPr sz="1400" spc="-5" dirty="0">
                <a:latin typeface="Microsoft Sans Serif"/>
                <a:cs typeface="Microsoft Sans Serif"/>
              </a:rPr>
              <a:t>ty </a:t>
            </a:r>
            <a:r>
              <a:rPr sz="1400" spc="-80" dirty="0">
                <a:latin typeface="Microsoft Sans Serif"/>
                <a:cs typeface="Microsoft Sans Serif"/>
              </a:rPr>
              <a:t>p</a:t>
            </a:r>
            <a:r>
              <a:rPr sz="1400" spc="-15" dirty="0">
                <a:latin typeface="Microsoft Sans Serif"/>
                <a:cs typeface="Microsoft Sans Serif"/>
              </a:rPr>
              <a:t>l</a:t>
            </a:r>
            <a:r>
              <a:rPr sz="1400" spc="-130" dirty="0">
                <a:latin typeface="Microsoft Sans Serif"/>
                <a:cs typeface="Microsoft Sans Serif"/>
              </a:rPr>
              <a:t>a</a:t>
            </a:r>
            <a:r>
              <a:rPr sz="1400" spc="-125" dirty="0">
                <a:latin typeface="Microsoft Sans Serif"/>
                <a:cs typeface="Microsoft Sans Serif"/>
              </a:rPr>
              <a:t>n</a:t>
            </a:r>
            <a:r>
              <a:rPr sz="1400" spc="-80" dirty="0">
                <a:latin typeface="Microsoft Sans Serif"/>
                <a:cs typeface="Microsoft Sans Serif"/>
              </a:rPr>
              <a:t>n</a:t>
            </a:r>
            <a:r>
              <a:rPr sz="1400" spc="-15" dirty="0">
                <a:latin typeface="Microsoft Sans Serif"/>
                <a:cs typeface="Microsoft Sans Serif"/>
              </a:rPr>
              <a:t>i</a:t>
            </a:r>
            <a:r>
              <a:rPr sz="1400" spc="-80" dirty="0">
                <a:latin typeface="Microsoft Sans Serif"/>
                <a:cs typeface="Microsoft Sans Serif"/>
              </a:rPr>
              <a:t>n</a:t>
            </a:r>
            <a:r>
              <a:rPr sz="1400" spc="-180" dirty="0">
                <a:latin typeface="Microsoft Sans Serif"/>
                <a:cs typeface="Microsoft Sans Serif"/>
              </a:rPr>
              <a:t>g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65919" y="4158996"/>
            <a:ext cx="239268" cy="22860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8170926" y="6415836"/>
            <a:ext cx="20262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Source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image: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b="1" dirty="0">
                <a:latin typeface="Arial"/>
                <a:cs typeface="Arial"/>
              </a:rPr>
              <a:t>Google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Images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3418" y="6408826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18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5225" y="87884"/>
            <a:ext cx="4806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45" dirty="0">
                <a:solidFill>
                  <a:srgbClr val="000000"/>
                </a:solidFill>
                <a:latin typeface="Arial"/>
                <a:cs typeface="Arial"/>
              </a:rPr>
              <a:t>Time</a:t>
            </a:r>
            <a:r>
              <a:rPr sz="36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90" dirty="0">
                <a:solidFill>
                  <a:srgbClr val="000000"/>
                </a:solidFill>
                <a:latin typeface="Arial"/>
                <a:cs typeface="Arial"/>
              </a:rPr>
              <a:t>Series</a:t>
            </a:r>
            <a:r>
              <a:rPr sz="36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000000"/>
                </a:solidFill>
                <a:latin typeface="Arial"/>
                <a:cs typeface="Arial"/>
              </a:rPr>
              <a:t>Modelling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4684" y="1310639"/>
            <a:ext cx="5240020" cy="2077720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Deductions</a:t>
            </a:r>
            <a:endParaRPr sz="1400">
              <a:latin typeface="Arial"/>
              <a:cs typeface="Arial"/>
            </a:endParaRPr>
          </a:p>
          <a:p>
            <a:pPr marL="409575" marR="17081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sz="1400" spc="-70" dirty="0">
                <a:latin typeface="Microsoft Sans Serif"/>
                <a:cs typeface="Microsoft Sans Serif"/>
              </a:rPr>
              <a:t>Flight </a:t>
            </a:r>
            <a:r>
              <a:rPr sz="1400" spc="-90" dirty="0">
                <a:latin typeface="Microsoft Sans Serif"/>
                <a:cs typeface="Microsoft Sans Serif"/>
              </a:rPr>
              <a:t>delay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r>
              <a:rPr sz="1400" spc="-175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moving </a:t>
            </a:r>
            <a:r>
              <a:rPr sz="1400" spc="-110" dirty="0">
                <a:latin typeface="Microsoft Sans Serif"/>
                <a:cs typeface="Microsoft Sans Serif"/>
              </a:rPr>
              <a:t>average</a:t>
            </a:r>
            <a:r>
              <a:rPr sz="1400" spc="-10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of </a:t>
            </a:r>
            <a:r>
              <a:rPr sz="1400" spc="-30" dirty="0">
                <a:latin typeface="Microsoft Sans Serif"/>
                <a:cs typeface="Microsoft Sans Serif"/>
              </a:rPr>
              <a:t>window </a:t>
            </a:r>
            <a:r>
              <a:rPr sz="1400" spc="-100" dirty="0">
                <a:latin typeface="Microsoft Sans Serif"/>
                <a:cs typeface="Microsoft Sans Serif"/>
              </a:rPr>
              <a:t>size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3 </a:t>
            </a:r>
            <a:r>
              <a:rPr sz="1400" spc="-85" dirty="0">
                <a:latin typeface="Microsoft Sans Serif"/>
                <a:cs typeface="Microsoft Sans Serif"/>
              </a:rPr>
              <a:t>shows </a:t>
            </a:r>
            <a:r>
              <a:rPr sz="1400" spc="-90" dirty="0">
                <a:latin typeface="Microsoft Sans Serif"/>
                <a:cs typeface="Microsoft Sans Serif"/>
              </a:rPr>
              <a:t>delay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</a:t>
            </a:r>
            <a:r>
              <a:rPr sz="1400" spc="-5" dirty="0">
                <a:latin typeface="Microsoft Sans Serif"/>
                <a:cs typeface="Microsoft Sans Serif"/>
              </a:rPr>
              <a:t>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upp</a:t>
            </a:r>
            <a:r>
              <a:rPr sz="1400" spc="-10" dirty="0">
                <a:latin typeface="Microsoft Sans Serif"/>
                <a:cs typeface="Microsoft Sans Serif"/>
              </a:rPr>
              <a:t>er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b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80" dirty="0">
                <a:latin typeface="Microsoft Sans Serif"/>
                <a:cs typeface="Microsoft Sans Serif"/>
              </a:rPr>
              <a:t>un</a:t>
            </a:r>
            <a:r>
              <a:rPr sz="1400" spc="-65" dirty="0">
                <a:latin typeface="Microsoft Sans Serif"/>
                <a:cs typeface="Microsoft Sans Serif"/>
              </a:rPr>
              <a:t>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a</a:t>
            </a:r>
            <a:r>
              <a:rPr sz="1400" spc="-125" dirty="0">
                <a:latin typeface="Microsoft Sans Serif"/>
                <a:cs typeface="Microsoft Sans Serif"/>
              </a:rPr>
              <a:t>n</a:t>
            </a:r>
            <a:r>
              <a:rPr sz="1400" spc="-65" dirty="0">
                <a:latin typeface="Microsoft Sans Serif"/>
                <a:cs typeface="Microsoft Sans Serif"/>
              </a:rPr>
              <a:t>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l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15" dirty="0">
                <a:latin typeface="Microsoft Sans Serif"/>
                <a:cs typeface="Microsoft Sans Serif"/>
              </a:rPr>
              <a:t>we</a:t>
            </a:r>
            <a:r>
              <a:rPr sz="1400" spc="-5" dirty="0">
                <a:latin typeface="Microsoft Sans Serif"/>
                <a:cs typeface="Microsoft Sans Serif"/>
              </a:rPr>
              <a:t>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b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80" dirty="0">
                <a:latin typeface="Microsoft Sans Serif"/>
                <a:cs typeface="Microsoft Sans Serif"/>
              </a:rPr>
              <a:t>un</a:t>
            </a:r>
            <a:r>
              <a:rPr sz="1400" spc="-65" dirty="0">
                <a:latin typeface="Microsoft Sans Serif"/>
                <a:cs typeface="Microsoft Sans Serif"/>
              </a:rPr>
              <a:t>d</a:t>
            </a:r>
            <a:endParaRPr sz="1400">
              <a:latin typeface="Microsoft Sans Serif"/>
              <a:cs typeface="Microsoft Sans Serif"/>
            </a:endParaRPr>
          </a:p>
          <a:p>
            <a:pPr marL="409575" marR="596900" indent="-28702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sz="1400" spc="-60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order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to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0" dirty="0">
                <a:latin typeface="Microsoft Sans Serif"/>
                <a:cs typeface="Microsoft Sans Serif"/>
              </a:rPr>
              <a:t>make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data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stationary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we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do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first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order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differencing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and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try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to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find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out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35" dirty="0">
                <a:latin typeface="Microsoft Sans Serif"/>
                <a:cs typeface="Microsoft Sans Serif"/>
              </a:rPr>
              <a:t>lags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10" dirty="0">
                <a:latin typeface="Microsoft Sans Serif"/>
                <a:cs typeface="Microsoft Sans Serif"/>
              </a:rPr>
              <a:t>PACF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and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ACF.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345" y="6415836"/>
            <a:ext cx="21634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Source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image: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b="1" dirty="0">
                <a:latin typeface="Arial"/>
                <a:cs typeface="Arial"/>
              </a:rPr>
              <a:t>Lufthansa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webite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0664" y="1025652"/>
            <a:ext cx="5188585" cy="2362200"/>
            <a:chOff x="460664" y="1025652"/>
            <a:chExt cx="5188585" cy="23622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664" y="1025652"/>
              <a:ext cx="5188137" cy="2362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50235" y="1336548"/>
              <a:ext cx="1656714" cy="1437640"/>
            </a:xfrm>
            <a:custGeom>
              <a:avLst/>
              <a:gdLst/>
              <a:ahLst/>
              <a:cxnLst/>
              <a:rect l="l" t="t" r="r" b="b"/>
              <a:pathLst>
                <a:path w="1656714" h="1437639">
                  <a:moveTo>
                    <a:pt x="1656588" y="0"/>
                  </a:moveTo>
                  <a:lnTo>
                    <a:pt x="0" y="0"/>
                  </a:lnTo>
                  <a:lnTo>
                    <a:pt x="0" y="1437131"/>
                  </a:lnTo>
                  <a:lnTo>
                    <a:pt x="1656588" y="1437131"/>
                  </a:lnTo>
                  <a:lnTo>
                    <a:pt x="1656588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3400" y="3742944"/>
            <a:ext cx="5238115" cy="2701290"/>
            <a:chOff x="533400" y="3742944"/>
            <a:chExt cx="5238115" cy="270129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742944"/>
              <a:ext cx="5237988" cy="27006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29328" y="4791455"/>
              <a:ext cx="1112520" cy="1437640"/>
            </a:xfrm>
            <a:custGeom>
              <a:avLst/>
              <a:gdLst/>
              <a:ahLst/>
              <a:cxnLst/>
              <a:rect l="l" t="t" r="r" b="b"/>
              <a:pathLst>
                <a:path w="1112520" h="1437639">
                  <a:moveTo>
                    <a:pt x="1112520" y="0"/>
                  </a:moveTo>
                  <a:lnTo>
                    <a:pt x="0" y="0"/>
                  </a:lnTo>
                  <a:lnTo>
                    <a:pt x="0" y="1437132"/>
                  </a:lnTo>
                  <a:lnTo>
                    <a:pt x="1112520" y="1437132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3015" y="2229611"/>
            <a:ext cx="228600" cy="2377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289547" y="3924300"/>
            <a:ext cx="5238115" cy="2077720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Deductions</a:t>
            </a:r>
            <a:endParaRPr sz="1400">
              <a:latin typeface="Arial"/>
              <a:cs typeface="Arial"/>
            </a:endParaRPr>
          </a:p>
          <a:p>
            <a:pPr marL="40830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1400" spc="-55" dirty="0">
                <a:latin typeface="Microsoft Sans Serif"/>
                <a:cs typeface="Microsoft Sans Serif"/>
              </a:rPr>
              <a:t>ARIMA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model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applied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in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the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data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p,q,d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2,0,2</a:t>
            </a:r>
            <a:endParaRPr sz="1400">
              <a:latin typeface="Microsoft Sans Serif"/>
              <a:cs typeface="Microsoft Sans Serif"/>
            </a:endParaRPr>
          </a:p>
          <a:p>
            <a:pPr marL="40830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1400" spc="-6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forecast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shows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20" dirty="0">
                <a:latin typeface="Microsoft Sans Serif"/>
                <a:cs typeface="Microsoft Sans Serif"/>
              </a:rPr>
              <a:t>us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baseline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total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flight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delay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5" dirty="0">
                <a:latin typeface="Microsoft Sans Serif"/>
                <a:cs typeface="Microsoft Sans Serif"/>
              </a:rPr>
              <a:t>values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for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the</a:t>
            </a:r>
            <a:endParaRPr sz="1400">
              <a:latin typeface="Microsoft Sans Serif"/>
              <a:cs typeface="Microsoft Sans Serif"/>
            </a:endParaRPr>
          </a:p>
          <a:p>
            <a:pPr marL="408305">
              <a:lnSpc>
                <a:spcPct val="100000"/>
              </a:lnSpc>
            </a:pPr>
            <a:r>
              <a:rPr sz="1400" spc="-50" dirty="0">
                <a:latin typeface="Microsoft Sans Serif"/>
                <a:cs typeface="Microsoft Sans Serif"/>
              </a:rPr>
              <a:t>co</a:t>
            </a:r>
            <a:r>
              <a:rPr sz="1400" spc="-80" dirty="0">
                <a:latin typeface="Microsoft Sans Serif"/>
                <a:cs typeface="Microsoft Sans Serif"/>
              </a:rPr>
              <a:t>m</a:t>
            </a:r>
            <a:r>
              <a:rPr sz="1400" spc="-35" dirty="0">
                <a:latin typeface="Microsoft Sans Serif"/>
                <a:cs typeface="Microsoft Sans Serif"/>
              </a:rPr>
              <a:t>i</a:t>
            </a:r>
            <a:r>
              <a:rPr sz="1400" spc="-60" dirty="0">
                <a:latin typeface="Microsoft Sans Serif"/>
                <a:cs typeface="Microsoft Sans Serif"/>
              </a:rPr>
              <a:t>n</a:t>
            </a:r>
            <a:r>
              <a:rPr sz="1400" spc="-180" dirty="0">
                <a:latin typeface="Microsoft Sans Serif"/>
                <a:cs typeface="Microsoft Sans Serif"/>
              </a:rPr>
              <a:t>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p</a:t>
            </a:r>
            <a:r>
              <a:rPr sz="1400" spc="-10" dirty="0">
                <a:latin typeface="Microsoft Sans Serif"/>
                <a:cs typeface="Microsoft Sans Serif"/>
              </a:rPr>
              <a:t>e</a:t>
            </a:r>
            <a:r>
              <a:rPr sz="1400" spc="-20" dirty="0">
                <a:latin typeface="Microsoft Sans Serif"/>
                <a:cs typeface="Microsoft Sans Serif"/>
              </a:rPr>
              <a:t>r</a:t>
            </a:r>
            <a:r>
              <a:rPr sz="1400" spc="-10" dirty="0">
                <a:latin typeface="Microsoft Sans Serif"/>
                <a:cs typeface="Microsoft Sans Serif"/>
              </a:rPr>
              <a:t>i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65" dirty="0">
                <a:latin typeface="Microsoft Sans Serif"/>
                <a:cs typeface="Microsoft Sans Serif"/>
              </a:rPr>
              <a:t>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time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6355" y="4843271"/>
            <a:ext cx="228600" cy="2392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53940" y="1495044"/>
            <a:ext cx="3072765" cy="3991610"/>
            <a:chOff x="4853940" y="1495044"/>
            <a:chExt cx="3072765" cy="3991610"/>
          </a:xfrm>
        </p:grpSpPr>
        <p:sp>
          <p:nvSpPr>
            <p:cNvPr id="3" name="object 3"/>
            <p:cNvSpPr/>
            <p:nvPr/>
          </p:nvSpPr>
          <p:spPr>
            <a:xfrm>
              <a:off x="5057394" y="3428250"/>
              <a:ext cx="2869565" cy="1351280"/>
            </a:xfrm>
            <a:custGeom>
              <a:avLst/>
              <a:gdLst/>
              <a:ahLst/>
              <a:cxnLst/>
              <a:rect l="l" t="t" r="r" b="b"/>
              <a:pathLst>
                <a:path w="2869565" h="1351279">
                  <a:moveTo>
                    <a:pt x="2868980" y="1286230"/>
                  </a:moveTo>
                  <a:lnTo>
                    <a:pt x="2866529" y="1271816"/>
                  </a:lnTo>
                  <a:lnTo>
                    <a:pt x="2858859" y="1259382"/>
                  </a:lnTo>
                  <a:lnTo>
                    <a:pt x="2846578" y="1250556"/>
                  </a:lnTo>
                  <a:lnTo>
                    <a:pt x="2831820" y="1247203"/>
                  </a:lnTo>
                  <a:lnTo>
                    <a:pt x="2817406" y="1249654"/>
                  </a:lnTo>
                  <a:lnTo>
                    <a:pt x="2804972" y="1257325"/>
                  </a:lnTo>
                  <a:lnTo>
                    <a:pt x="2801988" y="1261491"/>
                  </a:lnTo>
                  <a:lnTo>
                    <a:pt x="1488859" y="668566"/>
                  </a:lnTo>
                  <a:lnTo>
                    <a:pt x="2771571" y="89369"/>
                  </a:lnTo>
                  <a:lnTo>
                    <a:pt x="2774492" y="93446"/>
                  </a:lnTo>
                  <a:lnTo>
                    <a:pt x="2786926" y="101142"/>
                  </a:lnTo>
                  <a:lnTo>
                    <a:pt x="2828379" y="91389"/>
                  </a:lnTo>
                  <a:lnTo>
                    <a:pt x="2838500" y="64643"/>
                  </a:lnTo>
                  <a:lnTo>
                    <a:pt x="2836646" y="56502"/>
                  </a:lnTo>
                  <a:lnTo>
                    <a:pt x="2835148" y="49898"/>
                  </a:lnTo>
                  <a:lnTo>
                    <a:pt x="2826258" y="37604"/>
                  </a:lnTo>
                  <a:lnTo>
                    <a:pt x="2813837" y="29895"/>
                  </a:lnTo>
                  <a:lnTo>
                    <a:pt x="2799461" y="27432"/>
                  </a:lnTo>
                  <a:lnTo>
                    <a:pt x="2784729" y="30848"/>
                  </a:lnTo>
                  <a:lnTo>
                    <a:pt x="2772435" y="39662"/>
                  </a:lnTo>
                  <a:lnTo>
                    <a:pt x="2764764" y="52044"/>
                  </a:lnTo>
                  <a:lnTo>
                    <a:pt x="2762313" y="66408"/>
                  </a:lnTo>
                  <a:lnTo>
                    <a:pt x="2763431" y="71335"/>
                  </a:lnTo>
                  <a:lnTo>
                    <a:pt x="1464818" y="657707"/>
                  </a:lnTo>
                  <a:lnTo>
                    <a:pt x="105511" y="43916"/>
                  </a:lnTo>
                  <a:lnTo>
                    <a:pt x="106667" y="38976"/>
                  </a:lnTo>
                  <a:lnTo>
                    <a:pt x="104965" y="29070"/>
                  </a:lnTo>
                  <a:lnTo>
                    <a:pt x="104203" y="24612"/>
                  </a:lnTo>
                  <a:lnTo>
                    <a:pt x="96494" y="12230"/>
                  </a:lnTo>
                  <a:lnTo>
                    <a:pt x="84201" y="3416"/>
                  </a:lnTo>
                  <a:lnTo>
                    <a:pt x="69456" y="0"/>
                  </a:lnTo>
                  <a:lnTo>
                    <a:pt x="55092" y="2463"/>
                  </a:lnTo>
                  <a:lnTo>
                    <a:pt x="42710" y="10172"/>
                  </a:lnTo>
                  <a:lnTo>
                    <a:pt x="33909" y="22466"/>
                  </a:lnTo>
                  <a:lnTo>
                    <a:pt x="30480" y="37211"/>
                  </a:lnTo>
                  <a:lnTo>
                    <a:pt x="32956" y="51574"/>
                  </a:lnTo>
                  <a:lnTo>
                    <a:pt x="40652" y="63957"/>
                  </a:lnTo>
                  <a:lnTo>
                    <a:pt x="52959" y="72758"/>
                  </a:lnTo>
                  <a:lnTo>
                    <a:pt x="67691" y="76187"/>
                  </a:lnTo>
                  <a:lnTo>
                    <a:pt x="82054" y="73710"/>
                  </a:lnTo>
                  <a:lnTo>
                    <a:pt x="94437" y="66014"/>
                  </a:lnTo>
                  <a:lnTo>
                    <a:pt x="97358" y="61937"/>
                  </a:lnTo>
                  <a:lnTo>
                    <a:pt x="1440789" y="668566"/>
                  </a:lnTo>
                  <a:lnTo>
                    <a:pt x="66941" y="1288910"/>
                  </a:lnTo>
                  <a:lnTo>
                    <a:pt x="63957" y="1284757"/>
                  </a:lnTo>
                  <a:lnTo>
                    <a:pt x="51574" y="1277086"/>
                  </a:lnTo>
                  <a:lnTo>
                    <a:pt x="10172" y="1286814"/>
                  </a:lnTo>
                  <a:lnTo>
                    <a:pt x="0" y="1313662"/>
                  </a:lnTo>
                  <a:lnTo>
                    <a:pt x="3429" y="1328407"/>
                  </a:lnTo>
                  <a:lnTo>
                    <a:pt x="12230" y="1340700"/>
                  </a:lnTo>
                  <a:lnTo>
                    <a:pt x="24612" y="1348371"/>
                  </a:lnTo>
                  <a:lnTo>
                    <a:pt x="38976" y="1350822"/>
                  </a:lnTo>
                  <a:lnTo>
                    <a:pt x="53721" y="1347457"/>
                  </a:lnTo>
                  <a:lnTo>
                    <a:pt x="66014" y="1338643"/>
                  </a:lnTo>
                  <a:lnTo>
                    <a:pt x="73723" y="1326210"/>
                  </a:lnTo>
                  <a:lnTo>
                    <a:pt x="74472" y="1321803"/>
                  </a:lnTo>
                  <a:lnTo>
                    <a:pt x="76187" y="1311795"/>
                  </a:lnTo>
                  <a:lnTo>
                    <a:pt x="75057" y="1306957"/>
                  </a:lnTo>
                  <a:lnTo>
                    <a:pt x="1464830" y="679424"/>
                  </a:lnTo>
                  <a:lnTo>
                    <a:pt x="2793885" y="1279537"/>
                  </a:lnTo>
                  <a:lnTo>
                    <a:pt x="2792793" y="1284363"/>
                  </a:lnTo>
                  <a:lnTo>
                    <a:pt x="2795244" y="1298778"/>
                  </a:lnTo>
                  <a:lnTo>
                    <a:pt x="2802915" y="1311211"/>
                  </a:lnTo>
                  <a:lnTo>
                    <a:pt x="2815209" y="1320025"/>
                  </a:lnTo>
                  <a:lnTo>
                    <a:pt x="2829941" y="1323390"/>
                  </a:lnTo>
                  <a:lnTo>
                    <a:pt x="2844317" y="1320939"/>
                  </a:lnTo>
                  <a:lnTo>
                    <a:pt x="2856738" y="1313268"/>
                  </a:lnTo>
                  <a:lnTo>
                    <a:pt x="2865628" y="1300975"/>
                  </a:lnTo>
                  <a:lnTo>
                    <a:pt x="2867126" y="1294371"/>
                  </a:lnTo>
                  <a:lnTo>
                    <a:pt x="2868980" y="1286230"/>
                  </a:lnTo>
                  <a:close/>
                </a:path>
              </a:pathLst>
            </a:custGeom>
            <a:solidFill>
              <a:srgbClr val="FFCFC6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3940" y="1495044"/>
              <a:ext cx="2461260" cy="3991610"/>
            </a:xfrm>
            <a:custGeom>
              <a:avLst/>
              <a:gdLst/>
              <a:ahLst/>
              <a:cxnLst/>
              <a:rect l="l" t="t" r="r" b="b"/>
              <a:pathLst>
                <a:path w="2461259" h="3991610">
                  <a:moveTo>
                    <a:pt x="2461260" y="0"/>
                  </a:moveTo>
                  <a:lnTo>
                    <a:pt x="0" y="0"/>
                  </a:lnTo>
                  <a:lnTo>
                    <a:pt x="0" y="3991355"/>
                  </a:lnTo>
                  <a:lnTo>
                    <a:pt x="2461260" y="3991355"/>
                  </a:lnTo>
                  <a:lnTo>
                    <a:pt x="2461260" y="0"/>
                  </a:lnTo>
                  <a:close/>
                </a:path>
              </a:pathLst>
            </a:custGeom>
            <a:solidFill>
              <a:srgbClr val="F1F1F1">
                <a:alpha val="6078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92836" y="1964435"/>
            <a:ext cx="2449195" cy="137477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400" b="1" spc="25" dirty="0">
                <a:latin typeface="Arial"/>
                <a:cs typeface="Arial"/>
              </a:rPr>
              <a:t>Train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Data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(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80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%)</a:t>
            </a:r>
            <a:endParaRPr sz="1400">
              <a:latin typeface="Arial"/>
              <a:cs typeface="Arial"/>
            </a:endParaRPr>
          </a:p>
          <a:p>
            <a:pPr marL="212725" marR="203200" algn="ctr">
              <a:lnSpc>
                <a:spcPct val="100000"/>
              </a:lnSpc>
              <a:spcBef>
                <a:spcPts val="1680"/>
              </a:spcBef>
            </a:pPr>
            <a:r>
              <a:rPr sz="1400" spc="-70" dirty="0">
                <a:latin typeface="Microsoft Sans Serif"/>
                <a:cs typeface="Microsoft Sans Serif"/>
              </a:rPr>
              <a:t>Pred</a:t>
            </a:r>
            <a:r>
              <a:rPr sz="1400" spc="-30" dirty="0">
                <a:latin typeface="Microsoft Sans Serif"/>
                <a:cs typeface="Microsoft Sans Serif"/>
              </a:rPr>
              <a:t>i</a:t>
            </a:r>
            <a:r>
              <a:rPr sz="1400" spc="-5" dirty="0">
                <a:latin typeface="Microsoft Sans Serif"/>
                <a:cs typeface="Microsoft Sans Serif"/>
              </a:rPr>
              <a:t>ct </a:t>
            </a:r>
            <a:r>
              <a:rPr sz="1400" spc="-25" dirty="0">
                <a:latin typeface="Microsoft Sans Serif"/>
                <a:cs typeface="Microsoft Sans Serif"/>
              </a:rPr>
              <a:t>fli</a:t>
            </a:r>
            <a:r>
              <a:rPr sz="1400" spc="-130" dirty="0">
                <a:latin typeface="Microsoft Sans Serif"/>
                <a:cs typeface="Microsoft Sans Serif"/>
              </a:rPr>
              <a:t>g</a:t>
            </a:r>
            <a:r>
              <a:rPr sz="1400" spc="-125" dirty="0">
                <a:latin typeface="Microsoft Sans Serif"/>
                <a:cs typeface="Microsoft Sans Serif"/>
              </a:rPr>
              <a:t>h</a:t>
            </a:r>
            <a:r>
              <a:rPr sz="1400" spc="75" dirty="0">
                <a:latin typeface="Microsoft Sans Serif"/>
                <a:cs typeface="Microsoft Sans Serif"/>
              </a:rPr>
              <a:t>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de</a:t>
            </a:r>
            <a:r>
              <a:rPr sz="1400" spc="-30" dirty="0">
                <a:latin typeface="Microsoft Sans Serif"/>
                <a:cs typeface="Microsoft Sans Serif"/>
              </a:rPr>
              <a:t>l</a:t>
            </a:r>
            <a:r>
              <a:rPr sz="1400" spc="-135" dirty="0">
                <a:latin typeface="Microsoft Sans Serif"/>
                <a:cs typeface="Microsoft Sans Serif"/>
              </a:rPr>
              <a:t>ay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b</a:t>
            </a:r>
            <a:r>
              <a:rPr sz="1400" spc="-130" dirty="0">
                <a:latin typeface="Microsoft Sans Serif"/>
                <a:cs typeface="Microsoft Sans Serif"/>
              </a:rPr>
              <a:t>ased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</a:t>
            </a:r>
            <a:r>
              <a:rPr sz="1400" spc="-50" dirty="0">
                <a:latin typeface="Microsoft Sans Serif"/>
                <a:cs typeface="Microsoft Sans Serif"/>
              </a:rPr>
              <a:t>n  </a:t>
            </a:r>
            <a:r>
              <a:rPr sz="1400" spc="-25" dirty="0">
                <a:latin typeface="Microsoft Sans Serif"/>
                <a:cs typeface="Microsoft Sans Serif"/>
              </a:rPr>
              <a:t>airports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train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variables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644" y="3659123"/>
            <a:ext cx="2461260" cy="1187450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400" b="1" spc="10" dirty="0">
                <a:latin typeface="Arial"/>
                <a:cs typeface="Arial"/>
              </a:rPr>
              <a:t>Test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Data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(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20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%)</a:t>
            </a:r>
            <a:endParaRPr sz="1400">
              <a:latin typeface="Arial"/>
              <a:cs typeface="Arial"/>
            </a:endParaRPr>
          </a:p>
          <a:p>
            <a:pPr marL="359410" marR="349885" algn="ctr">
              <a:lnSpc>
                <a:spcPct val="100000"/>
              </a:lnSpc>
              <a:spcBef>
                <a:spcPts val="1685"/>
              </a:spcBef>
            </a:pPr>
            <a:r>
              <a:rPr sz="1400" spc="-70" dirty="0">
                <a:latin typeface="Microsoft Sans Serif"/>
                <a:cs typeface="Microsoft Sans Serif"/>
              </a:rPr>
              <a:t>Validate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model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after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training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6696" y="896111"/>
            <a:ext cx="2461260" cy="486409"/>
          </a:xfrm>
          <a:prstGeom prst="rect">
            <a:avLst/>
          </a:prstGeom>
          <a:solidFill>
            <a:srgbClr val="FFFF00">
              <a:alpha val="81175"/>
            </a:srgbClr>
          </a:solidFill>
        </p:spPr>
        <p:txBody>
          <a:bodyPr vert="horz" wrap="square" lIns="0" tIns="863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80"/>
              </a:spcBef>
            </a:pPr>
            <a:r>
              <a:rPr sz="1800" b="1" spc="-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5420" y="1783079"/>
            <a:ext cx="1541145" cy="475615"/>
          </a:xfrm>
          <a:prstGeom prst="rect">
            <a:avLst/>
          </a:prstGeom>
          <a:solidFill>
            <a:srgbClr val="EAF7CF"/>
          </a:solidFill>
        </p:spPr>
        <p:txBody>
          <a:bodyPr vert="horz" wrap="square" lIns="0" tIns="190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Forest</a:t>
            </a:r>
            <a:endParaRPr sz="14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Regressor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0096" y="4177284"/>
            <a:ext cx="1539240" cy="474345"/>
          </a:xfrm>
          <a:prstGeom prst="rect">
            <a:avLst/>
          </a:prstGeom>
          <a:solidFill>
            <a:srgbClr val="FFFF00">
              <a:alpha val="12940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450215" marR="95885" indent="-346075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latin typeface="Arial MT"/>
                <a:cs typeface="Arial MT"/>
              </a:rPr>
              <a:t>Long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Short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Term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Memory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7371" y="3212592"/>
            <a:ext cx="1035050" cy="556260"/>
          </a:xfrm>
          <a:custGeom>
            <a:avLst/>
            <a:gdLst/>
            <a:ahLst/>
            <a:cxnLst/>
            <a:rect l="l" t="t" r="r" b="b"/>
            <a:pathLst>
              <a:path w="1035050" h="556260">
                <a:moveTo>
                  <a:pt x="756665" y="0"/>
                </a:moveTo>
                <a:lnTo>
                  <a:pt x="756665" y="139065"/>
                </a:lnTo>
                <a:lnTo>
                  <a:pt x="0" y="139065"/>
                </a:lnTo>
                <a:lnTo>
                  <a:pt x="0" y="417195"/>
                </a:lnTo>
                <a:lnTo>
                  <a:pt x="756665" y="417195"/>
                </a:lnTo>
                <a:lnTo>
                  <a:pt x="756665" y="556260"/>
                </a:lnTo>
                <a:lnTo>
                  <a:pt x="1034795" y="278130"/>
                </a:lnTo>
                <a:lnTo>
                  <a:pt x="756665" y="0"/>
                </a:lnTo>
                <a:close/>
              </a:path>
            </a:pathLst>
          </a:custGeom>
          <a:solidFill>
            <a:srgbClr val="EAF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8288" y="3212592"/>
            <a:ext cx="1082040" cy="556260"/>
          </a:xfrm>
          <a:custGeom>
            <a:avLst/>
            <a:gdLst/>
            <a:ahLst/>
            <a:cxnLst/>
            <a:rect l="l" t="t" r="r" b="b"/>
            <a:pathLst>
              <a:path w="1082040" h="556260">
                <a:moveTo>
                  <a:pt x="803909" y="0"/>
                </a:moveTo>
                <a:lnTo>
                  <a:pt x="803909" y="139065"/>
                </a:lnTo>
                <a:lnTo>
                  <a:pt x="0" y="139065"/>
                </a:lnTo>
                <a:lnTo>
                  <a:pt x="0" y="417195"/>
                </a:lnTo>
                <a:lnTo>
                  <a:pt x="803909" y="417195"/>
                </a:lnTo>
                <a:lnTo>
                  <a:pt x="803909" y="556260"/>
                </a:lnTo>
                <a:lnTo>
                  <a:pt x="1082039" y="278130"/>
                </a:lnTo>
                <a:lnTo>
                  <a:pt x="803909" y="0"/>
                </a:lnTo>
                <a:close/>
              </a:path>
            </a:pathLst>
          </a:custGeom>
          <a:solidFill>
            <a:srgbClr val="EAF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39228" y="2433827"/>
            <a:ext cx="1080770" cy="637540"/>
          </a:xfrm>
          <a:prstGeom prst="rect">
            <a:avLst/>
          </a:prstGeom>
          <a:solidFill>
            <a:srgbClr val="F1F1F1">
              <a:alpha val="60783"/>
            </a:srgbClr>
          </a:solidFill>
          <a:ln w="9144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705"/>
              </a:spcBef>
            </a:pPr>
            <a:r>
              <a:rPr sz="1400" b="1" spc="15" dirty="0">
                <a:latin typeface="Arial"/>
                <a:cs typeface="Arial"/>
              </a:rPr>
              <a:t>Test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validate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4867" y="2406395"/>
            <a:ext cx="1480185" cy="637540"/>
          </a:xfrm>
          <a:prstGeom prst="rect">
            <a:avLst/>
          </a:prstGeom>
          <a:solidFill>
            <a:srgbClr val="F1F1F1">
              <a:alpha val="60783"/>
            </a:srgbClr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700"/>
              </a:spcBef>
            </a:pPr>
            <a:r>
              <a:rPr sz="1400" b="1" spc="25" dirty="0">
                <a:latin typeface="Arial"/>
                <a:cs typeface="Arial"/>
              </a:rPr>
              <a:t>Train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with</a:t>
            </a:r>
            <a:endParaRPr sz="1400">
              <a:latin typeface="Arial"/>
              <a:cs typeface="Arial"/>
            </a:endParaRPr>
          </a:p>
          <a:p>
            <a:pPr marL="191135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hyperparams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53418" y="6408826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252525"/>
                </a:solidFill>
                <a:latin typeface="Arial MT"/>
                <a:cs typeface="Arial MT"/>
              </a:rPr>
              <a:t>19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197477" y="87884"/>
            <a:ext cx="3824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000000"/>
                </a:solidFill>
                <a:latin typeface="Arial"/>
                <a:cs typeface="Arial"/>
              </a:rPr>
              <a:t>Machine</a:t>
            </a:r>
            <a:r>
              <a:rPr sz="36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000000"/>
                </a:solidFill>
                <a:latin typeface="Arial"/>
                <a:cs typeface="Arial"/>
              </a:rPr>
              <a:t>Learning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5711" y="2887979"/>
            <a:ext cx="1539240" cy="475615"/>
          </a:xfrm>
          <a:prstGeom prst="rect">
            <a:avLst/>
          </a:prstGeom>
          <a:solidFill>
            <a:srgbClr val="FFFF00">
              <a:alpha val="12940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398145" marR="114300" indent="-274320">
              <a:lnSpc>
                <a:spcPct val="100000"/>
              </a:lnSpc>
              <a:spcBef>
                <a:spcPts val="150"/>
              </a:spcBef>
            </a:pPr>
            <a:r>
              <a:rPr sz="1400" spc="-1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ecurent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eural  </a:t>
            </a:r>
            <a:r>
              <a:rPr sz="1400" spc="-5" dirty="0">
                <a:latin typeface="Arial MT"/>
                <a:cs typeface="Arial MT"/>
              </a:rPr>
              <a:t>Networks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09388" y="2686811"/>
            <a:ext cx="2150745" cy="2964180"/>
            <a:chOff x="5009388" y="2686811"/>
            <a:chExt cx="2150745" cy="2964180"/>
          </a:xfrm>
        </p:grpSpPr>
        <p:sp>
          <p:nvSpPr>
            <p:cNvPr id="19" name="object 19"/>
            <p:cNvSpPr/>
            <p:nvPr/>
          </p:nvSpPr>
          <p:spPr>
            <a:xfrm>
              <a:off x="5009388" y="2686811"/>
              <a:ext cx="2150745" cy="2513330"/>
            </a:xfrm>
            <a:custGeom>
              <a:avLst/>
              <a:gdLst/>
              <a:ahLst/>
              <a:cxnLst/>
              <a:rect l="l" t="t" r="r" b="b"/>
              <a:pathLst>
                <a:path w="2150745" h="2513329">
                  <a:moveTo>
                    <a:pt x="2150364" y="0"/>
                  </a:moveTo>
                  <a:lnTo>
                    <a:pt x="0" y="0"/>
                  </a:lnTo>
                  <a:lnTo>
                    <a:pt x="0" y="2513076"/>
                  </a:lnTo>
                  <a:lnTo>
                    <a:pt x="2150364" y="2513076"/>
                  </a:lnTo>
                  <a:lnTo>
                    <a:pt x="2150364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35040" y="5260847"/>
              <a:ext cx="227329" cy="390525"/>
            </a:xfrm>
            <a:custGeom>
              <a:avLst/>
              <a:gdLst/>
              <a:ahLst/>
              <a:cxnLst/>
              <a:rect l="l" t="t" r="r" b="b"/>
              <a:pathLst>
                <a:path w="227329" h="390525">
                  <a:moveTo>
                    <a:pt x="113537" y="0"/>
                  </a:moveTo>
                  <a:lnTo>
                    <a:pt x="0" y="113537"/>
                  </a:lnTo>
                  <a:lnTo>
                    <a:pt x="56769" y="113537"/>
                  </a:lnTo>
                  <a:lnTo>
                    <a:pt x="56769" y="390143"/>
                  </a:lnTo>
                  <a:lnTo>
                    <a:pt x="170307" y="390143"/>
                  </a:lnTo>
                  <a:lnTo>
                    <a:pt x="170307" y="113537"/>
                  </a:lnTo>
                  <a:lnTo>
                    <a:pt x="227075" y="113537"/>
                  </a:lnTo>
                  <a:lnTo>
                    <a:pt x="1135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30496" y="5772911"/>
            <a:ext cx="2731135" cy="46672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12255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965"/>
              </a:spcBef>
            </a:pPr>
            <a:r>
              <a:rPr sz="1400" b="1" spc="-5" dirty="0">
                <a:latin typeface="Arial"/>
                <a:cs typeface="Arial"/>
              </a:rPr>
              <a:t>Sequence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sequence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0368" y="1461501"/>
            <a:ext cx="2126038" cy="3907578"/>
          </a:xfrm>
          <a:prstGeom prst="rect">
            <a:avLst/>
          </a:prstGeom>
        </p:spPr>
      </p:pic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233916" y="1471930"/>
          <a:ext cx="2054225" cy="3835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78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Accuracy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Metrics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4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Mean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Absolue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Error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Mean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Absolue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Percentage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Error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8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Mean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Squared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Error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29310" marR="222885" indent="-59626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Root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Mean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Squared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Error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4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R-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Squared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value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9192768" y="2406395"/>
            <a:ext cx="2150745" cy="777240"/>
          </a:xfrm>
          <a:custGeom>
            <a:avLst/>
            <a:gdLst/>
            <a:ahLst/>
            <a:cxnLst/>
            <a:rect l="l" t="t" r="r" b="b"/>
            <a:pathLst>
              <a:path w="2150745" h="777239">
                <a:moveTo>
                  <a:pt x="2150364" y="0"/>
                </a:moveTo>
                <a:lnTo>
                  <a:pt x="0" y="0"/>
                </a:lnTo>
                <a:lnTo>
                  <a:pt x="0" y="777239"/>
                </a:lnTo>
                <a:lnTo>
                  <a:pt x="2150364" y="777239"/>
                </a:lnTo>
                <a:lnTo>
                  <a:pt x="2150364" y="0"/>
                </a:lnTo>
                <a:close/>
              </a:path>
            </a:pathLst>
          </a:custGeom>
          <a:solidFill>
            <a:srgbClr val="FFFF00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30"/>
              </a:spcBef>
            </a:pPr>
            <a:r>
              <a:rPr spc="-5" dirty="0"/>
              <a:t>Conclusion</a:t>
            </a:r>
          </a:p>
          <a:p>
            <a:pPr marL="1905" algn="ctr">
              <a:lnSpc>
                <a:spcPct val="100000"/>
              </a:lnSpc>
              <a:spcBef>
                <a:spcPts val="309"/>
              </a:spcBef>
            </a:pPr>
            <a:r>
              <a:rPr sz="1850" spc="10" dirty="0"/>
              <a:t>Code</a:t>
            </a:r>
            <a:r>
              <a:rPr sz="1850" spc="-40" dirty="0"/>
              <a:t> </a:t>
            </a:r>
            <a:r>
              <a:rPr sz="1850" spc="10" dirty="0"/>
              <a:t>and</a:t>
            </a:r>
            <a:r>
              <a:rPr sz="1850" spc="-40" dirty="0"/>
              <a:t> </a:t>
            </a:r>
            <a:r>
              <a:rPr sz="1850" spc="10" dirty="0"/>
              <a:t>Notebook</a:t>
            </a:r>
            <a:endParaRPr sz="1850"/>
          </a:p>
        </p:txBody>
      </p:sp>
      <p:sp>
        <p:nvSpPr>
          <p:cNvPr id="3" name="object 3"/>
          <p:cNvSpPr txBox="1"/>
          <p:nvPr/>
        </p:nvSpPr>
        <p:spPr>
          <a:xfrm>
            <a:off x="11853418" y="6570980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20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2976" y="522744"/>
            <a:ext cx="2630805" cy="1437005"/>
            <a:chOff x="9332976" y="522744"/>
            <a:chExt cx="2630805" cy="14370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26" y="1216088"/>
              <a:ext cx="2584008" cy="7431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522744"/>
              <a:ext cx="2630424" cy="8214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6316" y="525779"/>
              <a:ext cx="2528316" cy="719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5333" y="1289049"/>
            <a:ext cx="172720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75" dirty="0">
                <a:latin typeface="Microsoft Sans Serif"/>
                <a:cs typeface="Microsoft Sans Serif"/>
              </a:rPr>
              <a:t>Problem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35" dirty="0">
                <a:latin typeface="Microsoft Sans Serif"/>
                <a:cs typeface="Microsoft Sans Serif"/>
              </a:rPr>
              <a:t>Facts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75" dirty="0">
                <a:latin typeface="Microsoft Sans Serif"/>
                <a:cs typeface="Microsoft Sans Serif"/>
              </a:rPr>
              <a:t>Data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Preparation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225" y="520953"/>
            <a:ext cx="29870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spc="-7" baseline="-18518" dirty="0">
                <a:solidFill>
                  <a:srgbClr val="92D050"/>
                </a:solidFill>
              </a:rPr>
              <a:t>01</a:t>
            </a:r>
            <a:r>
              <a:rPr sz="8100" spc="-719" baseline="-18518" dirty="0">
                <a:solidFill>
                  <a:srgbClr val="92D050"/>
                </a:solidFill>
              </a:rPr>
              <a:t> </a:t>
            </a:r>
            <a:r>
              <a:rPr sz="2700" b="1" spc="10" dirty="0">
                <a:solidFill>
                  <a:srgbClr val="000000"/>
                </a:solidFill>
                <a:latin typeface="Arial"/>
                <a:cs typeface="Arial"/>
              </a:rPr>
              <a:t>Introduction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347" y="3799458"/>
            <a:ext cx="78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2D050"/>
                </a:solidFill>
                <a:latin typeface="Arial MT"/>
                <a:cs typeface="Arial MT"/>
              </a:rPr>
              <a:t>03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887" y="5174081"/>
            <a:ext cx="2790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spc="-7" baseline="-13374" dirty="0">
                <a:solidFill>
                  <a:srgbClr val="92D050"/>
                </a:solidFill>
                <a:latin typeface="Arial MT"/>
                <a:cs typeface="Arial MT"/>
              </a:rPr>
              <a:t>04</a:t>
            </a:r>
            <a:r>
              <a:rPr sz="8100" spc="-270" baseline="-13374" dirty="0">
                <a:solidFill>
                  <a:srgbClr val="92D050"/>
                </a:solidFill>
                <a:latin typeface="Arial MT"/>
                <a:cs typeface="Arial MT"/>
              </a:rPr>
              <a:t> </a:t>
            </a:r>
            <a:r>
              <a:rPr sz="2700" b="1" spc="-75" dirty="0">
                <a:latin typeface="Arial"/>
                <a:cs typeface="Arial"/>
              </a:rPr>
              <a:t>Conclusion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411" y="1956003"/>
            <a:ext cx="171703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spc="-7" baseline="-13888" dirty="0">
                <a:solidFill>
                  <a:srgbClr val="92D050"/>
                </a:solidFill>
                <a:latin typeface="Arial MT"/>
                <a:cs typeface="Arial MT"/>
              </a:rPr>
              <a:t>0</a:t>
            </a:r>
            <a:r>
              <a:rPr sz="8100" baseline="-13888" dirty="0">
                <a:solidFill>
                  <a:srgbClr val="92D050"/>
                </a:solidFill>
                <a:latin typeface="Arial MT"/>
                <a:cs typeface="Arial MT"/>
              </a:rPr>
              <a:t>2</a:t>
            </a:r>
            <a:r>
              <a:rPr sz="8100" spc="-869" baseline="-13888" dirty="0">
                <a:solidFill>
                  <a:srgbClr val="92D050"/>
                </a:solidFill>
                <a:latin typeface="Arial MT"/>
                <a:cs typeface="Arial MT"/>
              </a:rPr>
              <a:t> </a:t>
            </a:r>
            <a:r>
              <a:rPr sz="2700" b="1" spc="95" dirty="0">
                <a:latin typeface="Arial"/>
                <a:cs typeface="Arial"/>
              </a:rPr>
              <a:t>EDA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9717" y="2724099"/>
            <a:ext cx="2582545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5" dirty="0">
                <a:latin typeface="Microsoft Sans Serif"/>
                <a:cs typeface="Microsoft Sans Serif"/>
              </a:rPr>
              <a:t>Analysis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delay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carrier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85" dirty="0">
                <a:latin typeface="Microsoft Sans Serif"/>
                <a:cs typeface="Microsoft Sans Serif"/>
              </a:rPr>
              <a:t>Flight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10" dirty="0">
                <a:latin typeface="Microsoft Sans Serif"/>
                <a:cs typeface="Microsoft Sans Serif"/>
              </a:rPr>
              <a:t>delay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by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geography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70" dirty="0">
                <a:latin typeface="Microsoft Sans Serif"/>
                <a:cs typeface="Microsoft Sans Serif"/>
              </a:rPr>
              <a:t>Time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Trends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flight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10" dirty="0">
                <a:latin typeface="Microsoft Sans Serif"/>
                <a:cs typeface="Microsoft Sans Serif"/>
              </a:rPr>
              <a:t>delay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9717" y="3824985"/>
            <a:ext cx="13652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5" dirty="0">
                <a:latin typeface="Arial"/>
                <a:cs typeface="Arial"/>
              </a:rPr>
              <a:t>Solution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717" y="4250182"/>
            <a:ext cx="17995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45" dirty="0">
                <a:latin typeface="Microsoft Sans Serif"/>
                <a:cs typeface="Microsoft Sans Serif"/>
              </a:rPr>
              <a:t>B</a:t>
            </a:r>
            <a:r>
              <a:rPr sz="1600" spc="-114" dirty="0">
                <a:latin typeface="Microsoft Sans Serif"/>
                <a:cs typeface="Microsoft Sans Serif"/>
              </a:rPr>
              <a:t>u</a:t>
            </a:r>
            <a:r>
              <a:rPr sz="1600" spc="-105" dirty="0">
                <a:latin typeface="Microsoft Sans Serif"/>
                <a:cs typeface="Microsoft Sans Serif"/>
              </a:rPr>
              <a:t>sine</a:t>
            </a:r>
            <a:r>
              <a:rPr sz="1600" spc="-190" dirty="0">
                <a:latin typeface="Microsoft Sans Serif"/>
                <a:cs typeface="Microsoft Sans Serif"/>
              </a:rPr>
              <a:t>ss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s</a:t>
            </a:r>
            <a:r>
              <a:rPr sz="1600" spc="-114" dirty="0">
                <a:latin typeface="Microsoft Sans Serif"/>
                <a:cs typeface="Microsoft Sans Serif"/>
              </a:rPr>
              <a:t>o</a:t>
            </a:r>
            <a:r>
              <a:rPr sz="1600" spc="-15" dirty="0">
                <a:latin typeface="Microsoft Sans Serif"/>
                <a:cs typeface="Microsoft Sans Serif"/>
              </a:rPr>
              <a:t>luti</a:t>
            </a:r>
            <a:r>
              <a:rPr sz="1600" spc="-25" dirty="0">
                <a:latin typeface="Microsoft Sans Serif"/>
                <a:cs typeface="Microsoft Sans Serif"/>
              </a:rPr>
              <a:t>o</a:t>
            </a:r>
            <a:r>
              <a:rPr sz="1600" spc="-95" dirty="0">
                <a:latin typeface="Microsoft Sans Serif"/>
                <a:cs typeface="Microsoft Sans Serif"/>
              </a:rPr>
              <a:t>n</a:t>
            </a:r>
            <a:r>
              <a:rPr sz="1600" spc="-190" dirty="0">
                <a:latin typeface="Microsoft Sans Serif"/>
                <a:cs typeface="Microsoft Sans Serif"/>
              </a:rPr>
              <a:t>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9717" y="4494022"/>
            <a:ext cx="1353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5" dirty="0">
                <a:latin typeface="Microsoft Sans Serif"/>
                <a:cs typeface="Microsoft Sans Serif"/>
              </a:rPr>
              <a:t>P</a:t>
            </a:r>
            <a:r>
              <a:rPr sz="1600" spc="-50" dirty="0">
                <a:latin typeface="Microsoft Sans Serif"/>
                <a:cs typeface="Microsoft Sans Serif"/>
              </a:rPr>
              <a:t>r</a:t>
            </a:r>
            <a:r>
              <a:rPr sz="1600" spc="-15" dirty="0">
                <a:latin typeface="Microsoft Sans Serif"/>
                <a:cs typeface="Microsoft Sans Serif"/>
              </a:rPr>
              <a:t>o</a:t>
            </a:r>
            <a:r>
              <a:rPr sz="1600" spc="-150" dirty="0">
                <a:latin typeface="Microsoft Sans Serif"/>
                <a:cs typeface="Microsoft Sans Serif"/>
              </a:rPr>
              <a:t>cess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30" dirty="0">
                <a:latin typeface="Microsoft Sans Serif"/>
                <a:cs typeface="Microsoft Sans Serif"/>
              </a:rPr>
              <a:t>Map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9717" y="4737861"/>
            <a:ext cx="1746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30" dirty="0">
                <a:latin typeface="Microsoft Sans Serif"/>
                <a:cs typeface="Microsoft Sans Serif"/>
              </a:rPr>
              <a:t>Mac</a:t>
            </a:r>
            <a:r>
              <a:rPr sz="1600" spc="-110" dirty="0">
                <a:latin typeface="Microsoft Sans Serif"/>
                <a:cs typeface="Microsoft Sans Serif"/>
              </a:rPr>
              <a:t>h</a:t>
            </a:r>
            <a:r>
              <a:rPr sz="1600" spc="-75" dirty="0">
                <a:latin typeface="Microsoft Sans Serif"/>
                <a:cs typeface="Microsoft Sans Serif"/>
              </a:rPr>
              <a:t>in</a:t>
            </a:r>
            <a:r>
              <a:rPr sz="1600" spc="-100" dirty="0">
                <a:latin typeface="Microsoft Sans Serif"/>
                <a:cs typeface="Microsoft Sans Serif"/>
              </a:rPr>
              <a:t>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Lea</a:t>
            </a:r>
            <a:r>
              <a:rPr sz="1600" spc="-55" dirty="0">
                <a:latin typeface="Microsoft Sans Serif"/>
                <a:cs typeface="Microsoft Sans Serif"/>
              </a:rPr>
              <a:t>r</a:t>
            </a:r>
            <a:r>
              <a:rPr sz="1600" spc="-95" dirty="0">
                <a:latin typeface="Microsoft Sans Serif"/>
                <a:cs typeface="Microsoft Sans Serif"/>
              </a:rPr>
              <a:t>n</a:t>
            </a:r>
            <a:r>
              <a:rPr sz="1600" spc="-114" dirty="0">
                <a:latin typeface="Microsoft Sans Serif"/>
                <a:cs typeface="Microsoft Sans Serif"/>
              </a:rPr>
              <a:t>ing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79516" y="87884"/>
            <a:ext cx="1659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latin typeface="Arial"/>
                <a:cs typeface="Arial"/>
              </a:rPr>
              <a:t>Agenda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09888" y="858024"/>
            <a:ext cx="2630805" cy="1437005"/>
            <a:chOff x="9009888" y="858024"/>
            <a:chExt cx="2630805" cy="143700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4238" y="1551368"/>
              <a:ext cx="2584008" cy="7431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9888" y="858024"/>
              <a:ext cx="2630424" cy="8214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861059"/>
              <a:ext cx="2528316" cy="719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7814" y="2841497"/>
            <a:ext cx="2977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35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53418" y="6570980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21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2976" y="522744"/>
            <a:ext cx="2630805" cy="1437005"/>
            <a:chOff x="9332976" y="522744"/>
            <a:chExt cx="2630805" cy="14370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26" y="1216088"/>
              <a:ext cx="2584008" cy="7431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522744"/>
              <a:ext cx="2630424" cy="8214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6316" y="525779"/>
              <a:ext cx="2528316" cy="719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455" rIns="0" bIns="0" rtlCol="0">
            <a:spAutoFit/>
          </a:bodyPr>
          <a:lstStyle/>
          <a:p>
            <a:pPr algn="ctr">
              <a:lnSpc>
                <a:spcPts val="5695"/>
              </a:lnSpc>
              <a:spcBef>
                <a:spcPts val="100"/>
              </a:spcBef>
            </a:pPr>
            <a:r>
              <a:rPr dirty="0"/>
              <a:t>INTRODUCTION</a:t>
            </a:r>
          </a:p>
          <a:p>
            <a:pPr marL="64769" algn="ctr">
              <a:lnSpc>
                <a:spcPts val="2155"/>
              </a:lnSpc>
            </a:pPr>
            <a:r>
              <a:rPr sz="1850" spc="10" dirty="0"/>
              <a:t>Problems</a:t>
            </a:r>
            <a:r>
              <a:rPr sz="1850" spc="-45" dirty="0"/>
              <a:t> </a:t>
            </a:r>
            <a:r>
              <a:rPr sz="1850" spc="5" dirty="0"/>
              <a:t>|</a:t>
            </a:r>
            <a:r>
              <a:rPr sz="1850" spc="-15" dirty="0"/>
              <a:t> </a:t>
            </a:r>
            <a:r>
              <a:rPr sz="1850" spc="5" dirty="0"/>
              <a:t>Facts</a:t>
            </a:r>
            <a:r>
              <a:rPr sz="1850" spc="-20" dirty="0"/>
              <a:t> </a:t>
            </a:r>
            <a:r>
              <a:rPr sz="1850" spc="5" dirty="0"/>
              <a:t>|</a:t>
            </a:r>
            <a:r>
              <a:rPr sz="1850" spc="-15" dirty="0"/>
              <a:t> </a:t>
            </a:r>
            <a:r>
              <a:rPr sz="1850" spc="10" dirty="0"/>
              <a:t>Data</a:t>
            </a:r>
            <a:r>
              <a:rPr sz="1850" spc="-20" dirty="0"/>
              <a:t> </a:t>
            </a:r>
            <a:r>
              <a:rPr sz="1850" spc="10" dirty="0"/>
              <a:t>Preparation</a:t>
            </a:r>
            <a:endParaRPr sz="1850"/>
          </a:p>
        </p:txBody>
      </p:sp>
      <p:sp>
        <p:nvSpPr>
          <p:cNvPr id="3" name="object 3"/>
          <p:cNvSpPr txBox="1"/>
          <p:nvPr/>
        </p:nvSpPr>
        <p:spPr>
          <a:xfrm>
            <a:off x="11944857" y="6570980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3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2976" y="522744"/>
            <a:ext cx="2630805" cy="1437005"/>
            <a:chOff x="9332976" y="522744"/>
            <a:chExt cx="2630805" cy="14370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26" y="1216088"/>
              <a:ext cx="2584008" cy="7431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522744"/>
              <a:ext cx="2630424" cy="8214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6316" y="525779"/>
              <a:ext cx="2528316" cy="719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3284" y="1898904"/>
            <a:ext cx="5184775" cy="3830320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66675" rIns="0" bIns="0" rtlCol="0">
            <a:spAutoFit/>
          </a:bodyPr>
          <a:lstStyle/>
          <a:p>
            <a:pPr marL="121920">
              <a:lnSpc>
                <a:spcPts val="2110"/>
              </a:lnSpc>
              <a:spcBef>
                <a:spcPts val="525"/>
              </a:spcBef>
            </a:pPr>
            <a:r>
              <a:rPr sz="1800" b="1" spc="30" dirty="0">
                <a:latin typeface="Arial"/>
                <a:cs typeface="Arial"/>
              </a:rPr>
              <a:t>What‘s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flight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delay?</a:t>
            </a:r>
            <a:endParaRPr sz="1800">
              <a:latin typeface="Arial"/>
              <a:cs typeface="Arial"/>
            </a:endParaRPr>
          </a:p>
          <a:p>
            <a:pPr marL="408305" marR="113664" indent="-287020">
              <a:lnSpc>
                <a:spcPts val="2160"/>
              </a:lnSpc>
              <a:spcBef>
                <a:spcPts val="125"/>
              </a:spcBef>
              <a:buSzPct val="94736"/>
              <a:buFont typeface="Microsoft Sans Serif"/>
              <a:buChar char="-"/>
              <a:tabLst>
                <a:tab pos="408305" algn="l"/>
                <a:tab pos="408940" algn="l"/>
              </a:tabLst>
            </a:pPr>
            <a:r>
              <a:rPr sz="1900" i="1" spc="-70" dirty="0">
                <a:latin typeface="Arial"/>
                <a:cs typeface="Arial"/>
              </a:rPr>
              <a:t>A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90" dirty="0">
                <a:latin typeface="Arial"/>
                <a:cs typeface="Arial"/>
              </a:rPr>
              <a:t>flight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145" dirty="0">
                <a:latin typeface="Arial"/>
                <a:cs typeface="Arial"/>
              </a:rPr>
              <a:t>is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spc="-130" dirty="0">
                <a:latin typeface="Arial"/>
                <a:cs typeface="Arial"/>
              </a:rPr>
              <a:t>considered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to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spc="-180" dirty="0">
                <a:latin typeface="Arial"/>
                <a:cs typeface="Arial"/>
              </a:rPr>
              <a:t>be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spc="-165" dirty="0">
                <a:latin typeface="Arial"/>
                <a:cs typeface="Arial"/>
              </a:rPr>
              <a:t>delayed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spc="-55" dirty="0">
                <a:latin typeface="Arial"/>
                <a:cs typeface="Arial"/>
              </a:rPr>
              <a:t>if</a:t>
            </a:r>
            <a:r>
              <a:rPr sz="1900" i="1" spc="-15" dirty="0">
                <a:latin typeface="Arial"/>
                <a:cs typeface="Arial"/>
              </a:rPr>
              <a:t> </a:t>
            </a:r>
            <a:r>
              <a:rPr sz="1900" i="1" spc="20" dirty="0">
                <a:latin typeface="Arial"/>
                <a:cs typeface="Arial"/>
              </a:rPr>
              <a:t>it</a:t>
            </a:r>
            <a:r>
              <a:rPr sz="1900" i="1" spc="-20" dirty="0">
                <a:latin typeface="Arial"/>
                <a:cs typeface="Arial"/>
              </a:rPr>
              <a:t> </a:t>
            </a:r>
            <a:r>
              <a:rPr sz="1900" i="1" spc="-100" dirty="0">
                <a:latin typeface="Arial"/>
                <a:cs typeface="Arial"/>
              </a:rPr>
              <a:t>arrived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b="1" i="1" spc="-70" dirty="0">
                <a:latin typeface="Arial"/>
                <a:cs typeface="Arial"/>
              </a:rPr>
              <a:t>15 </a:t>
            </a:r>
            <a:r>
              <a:rPr sz="1900" b="1" i="1" spc="-515" dirty="0">
                <a:latin typeface="Arial"/>
                <a:cs typeface="Arial"/>
              </a:rPr>
              <a:t> </a:t>
            </a:r>
            <a:r>
              <a:rPr sz="1900" b="1" i="1" spc="-20" dirty="0">
                <a:latin typeface="Arial"/>
                <a:cs typeface="Arial"/>
              </a:rPr>
              <a:t>o</a:t>
            </a:r>
            <a:r>
              <a:rPr sz="1900" b="1" i="1" spc="-10" dirty="0">
                <a:latin typeface="Arial"/>
                <a:cs typeface="Arial"/>
              </a:rPr>
              <a:t>r</a:t>
            </a:r>
            <a:r>
              <a:rPr sz="1900" b="1" i="1" spc="-15" dirty="0">
                <a:latin typeface="Arial"/>
                <a:cs typeface="Arial"/>
              </a:rPr>
              <a:t> more</a:t>
            </a:r>
            <a:r>
              <a:rPr sz="1900" b="1" i="1" spc="-25" dirty="0">
                <a:latin typeface="Arial"/>
                <a:cs typeface="Arial"/>
              </a:rPr>
              <a:t> </a:t>
            </a:r>
            <a:r>
              <a:rPr sz="1900" b="1" i="1" spc="-40" dirty="0">
                <a:latin typeface="Arial"/>
                <a:cs typeface="Arial"/>
              </a:rPr>
              <a:t>mi</a:t>
            </a:r>
            <a:r>
              <a:rPr sz="1900" b="1" i="1" spc="-45" dirty="0">
                <a:latin typeface="Arial"/>
                <a:cs typeface="Arial"/>
              </a:rPr>
              <a:t>n</a:t>
            </a:r>
            <a:r>
              <a:rPr sz="1900" i="1" spc="-135" dirty="0">
                <a:latin typeface="Arial"/>
                <a:cs typeface="Arial"/>
              </a:rPr>
              <a:t>.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135" dirty="0">
                <a:latin typeface="Arial"/>
                <a:cs typeface="Arial"/>
              </a:rPr>
              <a:t>than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spc="-210" dirty="0">
                <a:latin typeface="Arial"/>
                <a:cs typeface="Arial"/>
              </a:rPr>
              <a:t>s</a:t>
            </a:r>
            <a:r>
              <a:rPr sz="1900" i="1" spc="-204" dirty="0">
                <a:latin typeface="Arial"/>
                <a:cs typeface="Arial"/>
              </a:rPr>
              <a:t>c</a:t>
            </a:r>
            <a:r>
              <a:rPr sz="1900" i="1" spc="-145" dirty="0">
                <a:latin typeface="Arial"/>
                <a:cs typeface="Arial"/>
              </a:rPr>
              <a:t>hedule</a:t>
            </a:r>
            <a:r>
              <a:rPr sz="1900" i="1" spc="-13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1920">
              <a:lnSpc>
                <a:spcPts val="2110"/>
              </a:lnSpc>
              <a:spcBef>
                <a:spcPts val="2085"/>
              </a:spcBef>
            </a:pPr>
            <a:r>
              <a:rPr sz="1800" b="1" spc="30" dirty="0">
                <a:latin typeface="Arial"/>
                <a:cs typeface="Arial"/>
              </a:rPr>
              <a:t>What‘s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are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main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reasons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of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flight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delays?</a:t>
            </a:r>
            <a:endParaRPr sz="1800">
              <a:latin typeface="Arial"/>
              <a:cs typeface="Arial"/>
            </a:endParaRPr>
          </a:p>
          <a:p>
            <a:pPr marL="408305" marR="643890" indent="-287020">
              <a:lnSpc>
                <a:spcPts val="2160"/>
              </a:lnSpc>
              <a:spcBef>
                <a:spcPts val="125"/>
              </a:spcBef>
              <a:buSzPct val="94736"/>
              <a:buFont typeface="Microsoft Sans Serif"/>
              <a:buChar char="-"/>
              <a:tabLst>
                <a:tab pos="408305" algn="l"/>
                <a:tab pos="408940" algn="l"/>
              </a:tabLst>
            </a:pPr>
            <a:r>
              <a:rPr sz="1900" i="1" spc="-130" dirty="0">
                <a:latin typeface="Arial"/>
                <a:cs typeface="Arial"/>
              </a:rPr>
              <a:t>Appa</a:t>
            </a:r>
            <a:r>
              <a:rPr sz="1900" i="1" spc="-85" dirty="0">
                <a:latin typeface="Arial"/>
                <a:cs typeface="Arial"/>
              </a:rPr>
              <a:t>r</a:t>
            </a:r>
            <a:r>
              <a:rPr sz="1900" i="1" spc="-95" dirty="0">
                <a:latin typeface="Arial"/>
                <a:cs typeface="Arial"/>
              </a:rPr>
              <a:t>ently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spc="-80" dirty="0">
                <a:latin typeface="Arial"/>
                <a:cs typeface="Arial"/>
              </a:rPr>
              <a:t>there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135" dirty="0">
                <a:latin typeface="Arial"/>
                <a:cs typeface="Arial"/>
              </a:rPr>
              <a:t>are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spc="-160" dirty="0">
                <a:latin typeface="Arial"/>
                <a:cs typeface="Arial"/>
              </a:rPr>
              <a:t>5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spc="-114" dirty="0">
                <a:latin typeface="Arial"/>
                <a:cs typeface="Arial"/>
              </a:rPr>
              <a:t>broad</a:t>
            </a:r>
            <a:r>
              <a:rPr sz="1900" i="1" spc="-45" dirty="0">
                <a:latin typeface="Arial"/>
                <a:cs typeface="Arial"/>
              </a:rPr>
              <a:t> </a:t>
            </a:r>
            <a:r>
              <a:rPr sz="1900" i="1" spc="-165" dirty="0">
                <a:latin typeface="Arial"/>
                <a:cs typeface="Arial"/>
              </a:rPr>
              <a:t>reasons</a:t>
            </a:r>
            <a:r>
              <a:rPr sz="1900" i="1" spc="-45" dirty="0">
                <a:latin typeface="Arial"/>
                <a:cs typeface="Arial"/>
              </a:rPr>
              <a:t> </a:t>
            </a:r>
            <a:r>
              <a:rPr sz="1900" i="1" spc="-215" dirty="0">
                <a:latin typeface="Arial"/>
                <a:cs typeface="Arial"/>
              </a:rPr>
              <a:t>as  </a:t>
            </a:r>
            <a:r>
              <a:rPr sz="1900" i="1" spc="-145" dirty="0">
                <a:latin typeface="Arial"/>
                <a:cs typeface="Arial"/>
              </a:rPr>
              <a:t>cate</a:t>
            </a:r>
            <a:r>
              <a:rPr sz="1900" i="1" spc="-130" dirty="0">
                <a:latin typeface="Arial"/>
                <a:cs typeface="Arial"/>
              </a:rPr>
              <a:t>gorised</a:t>
            </a:r>
            <a:r>
              <a:rPr sz="1900" i="1" spc="-65" dirty="0">
                <a:latin typeface="Arial"/>
                <a:cs typeface="Arial"/>
              </a:rPr>
              <a:t> </a:t>
            </a:r>
            <a:r>
              <a:rPr sz="1900" i="1" spc="-160" dirty="0">
                <a:latin typeface="Arial"/>
                <a:cs typeface="Arial"/>
              </a:rPr>
              <a:t>by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204" dirty="0">
                <a:latin typeface="Arial"/>
                <a:cs typeface="Arial"/>
              </a:rPr>
              <a:t>USA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spc="-80" dirty="0">
                <a:latin typeface="Arial"/>
                <a:cs typeface="Arial"/>
              </a:rPr>
              <a:t>transportation</a:t>
            </a:r>
            <a:r>
              <a:rPr sz="1900" i="1" spc="-50" dirty="0">
                <a:latin typeface="Arial"/>
                <a:cs typeface="Arial"/>
              </a:rPr>
              <a:t> </a:t>
            </a:r>
            <a:r>
              <a:rPr sz="1900" i="1" spc="-90" dirty="0">
                <a:latin typeface="Arial"/>
                <a:cs typeface="Arial"/>
              </a:rPr>
              <a:t>stati</a:t>
            </a:r>
            <a:r>
              <a:rPr sz="1900" i="1" spc="-75" dirty="0">
                <a:latin typeface="Arial"/>
                <a:cs typeface="Arial"/>
              </a:rPr>
              <a:t>sti</a:t>
            </a:r>
            <a:r>
              <a:rPr sz="1900" i="1" spc="-210" dirty="0">
                <a:latin typeface="Arial"/>
                <a:cs typeface="Arial"/>
              </a:rPr>
              <a:t>c</a:t>
            </a:r>
            <a:r>
              <a:rPr sz="1900" i="1" spc="-204" dirty="0">
                <a:latin typeface="Arial"/>
                <a:cs typeface="Arial"/>
              </a:rPr>
              <a:t>s</a:t>
            </a:r>
            <a:r>
              <a:rPr sz="1900" i="1" spc="-135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1920">
              <a:lnSpc>
                <a:spcPts val="2110"/>
              </a:lnSpc>
              <a:spcBef>
                <a:spcPts val="2085"/>
              </a:spcBef>
            </a:pPr>
            <a:r>
              <a:rPr sz="1800" b="1" spc="85" dirty="0">
                <a:latin typeface="Arial"/>
                <a:cs typeface="Arial"/>
              </a:rPr>
              <a:t>Why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the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delay?</a:t>
            </a:r>
            <a:endParaRPr sz="1800">
              <a:latin typeface="Arial"/>
              <a:cs typeface="Arial"/>
            </a:endParaRPr>
          </a:p>
          <a:p>
            <a:pPr marL="408305" marR="167005" indent="-287020">
              <a:lnSpc>
                <a:spcPct val="94800"/>
              </a:lnSpc>
              <a:spcBef>
                <a:spcPts val="70"/>
              </a:spcBef>
              <a:buSzPct val="94736"/>
              <a:buFont typeface="Microsoft Sans Serif"/>
              <a:buChar char="-"/>
              <a:tabLst>
                <a:tab pos="408305" algn="l"/>
                <a:tab pos="408940" algn="l"/>
              </a:tabLst>
            </a:pPr>
            <a:r>
              <a:rPr sz="1900" i="1" spc="-245" dirty="0">
                <a:latin typeface="Arial"/>
                <a:cs typeface="Arial"/>
              </a:rPr>
              <a:t>Each</a:t>
            </a:r>
            <a:r>
              <a:rPr sz="1900" i="1" spc="-240" dirty="0">
                <a:latin typeface="Arial"/>
                <a:cs typeface="Arial"/>
              </a:rPr>
              <a:t> </a:t>
            </a:r>
            <a:r>
              <a:rPr sz="1900" i="1" spc="-165" dirty="0">
                <a:latin typeface="Arial"/>
                <a:cs typeface="Arial"/>
              </a:rPr>
              <a:t>delay</a:t>
            </a:r>
            <a:r>
              <a:rPr sz="1900" i="1" spc="-160" dirty="0">
                <a:latin typeface="Arial"/>
                <a:cs typeface="Arial"/>
              </a:rPr>
              <a:t> </a:t>
            </a:r>
            <a:r>
              <a:rPr sz="1900" i="1" spc="-150" dirty="0">
                <a:latin typeface="Arial"/>
                <a:cs typeface="Arial"/>
              </a:rPr>
              <a:t>signifies </a:t>
            </a:r>
            <a:r>
              <a:rPr sz="1900" i="1" spc="-180" dirty="0">
                <a:latin typeface="Arial"/>
                <a:cs typeface="Arial"/>
              </a:rPr>
              <a:t>some</a:t>
            </a:r>
            <a:r>
              <a:rPr sz="1900" i="1" spc="165" dirty="0">
                <a:latin typeface="Arial"/>
                <a:cs typeface="Arial"/>
              </a:rPr>
              <a:t> </a:t>
            </a:r>
            <a:r>
              <a:rPr sz="1900" i="1" spc="-105" dirty="0">
                <a:latin typeface="Arial"/>
                <a:cs typeface="Arial"/>
              </a:rPr>
              <a:t>kind </a:t>
            </a:r>
            <a:r>
              <a:rPr sz="1900" i="1" spc="-70" dirty="0">
                <a:latin typeface="Arial"/>
                <a:cs typeface="Arial"/>
              </a:rPr>
              <a:t>of </a:t>
            </a:r>
            <a:r>
              <a:rPr sz="1900" i="1" spc="-105" dirty="0">
                <a:latin typeface="Arial"/>
                <a:cs typeface="Arial"/>
              </a:rPr>
              <a:t>operational </a:t>
            </a:r>
            <a:r>
              <a:rPr sz="1900" i="1" spc="-100" dirty="0">
                <a:latin typeface="Arial"/>
                <a:cs typeface="Arial"/>
              </a:rPr>
              <a:t> </a:t>
            </a:r>
            <a:r>
              <a:rPr sz="1900" i="1" spc="-80" dirty="0">
                <a:latin typeface="Arial"/>
                <a:cs typeface="Arial"/>
              </a:rPr>
              <a:t>f</a:t>
            </a:r>
            <a:r>
              <a:rPr sz="1900" i="1" spc="-105" dirty="0">
                <a:latin typeface="Arial"/>
                <a:cs typeface="Arial"/>
              </a:rPr>
              <a:t>ailure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5" dirty="0">
                <a:latin typeface="Arial"/>
                <a:cs typeface="Arial"/>
              </a:rPr>
              <a:t>or</a:t>
            </a:r>
            <a:r>
              <a:rPr sz="1900" i="1" spc="-45" dirty="0">
                <a:latin typeface="Arial"/>
                <a:cs typeface="Arial"/>
              </a:rPr>
              <a:t> </a:t>
            </a:r>
            <a:r>
              <a:rPr sz="1900" i="1" spc="-150" dirty="0">
                <a:latin typeface="Arial"/>
                <a:cs typeface="Arial"/>
              </a:rPr>
              <a:t>chal</a:t>
            </a:r>
            <a:r>
              <a:rPr sz="1900" i="1" spc="-70" dirty="0">
                <a:latin typeface="Arial"/>
                <a:cs typeface="Arial"/>
              </a:rPr>
              <a:t>l</a:t>
            </a:r>
            <a:r>
              <a:rPr sz="1900" i="1" spc="-220" dirty="0">
                <a:latin typeface="Arial"/>
                <a:cs typeface="Arial"/>
              </a:rPr>
              <a:t>enges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spc="-114" dirty="0">
                <a:latin typeface="Arial"/>
                <a:cs typeface="Arial"/>
              </a:rPr>
              <a:t>whi</a:t>
            </a:r>
            <a:r>
              <a:rPr sz="1900" i="1" spc="-105" dirty="0">
                <a:latin typeface="Arial"/>
                <a:cs typeface="Arial"/>
              </a:rPr>
              <a:t>c</a:t>
            </a:r>
            <a:r>
              <a:rPr sz="1900" i="1" spc="-160" dirty="0">
                <a:latin typeface="Arial"/>
                <a:cs typeface="Arial"/>
              </a:rPr>
              <a:t>h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190" dirty="0">
                <a:latin typeface="Arial"/>
                <a:cs typeface="Arial"/>
              </a:rPr>
              <a:t>needs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to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spc="-65" dirty="0">
                <a:latin typeface="Arial"/>
                <a:cs typeface="Arial"/>
              </a:rPr>
              <a:t>look</a:t>
            </a:r>
            <a:r>
              <a:rPr sz="1900" i="1" spc="-45" dirty="0">
                <a:latin typeface="Arial"/>
                <a:cs typeface="Arial"/>
              </a:rPr>
              <a:t> </a:t>
            </a:r>
            <a:r>
              <a:rPr sz="1900" i="1" spc="-135" dirty="0">
                <a:latin typeface="Arial"/>
                <a:cs typeface="Arial"/>
              </a:rPr>
              <a:t>upon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spc="-125" dirty="0">
                <a:latin typeface="Arial"/>
                <a:cs typeface="Arial"/>
              </a:rPr>
              <a:t>by  </a:t>
            </a:r>
            <a:r>
              <a:rPr sz="1900" i="1" spc="-95" dirty="0">
                <a:latin typeface="Arial"/>
                <a:cs typeface="Arial"/>
              </a:rPr>
              <a:t>the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125" dirty="0">
                <a:latin typeface="Arial"/>
                <a:cs typeface="Arial"/>
              </a:rPr>
              <a:t>powe</a:t>
            </a:r>
            <a:r>
              <a:rPr sz="1900" i="1" spc="80" dirty="0">
                <a:latin typeface="Arial"/>
                <a:cs typeface="Arial"/>
              </a:rPr>
              <a:t>r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spc="-75" dirty="0">
                <a:latin typeface="Arial"/>
                <a:cs typeface="Arial"/>
              </a:rPr>
              <a:t>of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spc="-265" dirty="0">
                <a:latin typeface="Arial"/>
                <a:cs typeface="Arial"/>
              </a:rPr>
              <a:t>B</a:t>
            </a:r>
            <a:r>
              <a:rPr sz="1900" i="1" spc="-100" dirty="0">
                <a:latin typeface="Arial"/>
                <a:cs typeface="Arial"/>
              </a:rPr>
              <a:t>i</a:t>
            </a:r>
            <a:r>
              <a:rPr sz="1900" i="1" spc="-229" dirty="0">
                <a:latin typeface="Arial"/>
                <a:cs typeface="Arial"/>
              </a:rPr>
              <a:t>g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spc="-25" dirty="0">
                <a:latin typeface="Arial"/>
                <a:cs typeface="Arial"/>
              </a:rPr>
              <a:t>D</a:t>
            </a:r>
            <a:r>
              <a:rPr sz="1900" i="1" spc="-160" dirty="0">
                <a:latin typeface="Arial"/>
                <a:cs typeface="Arial"/>
              </a:rPr>
              <a:t>ata.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265" y="87884"/>
            <a:ext cx="1883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000000"/>
                </a:solidFill>
                <a:latin typeface="Arial"/>
                <a:cs typeface="Arial"/>
              </a:rPr>
              <a:t>Problem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4857" y="6408826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2460" y="2342402"/>
            <a:ext cx="5311140" cy="2712720"/>
            <a:chOff x="532460" y="2342402"/>
            <a:chExt cx="5311140" cy="27127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460" y="2342402"/>
              <a:ext cx="5099382" cy="27123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38271" y="3043427"/>
              <a:ext cx="2905125" cy="1199515"/>
            </a:xfrm>
            <a:custGeom>
              <a:avLst/>
              <a:gdLst/>
              <a:ahLst/>
              <a:cxnLst/>
              <a:rect l="l" t="t" r="r" b="b"/>
              <a:pathLst>
                <a:path w="2905125" h="1199514">
                  <a:moveTo>
                    <a:pt x="2904744" y="0"/>
                  </a:moveTo>
                  <a:lnTo>
                    <a:pt x="0" y="0"/>
                  </a:lnTo>
                  <a:lnTo>
                    <a:pt x="0" y="1199388"/>
                  </a:lnTo>
                  <a:lnTo>
                    <a:pt x="2904744" y="1199388"/>
                  </a:lnTo>
                  <a:lnTo>
                    <a:pt x="2904744" y="0"/>
                  </a:lnTo>
                  <a:close/>
                </a:path>
              </a:pathLst>
            </a:custGeom>
            <a:solidFill>
              <a:srgbClr val="92D05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957315" y="3508247"/>
            <a:ext cx="391795" cy="271780"/>
          </a:xfrm>
          <a:custGeom>
            <a:avLst/>
            <a:gdLst/>
            <a:ahLst/>
            <a:cxnLst/>
            <a:rect l="l" t="t" r="r" b="b"/>
            <a:pathLst>
              <a:path w="391795" h="271779">
                <a:moveTo>
                  <a:pt x="256032" y="0"/>
                </a:moveTo>
                <a:lnTo>
                  <a:pt x="256032" y="67817"/>
                </a:lnTo>
                <a:lnTo>
                  <a:pt x="0" y="67817"/>
                </a:lnTo>
                <a:lnTo>
                  <a:pt x="0" y="203453"/>
                </a:lnTo>
                <a:lnTo>
                  <a:pt x="256032" y="203453"/>
                </a:lnTo>
                <a:lnTo>
                  <a:pt x="256032" y="271271"/>
                </a:lnTo>
                <a:lnTo>
                  <a:pt x="391668" y="135635"/>
                </a:lnTo>
                <a:lnTo>
                  <a:pt x="2560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273" y="6415836"/>
            <a:ext cx="33140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Source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b="1" dirty="0">
                <a:latin typeface="Arial"/>
                <a:cs typeface="Arial"/>
              </a:rPr>
              <a:t>:</a:t>
            </a:r>
            <a:r>
              <a:rPr sz="1050" b="1" spc="56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Bureau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Transportation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Statistics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244" y="5300471"/>
            <a:ext cx="4258310" cy="42862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600" b="1" spc="-5" dirty="0">
                <a:latin typeface="Arial"/>
                <a:cs typeface="Arial"/>
              </a:rPr>
              <a:t>Delay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Flights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by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Each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Category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460" y="87884"/>
            <a:ext cx="3317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5" dirty="0">
                <a:solidFill>
                  <a:srgbClr val="000000"/>
                </a:solidFill>
                <a:latin typeface="Arial"/>
                <a:cs typeface="Arial"/>
              </a:rPr>
              <a:t>Facts</a:t>
            </a:r>
            <a:r>
              <a:rPr sz="36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100" dirty="0">
                <a:solidFill>
                  <a:srgbClr val="000000"/>
                </a:solidFill>
                <a:latin typeface="Arial"/>
                <a:cs typeface="Arial"/>
              </a:rPr>
              <a:t>&amp;</a:t>
            </a:r>
            <a:r>
              <a:rPr sz="36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000000"/>
                </a:solidFill>
                <a:latin typeface="Arial"/>
                <a:cs typeface="Arial"/>
              </a:rPr>
              <a:t>Figures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4857" y="6408826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5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2132" y="2077211"/>
            <a:ext cx="5842000" cy="1831975"/>
            <a:chOff x="3342132" y="2077211"/>
            <a:chExt cx="5842000" cy="1831975"/>
          </a:xfrm>
        </p:grpSpPr>
        <p:sp>
          <p:nvSpPr>
            <p:cNvPr id="5" name="object 5"/>
            <p:cNvSpPr/>
            <p:nvPr/>
          </p:nvSpPr>
          <p:spPr>
            <a:xfrm>
              <a:off x="5957316" y="3093719"/>
              <a:ext cx="391795" cy="271780"/>
            </a:xfrm>
            <a:custGeom>
              <a:avLst/>
              <a:gdLst/>
              <a:ahLst/>
              <a:cxnLst/>
              <a:rect l="l" t="t" r="r" b="b"/>
              <a:pathLst>
                <a:path w="391795" h="271779">
                  <a:moveTo>
                    <a:pt x="256032" y="0"/>
                  </a:moveTo>
                  <a:lnTo>
                    <a:pt x="256032" y="67817"/>
                  </a:lnTo>
                  <a:lnTo>
                    <a:pt x="0" y="67817"/>
                  </a:lnTo>
                  <a:lnTo>
                    <a:pt x="0" y="203453"/>
                  </a:lnTo>
                  <a:lnTo>
                    <a:pt x="256032" y="203453"/>
                  </a:lnTo>
                  <a:lnTo>
                    <a:pt x="256032" y="271271"/>
                  </a:lnTo>
                  <a:lnTo>
                    <a:pt x="391668" y="135635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132" y="2077211"/>
              <a:ext cx="5841492" cy="18318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72911" y="2369819"/>
              <a:ext cx="856615" cy="1330960"/>
            </a:xfrm>
            <a:custGeom>
              <a:avLst/>
              <a:gdLst/>
              <a:ahLst/>
              <a:cxnLst/>
              <a:rect l="l" t="t" r="r" b="b"/>
              <a:pathLst>
                <a:path w="856615" h="1330960">
                  <a:moveTo>
                    <a:pt x="856488" y="0"/>
                  </a:moveTo>
                  <a:lnTo>
                    <a:pt x="0" y="0"/>
                  </a:lnTo>
                  <a:lnTo>
                    <a:pt x="0" y="1330452"/>
                  </a:lnTo>
                  <a:lnTo>
                    <a:pt x="856488" y="1330452"/>
                  </a:lnTo>
                  <a:lnTo>
                    <a:pt x="856488" y="0"/>
                  </a:lnTo>
                  <a:close/>
                </a:path>
              </a:pathLst>
            </a:custGeom>
            <a:solidFill>
              <a:srgbClr val="92D050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69303" y="6335979"/>
            <a:ext cx="340042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66700" algn="l"/>
              </a:tabLst>
            </a:pPr>
            <a:r>
              <a:rPr sz="1050" dirty="0">
                <a:latin typeface="Arial MT"/>
                <a:cs typeface="Arial MT"/>
              </a:rPr>
              <a:t>5</a:t>
            </a:r>
            <a:r>
              <a:rPr sz="1050" spc="-5" dirty="0">
                <a:latin typeface="Arial MT"/>
                <a:cs typeface="Arial MT"/>
              </a:rPr>
              <a:t> year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data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from</a:t>
            </a:r>
            <a:r>
              <a:rPr sz="1050" spc="27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Bureau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Transportation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Statistics</a:t>
            </a:r>
            <a:endParaRPr sz="1050">
              <a:latin typeface="Arial MT"/>
              <a:cs typeface="Arial MT"/>
            </a:endParaRPr>
          </a:p>
          <a:p>
            <a:pPr marL="266700" indent="-228600">
              <a:lnSpc>
                <a:spcPct val="100000"/>
              </a:lnSpc>
              <a:buSzPct val="150000"/>
              <a:buAutoNum type="arabicPeriod"/>
              <a:tabLst>
                <a:tab pos="266065" algn="l"/>
                <a:tab pos="266700" algn="l"/>
              </a:tabLst>
            </a:pPr>
            <a:r>
              <a:rPr sz="1050" spc="-67" baseline="23809" dirty="0">
                <a:latin typeface="Microsoft Sans Serif"/>
                <a:cs typeface="Microsoft Sans Serif"/>
              </a:rPr>
              <a:t>2..</a:t>
            </a:r>
            <a:r>
              <a:rPr sz="1050" baseline="23809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Arial MT"/>
                <a:cs typeface="Arial MT"/>
              </a:rPr>
              <a:t>Federal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Aviation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Administration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547" y="4471415"/>
            <a:ext cx="2429510" cy="77279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157480" rIns="0" bIns="0" rtlCol="0">
            <a:spAutoFit/>
          </a:bodyPr>
          <a:lstStyle/>
          <a:p>
            <a:pPr marL="123189" marR="492759">
              <a:lnSpc>
                <a:spcPct val="100000"/>
              </a:lnSpc>
              <a:spcBef>
                <a:spcPts val="124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out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of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5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flights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in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0" dirty="0">
                <a:latin typeface="Microsoft Sans Serif"/>
                <a:cs typeface="Microsoft Sans Serif"/>
              </a:rPr>
              <a:t>USA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fa</a:t>
            </a:r>
            <a:r>
              <a:rPr sz="1400" spc="-125" dirty="0">
                <a:latin typeface="Microsoft Sans Serif"/>
                <a:cs typeface="Microsoft Sans Serif"/>
              </a:rPr>
              <a:t>c</a:t>
            </a:r>
            <a:r>
              <a:rPr sz="1400" spc="-135" dirty="0">
                <a:latin typeface="Microsoft Sans Serif"/>
                <a:cs typeface="Microsoft Sans Serif"/>
              </a:rPr>
              <a:t>es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80" dirty="0">
                <a:latin typeface="Microsoft Sans Serif"/>
                <a:cs typeface="Microsoft Sans Serif"/>
              </a:rPr>
              <a:t>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de</a:t>
            </a:r>
            <a:r>
              <a:rPr sz="1400" spc="-30" dirty="0">
                <a:latin typeface="Microsoft Sans Serif"/>
                <a:cs typeface="Microsoft Sans Serif"/>
              </a:rPr>
              <a:t>l</a:t>
            </a:r>
            <a:r>
              <a:rPr sz="1400" spc="-135" dirty="0">
                <a:latin typeface="Microsoft Sans Serif"/>
                <a:cs typeface="Microsoft Sans Serif"/>
              </a:rPr>
              <a:t>ay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18688" y="3256788"/>
            <a:ext cx="5965190" cy="210820"/>
          </a:xfrm>
          <a:custGeom>
            <a:avLst/>
            <a:gdLst/>
            <a:ahLst/>
            <a:cxnLst/>
            <a:rect l="l" t="t" r="r" b="b"/>
            <a:pathLst>
              <a:path w="5965190" h="210820">
                <a:moveTo>
                  <a:pt x="5964936" y="0"/>
                </a:moveTo>
                <a:lnTo>
                  <a:pt x="0" y="0"/>
                </a:lnTo>
                <a:lnTo>
                  <a:pt x="0" y="210312"/>
                </a:lnTo>
                <a:lnTo>
                  <a:pt x="5964936" y="210312"/>
                </a:lnTo>
                <a:lnTo>
                  <a:pt x="5964936" y="0"/>
                </a:lnTo>
                <a:close/>
              </a:path>
            </a:pathLst>
          </a:custGeom>
          <a:solidFill>
            <a:srgbClr val="92D050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17319" y="4471415"/>
            <a:ext cx="2984500" cy="77279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157480" rIns="0" bIns="0" rtlCol="0">
            <a:spAutoFit/>
          </a:bodyPr>
          <a:lstStyle/>
          <a:p>
            <a:pPr marL="122555" marR="179705">
              <a:lnSpc>
                <a:spcPct val="100000"/>
              </a:lnSpc>
              <a:spcBef>
                <a:spcPts val="1240"/>
              </a:spcBef>
            </a:pPr>
            <a:r>
              <a:rPr sz="1400" spc="-85" dirty="0">
                <a:latin typeface="Microsoft Sans Serif"/>
                <a:cs typeface="Microsoft Sans Serif"/>
              </a:rPr>
              <a:t>Largest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contributing </a:t>
            </a:r>
            <a:r>
              <a:rPr sz="1400" spc="-25" dirty="0">
                <a:latin typeface="Microsoft Sans Serif"/>
                <a:cs typeface="Microsoft Sans Serif"/>
              </a:rPr>
              <a:t>factor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for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airline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delay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b="1" spc="20" dirty="0">
                <a:latin typeface="Arial"/>
                <a:cs typeface="Arial"/>
              </a:rPr>
              <a:t>Aircraft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Delay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44723" y="1722120"/>
            <a:ext cx="6314440" cy="3173730"/>
            <a:chOff x="2744723" y="1722120"/>
            <a:chExt cx="6314440" cy="3173730"/>
          </a:xfrm>
        </p:grpSpPr>
        <p:sp>
          <p:nvSpPr>
            <p:cNvPr id="13" name="object 13"/>
            <p:cNvSpPr/>
            <p:nvPr/>
          </p:nvSpPr>
          <p:spPr>
            <a:xfrm>
              <a:off x="2744724" y="3355593"/>
              <a:ext cx="5450840" cy="1539875"/>
            </a:xfrm>
            <a:custGeom>
              <a:avLst/>
              <a:gdLst/>
              <a:ahLst/>
              <a:cxnLst/>
              <a:rect l="l" t="t" r="r" b="b"/>
              <a:pathLst>
                <a:path w="5450840" h="1539875">
                  <a:moveTo>
                    <a:pt x="473456" y="0"/>
                  </a:moveTo>
                  <a:lnTo>
                    <a:pt x="34544" y="0"/>
                  </a:lnTo>
                  <a:lnTo>
                    <a:pt x="31750" y="2794"/>
                  </a:lnTo>
                  <a:lnTo>
                    <a:pt x="31750" y="1039749"/>
                  </a:lnTo>
                  <a:lnTo>
                    <a:pt x="0" y="1039749"/>
                  </a:lnTo>
                  <a:lnTo>
                    <a:pt x="38100" y="1115949"/>
                  </a:lnTo>
                  <a:lnTo>
                    <a:pt x="69850" y="1052449"/>
                  </a:lnTo>
                  <a:lnTo>
                    <a:pt x="76200" y="1039749"/>
                  </a:lnTo>
                  <a:lnTo>
                    <a:pt x="44450" y="1039749"/>
                  </a:lnTo>
                  <a:lnTo>
                    <a:pt x="44450" y="12700"/>
                  </a:lnTo>
                  <a:lnTo>
                    <a:pt x="473456" y="12700"/>
                  </a:lnTo>
                  <a:lnTo>
                    <a:pt x="473456" y="6350"/>
                  </a:lnTo>
                  <a:lnTo>
                    <a:pt x="473456" y="0"/>
                  </a:lnTo>
                  <a:close/>
                </a:path>
                <a:path w="5450840" h="1539875">
                  <a:moveTo>
                    <a:pt x="5450459" y="1501775"/>
                  </a:moveTo>
                  <a:lnTo>
                    <a:pt x="5437759" y="1495425"/>
                  </a:lnTo>
                  <a:lnTo>
                    <a:pt x="5374259" y="1463675"/>
                  </a:lnTo>
                  <a:lnTo>
                    <a:pt x="5374259" y="1495425"/>
                  </a:lnTo>
                  <a:lnTo>
                    <a:pt x="3525266" y="1495425"/>
                  </a:lnTo>
                  <a:lnTo>
                    <a:pt x="3525266" y="553466"/>
                  </a:lnTo>
                  <a:lnTo>
                    <a:pt x="3512566" y="553466"/>
                  </a:lnTo>
                  <a:lnTo>
                    <a:pt x="3512566" y="1505331"/>
                  </a:lnTo>
                  <a:lnTo>
                    <a:pt x="3515360" y="1508125"/>
                  </a:lnTo>
                  <a:lnTo>
                    <a:pt x="5374259" y="1508125"/>
                  </a:lnTo>
                  <a:lnTo>
                    <a:pt x="5374259" y="1539875"/>
                  </a:lnTo>
                  <a:lnTo>
                    <a:pt x="5437759" y="1508125"/>
                  </a:lnTo>
                  <a:lnTo>
                    <a:pt x="5450459" y="150177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8687" y="2912364"/>
              <a:ext cx="5840095" cy="344805"/>
            </a:xfrm>
            <a:custGeom>
              <a:avLst/>
              <a:gdLst/>
              <a:ahLst/>
              <a:cxnLst/>
              <a:rect l="l" t="t" r="r" b="b"/>
              <a:pathLst>
                <a:path w="5840095" h="344804">
                  <a:moveTo>
                    <a:pt x="5839968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5839968" y="344424"/>
                  </a:lnTo>
                  <a:lnTo>
                    <a:pt x="5839968" y="0"/>
                  </a:lnTo>
                  <a:close/>
                </a:path>
              </a:pathLst>
            </a:custGeom>
            <a:solidFill>
              <a:srgbClr val="92D050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4723" y="1722120"/>
              <a:ext cx="473709" cy="1369060"/>
            </a:xfrm>
            <a:custGeom>
              <a:avLst/>
              <a:gdLst/>
              <a:ahLst/>
              <a:cxnLst/>
              <a:rect l="l" t="t" r="r" b="b"/>
              <a:pathLst>
                <a:path w="473710" h="136906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365884"/>
                  </a:lnTo>
                  <a:lnTo>
                    <a:pt x="34543" y="1368805"/>
                  </a:lnTo>
                  <a:lnTo>
                    <a:pt x="473456" y="1368805"/>
                  </a:lnTo>
                  <a:lnTo>
                    <a:pt x="473456" y="1362455"/>
                  </a:lnTo>
                  <a:lnTo>
                    <a:pt x="44450" y="1362455"/>
                  </a:lnTo>
                  <a:lnTo>
                    <a:pt x="38100" y="1356105"/>
                  </a:lnTo>
                  <a:lnTo>
                    <a:pt x="44450" y="1356105"/>
                  </a:lnTo>
                  <a:lnTo>
                    <a:pt x="44450" y="63500"/>
                  </a:lnTo>
                  <a:close/>
                </a:path>
                <a:path w="473710" h="1369060">
                  <a:moveTo>
                    <a:pt x="44450" y="1356105"/>
                  </a:moveTo>
                  <a:lnTo>
                    <a:pt x="38100" y="1356105"/>
                  </a:lnTo>
                  <a:lnTo>
                    <a:pt x="44450" y="1362455"/>
                  </a:lnTo>
                  <a:lnTo>
                    <a:pt x="44450" y="1356105"/>
                  </a:lnTo>
                  <a:close/>
                </a:path>
                <a:path w="473710" h="1369060">
                  <a:moveTo>
                    <a:pt x="473456" y="1356105"/>
                  </a:moveTo>
                  <a:lnTo>
                    <a:pt x="44450" y="1356105"/>
                  </a:lnTo>
                  <a:lnTo>
                    <a:pt x="44450" y="1362455"/>
                  </a:lnTo>
                  <a:lnTo>
                    <a:pt x="473456" y="1362455"/>
                  </a:lnTo>
                  <a:lnTo>
                    <a:pt x="473456" y="1356105"/>
                  </a:lnTo>
                  <a:close/>
                </a:path>
                <a:path w="473710" h="136906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473710" h="136906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90827" y="911352"/>
            <a:ext cx="2982595" cy="77279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156845" rIns="0" bIns="0" rtlCol="0">
            <a:spAutoFit/>
          </a:bodyPr>
          <a:lstStyle/>
          <a:p>
            <a:pPr marL="122555" marR="185420">
              <a:lnSpc>
                <a:spcPct val="100000"/>
              </a:lnSpc>
              <a:spcBef>
                <a:spcPts val="1235"/>
              </a:spcBef>
            </a:pPr>
            <a:r>
              <a:rPr sz="1400" b="1" dirty="0">
                <a:latin typeface="Arial"/>
                <a:cs typeface="Arial"/>
              </a:rPr>
              <a:t>Administrative </a:t>
            </a:r>
            <a:r>
              <a:rPr sz="1400" b="1" spc="-30" dirty="0">
                <a:latin typeface="Arial"/>
                <a:cs typeface="Arial"/>
              </a:rPr>
              <a:t>factors </a:t>
            </a:r>
            <a:r>
              <a:rPr sz="1400" spc="-20" dirty="0">
                <a:latin typeface="Microsoft Sans Serif"/>
                <a:cs typeface="Microsoft Sans Serif"/>
              </a:rPr>
              <a:t>contribute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least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aircraft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delay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28688" y="967739"/>
            <a:ext cx="3872865" cy="2941320"/>
            <a:chOff x="7028688" y="967739"/>
            <a:chExt cx="3872865" cy="2941320"/>
          </a:xfrm>
        </p:grpSpPr>
        <p:sp>
          <p:nvSpPr>
            <p:cNvPr id="18" name="object 18"/>
            <p:cNvSpPr/>
            <p:nvPr/>
          </p:nvSpPr>
          <p:spPr>
            <a:xfrm>
              <a:off x="7028688" y="2369819"/>
              <a:ext cx="1191895" cy="1539240"/>
            </a:xfrm>
            <a:custGeom>
              <a:avLst/>
              <a:gdLst/>
              <a:ahLst/>
              <a:cxnLst/>
              <a:rect l="l" t="t" r="r" b="b"/>
              <a:pathLst>
                <a:path w="1191895" h="1539239">
                  <a:moveTo>
                    <a:pt x="1191768" y="0"/>
                  </a:moveTo>
                  <a:lnTo>
                    <a:pt x="0" y="0"/>
                  </a:lnTo>
                  <a:lnTo>
                    <a:pt x="0" y="1539239"/>
                  </a:lnTo>
                  <a:lnTo>
                    <a:pt x="1191768" y="1539239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92D050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8996" y="967739"/>
              <a:ext cx="2932430" cy="772795"/>
            </a:xfrm>
            <a:custGeom>
              <a:avLst/>
              <a:gdLst/>
              <a:ahLst/>
              <a:cxnLst/>
              <a:rect l="l" t="t" r="r" b="b"/>
              <a:pathLst>
                <a:path w="2932429" h="772794">
                  <a:moveTo>
                    <a:pt x="2932176" y="0"/>
                  </a:moveTo>
                  <a:lnTo>
                    <a:pt x="0" y="0"/>
                  </a:lnTo>
                  <a:lnTo>
                    <a:pt x="0" y="772667"/>
                  </a:lnTo>
                  <a:lnTo>
                    <a:pt x="2932176" y="772667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F1F1F1">
                <a:alpha val="6078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8995" y="967739"/>
            <a:ext cx="2932430" cy="77279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2555" marR="353060">
              <a:lnSpc>
                <a:spcPct val="100000"/>
              </a:lnSpc>
              <a:spcBef>
                <a:spcPts val="1235"/>
              </a:spcBef>
            </a:pPr>
            <a:r>
              <a:rPr sz="1400" spc="-45" dirty="0">
                <a:latin typeface="Microsoft Sans Serif"/>
                <a:cs typeface="Microsoft Sans Serif"/>
              </a:rPr>
              <a:t>T</a:t>
            </a:r>
            <a:r>
              <a:rPr sz="1400" spc="-35" dirty="0">
                <a:latin typeface="Microsoft Sans Serif"/>
                <a:cs typeface="Microsoft Sans Serif"/>
              </a:rPr>
              <a:t>h</a:t>
            </a:r>
            <a:r>
              <a:rPr sz="1400" spc="-15" dirty="0">
                <a:latin typeface="Microsoft Sans Serif"/>
                <a:cs typeface="Microsoft Sans Serif"/>
              </a:rPr>
              <a:t>er</a:t>
            </a:r>
            <a:r>
              <a:rPr sz="1400" spc="-110" dirty="0">
                <a:latin typeface="Microsoft Sans Serif"/>
                <a:cs typeface="Microsoft Sans Serif"/>
              </a:rPr>
              <a:t>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90" dirty="0">
                <a:latin typeface="Microsoft Sans Serif"/>
                <a:cs typeface="Microsoft Sans Serif"/>
              </a:rPr>
              <a:t>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an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ave</a:t>
            </a:r>
            <a:r>
              <a:rPr sz="1400" spc="-60" dirty="0">
                <a:latin typeface="Microsoft Sans Serif"/>
                <a:cs typeface="Microsoft Sans Serif"/>
              </a:rPr>
              <a:t>r</a:t>
            </a:r>
            <a:r>
              <a:rPr sz="1400" spc="-155" dirty="0">
                <a:latin typeface="Microsoft Sans Serif"/>
                <a:cs typeface="Microsoft Sans Serif"/>
              </a:rPr>
              <a:t>age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de</a:t>
            </a:r>
            <a:r>
              <a:rPr sz="1400" spc="-30" dirty="0">
                <a:latin typeface="Microsoft Sans Serif"/>
                <a:cs typeface="Microsoft Sans Serif"/>
              </a:rPr>
              <a:t>l</a:t>
            </a:r>
            <a:r>
              <a:rPr sz="1400" spc="-135" dirty="0">
                <a:latin typeface="Microsoft Sans Serif"/>
                <a:cs typeface="Microsoft Sans Serif"/>
              </a:rPr>
              <a:t>ay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</a:t>
            </a:r>
            <a:r>
              <a:rPr sz="1400" spc="-15" dirty="0">
                <a:latin typeface="Microsoft Sans Serif"/>
                <a:cs typeface="Microsoft Sans Serif"/>
              </a:rPr>
              <a:t>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10  </a:t>
            </a:r>
            <a:r>
              <a:rPr sz="1400" b="1" spc="-15" dirty="0">
                <a:latin typeface="Arial"/>
                <a:cs typeface="Arial"/>
              </a:rPr>
              <a:t>minutes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14" dirty="0">
                <a:latin typeface="Microsoft Sans Serif"/>
                <a:cs typeface="Microsoft Sans Serif"/>
              </a:rPr>
              <a:t>each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flight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operations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1888" y="5712358"/>
            <a:ext cx="77381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Arial"/>
                <a:cs typeface="Arial"/>
              </a:rPr>
              <a:t>Economic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14" dirty="0">
                <a:latin typeface="Arial"/>
                <a:cs typeface="Arial"/>
              </a:rPr>
              <a:t>loss: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Factors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like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90" dirty="0">
                <a:latin typeface="Microsoft Sans Serif"/>
                <a:cs typeface="Microsoft Sans Serif"/>
              </a:rPr>
              <a:t>these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flight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25" dirty="0">
                <a:latin typeface="Microsoft Sans Serif"/>
                <a:cs typeface="Microsoft Sans Serif"/>
              </a:rPr>
              <a:t>delays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costs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nearly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per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20" dirty="0">
                <a:latin typeface="Microsoft Sans Serif"/>
                <a:cs typeface="Microsoft Sans Serif"/>
              </a:rPr>
              <a:t>annum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Arial"/>
                <a:cs typeface="Arial"/>
              </a:rPr>
              <a:t>33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billions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USD</a:t>
            </a:r>
            <a:r>
              <a:rPr sz="1575" spc="-127" baseline="26455" dirty="0">
                <a:latin typeface="Microsoft Sans Serif"/>
                <a:cs typeface="Microsoft Sans Serif"/>
              </a:rPr>
              <a:t>2.</a:t>
            </a:r>
            <a:endParaRPr sz="1575" baseline="26455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96071" y="1702307"/>
            <a:ext cx="1194435" cy="1043305"/>
          </a:xfrm>
          <a:custGeom>
            <a:avLst/>
            <a:gdLst/>
            <a:ahLst/>
            <a:cxnLst/>
            <a:rect l="l" t="t" r="r" b="b"/>
            <a:pathLst>
              <a:path w="1194434" h="1043305">
                <a:moveTo>
                  <a:pt x="1149984" y="1030224"/>
                </a:moveTo>
                <a:lnTo>
                  <a:pt x="0" y="1030224"/>
                </a:lnTo>
                <a:lnTo>
                  <a:pt x="0" y="1042924"/>
                </a:lnTo>
                <a:lnTo>
                  <a:pt x="1159891" y="1042924"/>
                </a:lnTo>
                <a:lnTo>
                  <a:pt x="1162684" y="1040129"/>
                </a:lnTo>
                <a:lnTo>
                  <a:pt x="1162684" y="1036574"/>
                </a:lnTo>
                <a:lnTo>
                  <a:pt x="1149984" y="1036574"/>
                </a:lnTo>
                <a:lnTo>
                  <a:pt x="1149984" y="1030224"/>
                </a:lnTo>
                <a:close/>
              </a:path>
              <a:path w="1194434" h="1043305">
                <a:moveTo>
                  <a:pt x="1162684" y="63500"/>
                </a:moveTo>
                <a:lnTo>
                  <a:pt x="1149984" y="63500"/>
                </a:lnTo>
                <a:lnTo>
                  <a:pt x="1149984" y="1036574"/>
                </a:lnTo>
                <a:lnTo>
                  <a:pt x="1156334" y="1030224"/>
                </a:lnTo>
                <a:lnTo>
                  <a:pt x="1162684" y="1030224"/>
                </a:lnTo>
                <a:lnTo>
                  <a:pt x="1162684" y="63500"/>
                </a:lnTo>
                <a:close/>
              </a:path>
              <a:path w="1194434" h="1043305">
                <a:moveTo>
                  <a:pt x="1162684" y="1030224"/>
                </a:moveTo>
                <a:lnTo>
                  <a:pt x="1156334" y="1030224"/>
                </a:lnTo>
                <a:lnTo>
                  <a:pt x="1149984" y="1036574"/>
                </a:lnTo>
                <a:lnTo>
                  <a:pt x="1162684" y="1036574"/>
                </a:lnTo>
                <a:lnTo>
                  <a:pt x="1162684" y="1030224"/>
                </a:lnTo>
                <a:close/>
              </a:path>
              <a:path w="1194434" h="1043305">
                <a:moveTo>
                  <a:pt x="1156334" y="0"/>
                </a:moveTo>
                <a:lnTo>
                  <a:pt x="1118234" y="76200"/>
                </a:lnTo>
                <a:lnTo>
                  <a:pt x="1149984" y="76200"/>
                </a:lnTo>
                <a:lnTo>
                  <a:pt x="1149984" y="63500"/>
                </a:lnTo>
                <a:lnTo>
                  <a:pt x="1188084" y="63500"/>
                </a:lnTo>
                <a:lnTo>
                  <a:pt x="1156334" y="0"/>
                </a:lnTo>
                <a:close/>
              </a:path>
              <a:path w="1194434" h="1043305">
                <a:moveTo>
                  <a:pt x="1188084" y="63500"/>
                </a:moveTo>
                <a:lnTo>
                  <a:pt x="1162684" y="63500"/>
                </a:lnTo>
                <a:lnTo>
                  <a:pt x="1162684" y="76200"/>
                </a:lnTo>
                <a:lnTo>
                  <a:pt x="1194434" y="76200"/>
                </a:lnTo>
                <a:lnTo>
                  <a:pt x="1188084" y="635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480" y="87884"/>
            <a:ext cx="3761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000000"/>
                </a:solidFill>
                <a:latin typeface="Arial"/>
                <a:cs typeface="Arial"/>
              </a:rPr>
              <a:t>Flight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Delay</a:t>
            </a:r>
            <a:r>
              <a:rPr sz="36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90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4857" y="6408826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6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416" y="1690116"/>
            <a:ext cx="2824480" cy="4135120"/>
            <a:chOff x="1042416" y="1690116"/>
            <a:chExt cx="2824480" cy="4135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456" y="1819210"/>
              <a:ext cx="2085678" cy="38839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2416" y="1690116"/>
              <a:ext cx="2824480" cy="4135120"/>
            </a:xfrm>
            <a:custGeom>
              <a:avLst/>
              <a:gdLst/>
              <a:ahLst/>
              <a:cxnLst/>
              <a:rect l="l" t="t" r="r" b="b"/>
              <a:pathLst>
                <a:path w="2824479" h="4135120">
                  <a:moveTo>
                    <a:pt x="2823972" y="0"/>
                  </a:moveTo>
                  <a:lnTo>
                    <a:pt x="0" y="0"/>
                  </a:lnTo>
                  <a:lnTo>
                    <a:pt x="0" y="4134612"/>
                  </a:lnTo>
                  <a:lnTo>
                    <a:pt x="2823972" y="4134612"/>
                  </a:lnTo>
                  <a:lnTo>
                    <a:pt x="2823972" y="0"/>
                  </a:lnTo>
                  <a:close/>
                </a:path>
              </a:pathLst>
            </a:custGeom>
            <a:solidFill>
              <a:srgbClr val="92D05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6048" y="3075431"/>
              <a:ext cx="2573020" cy="2711450"/>
            </a:xfrm>
            <a:custGeom>
              <a:avLst/>
              <a:gdLst/>
              <a:ahLst/>
              <a:cxnLst/>
              <a:rect l="l" t="t" r="r" b="b"/>
              <a:pathLst>
                <a:path w="2573020" h="2711450">
                  <a:moveTo>
                    <a:pt x="2572512" y="1510284"/>
                  </a:moveTo>
                  <a:lnTo>
                    <a:pt x="0" y="1510284"/>
                  </a:lnTo>
                  <a:lnTo>
                    <a:pt x="0" y="2711196"/>
                  </a:lnTo>
                  <a:lnTo>
                    <a:pt x="2572512" y="2711196"/>
                  </a:lnTo>
                  <a:lnTo>
                    <a:pt x="2572512" y="1510284"/>
                  </a:lnTo>
                  <a:close/>
                </a:path>
                <a:path w="2573020" h="2711450">
                  <a:moveTo>
                    <a:pt x="2572512" y="0"/>
                  </a:moveTo>
                  <a:lnTo>
                    <a:pt x="0" y="0"/>
                  </a:lnTo>
                  <a:lnTo>
                    <a:pt x="0" y="1199388"/>
                  </a:lnTo>
                  <a:lnTo>
                    <a:pt x="2572512" y="1199388"/>
                  </a:lnTo>
                  <a:lnTo>
                    <a:pt x="2572512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89347" y="1690116"/>
            <a:ext cx="7111365" cy="4000500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2286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80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Some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Information:</a:t>
            </a:r>
            <a:endParaRPr sz="1800">
              <a:latin typeface="Arial"/>
              <a:cs typeface="Arial"/>
            </a:endParaRPr>
          </a:p>
          <a:p>
            <a:pPr marL="408940" indent="-287655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408940" algn="l"/>
                <a:tab pos="409575" algn="l"/>
              </a:tabLst>
            </a:pPr>
            <a:r>
              <a:rPr sz="1800" spc="-80" dirty="0">
                <a:latin typeface="Microsoft Sans Serif"/>
                <a:cs typeface="Microsoft Sans Serif"/>
              </a:rPr>
              <a:t>Data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5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years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starting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from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Arial"/>
                <a:cs typeface="Arial"/>
              </a:rPr>
              <a:t>March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2016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to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March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202.</a:t>
            </a:r>
            <a:endParaRPr sz="1800">
              <a:latin typeface="Arial"/>
              <a:cs typeface="Arial"/>
            </a:endParaRPr>
          </a:p>
          <a:p>
            <a:pPr marL="408940" indent="-287655">
              <a:lnSpc>
                <a:spcPct val="100000"/>
              </a:lnSpc>
              <a:buFont typeface="Arial MT"/>
              <a:buChar char="•"/>
              <a:tabLst>
                <a:tab pos="408940" algn="l"/>
                <a:tab pos="409575" algn="l"/>
              </a:tabLst>
            </a:pPr>
            <a:r>
              <a:rPr sz="1800" spc="-85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dimensionality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data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is</a:t>
            </a:r>
            <a:r>
              <a:rPr sz="1800" spc="52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(87440,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21).</a:t>
            </a:r>
            <a:endParaRPr sz="1800">
              <a:latin typeface="Arial"/>
              <a:cs typeface="Arial"/>
            </a:endParaRPr>
          </a:p>
          <a:p>
            <a:pPr marL="408940" indent="-287655">
              <a:lnSpc>
                <a:spcPct val="100000"/>
              </a:lnSpc>
              <a:buFont typeface="Arial MT"/>
              <a:buChar char="•"/>
              <a:tabLst>
                <a:tab pos="408940" algn="l"/>
                <a:tab pos="40957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T</a:t>
            </a:r>
            <a:r>
              <a:rPr sz="1800" spc="-5" dirty="0">
                <a:latin typeface="Microsoft Sans Serif"/>
                <a:cs typeface="Microsoft Sans Serif"/>
              </a:rPr>
              <a:t>i</a:t>
            </a:r>
            <a:r>
              <a:rPr sz="1800" spc="-130" dirty="0">
                <a:latin typeface="Microsoft Sans Serif"/>
                <a:cs typeface="Microsoft Sans Serif"/>
              </a:rPr>
              <a:t>me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sta</a:t>
            </a:r>
            <a:r>
              <a:rPr sz="1800" spc="-170" dirty="0">
                <a:latin typeface="Microsoft Sans Serif"/>
                <a:cs typeface="Microsoft Sans Serif"/>
              </a:rPr>
              <a:t>m</a:t>
            </a:r>
            <a:r>
              <a:rPr sz="1800" spc="-105" dirty="0">
                <a:latin typeface="Microsoft Sans Serif"/>
                <a:cs typeface="Microsoft Sans Serif"/>
              </a:rPr>
              <a:t>p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total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agg</a:t>
            </a:r>
            <a:r>
              <a:rPr sz="1800" spc="-110" dirty="0">
                <a:latin typeface="Microsoft Sans Serif"/>
                <a:cs typeface="Microsoft Sans Serif"/>
              </a:rPr>
              <a:t>r</a:t>
            </a:r>
            <a:r>
              <a:rPr sz="1800" spc="-125" dirty="0">
                <a:latin typeface="Microsoft Sans Serif"/>
                <a:cs typeface="Microsoft Sans Serif"/>
              </a:rPr>
              <a:t>egated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65" dirty="0">
                <a:latin typeface="Microsoft Sans Serif"/>
                <a:cs typeface="Microsoft Sans Serif"/>
              </a:rPr>
              <a:t>ligh</a:t>
            </a:r>
            <a:r>
              <a:rPr sz="1800" spc="-45" dirty="0">
                <a:latin typeface="Microsoft Sans Serif"/>
                <a:cs typeface="Microsoft Sans Serif"/>
              </a:rPr>
              <a:t>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d</a:t>
            </a:r>
            <a:r>
              <a:rPr sz="1800" spc="-125" dirty="0">
                <a:latin typeface="Microsoft Sans Serif"/>
                <a:cs typeface="Microsoft Sans Serif"/>
              </a:rPr>
              <a:t>elay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408940" indent="-287655">
              <a:lnSpc>
                <a:spcPct val="100000"/>
              </a:lnSpc>
              <a:buFont typeface="Arial MT"/>
              <a:buChar char="•"/>
              <a:tabLst>
                <a:tab pos="408940" algn="l"/>
                <a:tab pos="409575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Information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about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each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USA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state‘s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airport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carrier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name.</a:t>
            </a:r>
            <a:endParaRPr sz="1800">
              <a:latin typeface="Microsoft Sans Serif"/>
              <a:cs typeface="Microsoft Sans Serif"/>
            </a:endParaRPr>
          </a:p>
          <a:p>
            <a:pPr marL="408940" indent="-287655">
              <a:lnSpc>
                <a:spcPct val="100000"/>
              </a:lnSpc>
              <a:buFont typeface="Arial MT"/>
              <a:buChar char="•"/>
              <a:tabLst>
                <a:tab pos="408940" algn="l"/>
                <a:tab pos="409575" algn="l"/>
              </a:tabLst>
            </a:pPr>
            <a:r>
              <a:rPr sz="1800" spc="-40" dirty="0">
                <a:latin typeface="Microsoft Sans Serif"/>
                <a:cs typeface="Microsoft Sans Serif"/>
              </a:rPr>
              <a:t>Month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b</a:t>
            </a:r>
            <a:r>
              <a:rPr sz="1800" spc="-100" dirty="0">
                <a:latin typeface="Microsoft Sans Serif"/>
                <a:cs typeface="Microsoft Sans Serif"/>
              </a:rPr>
              <a:t>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month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f</a:t>
            </a:r>
            <a:r>
              <a:rPr sz="1800" spc="-25" dirty="0">
                <a:latin typeface="Microsoft Sans Serif"/>
                <a:cs typeface="Microsoft Sans Serif"/>
              </a:rPr>
              <a:t>l</a:t>
            </a:r>
            <a:r>
              <a:rPr sz="1800" spc="-75" dirty="0">
                <a:latin typeface="Microsoft Sans Serif"/>
                <a:cs typeface="Microsoft Sans Serif"/>
              </a:rPr>
              <a:t>igh</a:t>
            </a:r>
            <a:r>
              <a:rPr sz="1800" spc="-45" dirty="0">
                <a:latin typeface="Microsoft Sans Serif"/>
                <a:cs typeface="Microsoft Sans Serif"/>
              </a:rPr>
              <a:t>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d</a:t>
            </a:r>
            <a:r>
              <a:rPr sz="1800" spc="-125" dirty="0">
                <a:latin typeface="Microsoft Sans Serif"/>
                <a:cs typeface="Microsoft Sans Serif"/>
              </a:rPr>
              <a:t>elay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statisti</a:t>
            </a:r>
            <a:r>
              <a:rPr sz="1800" spc="-70" dirty="0">
                <a:latin typeface="Microsoft Sans Serif"/>
                <a:cs typeface="Microsoft Sans Serif"/>
              </a:rPr>
              <a:t>c</a:t>
            </a:r>
            <a:r>
              <a:rPr sz="1800" spc="-210" dirty="0">
                <a:latin typeface="Microsoft Sans Serif"/>
                <a:cs typeface="Microsoft Sans Serif"/>
              </a:rPr>
              <a:t>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each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b="1" spc="20" dirty="0">
                <a:latin typeface="Arial"/>
                <a:cs typeface="Arial"/>
              </a:rPr>
              <a:t>carrier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b</a:t>
            </a:r>
            <a:r>
              <a:rPr sz="1800" b="1" spc="-65" dirty="0">
                <a:latin typeface="Arial"/>
                <a:cs typeface="Arial"/>
              </a:rPr>
              <a:t>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i</a:t>
            </a:r>
            <a:r>
              <a:rPr sz="1800" b="1" spc="15" dirty="0">
                <a:latin typeface="Arial"/>
                <a:cs typeface="Arial"/>
              </a:rPr>
              <a:t>r</a:t>
            </a:r>
            <a:r>
              <a:rPr sz="1800" b="1" spc="20" dirty="0">
                <a:latin typeface="Arial"/>
                <a:cs typeface="Arial"/>
              </a:rPr>
              <a:t>p</a:t>
            </a:r>
            <a:r>
              <a:rPr sz="1800" b="1" spc="40" dirty="0">
                <a:latin typeface="Arial"/>
                <a:cs typeface="Arial"/>
              </a:rPr>
              <a:t>o</a:t>
            </a:r>
            <a:r>
              <a:rPr sz="1800" b="1" spc="20" dirty="0">
                <a:latin typeface="Arial"/>
                <a:cs typeface="Arial"/>
              </a:rPr>
              <a:t>r</a:t>
            </a:r>
            <a:r>
              <a:rPr sz="1800" b="1" spc="130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1267" y="4108577"/>
            <a:ext cx="5253990" cy="19240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33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Arial"/>
                <a:cs typeface="Arial"/>
              </a:rPr>
              <a:t>arriving_delay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= carrier_ct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 weather_ct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 </a:t>
            </a:r>
            <a:r>
              <a:rPr sz="1100" b="1" spc="-40" dirty="0">
                <a:latin typeface="Arial"/>
                <a:cs typeface="Arial"/>
              </a:rPr>
              <a:t>nas_ct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security_ct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</a:t>
            </a:r>
            <a:r>
              <a:rPr sz="1100" b="1" spc="-5" dirty="0">
                <a:latin typeface="Arial"/>
                <a:cs typeface="Arial"/>
              </a:rPr>
              <a:t> late_aircraft_ct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9367" y="4885816"/>
            <a:ext cx="6276340" cy="19240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333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aircraft_delay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=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carrier_delay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weather_delay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 </a:t>
            </a:r>
            <a:r>
              <a:rPr sz="1100" b="1" spc="-45" dirty="0">
                <a:latin typeface="Arial"/>
                <a:cs typeface="Arial"/>
              </a:rPr>
              <a:t>nas_delay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 </a:t>
            </a:r>
            <a:r>
              <a:rPr sz="1100" b="1" spc="-25" dirty="0">
                <a:latin typeface="Arial"/>
                <a:cs typeface="Arial"/>
              </a:rPr>
              <a:t>security_delay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late_aircraft_delay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39184" y="4893564"/>
            <a:ext cx="391795" cy="292735"/>
          </a:xfrm>
          <a:custGeom>
            <a:avLst/>
            <a:gdLst/>
            <a:ahLst/>
            <a:cxnLst/>
            <a:rect l="l" t="t" r="r" b="b"/>
            <a:pathLst>
              <a:path w="391795" h="292735">
                <a:moveTo>
                  <a:pt x="245363" y="0"/>
                </a:moveTo>
                <a:lnTo>
                  <a:pt x="245363" y="73152"/>
                </a:lnTo>
                <a:lnTo>
                  <a:pt x="0" y="73152"/>
                </a:lnTo>
                <a:lnTo>
                  <a:pt x="0" y="219456"/>
                </a:lnTo>
                <a:lnTo>
                  <a:pt x="245363" y="219456"/>
                </a:lnTo>
                <a:lnTo>
                  <a:pt x="245363" y="292608"/>
                </a:lnTo>
                <a:lnTo>
                  <a:pt x="391667" y="146304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96033" y="1255903"/>
            <a:ext cx="139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latin typeface="Arial"/>
                <a:cs typeface="Arial"/>
              </a:rPr>
              <a:t>Data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Columns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39184" y="4037076"/>
            <a:ext cx="391795" cy="238125"/>
          </a:xfrm>
          <a:custGeom>
            <a:avLst/>
            <a:gdLst/>
            <a:ahLst/>
            <a:cxnLst/>
            <a:rect l="l" t="t" r="r" b="b"/>
            <a:pathLst>
              <a:path w="391795" h="238125">
                <a:moveTo>
                  <a:pt x="272795" y="0"/>
                </a:moveTo>
                <a:lnTo>
                  <a:pt x="272795" y="59436"/>
                </a:lnTo>
                <a:lnTo>
                  <a:pt x="0" y="59436"/>
                </a:lnTo>
                <a:lnTo>
                  <a:pt x="0" y="178307"/>
                </a:lnTo>
                <a:lnTo>
                  <a:pt x="272795" y="178307"/>
                </a:lnTo>
                <a:lnTo>
                  <a:pt x="272795" y="237744"/>
                </a:lnTo>
                <a:lnTo>
                  <a:pt x="391667" y="118872"/>
                </a:lnTo>
                <a:lnTo>
                  <a:pt x="27279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053" y="87884"/>
            <a:ext cx="375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90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36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000000"/>
                </a:solidFill>
                <a:latin typeface="Arial"/>
                <a:cs typeface="Arial"/>
              </a:rPr>
              <a:t>Preparation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4857" y="6408826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7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8616" y="1271016"/>
            <a:ext cx="10915015" cy="4316095"/>
            <a:chOff x="1118616" y="1271016"/>
            <a:chExt cx="10915015" cy="4316095"/>
          </a:xfrm>
        </p:grpSpPr>
        <p:sp>
          <p:nvSpPr>
            <p:cNvPr id="5" name="object 5"/>
            <p:cNvSpPr/>
            <p:nvPr/>
          </p:nvSpPr>
          <p:spPr>
            <a:xfrm>
              <a:off x="1118616" y="1271016"/>
              <a:ext cx="10915015" cy="4316095"/>
            </a:xfrm>
            <a:custGeom>
              <a:avLst/>
              <a:gdLst/>
              <a:ahLst/>
              <a:cxnLst/>
              <a:rect l="l" t="t" r="r" b="b"/>
              <a:pathLst>
                <a:path w="10915015" h="4316095">
                  <a:moveTo>
                    <a:pt x="10914888" y="0"/>
                  </a:moveTo>
                  <a:lnTo>
                    <a:pt x="0" y="0"/>
                  </a:lnTo>
                  <a:lnTo>
                    <a:pt x="0" y="4315968"/>
                  </a:lnTo>
                  <a:lnTo>
                    <a:pt x="10914888" y="4315968"/>
                  </a:lnTo>
                  <a:lnTo>
                    <a:pt x="10914888" y="0"/>
                  </a:lnTo>
                  <a:close/>
                </a:path>
              </a:pathLst>
            </a:custGeom>
            <a:solidFill>
              <a:srgbClr val="F1F1F1">
                <a:alpha val="6078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312" y="3747516"/>
              <a:ext cx="2659380" cy="13685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97508" y="3758183"/>
              <a:ext cx="2615565" cy="1346200"/>
            </a:xfrm>
            <a:custGeom>
              <a:avLst/>
              <a:gdLst/>
              <a:ahLst/>
              <a:cxnLst/>
              <a:rect l="l" t="t" r="r" b="b"/>
              <a:pathLst>
                <a:path w="2615565" h="1346200">
                  <a:moveTo>
                    <a:pt x="2615183" y="0"/>
                  </a:moveTo>
                  <a:lnTo>
                    <a:pt x="0" y="0"/>
                  </a:lnTo>
                  <a:lnTo>
                    <a:pt x="0" y="1345691"/>
                  </a:lnTo>
                  <a:lnTo>
                    <a:pt x="2615183" y="1345691"/>
                  </a:lnTo>
                  <a:lnTo>
                    <a:pt x="2615183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37660" y="4431792"/>
              <a:ext cx="390525" cy="238125"/>
            </a:xfrm>
            <a:custGeom>
              <a:avLst/>
              <a:gdLst/>
              <a:ahLst/>
              <a:cxnLst/>
              <a:rect l="l" t="t" r="r" b="b"/>
              <a:pathLst>
                <a:path w="390525" h="238125">
                  <a:moveTo>
                    <a:pt x="271272" y="0"/>
                  </a:moveTo>
                  <a:lnTo>
                    <a:pt x="271272" y="59435"/>
                  </a:lnTo>
                  <a:lnTo>
                    <a:pt x="0" y="59435"/>
                  </a:lnTo>
                  <a:lnTo>
                    <a:pt x="0" y="178307"/>
                  </a:lnTo>
                  <a:lnTo>
                    <a:pt x="271272" y="178307"/>
                  </a:lnTo>
                  <a:lnTo>
                    <a:pt x="271272" y="237743"/>
                  </a:lnTo>
                  <a:lnTo>
                    <a:pt x="390143" y="118871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47260" y="3717036"/>
              <a:ext cx="5908675" cy="1655445"/>
            </a:xfrm>
            <a:custGeom>
              <a:avLst/>
              <a:gdLst/>
              <a:ahLst/>
              <a:cxnLst/>
              <a:rect l="l" t="t" r="r" b="b"/>
              <a:pathLst>
                <a:path w="5908675" h="1655445">
                  <a:moveTo>
                    <a:pt x="5908547" y="0"/>
                  </a:moveTo>
                  <a:lnTo>
                    <a:pt x="0" y="0"/>
                  </a:lnTo>
                  <a:lnTo>
                    <a:pt x="0" y="1655064"/>
                  </a:lnTo>
                  <a:lnTo>
                    <a:pt x="5908547" y="1655064"/>
                  </a:lnTo>
                  <a:lnTo>
                    <a:pt x="5908547" y="0"/>
                  </a:lnTo>
                  <a:close/>
                </a:path>
              </a:pathLst>
            </a:custGeom>
            <a:solidFill>
              <a:srgbClr val="F1F1F1">
                <a:alpha val="6078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27226" y="1567941"/>
            <a:ext cx="8575040" cy="236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Cleaning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80" dirty="0">
                <a:latin typeface="Microsoft Sans Serif"/>
                <a:cs typeface="Microsoft Sans Serif"/>
              </a:rPr>
              <a:t>Data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5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years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starting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from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Arial"/>
                <a:cs typeface="Arial"/>
              </a:rPr>
              <a:t>March</a:t>
            </a:r>
            <a:r>
              <a:rPr sz="1800" b="1" spc="-10" dirty="0">
                <a:latin typeface="Arial"/>
                <a:cs typeface="Arial"/>
              </a:rPr>
              <a:t> 2016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to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March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2021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took </a:t>
            </a:r>
            <a:r>
              <a:rPr sz="1800" spc="-15" dirty="0">
                <a:latin typeface="Microsoft Sans Serif"/>
                <a:cs typeface="Microsoft Sans Serif"/>
              </a:rPr>
              <a:t>into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consideration.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85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dimensionality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data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after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cleaning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is</a:t>
            </a:r>
            <a:r>
              <a:rPr sz="1800" spc="16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(87285,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21).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latin typeface="Microsoft Sans Serif"/>
                <a:cs typeface="Microsoft Sans Serif"/>
              </a:rPr>
              <a:t>NA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values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removed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replaced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by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doing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actionable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insights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col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name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`arriving_delay`.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5" dirty="0">
                <a:latin typeface="Microsoft Sans Serif"/>
                <a:cs typeface="Microsoft Sans Serif"/>
              </a:rPr>
              <a:t>There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exists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35" dirty="0">
                <a:latin typeface="Microsoft Sans Serif"/>
                <a:cs typeface="Microsoft Sans Serif"/>
              </a:rPr>
              <a:t>a</a:t>
            </a:r>
            <a:r>
              <a:rPr sz="1800" spc="-225" dirty="0">
                <a:latin typeface="Microsoft Sans Serif"/>
                <a:cs typeface="Microsoft Sans Serif"/>
              </a:rPr>
              <a:t> </a:t>
            </a:r>
            <a:r>
              <a:rPr lang="de-DE" sz="1800" spc="-225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skewness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and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35" dirty="0">
                <a:latin typeface="Microsoft Sans Serif"/>
                <a:cs typeface="Microsoft Sans Serif"/>
              </a:rPr>
              <a:t>a</a:t>
            </a:r>
            <a:r>
              <a:rPr sz="1800" spc="-22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lot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outliers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the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`arriving_delay`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flights.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dirty="0">
              <a:latin typeface="Microsoft Sans Serif"/>
              <a:cs typeface="Microsoft Sans Serif"/>
            </a:endParaRPr>
          </a:p>
          <a:p>
            <a:pPr marL="449580" algn="ctr">
              <a:lnSpc>
                <a:spcPct val="100000"/>
              </a:lnSpc>
              <a:spcBef>
                <a:spcPts val="5"/>
              </a:spcBef>
            </a:pP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</a:t>
            </a:r>
            <a:r>
              <a:rPr sz="1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Engineering: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6734" y="3980789"/>
            <a:ext cx="4815840" cy="7442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94"/>
              </a:spcBef>
              <a:buSzPct val="128571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40" dirty="0">
                <a:latin typeface="Microsoft Sans Serif"/>
                <a:cs typeface="Microsoft Sans Serif"/>
              </a:rPr>
              <a:t>Latit</a:t>
            </a:r>
            <a:r>
              <a:rPr sz="1400" spc="-45" dirty="0">
                <a:latin typeface="Microsoft Sans Serif"/>
                <a:cs typeface="Microsoft Sans Serif"/>
              </a:rPr>
              <a:t>u</a:t>
            </a:r>
            <a:r>
              <a:rPr sz="1400" spc="-85" dirty="0">
                <a:latin typeface="Microsoft Sans Serif"/>
                <a:cs typeface="Microsoft Sans Serif"/>
              </a:rPr>
              <a:t>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a</a:t>
            </a:r>
            <a:r>
              <a:rPr sz="1400" spc="-125" dirty="0">
                <a:latin typeface="Microsoft Sans Serif"/>
                <a:cs typeface="Microsoft Sans Serif"/>
              </a:rPr>
              <a:t>n</a:t>
            </a:r>
            <a:r>
              <a:rPr sz="1400" spc="-65" dirty="0">
                <a:latin typeface="Microsoft Sans Serif"/>
                <a:cs typeface="Microsoft Sans Serif"/>
              </a:rPr>
              <a:t>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Lo</a:t>
            </a:r>
            <a:r>
              <a:rPr sz="1400" spc="-55" dirty="0">
                <a:latin typeface="Microsoft Sans Serif"/>
                <a:cs typeface="Microsoft Sans Serif"/>
              </a:rPr>
              <a:t>n</a:t>
            </a:r>
            <a:r>
              <a:rPr sz="1400" spc="-100" dirty="0">
                <a:latin typeface="Microsoft Sans Serif"/>
                <a:cs typeface="Microsoft Sans Serif"/>
              </a:rPr>
              <a:t>gi</a:t>
            </a:r>
            <a:r>
              <a:rPr sz="1400" dirty="0">
                <a:latin typeface="Microsoft Sans Serif"/>
                <a:cs typeface="Microsoft Sans Serif"/>
              </a:rPr>
              <a:t>t</a:t>
            </a:r>
            <a:r>
              <a:rPr sz="1400" spc="5" dirty="0">
                <a:latin typeface="Microsoft Sans Serif"/>
                <a:cs typeface="Microsoft Sans Serif"/>
              </a:rPr>
              <a:t>u</a:t>
            </a:r>
            <a:r>
              <a:rPr sz="1400" spc="-85" dirty="0">
                <a:latin typeface="Microsoft Sans Serif"/>
                <a:cs typeface="Microsoft Sans Serif"/>
              </a:rPr>
              <a:t>de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da</a:t>
            </a:r>
            <a:r>
              <a:rPr sz="1400" spc="-55" dirty="0">
                <a:latin typeface="Microsoft Sans Serif"/>
                <a:cs typeface="Microsoft Sans Serif"/>
              </a:rPr>
              <a:t>ta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</a:t>
            </a:r>
            <a:r>
              <a:rPr sz="1400" spc="-15" dirty="0">
                <a:latin typeface="Microsoft Sans Serif"/>
                <a:cs typeface="Microsoft Sans Serif"/>
              </a:rPr>
              <a:t>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14" dirty="0">
                <a:latin typeface="Microsoft Sans Serif"/>
                <a:cs typeface="Microsoft Sans Serif"/>
              </a:rPr>
              <a:t>each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air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25" dirty="0">
                <a:latin typeface="Arial"/>
                <a:cs typeface="Arial"/>
              </a:rPr>
              <a:t>o</a:t>
            </a:r>
            <a:r>
              <a:rPr sz="1400" b="1" spc="70" dirty="0">
                <a:latin typeface="Arial"/>
                <a:cs typeface="Arial"/>
              </a:rPr>
              <a:t>r</a:t>
            </a:r>
            <a:r>
              <a:rPr sz="1400" b="1" spc="90" dirty="0">
                <a:latin typeface="Arial"/>
                <a:cs typeface="Arial"/>
              </a:rPr>
              <a:t>t</a:t>
            </a:r>
            <a:r>
              <a:rPr sz="1400" b="1" spc="-80" dirty="0">
                <a:latin typeface="Arial"/>
                <a:cs typeface="Arial"/>
              </a:rPr>
              <a:t>_</a:t>
            </a:r>
            <a:r>
              <a:rPr sz="1400" b="1" spc="5" dirty="0">
                <a:latin typeface="Arial"/>
                <a:cs typeface="Arial"/>
              </a:rPr>
              <a:t>na</a:t>
            </a:r>
            <a:r>
              <a:rPr sz="1400" b="1" spc="-10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ex</a:t>
            </a:r>
            <a:r>
              <a:rPr sz="1400" spc="-25" dirty="0">
                <a:latin typeface="Microsoft Sans Serif"/>
                <a:cs typeface="Microsoft Sans Serif"/>
              </a:rPr>
              <a:t>tra</a:t>
            </a:r>
            <a:r>
              <a:rPr sz="1400" spc="-40" dirty="0">
                <a:latin typeface="Microsoft Sans Serif"/>
                <a:cs typeface="Microsoft Sans Serif"/>
              </a:rPr>
              <a:t>c</a:t>
            </a:r>
            <a:r>
              <a:rPr sz="1400" spc="-35" dirty="0">
                <a:latin typeface="Microsoft Sans Serif"/>
                <a:cs typeface="Microsoft Sans Serif"/>
              </a:rPr>
              <a:t>ted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1138" y="4512564"/>
            <a:ext cx="2313940" cy="19240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00" b="1" spc="-20" dirty="0">
                <a:latin typeface="Arial"/>
                <a:cs typeface="Arial"/>
              </a:rPr>
              <a:t>admin_delay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=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nas_ct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+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security_ct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6734" y="4844034"/>
            <a:ext cx="5608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SzPct val="128571"/>
              <a:buFont typeface="Arial MT"/>
              <a:buChar char="•"/>
              <a:tabLst>
                <a:tab pos="185420" algn="l"/>
              </a:tabLst>
            </a:pPr>
            <a:r>
              <a:rPr sz="1400" spc="-35" dirty="0">
                <a:latin typeface="Microsoft Sans Serif"/>
                <a:cs typeface="Microsoft Sans Serif"/>
              </a:rPr>
              <a:t>Month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names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converted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into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0" dirty="0">
                <a:latin typeface="Arial"/>
                <a:cs typeface="Arial"/>
              </a:rPr>
              <a:t>cyclic</a:t>
            </a:r>
            <a:r>
              <a:rPr sz="1400" b="1" spc="-35" dirty="0">
                <a:latin typeface="Arial"/>
                <a:cs typeface="Arial"/>
              </a:rPr>
              <a:t> variables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for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better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modelling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results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180" y="2656459"/>
            <a:ext cx="7012305" cy="102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695"/>
              </a:lnSpc>
              <a:spcBef>
                <a:spcPts val="100"/>
              </a:spcBef>
            </a:pPr>
            <a:r>
              <a:rPr spc="-5" dirty="0"/>
              <a:t>Exploratory</a:t>
            </a:r>
            <a:r>
              <a:rPr spc="35" dirty="0"/>
              <a:t> </a:t>
            </a:r>
            <a:r>
              <a:rPr spc="-5" dirty="0"/>
              <a:t>Data</a:t>
            </a:r>
            <a:r>
              <a:rPr spc="25" dirty="0"/>
              <a:t> </a:t>
            </a:r>
            <a:r>
              <a:rPr spc="-5" dirty="0"/>
              <a:t>Analysis</a:t>
            </a:r>
          </a:p>
          <a:p>
            <a:pPr algn="ctr">
              <a:lnSpc>
                <a:spcPts val="2155"/>
              </a:lnSpc>
            </a:pPr>
            <a:r>
              <a:rPr sz="1850" spc="10" dirty="0"/>
              <a:t>Carrier</a:t>
            </a:r>
            <a:r>
              <a:rPr sz="1850" spc="-25" dirty="0"/>
              <a:t> </a:t>
            </a:r>
            <a:r>
              <a:rPr sz="1850" spc="5" dirty="0"/>
              <a:t>Delay|</a:t>
            </a:r>
            <a:r>
              <a:rPr sz="1850" spc="-20" dirty="0"/>
              <a:t> </a:t>
            </a:r>
            <a:r>
              <a:rPr sz="1850" spc="10" dirty="0"/>
              <a:t>Region</a:t>
            </a:r>
            <a:r>
              <a:rPr sz="1850" spc="-40" dirty="0"/>
              <a:t> </a:t>
            </a:r>
            <a:r>
              <a:rPr sz="1850" spc="5" dirty="0"/>
              <a:t>wise</a:t>
            </a:r>
            <a:r>
              <a:rPr sz="1850" spc="15" dirty="0"/>
              <a:t> </a:t>
            </a:r>
            <a:r>
              <a:rPr sz="1850" spc="10" dirty="0"/>
              <a:t>delay</a:t>
            </a:r>
            <a:r>
              <a:rPr sz="1850" spc="-30" dirty="0"/>
              <a:t> </a:t>
            </a:r>
            <a:r>
              <a:rPr sz="1850" spc="5" dirty="0"/>
              <a:t>|</a:t>
            </a:r>
            <a:r>
              <a:rPr sz="1850" dirty="0"/>
              <a:t> </a:t>
            </a:r>
            <a:r>
              <a:rPr sz="1850" spc="10" dirty="0"/>
              <a:t>Time</a:t>
            </a:r>
            <a:r>
              <a:rPr sz="1850" spc="-30" dirty="0"/>
              <a:t> </a:t>
            </a:r>
            <a:r>
              <a:rPr sz="1850" spc="10" dirty="0"/>
              <a:t>Delay</a:t>
            </a:r>
            <a:endParaRPr sz="1850"/>
          </a:p>
        </p:txBody>
      </p:sp>
      <p:sp>
        <p:nvSpPr>
          <p:cNvPr id="3" name="object 3"/>
          <p:cNvSpPr txBox="1"/>
          <p:nvPr/>
        </p:nvSpPr>
        <p:spPr>
          <a:xfrm>
            <a:off x="11944857" y="6570980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8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2976" y="522744"/>
            <a:ext cx="2630805" cy="1437005"/>
            <a:chOff x="9332976" y="522744"/>
            <a:chExt cx="2630805" cy="14370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26" y="1216088"/>
              <a:ext cx="2584008" cy="7431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2976" y="522744"/>
              <a:ext cx="2630424" cy="8214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6316" y="525779"/>
              <a:ext cx="2528316" cy="719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128" y="87884"/>
            <a:ext cx="4820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90" dirty="0">
                <a:solidFill>
                  <a:srgbClr val="000000"/>
                </a:solidFill>
                <a:latin typeface="Arial"/>
                <a:cs typeface="Arial"/>
              </a:rPr>
              <a:t>Carrier</a:t>
            </a: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Delay</a:t>
            </a:r>
            <a:r>
              <a:rPr sz="36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145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4857" y="6408826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9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5307" y="4940808"/>
            <a:ext cx="5908675" cy="165544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18732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475"/>
              </a:spcBef>
            </a:pP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insights:</a:t>
            </a:r>
            <a:endParaRPr sz="1400">
              <a:latin typeface="Arial"/>
              <a:cs typeface="Arial"/>
            </a:endParaRPr>
          </a:p>
          <a:p>
            <a:pPr marL="408940" marR="572770" indent="-287020">
              <a:lnSpc>
                <a:spcPct val="100000"/>
              </a:lnSpc>
              <a:spcBef>
                <a:spcPts val="1340"/>
              </a:spcBef>
              <a:buSzPct val="150000"/>
              <a:buFont typeface="Arial MT"/>
              <a:buChar char="•"/>
              <a:tabLst>
                <a:tab pos="408940" algn="l"/>
                <a:tab pos="409575" algn="l"/>
              </a:tabLst>
            </a:pPr>
            <a:r>
              <a:rPr sz="1200" spc="-35" dirty="0">
                <a:latin typeface="Microsoft Sans Serif"/>
                <a:cs typeface="Microsoft Sans Serif"/>
              </a:rPr>
              <a:t>Airlines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with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low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60" dirty="0">
                <a:latin typeface="Microsoft Sans Serif"/>
                <a:cs typeface="Microsoft Sans Serif"/>
              </a:rPr>
              <a:t>revenue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40" dirty="0">
                <a:latin typeface="Microsoft Sans Serif"/>
                <a:cs typeface="Microsoft Sans Serif"/>
              </a:rPr>
              <a:t>tend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-100" dirty="0">
                <a:latin typeface="Microsoft Sans Serif"/>
                <a:cs typeface="Microsoft Sans Serif"/>
              </a:rPr>
              <a:t>have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100" dirty="0">
                <a:latin typeface="Microsoft Sans Serif"/>
                <a:cs typeface="Microsoft Sans Serif"/>
              </a:rPr>
              <a:t>less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aircraft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90" dirty="0">
                <a:latin typeface="Microsoft Sans Serif"/>
                <a:cs typeface="Microsoft Sans Serif"/>
              </a:rPr>
              <a:t>delays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95" dirty="0">
                <a:latin typeface="Microsoft Sans Serif"/>
                <a:cs typeface="Microsoft Sans Serif"/>
              </a:rPr>
              <a:t>and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Microsoft Sans Serif"/>
                <a:cs typeface="Microsoft Sans Serif"/>
              </a:rPr>
              <a:t>arriving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90" dirty="0">
                <a:latin typeface="Microsoft Sans Serif"/>
                <a:cs typeface="Microsoft Sans Serif"/>
              </a:rPr>
              <a:t>delays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Microsoft Sans Serif"/>
                <a:cs typeface="Microsoft Sans Serif"/>
              </a:rPr>
              <a:t>in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contrast</a:t>
            </a:r>
            <a:r>
              <a:rPr sz="1200" spc="25" dirty="0">
                <a:latin typeface="Microsoft Sans Serif"/>
                <a:cs typeface="Microsoft Sans Serif"/>
              </a:rPr>
              <a:t> to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5" dirty="0">
                <a:latin typeface="Microsoft Sans Serif"/>
                <a:cs typeface="Microsoft Sans Serif"/>
              </a:rPr>
              <a:t>those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who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100" dirty="0">
                <a:latin typeface="Microsoft Sans Serif"/>
                <a:cs typeface="Microsoft Sans Serif"/>
              </a:rPr>
              <a:t>have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more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70" dirty="0">
                <a:latin typeface="Microsoft Sans Serif"/>
                <a:cs typeface="Microsoft Sans Serif"/>
              </a:rPr>
              <a:t>revenues</a:t>
            </a:r>
            <a:endParaRPr sz="1200">
              <a:latin typeface="Microsoft Sans Serif"/>
              <a:cs typeface="Microsoft Sans Serif"/>
            </a:endParaRPr>
          </a:p>
          <a:p>
            <a:pPr marL="408940" marR="783590" indent="-287020">
              <a:lnSpc>
                <a:spcPct val="100000"/>
              </a:lnSpc>
              <a:buSzPct val="150000"/>
              <a:buFont typeface="Arial MT"/>
              <a:buChar char="•"/>
              <a:tabLst>
                <a:tab pos="408940" algn="l"/>
                <a:tab pos="409575" algn="l"/>
              </a:tabLst>
            </a:pPr>
            <a:r>
              <a:rPr sz="1200" spc="-60" dirty="0">
                <a:latin typeface="Microsoft Sans Serif"/>
                <a:cs typeface="Microsoft Sans Serif"/>
              </a:rPr>
              <a:t>This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80" dirty="0">
                <a:latin typeface="Microsoft Sans Serif"/>
                <a:cs typeface="Microsoft Sans Serif"/>
              </a:rPr>
              <a:t>anomaly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Microsoft Sans Serif"/>
                <a:cs typeface="Microsoft Sans Serif"/>
              </a:rPr>
              <a:t>could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80" dirty="0">
                <a:latin typeface="Microsoft Sans Serif"/>
                <a:cs typeface="Microsoft Sans Serif"/>
              </a:rPr>
              <a:t>be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70" dirty="0">
                <a:latin typeface="Microsoft Sans Serif"/>
                <a:cs typeface="Microsoft Sans Serif"/>
              </a:rPr>
              <a:t>possibly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-75" dirty="0">
                <a:latin typeface="Microsoft Sans Serif"/>
                <a:cs typeface="Microsoft Sans Serif"/>
              </a:rPr>
              <a:t>due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 </a:t>
            </a:r>
            <a:r>
              <a:rPr sz="1200" spc="-35" dirty="0">
                <a:latin typeface="Microsoft Sans Serif"/>
                <a:cs typeface="Microsoft Sans Serif"/>
              </a:rPr>
              <a:t>the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-50" dirty="0">
                <a:latin typeface="Microsoft Sans Serif"/>
                <a:cs typeface="Microsoft Sans Serif"/>
              </a:rPr>
              <a:t>fact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that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70" dirty="0">
                <a:latin typeface="Microsoft Sans Serif"/>
                <a:cs typeface="Microsoft Sans Serif"/>
              </a:rPr>
              <a:t>these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-55" dirty="0">
                <a:latin typeface="Microsoft Sans Serif"/>
                <a:cs typeface="Microsoft Sans Serif"/>
              </a:rPr>
              <a:t>airlines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100" dirty="0">
                <a:latin typeface="Microsoft Sans Serif"/>
                <a:cs typeface="Microsoft Sans Serif"/>
              </a:rPr>
              <a:t>have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more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50" dirty="0">
                <a:latin typeface="Microsoft Sans Serif"/>
                <a:cs typeface="Microsoft Sans Serif"/>
              </a:rPr>
              <a:t>opera</a:t>
            </a:r>
            <a:r>
              <a:rPr sz="1200" spc="10" dirty="0">
                <a:latin typeface="Microsoft Sans Serif"/>
                <a:cs typeface="Microsoft Sans Serif"/>
              </a:rPr>
              <a:t>ti</a:t>
            </a:r>
            <a:r>
              <a:rPr sz="1200" spc="20" dirty="0">
                <a:latin typeface="Microsoft Sans Serif"/>
                <a:cs typeface="Microsoft Sans Serif"/>
              </a:rPr>
              <a:t>o</a:t>
            </a:r>
            <a:r>
              <a:rPr sz="1200" spc="-105" dirty="0">
                <a:latin typeface="Microsoft Sans Serif"/>
                <a:cs typeface="Microsoft Sans Serif"/>
              </a:rPr>
              <a:t>ns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150" dirty="0">
                <a:latin typeface="Microsoft Sans Serif"/>
                <a:cs typeface="Microsoft Sans Serif"/>
              </a:rPr>
              <a:t>as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5" dirty="0">
                <a:latin typeface="Microsoft Sans Serif"/>
                <a:cs typeface="Microsoft Sans Serif"/>
              </a:rPr>
              <a:t>compa</a:t>
            </a:r>
            <a:r>
              <a:rPr sz="1200" spc="-30" dirty="0">
                <a:latin typeface="Microsoft Sans Serif"/>
                <a:cs typeface="Microsoft Sans Serif"/>
              </a:rPr>
              <a:t>r</a:t>
            </a:r>
            <a:r>
              <a:rPr sz="1200" spc="-75" dirty="0">
                <a:latin typeface="Microsoft Sans Serif"/>
                <a:cs typeface="Microsoft Sans Serif"/>
              </a:rPr>
              <a:t>ed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t</a:t>
            </a:r>
            <a:r>
              <a:rPr sz="1200" spc="40" dirty="0">
                <a:latin typeface="Microsoft Sans Serif"/>
                <a:cs typeface="Microsoft Sans Serif"/>
              </a:rPr>
              <a:t>o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low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75" dirty="0">
                <a:latin typeface="Microsoft Sans Serif"/>
                <a:cs typeface="Microsoft Sans Serif"/>
              </a:rPr>
              <a:t>r</a:t>
            </a:r>
            <a:r>
              <a:rPr sz="1200" spc="-90" dirty="0">
                <a:latin typeface="Microsoft Sans Serif"/>
                <a:cs typeface="Microsoft Sans Serif"/>
              </a:rPr>
              <a:t>eve</a:t>
            </a:r>
            <a:r>
              <a:rPr sz="1200" spc="-80" dirty="0">
                <a:latin typeface="Microsoft Sans Serif"/>
                <a:cs typeface="Microsoft Sans Serif"/>
              </a:rPr>
              <a:t>nue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80" dirty="0">
                <a:latin typeface="Microsoft Sans Serif"/>
                <a:cs typeface="Microsoft Sans Serif"/>
              </a:rPr>
              <a:t>ones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29203" y="1069847"/>
            <a:ext cx="5584190" cy="2935605"/>
            <a:chOff x="5829203" y="1069847"/>
            <a:chExt cx="5584190" cy="29356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9203" y="1170649"/>
              <a:ext cx="5583968" cy="26482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60408" y="1069847"/>
              <a:ext cx="2048510" cy="2552700"/>
            </a:xfrm>
            <a:custGeom>
              <a:avLst/>
              <a:gdLst/>
              <a:ahLst/>
              <a:cxnLst/>
              <a:rect l="l" t="t" r="r" b="b"/>
              <a:pathLst>
                <a:path w="2048509" h="2552700">
                  <a:moveTo>
                    <a:pt x="2048255" y="0"/>
                  </a:moveTo>
                  <a:lnTo>
                    <a:pt x="0" y="0"/>
                  </a:lnTo>
                  <a:lnTo>
                    <a:pt x="0" y="2552700"/>
                  </a:lnTo>
                  <a:lnTo>
                    <a:pt x="2048255" y="2552700"/>
                  </a:lnTo>
                  <a:lnTo>
                    <a:pt x="2048255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46791" y="3613403"/>
              <a:ext cx="238125" cy="391795"/>
            </a:xfrm>
            <a:custGeom>
              <a:avLst/>
              <a:gdLst/>
              <a:ahLst/>
              <a:cxnLst/>
              <a:rect l="l" t="t" r="r" b="b"/>
              <a:pathLst>
                <a:path w="238125" h="391795">
                  <a:moveTo>
                    <a:pt x="118872" y="0"/>
                  </a:moveTo>
                  <a:lnTo>
                    <a:pt x="0" y="118872"/>
                  </a:lnTo>
                  <a:lnTo>
                    <a:pt x="59435" y="118872"/>
                  </a:lnTo>
                  <a:lnTo>
                    <a:pt x="59435" y="391668"/>
                  </a:lnTo>
                  <a:lnTo>
                    <a:pt x="178307" y="391668"/>
                  </a:lnTo>
                  <a:lnTo>
                    <a:pt x="178307" y="118872"/>
                  </a:lnTo>
                  <a:lnTo>
                    <a:pt x="237743" y="118872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8931" y="4067555"/>
            <a:ext cx="2982595" cy="46672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12128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955"/>
              </a:spcBef>
            </a:pPr>
            <a:r>
              <a:rPr sz="1400" b="1" spc="-5" dirty="0">
                <a:latin typeface="Arial"/>
                <a:cs typeface="Arial"/>
              </a:rPr>
              <a:t>Total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Revenue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100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Billion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3380" y="4037076"/>
            <a:ext cx="3415665" cy="46672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12192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960"/>
              </a:spcBef>
            </a:pPr>
            <a:r>
              <a:rPr sz="1400" b="1" spc="-5" dirty="0">
                <a:latin typeface="Arial"/>
                <a:cs typeface="Arial"/>
              </a:rPr>
              <a:t>Airlines </a:t>
            </a:r>
            <a:r>
              <a:rPr sz="1400" b="1" spc="5" dirty="0">
                <a:latin typeface="Arial"/>
                <a:cs typeface="Arial"/>
              </a:rPr>
              <a:t>with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low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operating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income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1387" y="946403"/>
            <a:ext cx="5264785" cy="2996565"/>
            <a:chOff x="331387" y="946403"/>
            <a:chExt cx="5264785" cy="299656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387" y="1219766"/>
              <a:ext cx="5264314" cy="241970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8931" y="946403"/>
              <a:ext cx="2103120" cy="2551430"/>
            </a:xfrm>
            <a:custGeom>
              <a:avLst/>
              <a:gdLst/>
              <a:ahLst/>
              <a:cxnLst/>
              <a:rect l="l" t="t" r="r" b="b"/>
              <a:pathLst>
                <a:path w="2103120" h="2551429">
                  <a:moveTo>
                    <a:pt x="2103120" y="0"/>
                  </a:moveTo>
                  <a:lnTo>
                    <a:pt x="0" y="0"/>
                  </a:lnTo>
                  <a:lnTo>
                    <a:pt x="0" y="2551176"/>
                  </a:lnTo>
                  <a:lnTo>
                    <a:pt x="2103120" y="2551176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FFFF00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9720" y="3550919"/>
              <a:ext cx="238125" cy="391795"/>
            </a:xfrm>
            <a:custGeom>
              <a:avLst/>
              <a:gdLst/>
              <a:ahLst/>
              <a:cxnLst/>
              <a:rect l="l" t="t" r="r" b="b"/>
              <a:pathLst>
                <a:path w="238125" h="391795">
                  <a:moveTo>
                    <a:pt x="118872" y="0"/>
                  </a:moveTo>
                  <a:lnTo>
                    <a:pt x="0" y="118871"/>
                  </a:lnTo>
                  <a:lnTo>
                    <a:pt x="59436" y="118871"/>
                  </a:lnTo>
                  <a:lnTo>
                    <a:pt x="59436" y="391667"/>
                  </a:lnTo>
                  <a:lnTo>
                    <a:pt x="178307" y="391667"/>
                  </a:lnTo>
                  <a:lnTo>
                    <a:pt x="178307" y="118871"/>
                  </a:lnTo>
                  <a:lnTo>
                    <a:pt x="237744" y="118871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1255</Words>
  <Application>Microsoft Office PowerPoint</Application>
  <PresentationFormat>Widescreen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Microsoft Sans Serif</vt:lpstr>
      <vt:lpstr>Times New Roman</vt:lpstr>
      <vt:lpstr>Office Theme</vt:lpstr>
      <vt:lpstr>Use Case Interview</vt:lpstr>
      <vt:lpstr>01 Introduction</vt:lpstr>
      <vt:lpstr>INTRODUCTION Problems | Facts | Data Preparation</vt:lpstr>
      <vt:lpstr>Problem</vt:lpstr>
      <vt:lpstr>Facts &amp; Figures</vt:lpstr>
      <vt:lpstr>Flight Delay Data</vt:lpstr>
      <vt:lpstr>Data Preparation</vt:lpstr>
      <vt:lpstr>Exploratory Data Analysis Carrier Delay| Region wise delay | Time Delay</vt:lpstr>
      <vt:lpstr>Carrier Delay Analysis</vt:lpstr>
      <vt:lpstr>Delay by Airport</vt:lpstr>
      <vt:lpstr>Rankings by airport</vt:lpstr>
      <vt:lpstr>Geographical Insights</vt:lpstr>
      <vt:lpstr>Trends In Delays</vt:lpstr>
      <vt:lpstr>Solution Business Solutions| Process Map | Machine Learning</vt:lpstr>
      <vt:lpstr>Business Solutions</vt:lpstr>
      <vt:lpstr>Process Map</vt:lpstr>
      <vt:lpstr>Time Series Modelling</vt:lpstr>
      <vt:lpstr>Machine Learning</vt:lpstr>
      <vt:lpstr>Conclusion Code and Notebook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Tire Prediction</dc:title>
  <dc:creator>Allppt.com</dc:creator>
  <cp:lastModifiedBy>Chakravorty, Saurabh (uie13814)</cp:lastModifiedBy>
  <cp:revision>2</cp:revision>
  <dcterms:created xsi:type="dcterms:W3CDTF">2021-06-07T06:53:32Z</dcterms:created>
  <dcterms:modified xsi:type="dcterms:W3CDTF">2021-06-07T09:22:12Z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2021-06-07T00:00:00Z</vt:filetime>
  </property>
</Properties>
</file>