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6" r:id="rId9"/>
    <p:sldId id="263" r:id="rId10"/>
    <p:sldId id="264" r:id="rId11"/>
    <p:sldId id="265" r:id="rId12"/>
    <p:sldId id="267" r:id="rId13"/>
    <p:sldId id="268" r:id="rId14"/>
    <p:sldId id="269" r:id="rId15"/>
    <p:sldId id="270"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52191-9D7B-4988-BC2A-6022B791E242}" v="911" dt="2023-12-15T19:29:27.013"/>
    <p1510:client id="{E3288EA5-208A-BE80-BC3C-CEA11C59BB27}" v="4" dt="2023-12-15T20:24:42.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Fake News Prediction</a:t>
            </a:r>
            <a:endParaRPr lang="en-US" dirty="0"/>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cs typeface="Calibri"/>
              </a:rPr>
              <a:t>By: Saurabh Chaudhary</a:t>
            </a:r>
          </a:p>
          <a:p>
            <a:r>
              <a:rPr lang="en-US" dirty="0">
                <a:cs typeface="Calibri"/>
              </a:rPr>
              <a:t>Charan Raju M</a:t>
            </a:r>
          </a:p>
          <a:p>
            <a:r>
              <a:rPr lang="en-US" dirty="0">
                <a:cs typeface="Calibri"/>
              </a:rPr>
              <a:t>Cs-675</a:t>
            </a:r>
          </a:p>
          <a:p>
            <a:r>
              <a:rPr lang="en-US" dirty="0">
                <a:cs typeface="Calibri"/>
              </a:rPr>
              <a:t>Fall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screen&#10;&#10;Description automatically generated">
            <a:extLst>
              <a:ext uri="{FF2B5EF4-FFF2-40B4-BE49-F238E27FC236}">
                <a16:creationId xmlns:a16="http://schemas.microsoft.com/office/drawing/2014/main" id="{CE98189B-1C2C-23A2-6629-C6FD39530D31}"/>
              </a:ext>
            </a:extLst>
          </p:cNvPr>
          <p:cNvPicPr>
            <a:picLocks noGrp="1" noChangeAspect="1"/>
          </p:cNvPicPr>
          <p:nvPr>
            <p:ph idx="1"/>
          </p:nvPr>
        </p:nvPicPr>
        <p:blipFill rotWithShape="1">
          <a:blip r:embed="rId2"/>
          <a:srcRect t="15012" b="8144"/>
          <a:stretch/>
        </p:blipFill>
        <p:spPr>
          <a:xfrm>
            <a:off x="908138" y="940412"/>
            <a:ext cx="10365287" cy="4965888"/>
          </a:xfrm>
        </p:spPr>
      </p:pic>
    </p:spTree>
    <p:extLst>
      <p:ext uri="{BB962C8B-B14F-4D97-AF65-F5344CB8AC3E}">
        <p14:creationId xmlns:p14="http://schemas.microsoft.com/office/powerpoint/2010/main" val="361317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BF14-BD17-5856-BA83-081B1B50A88D}"/>
              </a:ext>
            </a:extLst>
          </p:cNvPr>
          <p:cNvSpPr>
            <a:spLocks noGrp="1"/>
          </p:cNvSpPr>
          <p:nvPr>
            <p:ph type="title"/>
          </p:nvPr>
        </p:nvSpPr>
        <p:spPr/>
        <p:txBody>
          <a:bodyPr/>
          <a:lstStyle/>
          <a:p>
            <a:r>
              <a:rPr lang="en-US" dirty="0">
                <a:cs typeface="Calibri Light"/>
              </a:rPr>
              <a:t>Model Selection, Training &amp; Evaluation</a:t>
            </a:r>
            <a:endParaRPr lang="en-US" dirty="0"/>
          </a:p>
        </p:txBody>
      </p:sp>
      <p:sp>
        <p:nvSpPr>
          <p:cNvPr id="3" name="Content Placeholder 2">
            <a:extLst>
              <a:ext uri="{FF2B5EF4-FFF2-40B4-BE49-F238E27FC236}">
                <a16:creationId xmlns:a16="http://schemas.microsoft.com/office/drawing/2014/main" id="{45E9A2F6-6E1C-EC84-5B87-327E0C6CD84B}"/>
              </a:ext>
            </a:extLst>
          </p:cNvPr>
          <p:cNvSpPr>
            <a:spLocks noGrp="1"/>
          </p:cNvSpPr>
          <p:nvPr>
            <p:ph idx="1"/>
          </p:nvPr>
        </p:nvSpPr>
        <p:spPr/>
        <p:txBody>
          <a:bodyPr vert="horz" lIns="91440" tIns="45720" rIns="91440" bIns="45720" rtlCol="0" anchor="t">
            <a:normAutofit/>
          </a:bodyPr>
          <a:lstStyle/>
          <a:p>
            <a:r>
              <a:rPr lang="en-US" dirty="0">
                <a:cs typeface="Calibri"/>
              </a:rPr>
              <a:t>We selected 3 Machine learning Models.</a:t>
            </a:r>
            <a:endParaRPr lang="en-US" dirty="0" err="1">
              <a:ea typeface="+mn-lt"/>
              <a:cs typeface="+mn-lt"/>
            </a:endParaRPr>
          </a:p>
          <a:p>
            <a:r>
              <a:rPr lang="en-US" dirty="0">
                <a:ea typeface="+mn-lt"/>
                <a:cs typeface="+mn-lt"/>
              </a:rPr>
              <a:t>Logistic Regression from </a:t>
            </a:r>
            <a:r>
              <a:rPr lang="en-US" dirty="0" err="1">
                <a:ea typeface="+mn-lt"/>
                <a:cs typeface="+mn-lt"/>
              </a:rPr>
              <a:t>sklearn.linear_model</a:t>
            </a:r>
            <a:r>
              <a:rPr lang="en-US" dirty="0">
                <a:ea typeface="+mn-lt"/>
                <a:cs typeface="+mn-lt"/>
              </a:rPr>
              <a:t>.</a:t>
            </a:r>
            <a:endParaRPr lang="en-US" dirty="0">
              <a:cs typeface="Calibri"/>
            </a:endParaRPr>
          </a:p>
          <a:p>
            <a:r>
              <a:rPr lang="en-US" dirty="0">
                <a:ea typeface="+mn-lt"/>
                <a:cs typeface="+mn-lt"/>
              </a:rPr>
              <a:t> </a:t>
            </a:r>
            <a:r>
              <a:rPr lang="en-US" dirty="0" err="1">
                <a:ea typeface="+mn-lt"/>
                <a:cs typeface="+mn-lt"/>
              </a:rPr>
              <a:t>DecisionTreeClassifier</a:t>
            </a:r>
            <a:r>
              <a:rPr lang="en-US" dirty="0">
                <a:ea typeface="+mn-lt"/>
                <a:cs typeface="+mn-lt"/>
              </a:rPr>
              <a:t> from </a:t>
            </a:r>
            <a:r>
              <a:rPr lang="en-US" dirty="0" err="1">
                <a:ea typeface="+mn-lt"/>
                <a:cs typeface="+mn-lt"/>
              </a:rPr>
              <a:t>sklearn.tree</a:t>
            </a:r>
            <a:r>
              <a:rPr lang="en-US" dirty="0">
                <a:ea typeface="+mn-lt"/>
                <a:cs typeface="+mn-lt"/>
              </a:rPr>
              <a:t>.</a:t>
            </a:r>
            <a:endParaRPr lang="en-US" dirty="0" err="1">
              <a:cs typeface="Calibri"/>
            </a:endParaRPr>
          </a:p>
          <a:p>
            <a:r>
              <a:rPr lang="en-US" dirty="0">
                <a:ea typeface="+mn-lt"/>
                <a:cs typeface="+mn-lt"/>
              </a:rPr>
              <a:t> Recurrent Neural Network from </a:t>
            </a:r>
            <a:r>
              <a:rPr lang="en-US" dirty="0" err="1">
                <a:ea typeface="+mn-lt"/>
                <a:cs typeface="+mn-lt"/>
              </a:rPr>
              <a:t>tensorflow.keras.models</a:t>
            </a:r>
            <a:endParaRPr lang="en-US" dirty="0" err="1">
              <a:cs typeface="Calibri"/>
            </a:endParaRPr>
          </a:p>
          <a:p>
            <a:endParaRPr lang="en-US" dirty="0">
              <a:cs typeface="Calibri"/>
            </a:endParaRPr>
          </a:p>
        </p:txBody>
      </p:sp>
    </p:spTree>
    <p:extLst>
      <p:ext uri="{BB962C8B-B14F-4D97-AF65-F5344CB8AC3E}">
        <p14:creationId xmlns:p14="http://schemas.microsoft.com/office/powerpoint/2010/main" val="154822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4DB9-C554-4E52-FF4B-7F77B4334B35}"/>
              </a:ext>
            </a:extLst>
          </p:cNvPr>
          <p:cNvSpPr>
            <a:spLocks noGrp="1"/>
          </p:cNvSpPr>
          <p:nvPr>
            <p:ph type="title"/>
          </p:nvPr>
        </p:nvSpPr>
        <p:spPr/>
        <p:txBody>
          <a:bodyPr/>
          <a:lstStyle/>
          <a:p>
            <a:r>
              <a:rPr lang="en-US" dirty="0">
                <a:cs typeface="Calibri Light"/>
              </a:rPr>
              <a:t>Logistic Regression</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DEE41D83-C4C4-112B-2DEF-E7A290A043C1}"/>
              </a:ext>
            </a:extLst>
          </p:cNvPr>
          <p:cNvPicPr>
            <a:picLocks noGrp="1" noChangeAspect="1"/>
          </p:cNvPicPr>
          <p:nvPr>
            <p:ph idx="1"/>
          </p:nvPr>
        </p:nvPicPr>
        <p:blipFill rotWithShape="1">
          <a:blip r:embed="rId2"/>
          <a:srcRect t="14894" r="-121" b="23791"/>
          <a:stretch/>
        </p:blipFill>
        <p:spPr>
          <a:xfrm>
            <a:off x="1784959" y="1939718"/>
            <a:ext cx="8642974" cy="3308961"/>
          </a:xfrm>
        </p:spPr>
      </p:pic>
    </p:spTree>
    <p:extLst>
      <p:ext uri="{BB962C8B-B14F-4D97-AF65-F5344CB8AC3E}">
        <p14:creationId xmlns:p14="http://schemas.microsoft.com/office/powerpoint/2010/main" val="338478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BF28-56F4-69AB-64EA-63C8E2A40505}"/>
              </a:ext>
            </a:extLst>
          </p:cNvPr>
          <p:cNvSpPr>
            <a:spLocks noGrp="1"/>
          </p:cNvSpPr>
          <p:nvPr>
            <p:ph type="title"/>
          </p:nvPr>
        </p:nvSpPr>
        <p:spPr/>
        <p:txBody>
          <a:bodyPr/>
          <a:lstStyle/>
          <a:p>
            <a:r>
              <a:rPr lang="en-US" dirty="0">
                <a:cs typeface="Calibri Light"/>
              </a:rPr>
              <a:t>Decision Tree</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1C356E39-0CEA-D1A7-E2CA-54026BD556AF}"/>
              </a:ext>
            </a:extLst>
          </p:cNvPr>
          <p:cNvPicPr>
            <a:picLocks noGrp="1" noChangeAspect="1"/>
          </p:cNvPicPr>
          <p:nvPr>
            <p:ph idx="1"/>
          </p:nvPr>
        </p:nvPicPr>
        <p:blipFill rotWithShape="1">
          <a:blip r:embed="rId2"/>
          <a:srcRect t="15607" b="24470"/>
          <a:stretch/>
        </p:blipFill>
        <p:spPr>
          <a:xfrm>
            <a:off x="970768" y="1511748"/>
            <a:ext cx="10250465" cy="3841320"/>
          </a:xfrm>
        </p:spPr>
      </p:pic>
    </p:spTree>
    <p:extLst>
      <p:ext uri="{BB962C8B-B14F-4D97-AF65-F5344CB8AC3E}">
        <p14:creationId xmlns:p14="http://schemas.microsoft.com/office/powerpoint/2010/main" val="132846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4FB9-4338-AC75-957B-5526F19EBE0A}"/>
              </a:ext>
            </a:extLst>
          </p:cNvPr>
          <p:cNvSpPr>
            <a:spLocks noGrp="1"/>
          </p:cNvSpPr>
          <p:nvPr>
            <p:ph type="title"/>
          </p:nvPr>
        </p:nvSpPr>
        <p:spPr/>
        <p:txBody>
          <a:bodyPr/>
          <a:lstStyle/>
          <a:p>
            <a:r>
              <a:rPr lang="en-US" dirty="0">
                <a:cs typeface="Calibri Light"/>
              </a:rPr>
              <a:t>LR vs DT</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10237A4A-3886-02B3-DF6A-4CDDFD80DCF4}"/>
              </a:ext>
            </a:extLst>
          </p:cNvPr>
          <p:cNvPicPr>
            <a:picLocks noGrp="1" noChangeAspect="1"/>
          </p:cNvPicPr>
          <p:nvPr>
            <p:ph idx="1"/>
          </p:nvPr>
        </p:nvPicPr>
        <p:blipFill rotWithShape="1">
          <a:blip r:embed="rId2"/>
          <a:srcRect t="15278" r="-109" b="30903"/>
          <a:stretch/>
        </p:blipFill>
        <p:spPr>
          <a:xfrm>
            <a:off x="1273480" y="1814459"/>
            <a:ext cx="9634614" cy="3235900"/>
          </a:xfrm>
        </p:spPr>
      </p:pic>
    </p:spTree>
    <p:extLst>
      <p:ext uri="{BB962C8B-B14F-4D97-AF65-F5344CB8AC3E}">
        <p14:creationId xmlns:p14="http://schemas.microsoft.com/office/powerpoint/2010/main" val="3315198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73A2-9F9A-ED9D-63F5-2B38FFABC980}"/>
              </a:ext>
            </a:extLst>
          </p:cNvPr>
          <p:cNvSpPr>
            <a:spLocks noGrp="1"/>
          </p:cNvSpPr>
          <p:nvPr>
            <p:ph type="title"/>
          </p:nvPr>
        </p:nvSpPr>
        <p:spPr/>
        <p:txBody>
          <a:bodyPr/>
          <a:lstStyle/>
          <a:p>
            <a:r>
              <a:rPr lang="en-US" sz="2800" dirty="0">
                <a:latin typeface="Calibri"/>
                <a:cs typeface="Calibri"/>
              </a:rPr>
              <a:t>Recurrent Neural Network</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4F89CBB8-C1D0-5255-B514-A59E3F179298}"/>
              </a:ext>
            </a:extLst>
          </p:cNvPr>
          <p:cNvPicPr>
            <a:picLocks noGrp="1" noChangeAspect="1"/>
          </p:cNvPicPr>
          <p:nvPr>
            <p:ph idx="1"/>
          </p:nvPr>
        </p:nvPicPr>
        <p:blipFill rotWithShape="1">
          <a:blip r:embed="rId2"/>
          <a:srcRect t="15328" b="5657"/>
          <a:stretch/>
        </p:blipFill>
        <p:spPr>
          <a:xfrm>
            <a:off x="1179534" y="1376048"/>
            <a:ext cx="9999945" cy="4947787"/>
          </a:xfrm>
        </p:spPr>
      </p:pic>
    </p:spTree>
    <p:extLst>
      <p:ext uri="{BB962C8B-B14F-4D97-AF65-F5344CB8AC3E}">
        <p14:creationId xmlns:p14="http://schemas.microsoft.com/office/powerpoint/2010/main" val="403727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F3BD-9586-82E5-BE9E-4D6D8572FD58}"/>
              </a:ext>
            </a:extLst>
          </p:cNvPr>
          <p:cNvSpPr>
            <a:spLocks noGrp="1"/>
          </p:cNvSpPr>
          <p:nvPr>
            <p:ph type="title"/>
          </p:nvPr>
        </p:nvSpPr>
        <p:spPr/>
        <p:txBody>
          <a:bodyPr/>
          <a:lstStyle/>
          <a:p>
            <a:r>
              <a:rPr lang="en-US" dirty="0">
                <a:cs typeface="Calibri Light"/>
              </a:rPr>
              <a:t>RNN Evaluation</a:t>
            </a:r>
          </a:p>
        </p:txBody>
      </p:sp>
      <p:pic>
        <p:nvPicPr>
          <p:cNvPr id="4" name="Content Placeholder 3" descr="A screenshot of a computer&#10;&#10;Description automatically generated">
            <a:extLst>
              <a:ext uri="{FF2B5EF4-FFF2-40B4-BE49-F238E27FC236}">
                <a16:creationId xmlns:a16="http://schemas.microsoft.com/office/drawing/2014/main" id="{D73082BB-A437-5508-DEDC-1A8C54DDDFBF}"/>
              </a:ext>
            </a:extLst>
          </p:cNvPr>
          <p:cNvPicPr>
            <a:picLocks noGrp="1" noChangeAspect="1"/>
          </p:cNvPicPr>
          <p:nvPr>
            <p:ph idx="1"/>
          </p:nvPr>
        </p:nvPicPr>
        <p:blipFill>
          <a:blip r:embed="rId2"/>
          <a:stretch>
            <a:fillRect/>
          </a:stretch>
        </p:blipFill>
        <p:spPr>
          <a:xfrm>
            <a:off x="895350" y="2867819"/>
            <a:ext cx="10401300" cy="2266950"/>
          </a:xfrm>
        </p:spPr>
      </p:pic>
    </p:spTree>
    <p:extLst>
      <p:ext uri="{BB962C8B-B14F-4D97-AF65-F5344CB8AC3E}">
        <p14:creationId xmlns:p14="http://schemas.microsoft.com/office/powerpoint/2010/main" val="3780408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4A9-9F00-B4DE-AC26-35F92EA4C893}"/>
              </a:ext>
            </a:extLst>
          </p:cNvPr>
          <p:cNvSpPr>
            <a:spLocks noGrp="1"/>
          </p:cNvSpPr>
          <p:nvPr>
            <p:ph type="title"/>
          </p:nvPr>
        </p:nvSpPr>
        <p:spPr/>
        <p:txBody>
          <a:bodyPr/>
          <a:lstStyle/>
          <a:p>
            <a:r>
              <a:rPr lang="en-US" dirty="0">
                <a:cs typeface="Calibri Light"/>
              </a:rPr>
              <a:t>News Prediction Method</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5F576ACC-4406-7B83-8B55-FCF0F889C4F5}"/>
              </a:ext>
            </a:extLst>
          </p:cNvPr>
          <p:cNvPicPr>
            <a:picLocks noGrp="1" noChangeAspect="1"/>
          </p:cNvPicPr>
          <p:nvPr>
            <p:ph idx="1"/>
          </p:nvPr>
        </p:nvPicPr>
        <p:blipFill rotWithShape="1">
          <a:blip r:embed="rId2"/>
          <a:srcRect t="15283" r="-118" b="7547"/>
          <a:stretch/>
        </p:blipFill>
        <p:spPr>
          <a:xfrm>
            <a:off x="1993726" y="1710076"/>
            <a:ext cx="8841304" cy="4269293"/>
          </a:xfrm>
        </p:spPr>
      </p:pic>
    </p:spTree>
    <p:extLst>
      <p:ext uri="{BB962C8B-B14F-4D97-AF65-F5344CB8AC3E}">
        <p14:creationId xmlns:p14="http://schemas.microsoft.com/office/powerpoint/2010/main" val="61678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0735D0BA-DFC9-8D82-CC9B-EBF47611F1CA}"/>
              </a:ext>
            </a:extLst>
          </p:cNvPr>
          <p:cNvPicPr>
            <a:picLocks noGrp="1" noChangeAspect="1"/>
          </p:cNvPicPr>
          <p:nvPr>
            <p:ph idx="1"/>
          </p:nvPr>
        </p:nvPicPr>
        <p:blipFill rotWithShape="1">
          <a:blip r:embed="rId2"/>
          <a:srcRect t="14623" r="-197" b="5660"/>
          <a:stretch/>
        </p:blipFill>
        <p:spPr>
          <a:xfrm>
            <a:off x="762000" y="781061"/>
            <a:ext cx="10657606" cy="5292255"/>
          </a:xfrm>
        </p:spPr>
      </p:pic>
    </p:spTree>
    <p:extLst>
      <p:ext uri="{BB962C8B-B14F-4D97-AF65-F5344CB8AC3E}">
        <p14:creationId xmlns:p14="http://schemas.microsoft.com/office/powerpoint/2010/main" val="379512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D616-E5DD-E9A7-F045-F56F024189BE}"/>
              </a:ext>
            </a:extLst>
          </p:cNvPr>
          <p:cNvSpPr>
            <a:spLocks noGrp="1"/>
          </p:cNvSpPr>
          <p:nvPr>
            <p:ph type="title"/>
          </p:nvPr>
        </p:nvSpPr>
        <p:spPr/>
        <p:txBody>
          <a:bodyPr/>
          <a:lstStyle/>
          <a:p>
            <a:r>
              <a:rPr lang="en-US" dirty="0">
                <a:cs typeface="Calibri Light"/>
              </a:rPr>
              <a:t>Challenges</a:t>
            </a:r>
            <a:endParaRPr lang="en-US" dirty="0"/>
          </a:p>
        </p:txBody>
      </p:sp>
      <p:sp>
        <p:nvSpPr>
          <p:cNvPr id="3" name="Content Placeholder 2">
            <a:extLst>
              <a:ext uri="{FF2B5EF4-FFF2-40B4-BE49-F238E27FC236}">
                <a16:creationId xmlns:a16="http://schemas.microsoft.com/office/drawing/2014/main" id="{467488E8-8777-3948-6ACC-5D801E097C49}"/>
              </a:ext>
            </a:extLst>
          </p:cNvPr>
          <p:cNvSpPr>
            <a:spLocks noGrp="1"/>
          </p:cNvSpPr>
          <p:nvPr>
            <p:ph idx="1"/>
          </p:nvPr>
        </p:nvSpPr>
        <p:spPr/>
        <p:txBody>
          <a:bodyPr vert="horz" lIns="91440" tIns="45720" rIns="91440" bIns="45720" rtlCol="0" anchor="t">
            <a:normAutofit/>
          </a:bodyPr>
          <a:lstStyle/>
          <a:p>
            <a:r>
              <a:rPr lang="en-US" dirty="0">
                <a:cs typeface="Calibri" panose="020F0502020204030204"/>
              </a:rPr>
              <a:t>Because of the size of the Data, Data processing took most of the  time. Example removing English language stop words, Special Characters &amp; Stemming.</a:t>
            </a:r>
          </a:p>
          <a:p>
            <a:r>
              <a:rPr lang="en-US" dirty="0">
                <a:cs typeface="Calibri" panose="020F0502020204030204"/>
              </a:rPr>
              <a:t>Choosing the  </a:t>
            </a:r>
            <a:r>
              <a:rPr lang="en-US" dirty="0">
                <a:ea typeface="+mn-lt"/>
                <a:cs typeface="+mn-lt"/>
              </a:rPr>
              <a:t>Long Short-Term Memory(</a:t>
            </a:r>
            <a:r>
              <a:rPr lang="en-US" dirty="0">
                <a:cs typeface="Calibri" panose="020F0502020204030204"/>
              </a:rPr>
              <a:t>LSTM) layers to Nural Network model.</a:t>
            </a:r>
          </a:p>
          <a:p>
            <a:r>
              <a:rPr lang="en-US" dirty="0">
                <a:cs typeface="Calibri" panose="020F0502020204030204"/>
              </a:rPr>
              <a:t>Choosing the embedding dimensions to NN model.</a:t>
            </a: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85457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367C-2C09-9E03-5B32-B7611A8EFE13}"/>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0F7AC2DB-390B-FEC0-B0FD-01F4D643B653}"/>
              </a:ext>
            </a:extLst>
          </p:cNvPr>
          <p:cNvSpPr>
            <a:spLocks noGrp="1"/>
          </p:cNvSpPr>
          <p:nvPr>
            <p:ph idx="1"/>
          </p:nvPr>
        </p:nvSpPr>
        <p:spPr>
          <a:xfrm>
            <a:off x="838200" y="1387215"/>
            <a:ext cx="10515600" cy="5290789"/>
          </a:xfrm>
        </p:spPr>
        <p:txBody>
          <a:bodyPr vert="horz" lIns="91440" tIns="45720" rIns="91440" bIns="45720" rtlCol="0" anchor="t">
            <a:normAutofit fontScale="92500" lnSpcReduction="20000"/>
          </a:bodyPr>
          <a:lstStyle/>
          <a:p>
            <a:r>
              <a:rPr lang="en-US" dirty="0">
                <a:ea typeface="+mn-lt"/>
                <a:cs typeface="+mn-lt"/>
              </a:rPr>
              <a:t>Fake news is a widespread issue in the news industry and has become a global problem. </a:t>
            </a:r>
          </a:p>
          <a:p>
            <a:r>
              <a:rPr lang="en-US" dirty="0">
                <a:ea typeface="+mn-lt"/>
                <a:cs typeface="+mn-lt"/>
              </a:rPr>
              <a:t>In the United States, the term and concept grew in popularity during the 2016 election but has since manifested itself in areas outside the realm of politics. A recent example of this is the COVID-19 pandemic – almost 80 percent of consumers in the United States reported having seen fake news on the coronavirus outbreak, highlighting the extent of the issue and the reach fake news can achieve.</a:t>
            </a:r>
            <a:endParaRPr lang="en-US" dirty="0"/>
          </a:p>
          <a:p>
            <a:r>
              <a:rPr lang="en-US" dirty="0">
                <a:ea typeface="+mn-lt"/>
                <a:cs typeface="+mn-lt"/>
              </a:rPr>
              <a:t>The Fake News Prediction model aims to leverage the power of ML algorithms &amp; data science to discern between genuine and deceptive information, offering a proactive approach to mitigate the impact of misinformation. </a:t>
            </a:r>
          </a:p>
          <a:p>
            <a:r>
              <a:rPr lang="en-US" dirty="0">
                <a:ea typeface="+mn-lt"/>
                <a:cs typeface="+mn-lt"/>
              </a:rPr>
              <a:t>By analyzing textual features within news articles, headlines, or social media content, the model can learn patterns and associations indicative of false narratives. This introduction sets the stage for understanding the fundamental purpose of a Fake News Prediction model. </a:t>
            </a:r>
            <a:endParaRPr lang="en-US" dirty="0">
              <a:cs typeface="Calibri"/>
            </a:endParaRPr>
          </a:p>
        </p:txBody>
      </p:sp>
    </p:spTree>
    <p:extLst>
      <p:ext uri="{BB962C8B-B14F-4D97-AF65-F5344CB8AC3E}">
        <p14:creationId xmlns:p14="http://schemas.microsoft.com/office/powerpoint/2010/main" val="2851772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96C0-BF1C-455B-DA86-FEEB9FA7383F}"/>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FDA39A37-88D4-ECDC-C934-3C57732546A7}"/>
              </a:ext>
            </a:extLst>
          </p:cNvPr>
          <p:cNvSpPr>
            <a:spLocks noGrp="1"/>
          </p:cNvSpPr>
          <p:nvPr>
            <p:ph idx="1"/>
          </p:nvPr>
        </p:nvSpPr>
        <p:spPr/>
        <p:txBody>
          <a:bodyPr vert="horz" lIns="91440" tIns="45720" rIns="91440" bIns="45720" rtlCol="0" anchor="t">
            <a:normAutofit/>
          </a:bodyPr>
          <a:lstStyle/>
          <a:p>
            <a:r>
              <a:rPr lang="en-US" dirty="0">
                <a:ea typeface="+mn-lt"/>
                <a:cs typeface="+mn-lt"/>
              </a:rPr>
              <a:t>The decision tree model outperformed both the RNN model and logistic regression model with an accuracy of 99%. Additionally, employing RNN for this task is somewhat overkill, considering the substantial computational resources it demands</a:t>
            </a:r>
            <a:endParaRPr lang="en-US" dirty="0"/>
          </a:p>
        </p:txBody>
      </p:sp>
    </p:spTree>
    <p:extLst>
      <p:ext uri="{BB962C8B-B14F-4D97-AF65-F5344CB8AC3E}">
        <p14:creationId xmlns:p14="http://schemas.microsoft.com/office/powerpoint/2010/main" val="188890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93FC-66EE-F7C6-BC20-0BEB417393B5}"/>
              </a:ext>
            </a:extLst>
          </p:cNvPr>
          <p:cNvSpPr>
            <a:spLocks noGrp="1"/>
          </p:cNvSpPr>
          <p:nvPr>
            <p:ph type="title"/>
          </p:nvPr>
        </p:nvSpPr>
        <p:spPr/>
        <p:txBody>
          <a:bodyPr/>
          <a:lstStyle/>
          <a:p>
            <a:r>
              <a:rPr lang="en-US" dirty="0">
                <a:cs typeface="Calibri Light"/>
              </a:rPr>
              <a:t>Data collection</a:t>
            </a:r>
            <a:endParaRPr lang="en-US" dirty="0"/>
          </a:p>
        </p:txBody>
      </p:sp>
      <p:sp>
        <p:nvSpPr>
          <p:cNvPr id="3" name="Content Placeholder 2">
            <a:extLst>
              <a:ext uri="{FF2B5EF4-FFF2-40B4-BE49-F238E27FC236}">
                <a16:creationId xmlns:a16="http://schemas.microsoft.com/office/drawing/2014/main" id="{E5D73456-F95C-ECB9-46CA-2A4DA873EC0C}"/>
              </a:ext>
            </a:extLst>
          </p:cNvPr>
          <p:cNvSpPr>
            <a:spLocks noGrp="1"/>
          </p:cNvSpPr>
          <p:nvPr>
            <p:ph idx="1"/>
          </p:nvPr>
        </p:nvSpPr>
        <p:spPr/>
        <p:txBody>
          <a:bodyPr vert="horz" lIns="91440" tIns="45720" rIns="91440" bIns="45720" rtlCol="0" anchor="t">
            <a:normAutofit/>
          </a:bodyPr>
          <a:lstStyle/>
          <a:p>
            <a:r>
              <a:rPr lang="en-US" dirty="0">
                <a:ea typeface="+mn-lt"/>
                <a:cs typeface="+mn-lt"/>
              </a:rPr>
              <a:t>We collect two labeled datasets that includes both real and fake news articles. </a:t>
            </a:r>
          </a:p>
          <a:p>
            <a:r>
              <a:rPr lang="en-US" dirty="0">
                <a:ea typeface="+mn-lt"/>
                <a:cs typeface="+mn-lt"/>
              </a:rPr>
              <a:t>The dataset we downloaded from Kaggle and the link to the dataset is https://www.kaggle.com/datasets/clmentbisaillon/fake-and-real-news-dataset.</a:t>
            </a:r>
          </a:p>
          <a:p>
            <a:r>
              <a:rPr lang="en-US" dirty="0">
                <a:ea typeface="+mn-lt"/>
                <a:cs typeface="+mn-lt"/>
              </a:rPr>
              <a:t>We ensure the dataset is representative and diverse, covering various topics and sources. </a:t>
            </a:r>
          </a:p>
          <a:p>
            <a:endParaRPr lang="en-US" dirty="0">
              <a:cs typeface="Calibri"/>
            </a:endParaRPr>
          </a:p>
        </p:txBody>
      </p:sp>
    </p:spTree>
    <p:extLst>
      <p:ext uri="{BB962C8B-B14F-4D97-AF65-F5344CB8AC3E}">
        <p14:creationId xmlns:p14="http://schemas.microsoft.com/office/powerpoint/2010/main" val="312674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79FA6452-F306-2330-0726-178742F3EBD3}"/>
              </a:ext>
            </a:extLst>
          </p:cNvPr>
          <p:cNvPicPr>
            <a:picLocks noGrp="1" noChangeAspect="1"/>
          </p:cNvPicPr>
          <p:nvPr>
            <p:ph idx="1"/>
          </p:nvPr>
        </p:nvPicPr>
        <p:blipFill rotWithShape="1">
          <a:blip r:embed="rId2"/>
          <a:srcRect t="15157" r="-109" b="5401"/>
          <a:stretch/>
        </p:blipFill>
        <p:spPr>
          <a:xfrm>
            <a:off x="1294357" y="1428240"/>
            <a:ext cx="9603304" cy="4759901"/>
          </a:xfrm>
        </p:spPr>
      </p:pic>
    </p:spTree>
    <p:extLst>
      <p:ext uri="{BB962C8B-B14F-4D97-AF65-F5344CB8AC3E}">
        <p14:creationId xmlns:p14="http://schemas.microsoft.com/office/powerpoint/2010/main" val="359054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5D9D-1298-D61F-C207-14E45A439C78}"/>
              </a:ext>
            </a:extLst>
          </p:cNvPr>
          <p:cNvSpPr>
            <a:spLocks noGrp="1"/>
          </p:cNvSpPr>
          <p:nvPr>
            <p:ph type="title"/>
          </p:nvPr>
        </p:nvSpPr>
        <p:spPr/>
        <p:txBody>
          <a:bodyPr/>
          <a:lstStyle/>
          <a:p>
            <a:r>
              <a:rPr lang="en-US" dirty="0">
                <a:cs typeface="Calibri Light"/>
              </a:rPr>
              <a:t>Data Processing</a:t>
            </a:r>
            <a:endParaRPr lang="en-US" dirty="0"/>
          </a:p>
        </p:txBody>
      </p:sp>
      <p:sp>
        <p:nvSpPr>
          <p:cNvPr id="3" name="Content Placeholder 2">
            <a:extLst>
              <a:ext uri="{FF2B5EF4-FFF2-40B4-BE49-F238E27FC236}">
                <a16:creationId xmlns:a16="http://schemas.microsoft.com/office/drawing/2014/main" id="{0F600483-6312-A6AD-D0E4-F318FBD9D120}"/>
              </a:ext>
            </a:extLst>
          </p:cNvPr>
          <p:cNvSpPr>
            <a:spLocks noGrp="1"/>
          </p:cNvSpPr>
          <p:nvPr>
            <p:ph idx="1"/>
          </p:nvPr>
        </p:nvSpPr>
        <p:spPr/>
        <p:txBody>
          <a:bodyPr vert="horz" lIns="91440" tIns="45720" rIns="91440" bIns="45720" rtlCol="0" anchor="t">
            <a:normAutofit/>
          </a:bodyPr>
          <a:lstStyle/>
          <a:p>
            <a:r>
              <a:rPr lang="en-US" dirty="0">
                <a:ea typeface="+mn-lt"/>
                <a:cs typeface="+mn-lt"/>
              </a:rPr>
              <a:t>We classified the fake news as 1 and real news as 0 in our dataset.</a:t>
            </a:r>
          </a:p>
          <a:p>
            <a:r>
              <a:rPr lang="en-US" dirty="0">
                <a:ea typeface="+mn-lt"/>
                <a:cs typeface="+mn-lt"/>
              </a:rPr>
              <a:t>We checked for the null values in the dataset.</a:t>
            </a:r>
          </a:p>
          <a:p>
            <a:r>
              <a:rPr lang="en-US" dirty="0">
                <a:ea typeface="+mn-lt"/>
                <a:cs typeface="+mn-lt"/>
              </a:rPr>
              <a:t>We Create a method  called "</a:t>
            </a:r>
            <a:r>
              <a:rPr lang="en-US" err="1">
                <a:ea typeface="+mn-lt"/>
                <a:cs typeface="+mn-lt"/>
              </a:rPr>
              <a:t>clean_and_lower</a:t>
            </a:r>
            <a:r>
              <a:rPr lang="en-US" dirty="0">
                <a:ea typeface="+mn-lt"/>
                <a:cs typeface="+mn-lt"/>
              </a:rPr>
              <a:t>" to Clean and process the textual data by removing irrelevant characters(Special Characters &amp; Numbers, White spaces), </a:t>
            </a:r>
            <a:r>
              <a:rPr lang="en-US" err="1">
                <a:ea typeface="+mn-lt"/>
                <a:cs typeface="+mn-lt"/>
              </a:rPr>
              <a:t>stopwords</a:t>
            </a:r>
            <a:r>
              <a:rPr lang="en-US" dirty="0">
                <a:ea typeface="+mn-lt"/>
                <a:cs typeface="+mn-lt"/>
              </a:rPr>
              <a:t> using </a:t>
            </a:r>
            <a:r>
              <a:rPr lang="en-US" err="1">
                <a:ea typeface="+mn-lt"/>
                <a:cs typeface="+mn-lt"/>
              </a:rPr>
              <a:t>nltk.corpus</a:t>
            </a:r>
            <a:r>
              <a:rPr lang="en-US" dirty="0">
                <a:ea typeface="+mn-lt"/>
                <a:cs typeface="+mn-lt"/>
              </a:rPr>
              <a:t> library, and performing tasks such as stemming with the help of </a:t>
            </a:r>
            <a:r>
              <a:rPr lang="en-US" err="1">
                <a:ea typeface="+mn-lt"/>
                <a:cs typeface="+mn-lt"/>
              </a:rPr>
              <a:t>nltk.stem.porter</a:t>
            </a:r>
            <a:r>
              <a:rPr lang="en-US" dirty="0">
                <a:ea typeface="+mn-lt"/>
                <a:cs typeface="+mn-lt"/>
              </a:rPr>
              <a:t> library.</a:t>
            </a:r>
            <a:endParaRPr lang="en-US">
              <a:cs typeface="Calibri"/>
            </a:endParaRPr>
          </a:p>
        </p:txBody>
      </p:sp>
    </p:spTree>
    <p:extLst>
      <p:ext uri="{BB962C8B-B14F-4D97-AF65-F5344CB8AC3E}">
        <p14:creationId xmlns:p14="http://schemas.microsoft.com/office/powerpoint/2010/main" val="305145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DB399F65-4F08-EE62-FD66-40A3154A841B}"/>
              </a:ext>
            </a:extLst>
          </p:cNvPr>
          <p:cNvPicPr>
            <a:picLocks noGrp="1" noChangeAspect="1"/>
          </p:cNvPicPr>
          <p:nvPr>
            <p:ph idx="1"/>
          </p:nvPr>
        </p:nvPicPr>
        <p:blipFill rotWithShape="1">
          <a:blip r:embed="rId2"/>
          <a:srcRect t="14767" r="-100" b="5939"/>
          <a:stretch/>
        </p:blipFill>
        <p:spPr>
          <a:xfrm>
            <a:off x="887261" y="1198596"/>
            <a:ext cx="10417498" cy="5156552"/>
          </a:xfrm>
        </p:spPr>
      </p:pic>
    </p:spTree>
    <p:extLst>
      <p:ext uri="{BB962C8B-B14F-4D97-AF65-F5344CB8AC3E}">
        <p14:creationId xmlns:p14="http://schemas.microsoft.com/office/powerpoint/2010/main" val="173038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screen&#10;&#10;Description automatically generated">
            <a:extLst>
              <a:ext uri="{FF2B5EF4-FFF2-40B4-BE49-F238E27FC236}">
                <a16:creationId xmlns:a16="http://schemas.microsoft.com/office/drawing/2014/main" id="{C2EB555A-9B46-3B8D-DEEE-60E25D6D0DA9}"/>
              </a:ext>
            </a:extLst>
          </p:cNvPr>
          <p:cNvPicPr>
            <a:picLocks noGrp="1" noChangeAspect="1"/>
          </p:cNvPicPr>
          <p:nvPr>
            <p:ph idx="1"/>
          </p:nvPr>
        </p:nvPicPr>
        <p:blipFill rotWithShape="1">
          <a:blip r:embed="rId2"/>
          <a:srcRect t="15118" r="-99" b="36850"/>
          <a:stretch/>
        </p:blipFill>
        <p:spPr>
          <a:xfrm>
            <a:off x="751885" y="1144507"/>
            <a:ext cx="10615178" cy="3182258"/>
          </a:xfrm>
          <a:prstGeom prst="rect">
            <a:avLst/>
          </a:prstGeom>
        </p:spPr>
      </p:pic>
    </p:spTree>
    <p:extLst>
      <p:ext uri="{BB962C8B-B14F-4D97-AF65-F5344CB8AC3E}">
        <p14:creationId xmlns:p14="http://schemas.microsoft.com/office/powerpoint/2010/main" val="171163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FCF7D-8575-1AFA-AA70-EB4231B17E3A}"/>
              </a:ext>
            </a:extLst>
          </p:cNvPr>
          <p:cNvSpPr>
            <a:spLocks noGrp="1"/>
          </p:cNvSpPr>
          <p:nvPr>
            <p:ph idx="1"/>
          </p:nvPr>
        </p:nvSpPr>
        <p:spPr>
          <a:xfrm>
            <a:off x="838200" y="332941"/>
            <a:ext cx="10515600" cy="5844022"/>
          </a:xfrm>
        </p:spPr>
        <p:txBody>
          <a:bodyPr vert="horz" lIns="91440" tIns="45720" rIns="91440" bIns="45720" rtlCol="0" anchor="t">
            <a:normAutofit/>
          </a:bodyPr>
          <a:lstStyle/>
          <a:p>
            <a:r>
              <a:rPr lang="en-US" dirty="0">
                <a:cs typeface="Calibri"/>
              </a:rPr>
              <a:t>For Recurrent Neural Network we converted the text and sentences into tokens using </a:t>
            </a:r>
            <a:r>
              <a:rPr lang="en-US" dirty="0">
                <a:ea typeface="+mn-lt"/>
                <a:cs typeface="+mn-lt"/>
              </a:rPr>
              <a:t>Tokenizer from </a:t>
            </a:r>
            <a:r>
              <a:rPr lang="en-US" dirty="0" err="1">
                <a:ea typeface="+mn-lt"/>
                <a:cs typeface="+mn-lt"/>
              </a:rPr>
              <a:t>tensorflow.keras.preprocessing.text</a:t>
            </a:r>
            <a:endParaRPr lang="en-US" dirty="0">
              <a:ea typeface="+mn-lt"/>
              <a:cs typeface="+mn-lt"/>
            </a:endParaRPr>
          </a:p>
          <a:p>
            <a:r>
              <a:rPr lang="en-US" dirty="0">
                <a:cs typeface="Calibri"/>
              </a:rPr>
              <a:t>For consistent input size we used pad sequences from </a:t>
            </a:r>
            <a:r>
              <a:rPr lang="en-US" dirty="0" err="1">
                <a:ea typeface="+mn-lt"/>
                <a:cs typeface="+mn-lt"/>
              </a:rPr>
              <a:t>tensorflow.keras.preprocessing.sequence</a:t>
            </a:r>
            <a:endParaRPr lang="en-US" dirty="0" err="1">
              <a:cs typeface="Calibri"/>
            </a:endParaRPr>
          </a:p>
        </p:txBody>
      </p:sp>
      <p:pic>
        <p:nvPicPr>
          <p:cNvPr id="2" name="Picture 1" descr="A screenshot of a computer screen&#10;&#10;Description automatically generated">
            <a:extLst>
              <a:ext uri="{FF2B5EF4-FFF2-40B4-BE49-F238E27FC236}">
                <a16:creationId xmlns:a16="http://schemas.microsoft.com/office/drawing/2014/main" id="{23D21F8C-A222-2807-6F86-B6DBD7155C59}"/>
              </a:ext>
            </a:extLst>
          </p:cNvPr>
          <p:cNvPicPr>
            <a:picLocks noChangeAspect="1"/>
          </p:cNvPicPr>
          <p:nvPr/>
        </p:nvPicPr>
        <p:blipFill rotWithShape="1">
          <a:blip r:embed="rId2"/>
          <a:srcRect t="14606" b="24583"/>
          <a:stretch/>
        </p:blipFill>
        <p:spPr>
          <a:xfrm>
            <a:off x="2077233" y="2903023"/>
            <a:ext cx="8047972" cy="3046846"/>
          </a:xfrm>
          <a:prstGeom prst="rect">
            <a:avLst/>
          </a:prstGeom>
        </p:spPr>
      </p:pic>
    </p:spTree>
    <p:extLst>
      <p:ext uri="{BB962C8B-B14F-4D97-AF65-F5344CB8AC3E}">
        <p14:creationId xmlns:p14="http://schemas.microsoft.com/office/powerpoint/2010/main" val="86263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14A83-F6FA-94C1-9680-8291CCF5DB89}"/>
              </a:ext>
            </a:extLst>
          </p:cNvPr>
          <p:cNvSpPr>
            <a:spLocks noGrp="1"/>
          </p:cNvSpPr>
          <p:nvPr>
            <p:ph idx="1"/>
          </p:nvPr>
        </p:nvSpPr>
        <p:spPr>
          <a:xfrm>
            <a:off x="838200" y="395571"/>
            <a:ext cx="10515600" cy="5781392"/>
          </a:xfrm>
        </p:spPr>
        <p:txBody>
          <a:bodyPr vert="horz" lIns="91440" tIns="45720" rIns="91440" bIns="45720" rtlCol="0" anchor="t">
            <a:normAutofit/>
          </a:bodyPr>
          <a:lstStyle/>
          <a:p>
            <a:r>
              <a:rPr lang="en-US" dirty="0">
                <a:cs typeface="Calibri"/>
              </a:rPr>
              <a:t>We applied our method to process the content.</a:t>
            </a:r>
          </a:p>
          <a:p>
            <a:r>
              <a:rPr lang="en-US" dirty="0">
                <a:cs typeface="Calibri"/>
              </a:rPr>
              <a:t>We took the content column values as our Feature matrix X.</a:t>
            </a:r>
          </a:p>
          <a:p>
            <a:r>
              <a:rPr lang="en-US" dirty="0">
                <a:cs typeface="Calibri"/>
              </a:rPr>
              <a:t>And Classification column values as our Target Vector Y.</a:t>
            </a:r>
          </a:p>
          <a:p>
            <a:r>
              <a:rPr lang="en-US" dirty="0">
                <a:cs typeface="Calibri"/>
              </a:rPr>
              <a:t>We split our datasets into training and testing dataset using </a:t>
            </a:r>
            <a:r>
              <a:rPr lang="en-US" dirty="0" err="1">
                <a:ea typeface="+mn-lt"/>
                <a:cs typeface="+mn-lt"/>
              </a:rPr>
              <a:t>train_test_split</a:t>
            </a:r>
            <a:r>
              <a:rPr lang="en-US" dirty="0">
                <a:ea typeface="+mn-lt"/>
                <a:cs typeface="+mn-lt"/>
              </a:rPr>
              <a:t> method from </a:t>
            </a:r>
            <a:r>
              <a:rPr lang="en-US" dirty="0" err="1">
                <a:ea typeface="+mn-lt"/>
                <a:cs typeface="+mn-lt"/>
              </a:rPr>
              <a:t>sklearn.model_selection</a:t>
            </a:r>
            <a:r>
              <a:rPr lang="en-US" dirty="0">
                <a:ea typeface="+mn-lt"/>
                <a:cs typeface="+mn-lt"/>
              </a:rPr>
              <a:t> library.</a:t>
            </a:r>
          </a:p>
          <a:p>
            <a:r>
              <a:rPr lang="en-US" dirty="0">
                <a:cs typeface="Calibri"/>
              </a:rPr>
              <a:t>We equally split the Target Vector using </a:t>
            </a:r>
            <a:r>
              <a:rPr lang="en-US" dirty="0">
                <a:ea typeface="+mn-lt"/>
                <a:cs typeface="+mn-lt"/>
              </a:rPr>
              <a:t>stratify parameter of </a:t>
            </a:r>
            <a:r>
              <a:rPr lang="en-US" dirty="0" err="1">
                <a:ea typeface="+mn-lt"/>
                <a:cs typeface="+mn-lt"/>
              </a:rPr>
              <a:t>train_test_split</a:t>
            </a:r>
            <a:r>
              <a:rPr lang="en-US" dirty="0">
                <a:ea typeface="+mn-lt"/>
                <a:cs typeface="+mn-lt"/>
              </a:rPr>
              <a:t> method to help train our model.</a:t>
            </a:r>
            <a:endParaRPr lang="en-US" dirty="0">
              <a:cs typeface="Calibri"/>
            </a:endParaRPr>
          </a:p>
          <a:p>
            <a:r>
              <a:rPr lang="en-US" dirty="0">
                <a:ea typeface="+mn-lt"/>
                <a:cs typeface="+mn-lt"/>
              </a:rPr>
              <a:t>We converted training &amp; testing Feature matrix into a format suitable for machine learning algorithms, such as numerical vectors using   </a:t>
            </a:r>
            <a:r>
              <a:rPr lang="en-US" dirty="0" err="1">
                <a:ea typeface="+mn-lt"/>
                <a:cs typeface="+mn-lt"/>
              </a:rPr>
              <a:t>TfidfVectorizer</a:t>
            </a:r>
            <a:r>
              <a:rPr lang="en-US" dirty="0">
                <a:ea typeface="+mn-lt"/>
                <a:cs typeface="+mn-lt"/>
              </a:rPr>
              <a:t> from </a:t>
            </a:r>
            <a:r>
              <a:rPr lang="en-US" dirty="0" err="1">
                <a:ea typeface="+mn-lt"/>
                <a:cs typeface="+mn-lt"/>
              </a:rPr>
              <a:t>sklearn.feature_extraction.text</a:t>
            </a:r>
            <a:endParaRPr lang="en-US" dirty="0" err="1">
              <a:cs typeface="Calibri"/>
            </a:endParaRPr>
          </a:p>
          <a:p>
            <a:endParaRPr lang="en-US" dirty="0">
              <a:cs typeface="Calibri"/>
            </a:endParaRPr>
          </a:p>
        </p:txBody>
      </p:sp>
    </p:spTree>
    <p:extLst>
      <p:ext uri="{BB962C8B-B14F-4D97-AF65-F5344CB8AC3E}">
        <p14:creationId xmlns:p14="http://schemas.microsoft.com/office/powerpoint/2010/main" val="14566169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Fake News Prediction</vt:lpstr>
      <vt:lpstr>Introduction</vt:lpstr>
      <vt:lpstr>Data collection</vt:lpstr>
      <vt:lpstr>PowerPoint Presentation</vt:lpstr>
      <vt:lpstr>Data Processing</vt:lpstr>
      <vt:lpstr>PowerPoint Presentation</vt:lpstr>
      <vt:lpstr>PowerPoint Presentation</vt:lpstr>
      <vt:lpstr>PowerPoint Presentation</vt:lpstr>
      <vt:lpstr>PowerPoint Presentation</vt:lpstr>
      <vt:lpstr>PowerPoint Presentation</vt:lpstr>
      <vt:lpstr>Model Selection, Training &amp; Evaluation</vt:lpstr>
      <vt:lpstr>Logistic Regression</vt:lpstr>
      <vt:lpstr>Decision Tree</vt:lpstr>
      <vt:lpstr>LR vs DT</vt:lpstr>
      <vt:lpstr>Recurrent Neural Network</vt:lpstr>
      <vt:lpstr>RNN Evaluation</vt:lpstr>
      <vt:lpstr>News Prediction Method</vt:lpstr>
      <vt:lpstr>PowerPoint Presentation</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376</cp:revision>
  <dcterms:created xsi:type="dcterms:W3CDTF">2023-12-15T16:01:15Z</dcterms:created>
  <dcterms:modified xsi:type="dcterms:W3CDTF">2023-12-15T20:38:26Z</dcterms:modified>
</cp:coreProperties>
</file>