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5000" y="5000"/>
            <a:ext cx="90000" cy="10000"/>
          </a:xfrm>
          <a:prstGeom prst="rect">
            <a:avLst/>
          </a:prstGeom>
          <a:noFill/>
        </p:spPr>
        <p:txBody>
          <a:bodyPr wrap="square" rtlCol="0"/>
          <a:lstStyle/>
          <a:p>
            <a:r>
              <a:rPr lang="en-US" sz="2800" b="1" dirty="0" smtClean="0">
                <a:solidFill>
                  <a:srgbClr val="363636"/>
                </a:solidFill>
                <a:latin typeface="Arial" pitchFamily="34" charset="0"/>
                <a:cs typeface="Arial" pitchFamily="34" charset="0"/>
              </a:rPr>
              <a:t>Weekly Review &amp; Action Plan: November 16-20, 2020</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Object 2"/>
          <p:cNvSpPr txBox="1"/>
          <p:nvPr/>
        </p:nvSpPr>
        <p:spPr>
          <a:xfrm>
            <a:off x="5000" y="5000"/>
            <a:ext cx="90000" cy="10000"/>
          </a:xfrm>
          <a:prstGeom prst="rect">
            <a:avLst/>
          </a:prstGeom>
          <a:noFill/>
        </p:spPr>
        <p:txBody>
          <a:bodyPr wrap="square" rtlCol="0"/>
          <a:lstStyle/>
          <a:p>
            <a:r>
              <a:rPr lang="en-US" sz="2800" b="1" dirty="0" smtClean="0">
                <a:solidFill>
                  <a:srgbClr val="363636"/>
                </a:solidFill>
                <a:latin typeface="Arial" pitchFamily="34" charset="0"/>
                <a:cs typeface="Arial" pitchFamily="34" charset="0"/>
              </a:rPr>
              <a:t>Title Slide</a:t>
            </a:r>
            <a:endParaRPr lang="en-US" sz="2800" dirty="0"/>
          </a:p>
        </p:txBody>
      </p:sp>
      <p:sp>
        <p:nvSpPr>
          <p:cNvPr id="3" name="Object 3"/>
          <p:cNvSpPr txBox="1"/>
          <p:nvPr/>
        </p:nvSpPr>
        <p:spPr>
          <a:xfrm>
            <a:off x="5000" y="18000"/>
            <a:ext cx="90000" cy="5000"/>
          </a:xfrm>
          <a:prstGeom prst="rect">
            <a:avLst/>
          </a:prstGeom>
          <a:noFill/>
        </p:spPr>
        <p:txBody>
          <a:bodyPr wrap="square" rtlCol="0"/>
          <a:lstStyle/>
          <a:p>
            <a:r>
              <a:rPr lang="en-US" sz="1800" dirty="0" smtClean="0">
                <a:solidFill>
                  <a:srgbClr val="666666"/>
                </a:solidFill>
                <a:latin typeface="Arial" pitchFamily="34" charset="0"/>
                <a:cs typeface="Arial" pitchFamily="34" charset="0"/>
              </a:rPr>
              <a:t>Main Title: Weekly Review &amp; Action Plan:  November 16-20, 2020</a:t>
            </a:r>
            <a:endParaRPr lang="en-US" sz="1800" dirty="0"/>
          </a:p>
        </p:txBody>
      </p:sp>
      <p:sp>
        <p:nvSpPr>
          <p:cNvPr id="4" name="Object 4"/>
          <p:cNvSpPr txBox="1"/>
          <p:nvPr/>
        </p:nvSpPr>
        <p:spPr>
          <a:xfrm>
            <a:off x="5000" y="24000"/>
            <a:ext cx="90000" cy="5000"/>
          </a:xfrm>
          <a:prstGeom prst="rect">
            <a:avLst/>
          </a:prstGeom>
          <a:noFill/>
        </p:spPr>
        <p:txBody>
          <a:bodyPr wrap="square" rtlCol="0"/>
          <a:lstStyle/>
          <a:p>
            <a:r>
              <a:rPr lang="en-US" sz="1800" dirty="0" smtClean="0">
                <a:solidFill>
                  <a:srgbClr val="666666"/>
                </a:solidFill>
                <a:latin typeface="Arial" pitchFamily="34" charset="0"/>
                <a:cs typeface="Arial" pitchFamily="34" charset="0"/>
              </a:rPr>
              <a:t>Subtitle: Prioritizing Key Tasks and Initiatives</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Object 2"/>
          <p:cNvSpPr txBox="1"/>
          <p:nvPr/>
        </p:nvSpPr>
        <p:spPr>
          <a:xfrm>
            <a:off x="5000" y="5000"/>
            <a:ext cx="90000" cy="10000"/>
          </a:xfrm>
          <a:prstGeom prst="rect">
            <a:avLst/>
          </a:prstGeom>
          <a:noFill/>
        </p:spPr>
        <p:txBody>
          <a:bodyPr wrap="square" rtlCol="0"/>
          <a:lstStyle/>
          <a:p>
            <a:r>
              <a:rPr lang="en-US" sz="2800" b="1" dirty="0" smtClean="0">
                <a:solidFill>
                  <a:srgbClr val="363636"/>
                </a:solidFill>
                <a:latin typeface="Arial" pitchFamily="34" charset="0"/>
                <a:cs typeface="Arial" pitchFamily="34" charset="0"/>
              </a:rPr>
              <a:t>Introduction</a:t>
            </a:r>
            <a:endParaRPr lang="en-US" sz="2800" dirty="0"/>
          </a:p>
        </p:txBody>
      </p:sp>
      <p:sp>
        <p:nvSpPr>
          <p:cNvPr id="3" name="Object 3"/>
          <p:cNvSpPr txBox="1"/>
          <p:nvPr/>
        </p:nvSpPr>
        <p:spPr>
          <a:xfrm>
            <a:off x="5000" y="18000"/>
            <a:ext cx="90000" cy="5000"/>
          </a:xfrm>
          <a:prstGeom prst="rect">
            <a:avLst/>
          </a:prstGeom>
          <a:noFill/>
        </p:spPr>
        <p:txBody>
          <a:bodyPr wrap="square" rtlCol="0"/>
          <a:lstStyle/>
          <a:p>
            <a:r>
              <a:rPr lang="en-US" sz="1800" dirty="0" smtClean="0">
                <a:solidFill>
                  <a:srgbClr val="666666"/>
                </a:solidFill>
                <a:latin typeface="Arial" pitchFamily="34" charset="0"/>
                <a:cs typeface="Arial" pitchFamily="34" charset="0"/>
              </a:rPr>
              <a:t>This slide presents a summary of key areas of focus for the week.  These areas include:</a:t>
            </a:r>
            <a:endParaRPr lang="en-US" sz="1800" dirty="0"/>
          </a:p>
        </p:txBody>
      </p:sp>
      <p:sp>
        <p:nvSpPr>
          <p:cNvPr id="4" name="Object 4"/>
          <p:cNvSpPr txBox="1"/>
          <p:nvPr/>
        </p:nvSpPr>
        <p:spPr>
          <a:xfrm>
            <a:off x="5000" y="24000"/>
            <a:ext cx="90000" cy="5000"/>
          </a:xfrm>
          <a:prstGeom prst="rect">
            <a:avLst/>
          </a:prstGeom>
          <a:noFill/>
        </p:spPr>
        <p:txBody>
          <a:bodyPr wrap="square" rtlCol="0"/>
          <a:lstStyle/>
          <a:p>
            <a:r>
              <a:rPr lang="en-US" sz="1800" dirty="0" smtClean="0">
                <a:solidFill>
                  <a:srgbClr val="666666"/>
                </a:solidFill>
                <a:latin typeface="Arial" pitchFamily="34" charset="0"/>
                <a:cs typeface="Arial" pitchFamily="34" charset="0"/>
              </a:rPr>
              <a:t>COVID-19 related planning (Quarantine Planning)</a:t>
            </a:r>
            <a:endParaRPr lang="en-US" sz="1800" dirty="0"/>
          </a:p>
        </p:txBody>
      </p:sp>
      <p:sp>
        <p:nvSpPr>
          <p:cNvPr id="5" name="Object 5"/>
          <p:cNvSpPr txBox="1"/>
          <p:nvPr/>
        </p:nvSpPr>
        <p:spPr>
          <a:xfrm>
            <a:off x="5000" y="30000"/>
            <a:ext cx="90000" cy="5000"/>
          </a:xfrm>
          <a:prstGeom prst="rect">
            <a:avLst/>
          </a:prstGeom>
          <a:noFill/>
        </p:spPr>
        <p:txBody>
          <a:bodyPr wrap="square" rtlCol="0"/>
          <a:lstStyle/>
          <a:p>
            <a:r>
              <a:rPr lang="en-US" sz="1800" dirty="0" smtClean="0">
                <a:solidFill>
                  <a:srgbClr val="666666"/>
                </a:solidFill>
                <a:latin typeface="Arial" pitchFamily="34" charset="0"/>
                <a:cs typeface="Arial" pitchFamily="34" charset="0"/>
              </a:rPr>
              <a:t>Library resource access (RCL Access)</a:t>
            </a:r>
            <a:endParaRPr lang="en-US" sz="1800" dirty="0"/>
          </a:p>
        </p:txBody>
      </p:sp>
      <p:sp>
        <p:nvSpPr>
          <p:cNvPr id="6" name="Object 6"/>
          <p:cNvSpPr txBox="1"/>
          <p:nvPr/>
        </p:nvSpPr>
        <p:spPr>
          <a:xfrm>
            <a:off x="5000" y="36000"/>
            <a:ext cx="90000" cy="5000"/>
          </a:xfrm>
          <a:prstGeom prst="rect">
            <a:avLst/>
          </a:prstGeom>
          <a:noFill/>
        </p:spPr>
        <p:txBody>
          <a:bodyPr wrap="square" rtlCol="0"/>
          <a:lstStyle/>
          <a:p>
            <a:r>
              <a:rPr lang="en-US" sz="1800" dirty="0" smtClean="0">
                <a:solidFill>
                  <a:srgbClr val="666666"/>
                </a:solidFill>
                <a:latin typeface="Arial" pitchFamily="34" charset="0"/>
                <a:cs typeface="Arial" pitchFamily="34" charset="0"/>
              </a:rPr>
              <a:t>Student support &amp; success (Continuing Ed, Reading Day, FYE outreach)</a:t>
            </a:r>
            <a:endParaRPr lang="en-US" sz="1800" dirty="0"/>
          </a:p>
        </p:txBody>
      </p:sp>
      <p:sp>
        <p:nvSpPr>
          <p:cNvPr id="7" name="Object 7"/>
          <p:cNvSpPr txBox="1"/>
          <p:nvPr/>
        </p:nvSpPr>
        <p:spPr>
          <a:xfrm>
            <a:off x="5000" y="42000"/>
            <a:ext cx="90000" cy="5000"/>
          </a:xfrm>
          <a:prstGeom prst="rect">
            <a:avLst/>
          </a:prstGeom>
          <a:noFill/>
        </p:spPr>
        <p:txBody>
          <a:bodyPr wrap="square" rtlCol="0"/>
          <a:lstStyle/>
          <a:p>
            <a:r>
              <a:rPr lang="en-US" sz="1800" dirty="0" smtClean="0">
                <a:solidFill>
                  <a:srgbClr val="666666"/>
                </a:solidFill>
                <a:latin typeface="Arial" pitchFamily="34" charset="0"/>
                <a:cs typeface="Arial" pitchFamily="34" charset="0"/>
              </a:rPr>
              <a:t>Collaboration with faculty and staff (Reschedule Russo, Hand off Stats work, Mathematics Teacher, Talk to RD)</a:t>
            </a:r>
            <a:endParaRPr lang="en-US" sz="1800" dirty="0"/>
          </a:p>
        </p:txBody>
      </p:sp>
      <p:sp>
        <p:nvSpPr>
          <p:cNvPr id="8" name="Object 8"/>
          <p:cNvSpPr txBox="1"/>
          <p:nvPr/>
        </p:nvSpPr>
        <p:spPr>
          <a:xfrm>
            <a:off x="5000" y="48000"/>
            <a:ext cx="90000" cy="5000"/>
          </a:xfrm>
          <a:prstGeom prst="rect">
            <a:avLst/>
          </a:prstGeom>
          <a:noFill/>
        </p:spPr>
        <p:txBody>
          <a:bodyPr wrap="square" rtlCol="0"/>
          <a:lstStyle/>
          <a:p>
            <a:r>
              <a:rPr lang="en-US" sz="1800" dirty="0" smtClean="0">
                <a:solidFill>
                  <a:srgbClr val="666666"/>
                </a:solidFill>
                <a:latin typeface="Arial" pitchFamily="34" charset="0"/>
                <a:cs typeface="Arial" pitchFamily="34" charset="0"/>
              </a:rPr>
              <a:t>Collection development &amp; OER (B&amp;T Sales, Business LibGuide, Business OER)</a:t>
            </a:r>
            <a:endParaRPr lang="en-US" sz="1800" dirty="0"/>
          </a:p>
        </p:txBody>
      </p:sp>
      <p:sp>
        <p:nvSpPr>
          <p:cNvPr id="9" name="Object 9"/>
          <p:cNvSpPr txBox="1"/>
          <p:nvPr/>
        </p:nvSpPr>
        <p:spPr>
          <a:xfrm>
            <a:off x="5000" y="54000"/>
            <a:ext cx="90000" cy="5000"/>
          </a:xfrm>
          <a:prstGeom prst="rect">
            <a:avLst/>
          </a:prstGeom>
          <a:noFill/>
        </p:spPr>
        <p:txBody>
          <a:bodyPr wrap="square" rtlCol="0"/>
          <a:lstStyle/>
          <a:p>
            <a:r>
              <a:rPr lang="en-US" sz="1800" dirty="0" smtClean="0">
                <a:solidFill>
                  <a:srgbClr val="666666"/>
                </a:solidFill>
                <a:latin typeface="Arial" pitchFamily="34" charset="0"/>
                <a:cs typeface="Arial" pitchFamily="34" charset="0"/>
              </a:rPr>
              <a:t>Systems and workflow improvements (EBSCO title changes, Media workflow review, Sierra desktop, "Best bets" auto-populate)</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Object 2"/>
          <p:cNvSpPr txBox="1"/>
          <p:nvPr/>
        </p:nvSpPr>
        <p:spPr>
          <a:xfrm>
            <a:off x="5000" y="5000"/>
            <a:ext cx="90000" cy="10000"/>
          </a:xfrm>
          <a:prstGeom prst="rect">
            <a:avLst/>
          </a:prstGeom>
          <a:noFill/>
        </p:spPr>
        <p:txBody>
          <a:bodyPr wrap="square" rtlCol="0"/>
          <a:lstStyle/>
          <a:p>
            <a:r>
              <a:rPr lang="en-US" sz="2800" b="1" dirty="0" smtClean="0">
                <a:solidFill>
                  <a:srgbClr val="363636"/>
                </a:solidFill>
                <a:latin typeface="Arial" pitchFamily="34" charset="0"/>
                <a:cs typeface="Arial" pitchFamily="34" charset="0"/>
              </a:rPr>
              <a:t>Main Content -  Action Items &amp; Details</a:t>
            </a:r>
            <a:endParaRPr lang="en-US" sz="2800" dirty="0"/>
          </a:p>
        </p:txBody>
      </p:sp>
      <p:sp>
        <p:nvSpPr>
          <p:cNvPr id="3" name="Object 3"/>
          <p:cNvSpPr txBox="1"/>
          <p:nvPr/>
        </p:nvSpPr>
        <p:spPr>
          <a:xfrm>
            <a:off x="5000" y="18000"/>
            <a:ext cx="90000" cy="5000"/>
          </a:xfrm>
          <a:prstGeom prst="rect">
            <a:avLst/>
          </a:prstGeom>
          <a:noFill/>
        </p:spPr>
        <p:txBody>
          <a:bodyPr wrap="square" rtlCol="0"/>
          <a:lstStyle/>
          <a:p>
            <a:r>
              <a:rPr lang="en-US" sz="1800" dirty="0" smtClean="0">
                <a:solidFill>
                  <a:srgbClr val="666666"/>
                </a:solidFill>
                <a:latin typeface="Arial" pitchFamily="34" charset="0"/>
                <a:cs typeface="Arial" pitchFamily="34" charset="0"/>
              </a:rPr>
              <a:t>**Student Support &amp; Success:**</a:t>
            </a:r>
            <a:endParaRPr lang="en-US" sz="1800" dirty="0"/>
          </a:p>
        </p:txBody>
      </p:sp>
      <p:sp>
        <p:nvSpPr>
          <p:cNvPr id="4" name="Object 4"/>
          <p:cNvSpPr txBox="1"/>
          <p:nvPr/>
        </p:nvSpPr>
        <p:spPr>
          <a:xfrm>
            <a:off x="5000" y="24000"/>
            <a:ext cx="90000" cy="5000"/>
          </a:xfrm>
          <a:prstGeom prst="rect">
            <a:avLst/>
          </a:prstGeom>
          <a:noFill/>
        </p:spPr>
        <p:txBody>
          <a:bodyPr wrap="square" rtlCol="0"/>
          <a:lstStyle/>
          <a:p>
            <a:r>
              <a:rPr lang="en-US" sz="1800" dirty="0" smtClean="0">
                <a:solidFill>
                  <a:srgbClr val="666666"/>
                </a:solidFill>
                <a:latin typeface="Arial" pitchFamily="34" charset="0"/>
                <a:cs typeface="Arial" pitchFamily="34" charset="0"/>
              </a:rPr>
              <a:t>*Continuing Education Workshop:*  Finalize details for the "Managing Anxiety" workshop.</a:t>
            </a:r>
            <a:endParaRPr lang="en-US" sz="1800" dirty="0"/>
          </a:p>
        </p:txBody>
      </p:sp>
      <p:sp>
        <p:nvSpPr>
          <p:cNvPr id="5" name="Object 5"/>
          <p:cNvSpPr txBox="1"/>
          <p:nvPr/>
        </p:nvSpPr>
        <p:spPr>
          <a:xfrm>
            <a:off x="5000" y="30000"/>
            <a:ext cx="90000" cy="5000"/>
          </a:xfrm>
          <a:prstGeom prst="rect">
            <a:avLst/>
          </a:prstGeom>
          <a:noFill/>
        </p:spPr>
        <p:txBody>
          <a:bodyPr wrap="square" rtlCol="0"/>
          <a:lstStyle/>
          <a:p>
            <a:r>
              <a:rPr lang="en-US" sz="1800" dirty="0" smtClean="0">
                <a:solidFill>
                  <a:srgbClr val="666666"/>
                </a:solidFill>
                <a:latin typeface="Arial" pitchFamily="34" charset="0"/>
                <a:cs typeface="Arial" pitchFamily="34" charset="0"/>
              </a:rPr>
              <a:t>*Reading Day Support:* Prepare materials and resources (A items) for student support on Reading Day.</a:t>
            </a:r>
            <a:endParaRPr lang="en-US" sz="1800" dirty="0"/>
          </a:p>
        </p:txBody>
      </p:sp>
      <p:sp>
        <p:nvSpPr>
          <p:cNvPr id="6" name="Object 6"/>
          <p:cNvSpPr txBox="1"/>
          <p:nvPr/>
        </p:nvSpPr>
        <p:spPr>
          <a:xfrm>
            <a:off x="5000" y="36000"/>
            <a:ext cx="90000" cy="5000"/>
          </a:xfrm>
          <a:prstGeom prst="rect">
            <a:avLst/>
          </a:prstGeom>
          <a:noFill/>
        </p:spPr>
        <p:txBody>
          <a:bodyPr wrap="square" rtlCol="0"/>
          <a:lstStyle/>
          <a:p>
            <a:r>
              <a:rPr lang="en-US" sz="1800" dirty="0" smtClean="0">
                <a:solidFill>
                  <a:srgbClr val="666666"/>
                </a:solidFill>
                <a:latin typeface="Arial" pitchFamily="34" charset="0"/>
                <a:cs typeface="Arial" pitchFamily="34" charset="0"/>
              </a:rPr>
              <a:t>*First-Year Experience (FYE) Outreach:* Communicate with FYE faculty about the Student Involvement Program (SIPT).</a:t>
            </a:r>
            <a:endParaRPr lang="en-US" sz="1800" dirty="0"/>
          </a:p>
        </p:txBody>
      </p:sp>
      <p:sp>
        <p:nvSpPr>
          <p:cNvPr id="7" name="Object 7"/>
          <p:cNvSpPr txBox="1"/>
          <p:nvPr/>
        </p:nvSpPr>
        <p:spPr>
          <a:xfrm>
            <a:off x="5000" y="42000"/>
            <a:ext cx="90000" cy="5000"/>
          </a:xfrm>
          <a:prstGeom prst="rect">
            <a:avLst/>
          </a:prstGeom>
          <a:noFill/>
        </p:spPr>
        <p:txBody>
          <a:bodyPr wrap="square" rtlCol="0"/>
          <a:lstStyle/>
          <a:p>
            <a:r>
              <a:rPr lang="en-US" sz="1800" dirty="0" smtClean="0">
                <a:solidFill>
                  <a:srgbClr val="666666"/>
                </a:solidFill>
                <a:latin typeface="Arial" pitchFamily="34" charset="0"/>
                <a:cs typeface="Arial" pitchFamily="34" charset="0"/>
              </a:rPr>
              <a:t>*Mathematics Teacher Support:* Coordinate with the Mathematics Teacher on learning and teaching resources, addressing title changes and cancellations.</a:t>
            </a:r>
            <a:endParaRPr lang="en-US" sz="1800" dirty="0"/>
          </a:p>
        </p:txBody>
      </p:sp>
      <p:sp>
        <p:nvSpPr>
          <p:cNvPr id="8" name="Object 8"/>
          <p:cNvSpPr txBox="1"/>
          <p:nvPr/>
        </p:nvSpPr>
        <p:spPr>
          <a:xfrm>
            <a:off x="5000" y="48000"/>
            <a:ext cx="90000" cy="5000"/>
          </a:xfrm>
          <a:prstGeom prst="rect">
            <a:avLst/>
          </a:prstGeom>
          <a:noFill/>
        </p:spPr>
        <p:txBody>
          <a:bodyPr wrap="square" rtlCol="0"/>
          <a:lstStyle/>
          <a:p>
            <a:r>
              <a:rPr lang="en-US" sz="1800" dirty="0" smtClean="0">
                <a:solidFill>
                  <a:srgbClr val="666666"/>
                </a:solidFill>
                <a:latin typeface="Arial" pitchFamily="34" charset="0"/>
                <a:cs typeface="Arial" pitchFamily="34" charset="0"/>
              </a:rPr>
              <a:t>**Library Resources &amp; Collections:**</a:t>
            </a:r>
            <a:endParaRPr lang="en-US" sz="1800" dirty="0"/>
          </a:p>
        </p:txBody>
      </p:sp>
      <p:sp>
        <p:nvSpPr>
          <p:cNvPr id="9" name="Object 9"/>
          <p:cNvSpPr txBox="1"/>
          <p:nvPr/>
        </p:nvSpPr>
        <p:spPr>
          <a:xfrm>
            <a:off x="5000" y="54000"/>
            <a:ext cx="90000" cy="5000"/>
          </a:xfrm>
          <a:prstGeom prst="rect">
            <a:avLst/>
          </a:prstGeom>
          <a:noFill/>
        </p:spPr>
        <p:txBody>
          <a:bodyPr wrap="square" rtlCol="0"/>
          <a:lstStyle/>
          <a:p>
            <a:r>
              <a:rPr lang="en-US" sz="1800" dirty="0" smtClean="0">
                <a:solidFill>
                  <a:srgbClr val="666666"/>
                </a:solidFill>
                <a:latin typeface="Arial" pitchFamily="34" charset="0"/>
                <a:cs typeface="Arial" pitchFamily="34" charset="0"/>
              </a:rPr>
              <a:t>*Resource Access Issue:* Investigate and resolve the RCL access problem.</a:t>
            </a:r>
            <a:endParaRPr lang="en-US" sz="1800" dirty="0"/>
          </a:p>
        </p:txBody>
      </p:sp>
      <p:sp>
        <p:nvSpPr>
          <p:cNvPr id="10" name="Object 10"/>
          <p:cNvSpPr txBox="1"/>
          <p:nvPr/>
        </p:nvSpPr>
        <p:spPr>
          <a:xfrm>
            <a:off x="5000" y="60000"/>
            <a:ext cx="90000" cy="5000"/>
          </a:xfrm>
          <a:prstGeom prst="rect">
            <a:avLst/>
          </a:prstGeom>
          <a:noFill/>
        </p:spPr>
        <p:txBody>
          <a:bodyPr wrap="square" rtlCol="0"/>
          <a:lstStyle/>
          <a:p>
            <a:r>
              <a:rPr lang="en-US" sz="1800" dirty="0" smtClean="0">
                <a:solidFill>
                  <a:srgbClr val="666666"/>
                </a:solidFill>
                <a:latin typeface="Arial" pitchFamily="34" charset="0"/>
                <a:cs typeface="Arial" pitchFamily="34" charset="0"/>
              </a:rPr>
              <a:t>*Business Resources:* Explore business-related acquisitions (B&amp;T sales), update the Business LibGuide, and investigate Open Educational Resources (OER) for business courses.</a:t>
            </a:r>
            <a:endParaRPr lang="en-US" sz="1800" dirty="0"/>
          </a:p>
        </p:txBody>
      </p:sp>
      <p:sp>
        <p:nvSpPr>
          <p:cNvPr id="11" name="Object 11"/>
          <p:cNvSpPr txBox="1"/>
          <p:nvPr/>
        </p:nvSpPr>
        <p:spPr>
          <a:xfrm>
            <a:off x="5000" y="66000"/>
            <a:ext cx="90000" cy="5000"/>
          </a:xfrm>
          <a:prstGeom prst="rect">
            <a:avLst/>
          </a:prstGeom>
          <a:noFill/>
        </p:spPr>
        <p:txBody>
          <a:bodyPr wrap="square" rtlCol="0"/>
          <a:lstStyle/>
          <a:p>
            <a:r>
              <a:rPr lang="en-US" sz="1800" dirty="0" smtClean="0">
                <a:solidFill>
                  <a:srgbClr val="666666"/>
                </a:solidFill>
                <a:latin typeface="Arial" pitchFamily="34" charset="0"/>
                <a:cs typeface="Arial" pitchFamily="34" charset="0"/>
              </a:rPr>
              <a:t>**Operational Efficiency:**</a:t>
            </a:r>
            <a:endParaRPr lang="en-US" sz="1800" dirty="0"/>
          </a:p>
        </p:txBody>
      </p:sp>
      <p:sp>
        <p:nvSpPr>
          <p:cNvPr id="12" name="Object 12"/>
          <p:cNvSpPr txBox="1"/>
          <p:nvPr/>
        </p:nvSpPr>
        <p:spPr>
          <a:xfrm>
            <a:off x="5000" y="72000"/>
            <a:ext cx="90000" cy="5000"/>
          </a:xfrm>
          <a:prstGeom prst="rect">
            <a:avLst/>
          </a:prstGeom>
          <a:noFill/>
        </p:spPr>
        <p:txBody>
          <a:bodyPr wrap="square" rtlCol="0"/>
          <a:lstStyle/>
          <a:p>
            <a:r>
              <a:rPr lang="en-US" sz="1800" dirty="0" smtClean="0">
                <a:solidFill>
                  <a:srgbClr val="666666"/>
                </a:solidFill>
                <a:latin typeface="Arial" pitchFamily="34" charset="0"/>
                <a:cs typeface="Arial" pitchFamily="34" charset="0"/>
              </a:rPr>
              <a:t>*EBSCO Database Management:* Implement title changes and cancellations within the EBSCO databases.</a:t>
            </a:r>
            <a:endParaRPr lang="en-US" sz="1800" dirty="0"/>
          </a:p>
        </p:txBody>
      </p:sp>
      <p:sp>
        <p:nvSpPr>
          <p:cNvPr id="13" name="Object 13"/>
          <p:cNvSpPr txBox="1"/>
          <p:nvPr/>
        </p:nvSpPr>
        <p:spPr>
          <a:xfrm>
            <a:off x="5000" y="78000"/>
            <a:ext cx="90000" cy="5000"/>
          </a:xfrm>
          <a:prstGeom prst="rect">
            <a:avLst/>
          </a:prstGeom>
          <a:noFill/>
        </p:spPr>
        <p:txBody>
          <a:bodyPr wrap="square" rtlCol="0"/>
          <a:lstStyle/>
          <a:p>
            <a:r>
              <a:rPr lang="en-US" sz="1800" dirty="0" smtClean="0">
                <a:solidFill>
                  <a:srgbClr val="666666"/>
                </a:solidFill>
                <a:latin typeface="Arial" pitchFamily="34" charset="0"/>
                <a:cs typeface="Arial" pitchFamily="34" charset="0"/>
              </a:rPr>
              <a:t>*Media Workflow Review:* Review and optimize the media workflow process with a colleague (Chilly).</a:t>
            </a:r>
            <a:endParaRPr lang="en-US" sz="1800" dirty="0"/>
          </a:p>
        </p:txBody>
      </p:sp>
      <p:sp>
        <p:nvSpPr>
          <p:cNvPr id="14" name="Object 14"/>
          <p:cNvSpPr txBox="1"/>
          <p:nvPr/>
        </p:nvSpPr>
        <p:spPr>
          <a:xfrm>
            <a:off x="5000" y="84000"/>
            <a:ext cx="90000" cy="5000"/>
          </a:xfrm>
          <a:prstGeom prst="rect">
            <a:avLst/>
          </a:prstGeom>
          <a:noFill/>
        </p:spPr>
        <p:txBody>
          <a:bodyPr wrap="square" rtlCol="0"/>
          <a:lstStyle/>
          <a:p>
            <a:r>
              <a:rPr lang="en-US" sz="1800" dirty="0" smtClean="0">
                <a:solidFill>
                  <a:srgbClr val="666666"/>
                </a:solidFill>
                <a:latin typeface="Arial" pitchFamily="34" charset="0"/>
                <a:cs typeface="Arial" pitchFamily="34" charset="0"/>
              </a:rPr>
              <a:t>*Sierra System Update:* Follow up on the Sierra desktop issue.</a:t>
            </a:r>
            <a:endParaRPr lang="en-US" sz="1800" dirty="0"/>
          </a:p>
        </p:txBody>
      </p:sp>
      <p:sp>
        <p:nvSpPr>
          <p:cNvPr id="15" name="Object 15"/>
          <p:cNvSpPr txBox="1"/>
          <p:nvPr/>
        </p:nvSpPr>
        <p:spPr>
          <a:xfrm>
            <a:off x="5000" y="90000"/>
            <a:ext cx="90000" cy="5000"/>
          </a:xfrm>
          <a:prstGeom prst="rect">
            <a:avLst/>
          </a:prstGeom>
          <a:noFill/>
        </p:spPr>
        <p:txBody>
          <a:bodyPr wrap="square" rtlCol="0"/>
          <a:lstStyle/>
          <a:p>
            <a:r>
              <a:rPr lang="en-US" sz="1800" dirty="0" smtClean="0">
                <a:solidFill>
                  <a:srgbClr val="666666"/>
                </a:solidFill>
                <a:latin typeface="Arial" pitchFamily="34" charset="0"/>
                <a:cs typeface="Arial" pitchFamily="34" charset="0"/>
              </a:rPr>
              <a:t>*Summer Resource Guide Automation:*  Implement "Best bets" auto-population for the Summer resource guide.</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Object 2"/>
          <p:cNvSpPr txBox="1"/>
          <p:nvPr/>
        </p:nvSpPr>
        <p:spPr>
          <a:xfrm>
            <a:off x="5000" y="5000"/>
            <a:ext cx="90000" cy="10000"/>
          </a:xfrm>
          <a:prstGeom prst="rect">
            <a:avLst/>
          </a:prstGeom>
          <a:noFill/>
        </p:spPr>
        <p:txBody>
          <a:bodyPr wrap="square" rtlCol="0"/>
          <a:lstStyle/>
          <a:p>
            <a:r>
              <a:rPr lang="en-US" sz="2800" b="1" dirty="0" smtClean="0">
                <a:solidFill>
                  <a:srgbClr val="363636"/>
                </a:solidFill>
                <a:latin typeface="Arial" pitchFamily="34" charset="0"/>
                <a:cs typeface="Arial" pitchFamily="34" charset="0"/>
              </a:rPr>
              <a:t>Key Insights &amp; Priorities</a:t>
            </a:r>
            <a:endParaRPr lang="en-US" sz="2800" dirty="0"/>
          </a:p>
        </p:txBody>
      </p:sp>
      <p:sp>
        <p:nvSpPr>
          <p:cNvPr id="3" name="Object 3"/>
          <p:cNvSpPr txBox="1"/>
          <p:nvPr/>
        </p:nvSpPr>
        <p:spPr>
          <a:xfrm>
            <a:off x="5000" y="18000"/>
            <a:ext cx="90000" cy="5000"/>
          </a:xfrm>
          <a:prstGeom prst="rect">
            <a:avLst/>
          </a:prstGeom>
          <a:noFill/>
        </p:spPr>
        <p:txBody>
          <a:bodyPr wrap="square" rtlCol="0"/>
          <a:lstStyle/>
          <a:p>
            <a:r>
              <a:rPr lang="en-US" sz="1800" dirty="0" smtClean="0">
                <a:solidFill>
                  <a:srgbClr val="666666"/>
                </a:solidFill>
                <a:latin typeface="Arial" pitchFamily="34" charset="0"/>
                <a:cs typeface="Arial" pitchFamily="34" charset="0"/>
              </a:rPr>
              <a:t>**Student well-being is a top priority:** Providing support for student anxiety and academic success through workshops, resource provision, and collaboration with faculty.</a:t>
            </a:r>
            <a:endParaRPr lang="en-US" sz="1800" dirty="0"/>
          </a:p>
        </p:txBody>
      </p:sp>
      <p:sp>
        <p:nvSpPr>
          <p:cNvPr id="4" name="Object 4"/>
          <p:cNvSpPr txBox="1"/>
          <p:nvPr/>
        </p:nvSpPr>
        <p:spPr>
          <a:xfrm>
            <a:off x="5000" y="24000"/>
            <a:ext cx="90000" cy="5000"/>
          </a:xfrm>
          <a:prstGeom prst="rect">
            <a:avLst/>
          </a:prstGeom>
          <a:noFill/>
        </p:spPr>
        <p:txBody>
          <a:bodyPr wrap="square" rtlCol="0"/>
          <a:lstStyle/>
          <a:p>
            <a:r>
              <a:rPr lang="en-US" sz="1800" dirty="0" smtClean="0">
                <a:solidFill>
                  <a:srgbClr val="666666"/>
                </a:solidFill>
                <a:latin typeface="Arial" pitchFamily="34" charset="0"/>
                <a:cs typeface="Arial" pitchFamily="34" charset="0"/>
              </a:rPr>
              <a:t>**Focus on streamlining workflows:** Enhancing efficiency through media workflow review, database management, and automation of summer resource guide updates.</a:t>
            </a:r>
            <a:endParaRPr lang="en-US" sz="1800" dirty="0"/>
          </a:p>
        </p:txBody>
      </p:sp>
      <p:sp>
        <p:nvSpPr>
          <p:cNvPr id="5" name="Object 5"/>
          <p:cNvSpPr txBox="1"/>
          <p:nvPr/>
        </p:nvSpPr>
        <p:spPr>
          <a:xfrm>
            <a:off x="5000" y="30000"/>
            <a:ext cx="90000" cy="5000"/>
          </a:xfrm>
          <a:prstGeom prst="rect">
            <a:avLst/>
          </a:prstGeom>
          <a:noFill/>
        </p:spPr>
        <p:txBody>
          <a:bodyPr wrap="square" rtlCol="0"/>
          <a:lstStyle/>
          <a:p>
            <a:r>
              <a:rPr lang="en-US" sz="1800" dirty="0" smtClean="0">
                <a:solidFill>
                  <a:srgbClr val="666666"/>
                </a:solidFill>
                <a:latin typeface="Arial" pitchFamily="34" charset="0"/>
                <a:cs typeface="Arial" pitchFamily="34" charset="0"/>
              </a:rPr>
              <a:t>**Strategic collaboration is essential:** Working effectively with colleagues (Russo, Chilly, RD, Mathematics Teacher, FYE faculty) to achieve shared goals.</a:t>
            </a:r>
            <a:endParaRPr lang="en-US" sz="1800" dirty="0"/>
          </a:p>
        </p:txBody>
      </p:sp>
      <p:sp>
        <p:nvSpPr>
          <p:cNvPr id="6" name="Object 6"/>
          <p:cNvSpPr txBox="1"/>
          <p:nvPr/>
        </p:nvSpPr>
        <p:spPr>
          <a:xfrm>
            <a:off x="5000" y="36000"/>
            <a:ext cx="90000" cy="5000"/>
          </a:xfrm>
          <a:prstGeom prst="rect">
            <a:avLst/>
          </a:prstGeom>
          <a:noFill/>
        </p:spPr>
        <p:txBody>
          <a:bodyPr wrap="square" rtlCol="0"/>
          <a:lstStyle/>
          <a:p>
            <a:r>
              <a:rPr lang="en-US" sz="1800" dirty="0" smtClean="0">
                <a:solidFill>
                  <a:srgbClr val="666666"/>
                </a:solidFill>
                <a:latin typeface="Arial" pitchFamily="34" charset="0"/>
                <a:cs typeface="Arial" pitchFamily="34" charset="0"/>
              </a:rPr>
              <a:t>**Proactive planning for library services:** Addressing resource access issues, developing collections, and preparing for key academic dates (Reading Day).</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Object 2"/>
          <p:cNvSpPr txBox="1"/>
          <p:nvPr/>
        </p:nvSpPr>
        <p:spPr>
          <a:xfrm>
            <a:off x="5000" y="5000"/>
            <a:ext cx="90000" cy="10000"/>
          </a:xfrm>
          <a:prstGeom prst="rect">
            <a:avLst/>
          </a:prstGeom>
          <a:noFill/>
        </p:spPr>
        <p:txBody>
          <a:bodyPr wrap="square" rtlCol="0"/>
          <a:lstStyle/>
          <a:p>
            <a:r>
              <a:rPr lang="en-US" sz="2800" b="1" dirty="0" smtClean="0">
                <a:solidFill>
                  <a:srgbClr val="363636"/>
                </a:solidFill>
                <a:latin typeface="Arial" pitchFamily="34" charset="0"/>
                <a:cs typeface="Arial" pitchFamily="34" charset="0"/>
              </a:rPr>
              <a:t>Conclusion &amp; Next Steps</a:t>
            </a:r>
            <a:endParaRPr lang="en-US" sz="2800" dirty="0"/>
          </a:p>
        </p:txBody>
      </p:sp>
      <p:sp>
        <p:nvSpPr>
          <p:cNvPr id="3" name="Object 3"/>
          <p:cNvSpPr txBox="1"/>
          <p:nvPr/>
        </p:nvSpPr>
        <p:spPr>
          <a:xfrm>
            <a:off x="5000" y="18000"/>
            <a:ext cx="90000" cy="5000"/>
          </a:xfrm>
          <a:prstGeom prst="rect">
            <a:avLst/>
          </a:prstGeom>
          <a:noFill/>
        </p:spPr>
        <p:txBody>
          <a:bodyPr wrap="square" rtlCol="0"/>
          <a:lstStyle/>
          <a:p>
            <a:r>
              <a:rPr lang="en-US" sz="1800" dirty="0" smtClean="0">
                <a:solidFill>
                  <a:srgbClr val="666666"/>
                </a:solidFill>
                <a:latin typeface="Arial" pitchFamily="34" charset="0"/>
                <a:cs typeface="Arial" pitchFamily="34" charset="0"/>
              </a:rPr>
              <a:t>This week's activities center on enhancing library services, supporting student success, and improving operational efficiency.</a:t>
            </a:r>
            <a:endParaRPr lang="en-US" sz="1800" dirty="0"/>
          </a:p>
        </p:txBody>
      </p:sp>
      <p:sp>
        <p:nvSpPr>
          <p:cNvPr id="4" name="Object 4"/>
          <p:cNvSpPr txBox="1"/>
          <p:nvPr/>
        </p:nvSpPr>
        <p:spPr>
          <a:xfrm>
            <a:off x="5000" y="24000"/>
            <a:ext cx="90000" cy="5000"/>
          </a:xfrm>
          <a:prstGeom prst="rect">
            <a:avLst/>
          </a:prstGeom>
          <a:noFill/>
        </p:spPr>
        <p:txBody>
          <a:bodyPr wrap="square" rtlCol="0"/>
          <a:lstStyle/>
          <a:p>
            <a:r>
              <a:rPr lang="en-US" sz="1800" dirty="0" smtClean="0">
                <a:solidFill>
                  <a:srgbClr val="666666"/>
                </a:solidFill>
                <a:latin typeface="Arial" pitchFamily="34" charset="0"/>
                <a:cs typeface="Arial" pitchFamily="34" charset="0"/>
              </a:rPr>
              <a:t>Key takeaways include the prioritization of student well-being, the importance of collaboration, and the focus on streamlining workflows.</a:t>
            </a:r>
            <a:endParaRPr lang="en-US" sz="1800" dirty="0"/>
          </a:p>
        </p:txBody>
      </p:sp>
      <p:sp>
        <p:nvSpPr>
          <p:cNvPr id="5" name="Object 5"/>
          <p:cNvSpPr txBox="1"/>
          <p:nvPr/>
        </p:nvSpPr>
        <p:spPr>
          <a:xfrm>
            <a:off x="5000" y="30000"/>
            <a:ext cx="90000" cy="5000"/>
          </a:xfrm>
          <a:prstGeom prst="rect">
            <a:avLst/>
          </a:prstGeom>
          <a:noFill/>
        </p:spPr>
        <p:txBody>
          <a:bodyPr wrap="square" rtlCol="0"/>
          <a:lstStyle/>
          <a:p>
            <a:r>
              <a:rPr lang="en-US" sz="1800" dirty="0" smtClean="0">
                <a:solidFill>
                  <a:srgbClr val="666666"/>
                </a:solidFill>
                <a:latin typeface="Arial" pitchFamily="34" charset="0"/>
                <a:cs typeface="Arial" pitchFamily="34" charset="0"/>
              </a:rPr>
              <a:t>Next steps include scheduling meetings, following up on action items, and continuing to monitor progress on key initiatives.  This ongoing review process ensures continuous improvement and responsiveness to the needs of the academic community.</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Slide 2</vt:lpstr>
      <vt:lpstr>Slide 3</vt:lpstr>
      <vt:lpstr>Slide 4</vt:lpstr>
      <vt:lpstr>Slide 5</vt:lpstr>
      <vt:lpstr>Slide 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2025-07-27T17:05:05Z</dcterms:created>
  <dcterms:modified xsi:type="dcterms:W3CDTF">2025-07-27T17:05:05Z</dcterms:modified>
</cp:coreProperties>
</file>