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75" r:id="rId4"/>
    <p:sldId id="265" r:id="rId5"/>
    <p:sldId id="274" r:id="rId6"/>
    <p:sldId id="276" r:id="rId7"/>
    <p:sldId id="273"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6208"/>
  </p:normalViewPr>
  <p:slideViewPr>
    <p:cSldViewPr snapToGrid="0" snapToObjects="1" showGuides="1">
      <p:cViewPr>
        <p:scale>
          <a:sx n="66" d="100"/>
          <a:sy n="66" d="100"/>
        </p:scale>
        <p:origin x="1109" y="413"/>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12/23/2022</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12/23/2022</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12/23/2022</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12/23/2022</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12/23/2022</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12/23/2022</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12/23/2022</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12/23/2022</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12/23/2022</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12/23/2022</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12/23/2022</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689316" y="3429000"/>
            <a:ext cx="4881489" cy="830997"/>
          </a:xfrm>
          <a:prstGeom prst="rect">
            <a:avLst/>
          </a:prstGeom>
          <a:noFill/>
        </p:spPr>
        <p:txBody>
          <a:bodyPr wrap="square" rtlCol="0">
            <a:spAutoFit/>
          </a:bodyPr>
          <a:lstStyle/>
          <a:p>
            <a:pPr marL="25400" indent="0" algn="just"/>
            <a:r>
              <a:rPr lang="en-IN" sz="4800" b="1" dirty="0">
                <a:solidFill>
                  <a:srgbClr val="FF0000"/>
                </a:solidFill>
              </a:rPr>
              <a:t>House Pricing</a:t>
            </a:r>
          </a:p>
        </p:txBody>
      </p:sp>
    </p:spTree>
    <p:extLst>
      <p:ext uri="{BB962C8B-B14F-4D97-AF65-F5344CB8AC3E}">
        <p14:creationId xmlns:p14="http://schemas.microsoft.com/office/powerpoint/2010/main" val="325227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32060" y="917294"/>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95949" y="1773986"/>
            <a:ext cx="10073466" cy="5447645"/>
          </a:xfrm>
          <a:prstGeom prst="rect">
            <a:avLst/>
          </a:prstGeom>
          <a:noFill/>
        </p:spPr>
        <p:txBody>
          <a:bodyPr wrap="square" rtlCol="0">
            <a:spAutoFit/>
          </a:bodyPr>
          <a:lstStyle/>
          <a:p>
            <a:pPr algn="l"/>
            <a:r>
              <a:rPr lang="en-US" sz="2000" b="1" i="0" dirty="0">
                <a:solidFill>
                  <a:srgbClr val="202124"/>
                </a:solidFill>
                <a:effectLst/>
              </a:rPr>
              <a:t>Business problem:</a:t>
            </a:r>
            <a:r>
              <a:rPr lang="en-US" sz="2000" b="0" i="0" dirty="0">
                <a:solidFill>
                  <a:srgbClr val="202124"/>
                </a:solidFill>
                <a:effectLst/>
              </a:rPr>
              <a:t> </a:t>
            </a:r>
          </a:p>
          <a:p>
            <a:pPr algn="l"/>
            <a:r>
              <a:rPr lang="en-US" sz="2000" dirty="0">
                <a:solidFill>
                  <a:srgbClr val="202124"/>
                </a:solidFill>
              </a:rPr>
              <a:t>We have data of houses built from 1900 to 2015 with various features. We have to predict the prices of the house properties as today with these given features. </a:t>
            </a:r>
          </a:p>
          <a:p>
            <a:pPr algn="l"/>
            <a:r>
              <a:rPr lang="en-IN" sz="2000" b="1" dirty="0"/>
              <a:t>Constraints:</a:t>
            </a:r>
            <a:r>
              <a:rPr lang="en-IN" sz="2000" dirty="0"/>
              <a:t> </a:t>
            </a:r>
          </a:p>
          <a:p>
            <a:pPr algn="l"/>
            <a:r>
              <a:rPr lang="en-IN" sz="2000" dirty="0"/>
              <a:t>We will not be able to predict future prices of these properties but price predictions are only currently in accordance to features provided as we do not have data of these properties on regular intervals.</a:t>
            </a:r>
          </a:p>
          <a:p>
            <a:pPr marL="25400" indent="0">
              <a:buNone/>
            </a:pPr>
            <a:r>
              <a:rPr lang="en-IN" sz="2000" b="1" dirty="0"/>
              <a:t>Scope: </a:t>
            </a:r>
          </a:p>
          <a:p>
            <a:pPr marL="25400" indent="0">
              <a:buNone/>
            </a:pPr>
            <a:r>
              <a:rPr lang="en-IN" sz="2000" dirty="0"/>
              <a:t>We will be building various models to understand how the prices of the properties are determined based on their location and other structural differences. We do not have data for the amenities and thus this feature is not included.</a:t>
            </a:r>
          </a:p>
          <a:p>
            <a:pPr marL="25400"/>
            <a:r>
              <a:rPr lang="en-IN" sz="2000" b="1" dirty="0"/>
              <a:t>Objective: </a:t>
            </a:r>
          </a:p>
          <a:p>
            <a:pPr marL="25400"/>
            <a:r>
              <a:rPr lang="en-IN" sz="2000" dirty="0"/>
              <a:t>By understanding this we will be able to compare prices of house properties and how the given features impact their prices. This will help an investor in understanding what features he must focus on to get the maximum price for his property. It will also help the buyer to understand these trends and make an intelligent decision.</a:t>
            </a:r>
          </a:p>
          <a:p>
            <a:pPr marL="25400" indent="0">
              <a:buNone/>
            </a:pPr>
            <a:r>
              <a:rPr lang="en-IN" sz="2800" b="1" dirty="0"/>
              <a:t>  </a:t>
            </a:r>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736C3-D326-47D8-FF4E-FFD7F0107729}"/>
              </a:ext>
            </a:extLst>
          </p:cNvPr>
          <p:cNvSpPr txBox="1"/>
          <p:nvPr/>
        </p:nvSpPr>
        <p:spPr>
          <a:xfrm>
            <a:off x="438539" y="410547"/>
            <a:ext cx="10842171" cy="707886"/>
          </a:xfrm>
          <a:prstGeom prst="rect">
            <a:avLst/>
          </a:prstGeom>
          <a:noFill/>
        </p:spPr>
        <p:txBody>
          <a:bodyPr wrap="square" rtlCol="0">
            <a:spAutoFit/>
          </a:bodyPr>
          <a:lstStyle/>
          <a:p>
            <a:pPr algn="ctr"/>
            <a:r>
              <a:rPr lang="en-IN" sz="4000" dirty="0">
                <a:solidFill>
                  <a:schemeClr val="accent1"/>
                </a:solidFill>
                <a:latin typeface="Arial" panose="020B0604020202020204" pitchFamily="34" charset="0"/>
                <a:cs typeface="Arial" panose="020B0604020202020204" pitchFamily="34" charset="0"/>
              </a:rPr>
              <a:t>Data Cleaning</a:t>
            </a:r>
          </a:p>
        </p:txBody>
      </p:sp>
      <p:sp>
        <p:nvSpPr>
          <p:cNvPr id="4" name="TextBox 3">
            <a:extLst>
              <a:ext uri="{FF2B5EF4-FFF2-40B4-BE49-F238E27FC236}">
                <a16:creationId xmlns:a16="http://schemas.microsoft.com/office/drawing/2014/main" id="{A991ACBC-9A4D-A862-93D0-FEC9DA6EB196}"/>
              </a:ext>
            </a:extLst>
          </p:cNvPr>
          <p:cNvSpPr txBox="1"/>
          <p:nvPr/>
        </p:nvSpPr>
        <p:spPr>
          <a:xfrm>
            <a:off x="158620" y="1323285"/>
            <a:ext cx="10982131" cy="1200329"/>
          </a:xfrm>
          <a:prstGeom prst="rect">
            <a:avLst/>
          </a:prstGeom>
          <a:noFill/>
        </p:spPr>
        <p:txBody>
          <a:bodyPr wrap="square" rtlCol="0">
            <a:spAutoFit/>
          </a:bodyPr>
          <a:lstStyle/>
          <a:p>
            <a:pPr marL="285750" indent="-285750">
              <a:buFont typeface="Arial" panose="020B0604020202020204" pitchFamily="34" charset="0"/>
              <a:buChar char="•"/>
            </a:pPr>
            <a:r>
              <a:rPr lang="en-IN" dirty="0"/>
              <a:t>We have deleted columns from our dataset and reduced the features from 22 to 16.</a:t>
            </a:r>
          </a:p>
          <a:p>
            <a:pPr marL="285750" indent="-285750">
              <a:buFont typeface="Arial" panose="020B0604020202020204" pitchFamily="34" charset="0"/>
              <a:buChar char="•"/>
            </a:pPr>
            <a:r>
              <a:rPr lang="en-IN" dirty="0"/>
              <a:t>We have treated outliers in few of our features and also deleted rows from our dataset for the rest of the remaining data.</a:t>
            </a:r>
          </a:p>
          <a:p>
            <a:pPr marL="285750" indent="-285750">
              <a:buFont typeface="Arial" panose="020B0604020202020204" pitchFamily="34" charset="0"/>
              <a:buChar char="•"/>
            </a:pPr>
            <a:r>
              <a:rPr lang="en-IN" dirty="0"/>
              <a:t>We have categorised zip codes to categorise them in 5 categories.</a:t>
            </a:r>
          </a:p>
        </p:txBody>
      </p:sp>
      <p:graphicFrame>
        <p:nvGraphicFramePr>
          <p:cNvPr id="7" name="Table 6">
            <a:extLst>
              <a:ext uri="{FF2B5EF4-FFF2-40B4-BE49-F238E27FC236}">
                <a16:creationId xmlns:a16="http://schemas.microsoft.com/office/drawing/2014/main" id="{BB3D4018-6F33-A818-050F-F63C96C977AB}"/>
              </a:ext>
            </a:extLst>
          </p:cNvPr>
          <p:cNvGraphicFramePr>
            <a:graphicFrameLocks noGrp="1"/>
          </p:cNvGraphicFramePr>
          <p:nvPr>
            <p:extLst>
              <p:ext uri="{D42A27DB-BD31-4B8C-83A1-F6EECF244321}">
                <p14:modId xmlns:p14="http://schemas.microsoft.com/office/powerpoint/2010/main" val="741962498"/>
              </p:ext>
            </p:extLst>
          </p:nvPr>
        </p:nvGraphicFramePr>
        <p:xfrm>
          <a:off x="242594" y="2728467"/>
          <a:ext cx="10982124" cy="4038783"/>
        </p:xfrm>
        <a:graphic>
          <a:graphicData uri="http://schemas.openxmlformats.org/drawingml/2006/table">
            <a:tbl>
              <a:tblPr/>
              <a:tblGrid>
                <a:gridCol w="610118">
                  <a:extLst>
                    <a:ext uri="{9D8B030D-6E8A-4147-A177-3AD203B41FA5}">
                      <a16:colId xmlns:a16="http://schemas.microsoft.com/office/drawing/2014/main" val="2379599735"/>
                    </a:ext>
                  </a:extLst>
                </a:gridCol>
                <a:gridCol w="610118">
                  <a:extLst>
                    <a:ext uri="{9D8B030D-6E8A-4147-A177-3AD203B41FA5}">
                      <a16:colId xmlns:a16="http://schemas.microsoft.com/office/drawing/2014/main" val="212882666"/>
                    </a:ext>
                  </a:extLst>
                </a:gridCol>
                <a:gridCol w="610118">
                  <a:extLst>
                    <a:ext uri="{9D8B030D-6E8A-4147-A177-3AD203B41FA5}">
                      <a16:colId xmlns:a16="http://schemas.microsoft.com/office/drawing/2014/main" val="2391031058"/>
                    </a:ext>
                  </a:extLst>
                </a:gridCol>
                <a:gridCol w="610118">
                  <a:extLst>
                    <a:ext uri="{9D8B030D-6E8A-4147-A177-3AD203B41FA5}">
                      <a16:colId xmlns:a16="http://schemas.microsoft.com/office/drawing/2014/main" val="46110103"/>
                    </a:ext>
                  </a:extLst>
                </a:gridCol>
                <a:gridCol w="610118">
                  <a:extLst>
                    <a:ext uri="{9D8B030D-6E8A-4147-A177-3AD203B41FA5}">
                      <a16:colId xmlns:a16="http://schemas.microsoft.com/office/drawing/2014/main" val="3012812588"/>
                    </a:ext>
                  </a:extLst>
                </a:gridCol>
                <a:gridCol w="610118">
                  <a:extLst>
                    <a:ext uri="{9D8B030D-6E8A-4147-A177-3AD203B41FA5}">
                      <a16:colId xmlns:a16="http://schemas.microsoft.com/office/drawing/2014/main" val="3514216814"/>
                    </a:ext>
                  </a:extLst>
                </a:gridCol>
                <a:gridCol w="610118">
                  <a:extLst>
                    <a:ext uri="{9D8B030D-6E8A-4147-A177-3AD203B41FA5}">
                      <a16:colId xmlns:a16="http://schemas.microsoft.com/office/drawing/2014/main" val="2621543144"/>
                    </a:ext>
                  </a:extLst>
                </a:gridCol>
                <a:gridCol w="610118">
                  <a:extLst>
                    <a:ext uri="{9D8B030D-6E8A-4147-A177-3AD203B41FA5}">
                      <a16:colId xmlns:a16="http://schemas.microsoft.com/office/drawing/2014/main" val="498351297"/>
                    </a:ext>
                  </a:extLst>
                </a:gridCol>
                <a:gridCol w="610118">
                  <a:extLst>
                    <a:ext uri="{9D8B030D-6E8A-4147-A177-3AD203B41FA5}">
                      <a16:colId xmlns:a16="http://schemas.microsoft.com/office/drawing/2014/main" val="1729099671"/>
                    </a:ext>
                  </a:extLst>
                </a:gridCol>
                <a:gridCol w="610118">
                  <a:extLst>
                    <a:ext uri="{9D8B030D-6E8A-4147-A177-3AD203B41FA5}">
                      <a16:colId xmlns:a16="http://schemas.microsoft.com/office/drawing/2014/main" val="1049892258"/>
                    </a:ext>
                  </a:extLst>
                </a:gridCol>
                <a:gridCol w="610118">
                  <a:extLst>
                    <a:ext uri="{9D8B030D-6E8A-4147-A177-3AD203B41FA5}">
                      <a16:colId xmlns:a16="http://schemas.microsoft.com/office/drawing/2014/main" val="2163327905"/>
                    </a:ext>
                  </a:extLst>
                </a:gridCol>
                <a:gridCol w="610118">
                  <a:extLst>
                    <a:ext uri="{9D8B030D-6E8A-4147-A177-3AD203B41FA5}">
                      <a16:colId xmlns:a16="http://schemas.microsoft.com/office/drawing/2014/main" val="3842483092"/>
                    </a:ext>
                  </a:extLst>
                </a:gridCol>
                <a:gridCol w="610118">
                  <a:extLst>
                    <a:ext uri="{9D8B030D-6E8A-4147-A177-3AD203B41FA5}">
                      <a16:colId xmlns:a16="http://schemas.microsoft.com/office/drawing/2014/main" val="1149350656"/>
                    </a:ext>
                  </a:extLst>
                </a:gridCol>
                <a:gridCol w="610118">
                  <a:extLst>
                    <a:ext uri="{9D8B030D-6E8A-4147-A177-3AD203B41FA5}">
                      <a16:colId xmlns:a16="http://schemas.microsoft.com/office/drawing/2014/main" val="1395630759"/>
                    </a:ext>
                  </a:extLst>
                </a:gridCol>
                <a:gridCol w="610118">
                  <a:extLst>
                    <a:ext uri="{9D8B030D-6E8A-4147-A177-3AD203B41FA5}">
                      <a16:colId xmlns:a16="http://schemas.microsoft.com/office/drawing/2014/main" val="3501080135"/>
                    </a:ext>
                  </a:extLst>
                </a:gridCol>
                <a:gridCol w="610118">
                  <a:extLst>
                    <a:ext uri="{9D8B030D-6E8A-4147-A177-3AD203B41FA5}">
                      <a16:colId xmlns:a16="http://schemas.microsoft.com/office/drawing/2014/main" val="951084376"/>
                    </a:ext>
                  </a:extLst>
                </a:gridCol>
                <a:gridCol w="610118">
                  <a:extLst>
                    <a:ext uri="{9D8B030D-6E8A-4147-A177-3AD203B41FA5}">
                      <a16:colId xmlns:a16="http://schemas.microsoft.com/office/drawing/2014/main" val="1305372277"/>
                    </a:ext>
                  </a:extLst>
                </a:gridCol>
                <a:gridCol w="610118">
                  <a:extLst>
                    <a:ext uri="{9D8B030D-6E8A-4147-A177-3AD203B41FA5}">
                      <a16:colId xmlns:a16="http://schemas.microsoft.com/office/drawing/2014/main" val="2027982798"/>
                    </a:ext>
                  </a:extLst>
                </a:gridCol>
              </a:tblGrid>
              <a:tr h="1247856">
                <a:tc>
                  <a:txBody>
                    <a:bodyPr/>
                    <a:lstStyle/>
                    <a:p>
                      <a:pPr algn="r" fontAlgn="ctr"/>
                      <a:endParaRPr lang="en-IN" sz="1500" b="1">
                        <a:effectLst/>
                      </a:endParaRP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price</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room_bed</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room_bath</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ceil</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coast</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sight</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condition</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quality</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ceil_measure</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basement</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yr_built</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yr_renovated</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zipcode</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living_measure15</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lot_measure15</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furnished</a:t>
                      </a:r>
                    </a:p>
                  </a:txBody>
                  <a:tcPr marL="76339" marR="76339" marT="38170" marB="38170" anchor="ctr">
                    <a:lnL>
                      <a:noFill/>
                    </a:lnL>
                    <a:lnR>
                      <a:noFill/>
                    </a:lnR>
                    <a:lnT>
                      <a:noFill/>
                    </a:lnT>
                    <a:lnB>
                      <a:noFill/>
                    </a:lnB>
                    <a:solidFill>
                      <a:srgbClr val="FFFFFF"/>
                    </a:solidFill>
                  </a:tcPr>
                </a:tc>
                <a:tc>
                  <a:txBody>
                    <a:bodyPr/>
                    <a:lstStyle/>
                    <a:p>
                      <a:pPr algn="r" fontAlgn="ctr"/>
                      <a:r>
                        <a:rPr lang="en-IN" sz="1500" b="1">
                          <a:effectLst/>
                        </a:rPr>
                        <a:t>total_area</a:t>
                      </a:r>
                    </a:p>
                  </a:txBody>
                  <a:tcPr marL="76339" marR="76339" marT="38170" marB="38170" anchor="ctr">
                    <a:lnL>
                      <a:noFill/>
                    </a:lnL>
                    <a:lnR>
                      <a:noFill/>
                    </a:lnR>
                    <a:lnT>
                      <a:noFill/>
                    </a:lnT>
                    <a:lnB>
                      <a:noFill/>
                    </a:lnB>
                    <a:solidFill>
                      <a:srgbClr val="FFFFFF"/>
                    </a:solidFill>
                  </a:tcPr>
                </a:tc>
                <a:extLst>
                  <a:ext uri="{0D108BD9-81ED-4DB2-BD59-A6C34878D82A}">
                    <a16:rowId xmlns:a16="http://schemas.microsoft.com/office/drawing/2014/main" val="3411406484"/>
                  </a:ext>
                </a:extLst>
              </a:tr>
              <a:tr h="656767">
                <a:tc>
                  <a:txBody>
                    <a:bodyPr/>
                    <a:lstStyle/>
                    <a:p>
                      <a:pPr algn="r" fontAlgn="ctr"/>
                      <a:r>
                        <a:rPr lang="en-IN" sz="1500" b="1">
                          <a:effectLst/>
                        </a:rPr>
                        <a:t>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600000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4.0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1.75</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3.0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8.0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1800.0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1250.0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1966.0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98034</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2020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8660.0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12490.0</a:t>
                      </a:r>
                    </a:p>
                  </a:txBody>
                  <a:tcPr marL="76339" marR="76339" marT="38170" marB="38170" anchor="ctr">
                    <a:lnL>
                      <a:noFill/>
                    </a:lnL>
                    <a:lnR>
                      <a:noFill/>
                    </a:lnR>
                    <a:lnT>
                      <a:noFill/>
                    </a:lnT>
                    <a:lnB>
                      <a:noFill/>
                    </a:lnB>
                    <a:solidFill>
                      <a:srgbClr val="F5F5F5"/>
                    </a:solidFill>
                  </a:tcPr>
                </a:tc>
                <a:extLst>
                  <a:ext uri="{0D108BD9-81ED-4DB2-BD59-A6C34878D82A}">
                    <a16:rowId xmlns:a16="http://schemas.microsoft.com/office/drawing/2014/main" val="1544454932"/>
                  </a:ext>
                </a:extLst>
              </a:tr>
              <a:tr h="502694">
                <a:tc>
                  <a:txBody>
                    <a:bodyPr/>
                    <a:lstStyle/>
                    <a:p>
                      <a:pPr algn="r" fontAlgn="ctr"/>
                      <a:r>
                        <a:rPr lang="en-IN" sz="1500" b="1">
                          <a:effectLst/>
                        </a:rPr>
                        <a:t>1</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190000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2.0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1.00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1.0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4.0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6.0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670.0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1948.0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98118</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1660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4100.0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3771.0</a:t>
                      </a:r>
                    </a:p>
                  </a:txBody>
                  <a:tcPr marL="76339" marR="76339" marT="38170" marB="38170" anchor="ctr">
                    <a:lnL>
                      <a:noFill/>
                    </a:lnL>
                    <a:lnR>
                      <a:noFill/>
                    </a:lnR>
                    <a:lnT>
                      <a:noFill/>
                    </a:lnT>
                    <a:lnB>
                      <a:noFill/>
                    </a:lnB>
                    <a:solidFill>
                      <a:srgbClr val="FFFFFF"/>
                    </a:solidFill>
                  </a:tcPr>
                </a:tc>
                <a:extLst>
                  <a:ext uri="{0D108BD9-81ED-4DB2-BD59-A6C34878D82A}">
                    <a16:rowId xmlns:a16="http://schemas.microsoft.com/office/drawing/2014/main" val="3219938981"/>
                  </a:ext>
                </a:extLst>
              </a:tr>
              <a:tr h="502694">
                <a:tc>
                  <a:txBody>
                    <a:bodyPr/>
                    <a:lstStyle/>
                    <a:p>
                      <a:pPr algn="r" fontAlgn="ctr"/>
                      <a:r>
                        <a:rPr lang="en-IN" sz="1500" b="1">
                          <a:effectLst/>
                        </a:rPr>
                        <a:t>2</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735000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4.0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2.75</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2.0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4.0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3.0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8.0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3040.0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1966.0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98118</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2620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2433.0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5455.0</a:t>
                      </a:r>
                    </a:p>
                  </a:txBody>
                  <a:tcPr marL="76339" marR="76339" marT="38170" marB="38170" anchor="ctr">
                    <a:lnL>
                      <a:noFill/>
                    </a:lnL>
                    <a:lnR>
                      <a:noFill/>
                    </a:lnR>
                    <a:lnT>
                      <a:noFill/>
                    </a:lnT>
                    <a:lnB>
                      <a:noFill/>
                    </a:lnB>
                    <a:solidFill>
                      <a:srgbClr val="F5F5F5"/>
                    </a:solidFill>
                  </a:tcPr>
                </a:tc>
                <a:extLst>
                  <a:ext uri="{0D108BD9-81ED-4DB2-BD59-A6C34878D82A}">
                    <a16:rowId xmlns:a16="http://schemas.microsoft.com/office/drawing/2014/main" val="4065094155"/>
                  </a:ext>
                </a:extLst>
              </a:tr>
              <a:tr h="502694">
                <a:tc>
                  <a:txBody>
                    <a:bodyPr/>
                    <a:lstStyle/>
                    <a:p>
                      <a:pPr algn="r" fontAlgn="ctr"/>
                      <a:r>
                        <a:rPr lang="en-IN" sz="1500" b="1">
                          <a:effectLst/>
                        </a:rPr>
                        <a:t>3</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257000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3.0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2.50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2.0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3.0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8.0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1740.0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2009.0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98002</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2030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3794.0</a:t>
                      </a:r>
                    </a:p>
                  </a:txBody>
                  <a:tcPr marL="76339" marR="76339" marT="38170" marB="38170" anchor="ctr">
                    <a:lnL>
                      <a:noFill/>
                    </a:lnL>
                    <a:lnR>
                      <a:noFill/>
                    </a:lnR>
                    <a:lnT>
                      <a:noFill/>
                    </a:lnT>
                    <a:lnB>
                      <a:noFill/>
                    </a:lnB>
                    <a:solidFill>
                      <a:srgbClr val="FFFFFF"/>
                    </a:solidFill>
                  </a:tcPr>
                </a:tc>
                <a:tc>
                  <a:txBody>
                    <a:bodyPr/>
                    <a:lstStyle/>
                    <a:p>
                      <a:pPr algn="r" fontAlgn="ctr"/>
                      <a:r>
                        <a:rPr lang="en-IN" sz="1500" dirty="0">
                          <a:effectLst/>
                        </a:rPr>
                        <a:t>0.0</a:t>
                      </a:r>
                    </a:p>
                  </a:txBody>
                  <a:tcPr marL="76339" marR="76339" marT="38170" marB="38170" anchor="ctr">
                    <a:lnL>
                      <a:noFill/>
                    </a:lnL>
                    <a:lnR>
                      <a:noFill/>
                    </a:lnR>
                    <a:lnT>
                      <a:noFill/>
                    </a:lnT>
                    <a:lnB>
                      <a:noFill/>
                    </a:lnB>
                    <a:solidFill>
                      <a:srgbClr val="FFFFFF"/>
                    </a:solidFill>
                  </a:tcPr>
                </a:tc>
                <a:tc>
                  <a:txBody>
                    <a:bodyPr/>
                    <a:lstStyle/>
                    <a:p>
                      <a:pPr algn="r" fontAlgn="ctr"/>
                      <a:r>
                        <a:rPr lang="en-IN" sz="1500">
                          <a:effectLst/>
                        </a:rPr>
                        <a:t>5461.0</a:t>
                      </a:r>
                    </a:p>
                  </a:txBody>
                  <a:tcPr marL="76339" marR="76339" marT="38170" marB="38170" anchor="ctr">
                    <a:lnL>
                      <a:noFill/>
                    </a:lnL>
                    <a:lnR>
                      <a:noFill/>
                    </a:lnR>
                    <a:lnT>
                      <a:noFill/>
                    </a:lnT>
                    <a:lnB>
                      <a:noFill/>
                    </a:lnB>
                    <a:solidFill>
                      <a:srgbClr val="FFFFFF"/>
                    </a:solidFill>
                  </a:tcPr>
                </a:tc>
                <a:extLst>
                  <a:ext uri="{0D108BD9-81ED-4DB2-BD59-A6C34878D82A}">
                    <a16:rowId xmlns:a16="http://schemas.microsoft.com/office/drawing/2014/main" val="2465492205"/>
                  </a:ext>
                </a:extLst>
              </a:tr>
              <a:tr h="502694">
                <a:tc>
                  <a:txBody>
                    <a:bodyPr/>
                    <a:lstStyle/>
                    <a:p>
                      <a:pPr algn="r" fontAlgn="ctr"/>
                      <a:r>
                        <a:rPr lang="en-IN" sz="1500" b="1">
                          <a:effectLst/>
                        </a:rPr>
                        <a:t>4</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450000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2.0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3.0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7.0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1120.0</a:t>
                      </a:r>
                    </a:p>
                  </a:txBody>
                  <a:tcPr marL="76339" marR="76339" marT="38170" marB="38170" anchor="ctr">
                    <a:lnL>
                      <a:noFill/>
                    </a:lnL>
                    <a:lnR>
                      <a:noFill/>
                    </a:lnR>
                    <a:lnT>
                      <a:noFill/>
                    </a:lnT>
                    <a:lnB>
                      <a:noFill/>
                    </a:lnB>
                    <a:solidFill>
                      <a:srgbClr val="F5F5F5"/>
                    </a:solidFill>
                  </a:tcPr>
                </a:tc>
                <a:tc>
                  <a:txBody>
                    <a:bodyPr/>
                    <a:lstStyle/>
                    <a:p>
                      <a:pPr algn="r" fontAlgn="ctr"/>
                      <a:r>
                        <a:rPr lang="en-IN" sz="1500" dirty="0">
                          <a:effectLst/>
                        </a:rPr>
                        <a:t>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1924.0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98118</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1120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5100.0</a:t>
                      </a:r>
                    </a:p>
                  </a:txBody>
                  <a:tcPr marL="76339" marR="76339" marT="38170" marB="38170" anchor="ctr">
                    <a:lnL>
                      <a:noFill/>
                    </a:lnL>
                    <a:lnR>
                      <a:noFill/>
                    </a:lnR>
                    <a:lnT>
                      <a:noFill/>
                    </a:lnT>
                    <a:lnB>
                      <a:noFill/>
                    </a:lnB>
                    <a:solidFill>
                      <a:srgbClr val="F5F5F5"/>
                    </a:solidFill>
                  </a:tcPr>
                </a:tc>
                <a:tc>
                  <a:txBody>
                    <a:bodyPr/>
                    <a:lstStyle/>
                    <a:p>
                      <a:pPr algn="r" fontAlgn="ctr"/>
                      <a:r>
                        <a:rPr lang="en-IN" sz="1500">
                          <a:effectLst/>
                        </a:rPr>
                        <a:t>0.0</a:t>
                      </a:r>
                    </a:p>
                  </a:txBody>
                  <a:tcPr marL="76339" marR="76339" marT="38170" marB="38170" anchor="ctr">
                    <a:lnL>
                      <a:noFill/>
                    </a:lnL>
                    <a:lnR>
                      <a:noFill/>
                    </a:lnR>
                    <a:lnT>
                      <a:noFill/>
                    </a:lnT>
                    <a:lnB>
                      <a:noFill/>
                    </a:lnB>
                    <a:solidFill>
                      <a:srgbClr val="F5F5F5"/>
                    </a:solidFill>
                  </a:tcPr>
                </a:tc>
                <a:tc>
                  <a:txBody>
                    <a:bodyPr/>
                    <a:lstStyle/>
                    <a:p>
                      <a:pPr algn="r" fontAlgn="ctr"/>
                      <a:r>
                        <a:rPr lang="en-IN" sz="1500" dirty="0">
                          <a:effectLst/>
                        </a:rPr>
                        <a:t>5710.0</a:t>
                      </a:r>
                    </a:p>
                  </a:txBody>
                  <a:tcPr marL="76339" marR="76339" marT="38170" marB="38170" anchor="ctr">
                    <a:lnL>
                      <a:noFill/>
                    </a:lnL>
                    <a:lnR>
                      <a:noFill/>
                    </a:lnR>
                    <a:lnT>
                      <a:noFill/>
                    </a:lnT>
                    <a:lnB>
                      <a:noFill/>
                    </a:lnB>
                    <a:solidFill>
                      <a:srgbClr val="F5F5F5"/>
                    </a:solidFill>
                  </a:tcPr>
                </a:tc>
                <a:extLst>
                  <a:ext uri="{0D108BD9-81ED-4DB2-BD59-A6C34878D82A}">
                    <a16:rowId xmlns:a16="http://schemas.microsoft.com/office/drawing/2014/main" val="3995596375"/>
                  </a:ext>
                </a:extLst>
              </a:tr>
            </a:tbl>
          </a:graphicData>
        </a:graphic>
      </p:graphicFrame>
      <p:sp>
        <p:nvSpPr>
          <p:cNvPr id="8" name="TextBox 7">
            <a:extLst>
              <a:ext uri="{FF2B5EF4-FFF2-40B4-BE49-F238E27FC236}">
                <a16:creationId xmlns:a16="http://schemas.microsoft.com/office/drawing/2014/main" id="{7DD98CEB-873F-4962-2E88-8E084F7FBC05}"/>
              </a:ext>
            </a:extLst>
          </p:cNvPr>
          <p:cNvSpPr txBox="1"/>
          <p:nvPr/>
        </p:nvSpPr>
        <p:spPr>
          <a:xfrm>
            <a:off x="158627" y="2583826"/>
            <a:ext cx="10982124" cy="369332"/>
          </a:xfrm>
          <a:prstGeom prst="rect">
            <a:avLst/>
          </a:prstGeom>
          <a:noFill/>
        </p:spPr>
        <p:txBody>
          <a:bodyPr wrap="square" rtlCol="0">
            <a:spAutoFit/>
          </a:bodyPr>
          <a:lstStyle/>
          <a:p>
            <a:r>
              <a:rPr lang="en-IN" dirty="0"/>
              <a:t>Sample Dataset after cleaning:</a:t>
            </a:r>
          </a:p>
        </p:txBody>
      </p:sp>
    </p:spTree>
    <p:extLst>
      <p:ext uri="{BB962C8B-B14F-4D97-AF65-F5344CB8AC3E}">
        <p14:creationId xmlns:p14="http://schemas.microsoft.com/office/powerpoint/2010/main" val="1962929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37568" y="917294"/>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3139321"/>
          </a:xfrm>
          <a:prstGeom prst="rect">
            <a:avLst/>
          </a:prstGeom>
          <a:noFill/>
        </p:spPr>
        <p:txBody>
          <a:bodyPr wrap="square" rtlCol="0">
            <a:spAutoFit/>
          </a:bodyPr>
          <a:lstStyle/>
          <a:p>
            <a:r>
              <a:rPr lang="en-IN" dirty="0"/>
              <a:t>We have used 4 models to predict house prices.</a:t>
            </a:r>
          </a:p>
          <a:p>
            <a:pPr marL="514350" indent="-514350">
              <a:buFontTx/>
              <a:buAutoNum type="arabicPeriod"/>
            </a:pPr>
            <a:r>
              <a:rPr lang="en-IN" dirty="0"/>
              <a:t>Linear Regression: We have used linear regression because this model is widely used to predict variables based on the values of other variable and is established as a good predicting model for continuous data.</a:t>
            </a:r>
          </a:p>
          <a:p>
            <a:pPr marL="514350" indent="-514350">
              <a:buAutoNum type="arabicPeriod"/>
            </a:pPr>
            <a:r>
              <a:rPr lang="en-IN" dirty="0"/>
              <a:t>Decision Tree: This model is easy to understand.</a:t>
            </a:r>
          </a:p>
          <a:p>
            <a:pPr marL="514350" indent="-514350">
              <a:buAutoNum type="arabicPeriod"/>
            </a:pPr>
            <a:r>
              <a:rPr lang="en-IN" dirty="0"/>
              <a:t>Random Forest: We have used this model because it will use random feature subsets and averages the predictions on all the different decision trees created. Giving us better results.</a:t>
            </a:r>
          </a:p>
          <a:p>
            <a:pPr marL="514350" indent="-514350">
              <a:buAutoNum type="arabicPeriod"/>
            </a:pPr>
            <a:r>
              <a:rPr lang="en-IN" dirty="0"/>
              <a:t>Artificial Neural network: It works artificially like a human brain and creates artificial networks and make a decision. It learns complex relationship and is a non linear form of learning.</a:t>
            </a:r>
          </a:p>
          <a:p>
            <a:endParaRPr lang="en-IN" dirty="0"/>
          </a:p>
          <a:p>
            <a:endParaRPr lang="en-IN" dirty="0"/>
          </a:p>
          <a:p>
            <a:r>
              <a:rPr lang="en-IN" dirty="0"/>
              <a:t>We will be trying to see which of these models are best suited to predict prices of house properties.</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53269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5F4F3C-7CCC-2787-8FF6-0A0E1D0A76CC}"/>
              </a:ext>
            </a:extLst>
          </p:cNvPr>
          <p:cNvSpPr txBox="1"/>
          <p:nvPr/>
        </p:nvSpPr>
        <p:spPr>
          <a:xfrm>
            <a:off x="231494" y="567159"/>
            <a:ext cx="11007524" cy="369332"/>
          </a:xfrm>
          <a:prstGeom prst="rect">
            <a:avLst/>
          </a:prstGeom>
          <a:noFill/>
        </p:spPr>
        <p:txBody>
          <a:bodyPr wrap="square" rtlCol="0">
            <a:spAutoFit/>
          </a:bodyPr>
          <a:lstStyle/>
          <a:p>
            <a:r>
              <a:rPr lang="en-IN" dirty="0"/>
              <a:t>Model results:</a:t>
            </a:r>
          </a:p>
        </p:txBody>
      </p:sp>
      <p:sp>
        <p:nvSpPr>
          <p:cNvPr id="5" name="TextBox 4">
            <a:extLst>
              <a:ext uri="{FF2B5EF4-FFF2-40B4-BE49-F238E27FC236}">
                <a16:creationId xmlns:a16="http://schemas.microsoft.com/office/drawing/2014/main" id="{D5B9311D-C2FC-CEE9-5FE9-03240CA2066C}"/>
              </a:ext>
            </a:extLst>
          </p:cNvPr>
          <p:cNvSpPr txBox="1"/>
          <p:nvPr/>
        </p:nvSpPr>
        <p:spPr>
          <a:xfrm>
            <a:off x="231494" y="4866378"/>
            <a:ext cx="11007524" cy="646331"/>
          </a:xfrm>
          <a:prstGeom prst="rect">
            <a:avLst/>
          </a:prstGeom>
          <a:noFill/>
        </p:spPr>
        <p:txBody>
          <a:bodyPr wrap="square" rtlCol="0">
            <a:spAutoFit/>
          </a:bodyPr>
          <a:lstStyle/>
          <a:p>
            <a:r>
              <a:rPr lang="en-IN" dirty="0"/>
              <a:t>We can see that the best results generated are by Random Forest Model. With a test score of 79% accuracy but in training score we see that it is performing very well perhaps we should try and optimise our model.</a:t>
            </a:r>
          </a:p>
        </p:txBody>
      </p:sp>
      <p:graphicFrame>
        <p:nvGraphicFramePr>
          <p:cNvPr id="10" name="Table 9">
            <a:extLst>
              <a:ext uri="{FF2B5EF4-FFF2-40B4-BE49-F238E27FC236}">
                <a16:creationId xmlns:a16="http://schemas.microsoft.com/office/drawing/2014/main" id="{335C0AB8-61F2-4BC8-D5F3-D66E4C6A49DD}"/>
              </a:ext>
            </a:extLst>
          </p:cNvPr>
          <p:cNvGraphicFramePr>
            <a:graphicFrameLocks noGrp="1"/>
          </p:cNvGraphicFramePr>
          <p:nvPr>
            <p:extLst>
              <p:ext uri="{D42A27DB-BD31-4B8C-83A1-F6EECF244321}">
                <p14:modId xmlns:p14="http://schemas.microsoft.com/office/powerpoint/2010/main" val="661647006"/>
              </p:ext>
            </p:extLst>
          </p:nvPr>
        </p:nvGraphicFramePr>
        <p:xfrm>
          <a:off x="231494" y="1345291"/>
          <a:ext cx="10515600" cy="2926080"/>
        </p:xfrm>
        <a:graphic>
          <a:graphicData uri="http://schemas.openxmlformats.org/drawingml/2006/table">
            <a:tbl>
              <a:tblPr/>
              <a:tblGrid>
                <a:gridCol w="2103120">
                  <a:extLst>
                    <a:ext uri="{9D8B030D-6E8A-4147-A177-3AD203B41FA5}">
                      <a16:colId xmlns:a16="http://schemas.microsoft.com/office/drawing/2014/main" val="2230788096"/>
                    </a:ext>
                  </a:extLst>
                </a:gridCol>
                <a:gridCol w="2103120">
                  <a:extLst>
                    <a:ext uri="{9D8B030D-6E8A-4147-A177-3AD203B41FA5}">
                      <a16:colId xmlns:a16="http://schemas.microsoft.com/office/drawing/2014/main" val="2534708749"/>
                    </a:ext>
                  </a:extLst>
                </a:gridCol>
                <a:gridCol w="2103120">
                  <a:extLst>
                    <a:ext uri="{9D8B030D-6E8A-4147-A177-3AD203B41FA5}">
                      <a16:colId xmlns:a16="http://schemas.microsoft.com/office/drawing/2014/main" val="2763109195"/>
                    </a:ext>
                  </a:extLst>
                </a:gridCol>
                <a:gridCol w="2103120">
                  <a:extLst>
                    <a:ext uri="{9D8B030D-6E8A-4147-A177-3AD203B41FA5}">
                      <a16:colId xmlns:a16="http://schemas.microsoft.com/office/drawing/2014/main" val="1208471014"/>
                    </a:ext>
                  </a:extLst>
                </a:gridCol>
                <a:gridCol w="2103120">
                  <a:extLst>
                    <a:ext uri="{9D8B030D-6E8A-4147-A177-3AD203B41FA5}">
                      <a16:colId xmlns:a16="http://schemas.microsoft.com/office/drawing/2014/main" val="469658411"/>
                    </a:ext>
                  </a:extLst>
                </a:gridCol>
              </a:tblGrid>
              <a:tr h="0">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r>
                        <a:rPr lang="en-IN" b="1">
                          <a:effectLst/>
                        </a:rPr>
                        <a:t>Train RMSE</a:t>
                      </a:r>
                    </a:p>
                  </a:txBody>
                  <a:tcPr anchor="ctr">
                    <a:lnL>
                      <a:noFill/>
                    </a:lnL>
                    <a:lnR>
                      <a:noFill/>
                    </a:lnR>
                    <a:lnT>
                      <a:noFill/>
                    </a:lnT>
                    <a:lnB>
                      <a:noFill/>
                    </a:lnB>
                    <a:solidFill>
                      <a:srgbClr val="FFFFFF"/>
                    </a:solidFill>
                  </a:tcPr>
                </a:tc>
                <a:tc>
                  <a:txBody>
                    <a:bodyPr/>
                    <a:lstStyle/>
                    <a:p>
                      <a:pPr algn="r" fontAlgn="ctr"/>
                      <a:r>
                        <a:rPr lang="en-IN" b="1">
                          <a:effectLst/>
                        </a:rPr>
                        <a:t>Test RMSE</a:t>
                      </a:r>
                    </a:p>
                  </a:txBody>
                  <a:tcPr anchor="ctr">
                    <a:lnL>
                      <a:noFill/>
                    </a:lnL>
                    <a:lnR>
                      <a:noFill/>
                    </a:lnR>
                    <a:lnT>
                      <a:noFill/>
                    </a:lnT>
                    <a:lnB>
                      <a:noFill/>
                    </a:lnB>
                    <a:solidFill>
                      <a:srgbClr val="FFFFFF"/>
                    </a:solidFill>
                  </a:tcPr>
                </a:tc>
                <a:tc>
                  <a:txBody>
                    <a:bodyPr/>
                    <a:lstStyle/>
                    <a:p>
                      <a:pPr algn="r" fontAlgn="ctr"/>
                      <a:r>
                        <a:rPr lang="en-IN" b="1">
                          <a:effectLst/>
                        </a:rPr>
                        <a:t>Training Score</a:t>
                      </a:r>
                    </a:p>
                  </a:txBody>
                  <a:tcPr anchor="ctr">
                    <a:lnL>
                      <a:noFill/>
                    </a:lnL>
                    <a:lnR>
                      <a:noFill/>
                    </a:lnR>
                    <a:lnT>
                      <a:noFill/>
                    </a:lnT>
                    <a:lnB>
                      <a:noFill/>
                    </a:lnB>
                    <a:solidFill>
                      <a:srgbClr val="FFFFFF"/>
                    </a:solidFill>
                  </a:tcPr>
                </a:tc>
                <a:tc>
                  <a:txBody>
                    <a:bodyPr/>
                    <a:lstStyle/>
                    <a:p>
                      <a:pPr algn="r" fontAlgn="ctr"/>
                      <a:r>
                        <a:rPr lang="en-IN" b="1">
                          <a:effectLst/>
                        </a:rPr>
                        <a:t>Test Scores</a:t>
                      </a:r>
                    </a:p>
                  </a:txBody>
                  <a:tcPr anchor="ctr">
                    <a:lnL>
                      <a:noFill/>
                    </a:lnL>
                    <a:lnR>
                      <a:noFill/>
                    </a:lnR>
                    <a:lnT>
                      <a:noFill/>
                    </a:lnT>
                    <a:lnB>
                      <a:noFill/>
                    </a:lnB>
                    <a:solidFill>
                      <a:srgbClr val="FFFFFF"/>
                    </a:solidFill>
                  </a:tcPr>
                </a:tc>
                <a:extLst>
                  <a:ext uri="{0D108BD9-81ED-4DB2-BD59-A6C34878D82A}">
                    <a16:rowId xmlns:a16="http://schemas.microsoft.com/office/drawing/2014/main" val="329357884"/>
                  </a:ext>
                </a:extLst>
              </a:tr>
              <a:tr h="0">
                <a:tc>
                  <a:txBody>
                    <a:bodyPr/>
                    <a:lstStyle/>
                    <a:p>
                      <a:pPr algn="r" fontAlgn="ctr"/>
                      <a:r>
                        <a:rPr lang="en-IN" b="1">
                          <a:effectLst/>
                        </a:rPr>
                        <a:t>Linear Regression Model</a:t>
                      </a:r>
                    </a:p>
                  </a:txBody>
                  <a:tcPr anchor="ctr">
                    <a:lnL>
                      <a:noFill/>
                    </a:lnL>
                    <a:lnR>
                      <a:noFill/>
                    </a:lnR>
                    <a:lnT>
                      <a:noFill/>
                    </a:lnT>
                    <a:lnB>
                      <a:noFill/>
                    </a:lnB>
                    <a:solidFill>
                      <a:srgbClr val="F5F5F5"/>
                    </a:solidFill>
                  </a:tcPr>
                </a:tc>
                <a:tc>
                  <a:txBody>
                    <a:bodyPr/>
                    <a:lstStyle/>
                    <a:p>
                      <a:pPr algn="r" fontAlgn="ctr"/>
                      <a:r>
                        <a:rPr lang="en-IN">
                          <a:effectLst/>
                        </a:rPr>
                        <a:t>196588.780640</a:t>
                      </a:r>
                    </a:p>
                  </a:txBody>
                  <a:tcPr anchor="ctr">
                    <a:lnL>
                      <a:noFill/>
                    </a:lnL>
                    <a:lnR>
                      <a:noFill/>
                    </a:lnR>
                    <a:lnT>
                      <a:noFill/>
                    </a:lnT>
                    <a:lnB>
                      <a:noFill/>
                    </a:lnB>
                    <a:solidFill>
                      <a:srgbClr val="F5F5F5"/>
                    </a:solidFill>
                  </a:tcPr>
                </a:tc>
                <a:tc>
                  <a:txBody>
                    <a:bodyPr/>
                    <a:lstStyle/>
                    <a:p>
                      <a:pPr algn="r" fontAlgn="ctr"/>
                      <a:r>
                        <a:rPr lang="en-IN">
                          <a:effectLst/>
                        </a:rPr>
                        <a:t>170983.137274</a:t>
                      </a:r>
                    </a:p>
                  </a:txBody>
                  <a:tcPr anchor="ctr">
                    <a:lnL>
                      <a:noFill/>
                    </a:lnL>
                    <a:lnR>
                      <a:noFill/>
                    </a:lnR>
                    <a:lnT>
                      <a:noFill/>
                    </a:lnT>
                    <a:lnB>
                      <a:noFill/>
                    </a:lnB>
                    <a:solidFill>
                      <a:srgbClr val="F5F5F5"/>
                    </a:solidFill>
                  </a:tcPr>
                </a:tc>
                <a:tc>
                  <a:txBody>
                    <a:bodyPr/>
                    <a:lstStyle/>
                    <a:p>
                      <a:pPr algn="r" fontAlgn="ctr"/>
                      <a:r>
                        <a:rPr lang="en-IN">
                          <a:effectLst/>
                        </a:rPr>
                        <a:t>0.733705</a:t>
                      </a:r>
                    </a:p>
                  </a:txBody>
                  <a:tcPr anchor="ctr">
                    <a:lnL>
                      <a:noFill/>
                    </a:lnL>
                    <a:lnR>
                      <a:noFill/>
                    </a:lnR>
                    <a:lnT>
                      <a:noFill/>
                    </a:lnT>
                    <a:lnB>
                      <a:noFill/>
                    </a:lnB>
                    <a:solidFill>
                      <a:srgbClr val="F5F5F5"/>
                    </a:solidFill>
                  </a:tcPr>
                </a:tc>
                <a:tc>
                  <a:txBody>
                    <a:bodyPr/>
                    <a:lstStyle/>
                    <a:p>
                      <a:pPr algn="r" fontAlgn="ctr"/>
                      <a:r>
                        <a:rPr lang="en-IN">
                          <a:effectLst/>
                        </a:rPr>
                        <a:t>0.739797</a:t>
                      </a:r>
                    </a:p>
                  </a:txBody>
                  <a:tcPr anchor="ctr">
                    <a:lnL>
                      <a:noFill/>
                    </a:lnL>
                    <a:lnR>
                      <a:noFill/>
                    </a:lnR>
                    <a:lnT>
                      <a:noFill/>
                    </a:lnT>
                    <a:lnB>
                      <a:noFill/>
                    </a:lnB>
                    <a:solidFill>
                      <a:srgbClr val="F5F5F5"/>
                    </a:solidFill>
                  </a:tcPr>
                </a:tc>
                <a:extLst>
                  <a:ext uri="{0D108BD9-81ED-4DB2-BD59-A6C34878D82A}">
                    <a16:rowId xmlns:a16="http://schemas.microsoft.com/office/drawing/2014/main" val="1760481000"/>
                  </a:ext>
                </a:extLst>
              </a:tr>
              <a:tr h="0">
                <a:tc>
                  <a:txBody>
                    <a:bodyPr/>
                    <a:lstStyle/>
                    <a:p>
                      <a:pPr algn="r" fontAlgn="ctr"/>
                      <a:r>
                        <a:rPr lang="en-IN" b="1">
                          <a:effectLst/>
                        </a:rPr>
                        <a:t>Decision Tree Model</a:t>
                      </a:r>
                    </a:p>
                  </a:txBody>
                  <a:tcPr anchor="ctr">
                    <a:lnL>
                      <a:noFill/>
                    </a:lnL>
                    <a:lnR>
                      <a:noFill/>
                    </a:lnR>
                    <a:lnT>
                      <a:noFill/>
                    </a:lnT>
                    <a:lnB>
                      <a:noFill/>
                    </a:lnB>
                    <a:solidFill>
                      <a:srgbClr val="FFFFFF"/>
                    </a:solidFill>
                  </a:tcPr>
                </a:tc>
                <a:tc>
                  <a:txBody>
                    <a:bodyPr/>
                    <a:lstStyle/>
                    <a:p>
                      <a:pPr algn="r" fontAlgn="ctr"/>
                      <a:r>
                        <a:rPr lang="en-IN">
                          <a:effectLst/>
                        </a:rPr>
                        <a:t>9294.560051</a:t>
                      </a:r>
                    </a:p>
                  </a:txBody>
                  <a:tcPr anchor="ctr">
                    <a:lnL>
                      <a:noFill/>
                    </a:lnL>
                    <a:lnR>
                      <a:noFill/>
                    </a:lnR>
                    <a:lnT>
                      <a:noFill/>
                    </a:lnT>
                    <a:lnB>
                      <a:noFill/>
                    </a:lnB>
                    <a:solidFill>
                      <a:srgbClr val="FFFFFF"/>
                    </a:solidFill>
                  </a:tcPr>
                </a:tc>
                <a:tc>
                  <a:txBody>
                    <a:bodyPr/>
                    <a:lstStyle/>
                    <a:p>
                      <a:pPr algn="r" fontAlgn="ctr"/>
                      <a:r>
                        <a:rPr lang="en-IN">
                          <a:effectLst/>
                        </a:rPr>
                        <a:t>223136.400141</a:t>
                      </a:r>
                    </a:p>
                  </a:txBody>
                  <a:tcPr anchor="ctr">
                    <a:lnL>
                      <a:noFill/>
                    </a:lnL>
                    <a:lnR>
                      <a:noFill/>
                    </a:lnR>
                    <a:lnT>
                      <a:noFill/>
                    </a:lnT>
                    <a:lnB>
                      <a:noFill/>
                    </a:lnB>
                    <a:solidFill>
                      <a:srgbClr val="FFFFFF"/>
                    </a:solidFill>
                  </a:tcPr>
                </a:tc>
                <a:tc>
                  <a:txBody>
                    <a:bodyPr/>
                    <a:lstStyle/>
                    <a:p>
                      <a:pPr algn="r" fontAlgn="ctr"/>
                      <a:r>
                        <a:rPr lang="en-IN">
                          <a:effectLst/>
                        </a:rPr>
                        <a:t>0.999405</a:t>
                      </a:r>
                    </a:p>
                  </a:txBody>
                  <a:tcPr anchor="ctr">
                    <a:lnL>
                      <a:noFill/>
                    </a:lnL>
                    <a:lnR>
                      <a:noFill/>
                    </a:lnR>
                    <a:lnT>
                      <a:noFill/>
                    </a:lnT>
                    <a:lnB>
                      <a:noFill/>
                    </a:lnB>
                    <a:solidFill>
                      <a:srgbClr val="FFFFFF"/>
                    </a:solidFill>
                  </a:tcPr>
                </a:tc>
                <a:tc>
                  <a:txBody>
                    <a:bodyPr/>
                    <a:lstStyle/>
                    <a:p>
                      <a:pPr algn="r" fontAlgn="ctr"/>
                      <a:r>
                        <a:rPr lang="en-IN">
                          <a:effectLst/>
                        </a:rPr>
                        <a:t>0.556854</a:t>
                      </a:r>
                    </a:p>
                  </a:txBody>
                  <a:tcPr anchor="ctr">
                    <a:lnL>
                      <a:noFill/>
                    </a:lnL>
                    <a:lnR>
                      <a:noFill/>
                    </a:lnR>
                    <a:lnT>
                      <a:noFill/>
                    </a:lnT>
                    <a:lnB>
                      <a:noFill/>
                    </a:lnB>
                    <a:solidFill>
                      <a:srgbClr val="FFFFFF"/>
                    </a:solidFill>
                  </a:tcPr>
                </a:tc>
                <a:extLst>
                  <a:ext uri="{0D108BD9-81ED-4DB2-BD59-A6C34878D82A}">
                    <a16:rowId xmlns:a16="http://schemas.microsoft.com/office/drawing/2014/main" val="46601068"/>
                  </a:ext>
                </a:extLst>
              </a:tr>
              <a:tr h="0">
                <a:tc>
                  <a:txBody>
                    <a:bodyPr/>
                    <a:lstStyle/>
                    <a:p>
                      <a:pPr algn="r" fontAlgn="ctr"/>
                      <a:r>
                        <a:rPr lang="en-IN" b="1">
                          <a:effectLst/>
                        </a:rPr>
                        <a:t>Random Forest Model</a:t>
                      </a:r>
                    </a:p>
                  </a:txBody>
                  <a:tcPr anchor="ctr">
                    <a:lnL>
                      <a:noFill/>
                    </a:lnL>
                    <a:lnR>
                      <a:noFill/>
                    </a:lnR>
                    <a:lnT>
                      <a:noFill/>
                    </a:lnT>
                    <a:lnB>
                      <a:noFill/>
                    </a:lnB>
                    <a:solidFill>
                      <a:srgbClr val="F5F5F5"/>
                    </a:solidFill>
                  </a:tcPr>
                </a:tc>
                <a:tc>
                  <a:txBody>
                    <a:bodyPr/>
                    <a:lstStyle/>
                    <a:p>
                      <a:pPr algn="r" fontAlgn="ctr"/>
                      <a:r>
                        <a:rPr lang="en-IN">
                          <a:effectLst/>
                        </a:rPr>
                        <a:t>59758.265912</a:t>
                      </a:r>
                    </a:p>
                  </a:txBody>
                  <a:tcPr anchor="ctr">
                    <a:lnL>
                      <a:noFill/>
                    </a:lnL>
                    <a:lnR>
                      <a:noFill/>
                    </a:lnR>
                    <a:lnT>
                      <a:noFill/>
                    </a:lnT>
                    <a:lnB>
                      <a:noFill/>
                    </a:lnB>
                    <a:solidFill>
                      <a:srgbClr val="F5F5F5"/>
                    </a:solidFill>
                  </a:tcPr>
                </a:tc>
                <a:tc>
                  <a:txBody>
                    <a:bodyPr/>
                    <a:lstStyle/>
                    <a:p>
                      <a:pPr algn="r" fontAlgn="ctr"/>
                      <a:r>
                        <a:rPr lang="en-IN">
                          <a:effectLst/>
                        </a:rPr>
                        <a:t>151868.221878</a:t>
                      </a:r>
                    </a:p>
                  </a:txBody>
                  <a:tcPr anchor="ctr">
                    <a:lnL>
                      <a:noFill/>
                    </a:lnL>
                    <a:lnR>
                      <a:noFill/>
                    </a:lnR>
                    <a:lnT>
                      <a:noFill/>
                    </a:lnT>
                    <a:lnB>
                      <a:noFill/>
                    </a:lnB>
                    <a:solidFill>
                      <a:srgbClr val="F5F5F5"/>
                    </a:solidFill>
                  </a:tcPr>
                </a:tc>
                <a:tc>
                  <a:txBody>
                    <a:bodyPr/>
                    <a:lstStyle/>
                    <a:p>
                      <a:pPr algn="r" fontAlgn="ctr"/>
                      <a:r>
                        <a:rPr lang="en-IN">
                          <a:effectLst/>
                        </a:rPr>
                        <a:t>0.975394</a:t>
                      </a:r>
                    </a:p>
                  </a:txBody>
                  <a:tcPr anchor="ctr">
                    <a:lnL>
                      <a:noFill/>
                    </a:lnL>
                    <a:lnR>
                      <a:noFill/>
                    </a:lnR>
                    <a:lnT>
                      <a:noFill/>
                    </a:lnT>
                    <a:lnB>
                      <a:noFill/>
                    </a:lnB>
                    <a:solidFill>
                      <a:srgbClr val="F5F5F5"/>
                    </a:solidFill>
                  </a:tcPr>
                </a:tc>
                <a:tc>
                  <a:txBody>
                    <a:bodyPr/>
                    <a:lstStyle/>
                    <a:p>
                      <a:pPr algn="r" fontAlgn="ctr"/>
                      <a:r>
                        <a:rPr lang="en-IN">
                          <a:effectLst/>
                        </a:rPr>
                        <a:t>0.794723</a:t>
                      </a:r>
                    </a:p>
                  </a:txBody>
                  <a:tcPr anchor="ctr">
                    <a:lnL>
                      <a:noFill/>
                    </a:lnL>
                    <a:lnR>
                      <a:noFill/>
                    </a:lnR>
                    <a:lnT>
                      <a:noFill/>
                    </a:lnT>
                    <a:lnB>
                      <a:noFill/>
                    </a:lnB>
                    <a:solidFill>
                      <a:srgbClr val="F5F5F5"/>
                    </a:solidFill>
                  </a:tcPr>
                </a:tc>
                <a:extLst>
                  <a:ext uri="{0D108BD9-81ED-4DB2-BD59-A6C34878D82A}">
                    <a16:rowId xmlns:a16="http://schemas.microsoft.com/office/drawing/2014/main" val="1822258609"/>
                  </a:ext>
                </a:extLst>
              </a:tr>
              <a:tr h="0">
                <a:tc>
                  <a:txBody>
                    <a:bodyPr/>
                    <a:lstStyle/>
                    <a:p>
                      <a:pPr algn="r" fontAlgn="ctr"/>
                      <a:r>
                        <a:rPr lang="en-IN" b="1">
                          <a:effectLst/>
                        </a:rPr>
                        <a:t>Artificial Neural Network Model</a:t>
                      </a:r>
                    </a:p>
                  </a:txBody>
                  <a:tcPr anchor="ctr">
                    <a:lnL>
                      <a:noFill/>
                    </a:lnL>
                    <a:lnR>
                      <a:noFill/>
                    </a:lnR>
                    <a:lnT>
                      <a:noFill/>
                    </a:lnT>
                    <a:lnB>
                      <a:noFill/>
                    </a:lnB>
                    <a:solidFill>
                      <a:srgbClr val="FFFFFF"/>
                    </a:solidFill>
                  </a:tcPr>
                </a:tc>
                <a:tc>
                  <a:txBody>
                    <a:bodyPr/>
                    <a:lstStyle/>
                    <a:p>
                      <a:pPr algn="r" fontAlgn="ctr"/>
                      <a:r>
                        <a:rPr lang="en-IN">
                          <a:effectLst/>
                        </a:rPr>
                        <a:t>239916.746474</a:t>
                      </a:r>
                    </a:p>
                  </a:txBody>
                  <a:tcPr anchor="ctr">
                    <a:lnL>
                      <a:noFill/>
                    </a:lnL>
                    <a:lnR>
                      <a:noFill/>
                    </a:lnR>
                    <a:lnT>
                      <a:noFill/>
                    </a:lnT>
                    <a:lnB>
                      <a:noFill/>
                    </a:lnB>
                    <a:solidFill>
                      <a:srgbClr val="FFFFFF"/>
                    </a:solidFill>
                  </a:tcPr>
                </a:tc>
                <a:tc>
                  <a:txBody>
                    <a:bodyPr/>
                    <a:lstStyle/>
                    <a:p>
                      <a:pPr algn="r" fontAlgn="ctr"/>
                      <a:r>
                        <a:rPr lang="en-IN">
                          <a:effectLst/>
                        </a:rPr>
                        <a:t>218853.051171</a:t>
                      </a:r>
                    </a:p>
                  </a:txBody>
                  <a:tcPr anchor="ctr">
                    <a:lnL>
                      <a:noFill/>
                    </a:lnL>
                    <a:lnR>
                      <a:noFill/>
                    </a:lnR>
                    <a:lnT>
                      <a:noFill/>
                    </a:lnT>
                    <a:lnB>
                      <a:noFill/>
                    </a:lnB>
                    <a:solidFill>
                      <a:srgbClr val="FFFFFF"/>
                    </a:solidFill>
                  </a:tcPr>
                </a:tc>
                <a:tc>
                  <a:txBody>
                    <a:bodyPr/>
                    <a:lstStyle/>
                    <a:p>
                      <a:pPr algn="r" fontAlgn="ctr"/>
                      <a:r>
                        <a:rPr lang="en-IN">
                          <a:effectLst/>
                        </a:rPr>
                        <a:t>0.603388</a:t>
                      </a:r>
                    </a:p>
                  </a:txBody>
                  <a:tcPr anchor="ctr">
                    <a:lnL>
                      <a:noFill/>
                    </a:lnL>
                    <a:lnR>
                      <a:noFill/>
                    </a:lnR>
                    <a:lnT>
                      <a:noFill/>
                    </a:lnT>
                    <a:lnB>
                      <a:noFill/>
                    </a:lnB>
                    <a:solidFill>
                      <a:srgbClr val="FFFFFF"/>
                    </a:solidFill>
                  </a:tcPr>
                </a:tc>
                <a:tc>
                  <a:txBody>
                    <a:bodyPr/>
                    <a:lstStyle/>
                    <a:p>
                      <a:pPr algn="r" fontAlgn="ctr"/>
                      <a:r>
                        <a:rPr lang="en-IN" dirty="0">
                          <a:effectLst/>
                        </a:rPr>
                        <a:t>0.573704</a:t>
                      </a:r>
                    </a:p>
                  </a:txBody>
                  <a:tcPr anchor="ctr">
                    <a:lnL>
                      <a:noFill/>
                    </a:lnL>
                    <a:lnR>
                      <a:noFill/>
                    </a:lnR>
                    <a:lnT>
                      <a:noFill/>
                    </a:lnT>
                    <a:lnB>
                      <a:noFill/>
                    </a:lnB>
                    <a:solidFill>
                      <a:srgbClr val="FFFFFF"/>
                    </a:solidFill>
                  </a:tcPr>
                </a:tc>
                <a:extLst>
                  <a:ext uri="{0D108BD9-81ED-4DB2-BD59-A6C34878D82A}">
                    <a16:rowId xmlns:a16="http://schemas.microsoft.com/office/drawing/2014/main" val="3448115996"/>
                  </a:ext>
                </a:extLst>
              </a:tr>
            </a:tbl>
          </a:graphicData>
        </a:graphic>
      </p:graphicFrame>
    </p:spTree>
    <p:extLst>
      <p:ext uri="{BB962C8B-B14F-4D97-AF65-F5344CB8AC3E}">
        <p14:creationId xmlns:p14="http://schemas.microsoft.com/office/powerpoint/2010/main" val="104902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51A64-119D-9E8A-2806-B7E462A0683A}"/>
              </a:ext>
            </a:extLst>
          </p:cNvPr>
          <p:cNvSpPr txBox="1"/>
          <p:nvPr/>
        </p:nvSpPr>
        <p:spPr>
          <a:xfrm>
            <a:off x="451413" y="462987"/>
            <a:ext cx="10475088" cy="369332"/>
          </a:xfrm>
          <a:prstGeom prst="rect">
            <a:avLst/>
          </a:prstGeom>
          <a:noFill/>
        </p:spPr>
        <p:txBody>
          <a:bodyPr wrap="square" rtlCol="0">
            <a:spAutoFit/>
          </a:bodyPr>
          <a:lstStyle/>
          <a:p>
            <a:r>
              <a:rPr lang="en-IN" dirty="0"/>
              <a:t>Model results after optimisation:</a:t>
            </a:r>
          </a:p>
        </p:txBody>
      </p:sp>
      <p:sp>
        <p:nvSpPr>
          <p:cNvPr id="4" name="TextBox 3">
            <a:extLst>
              <a:ext uri="{FF2B5EF4-FFF2-40B4-BE49-F238E27FC236}">
                <a16:creationId xmlns:a16="http://schemas.microsoft.com/office/drawing/2014/main" id="{4E7E51A9-7237-85FA-1FD5-F59BAB226C85}"/>
              </a:ext>
            </a:extLst>
          </p:cNvPr>
          <p:cNvSpPr txBox="1"/>
          <p:nvPr/>
        </p:nvSpPr>
        <p:spPr>
          <a:xfrm>
            <a:off x="451413" y="4988689"/>
            <a:ext cx="10475088" cy="923330"/>
          </a:xfrm>
          <a:prstGeom prst="rect">
            <a:avLst/>
          </a:prstGeom>
          <a:noFill/>
        </p:spPr>
        <p:txBody>
          <a:bodyPr wrap="square" rtlCol="0">
            <a:spAutoFit/>
          </a:bodyPr>
          <a:lstStyle/>
          <a:p>
            <a:r>
              <a:rPr lang="en-IN" dirty="0"/>
              <a:t>After optimisation we see that now they are more balanced but our accuracy hasn’t increased a lot.</a:t>
            </a:r>
          </a:p>
          <a:p>
            <a:r>
              <a:rPr lang="en-IN" dirty="0"/>
              <a:t>We still have Random Forest as the best performing model for our predictions with a score of almost 80%.</a:t>
            </a:r>
          </a:p>
          <a:p>
            <a:endParaRPr lang="en-IN" dirty="0"/>
          </a:p>
        </p:txBody>
      </p:sp>
      <p:graphicFrame>
        <p:nvGraphicFramePr>
          <p:cNvPr id="5" name="Table 4">
            <a:extLst>
              <a:ext uri="{FF2B5EF4-FFF2-40B4-BE49-F238E27FC236}">
                <a16:creationId xmlns:a16="http://schemas.microsoft.com/office/drawing/2014/main" id="{0D8689E7-315B-A40C-A0A6-775191B8D2CC}"/>
              </a:ext>
            </a:extLst>
          </p:cNvPr>
          <p:cNvGraphicFramePr>
            <a:graphicFrameLocks noGrp="1"/>
          </p:cNvGraphicFramePr>
          <p:nvPr>
            <p:extLst>
              <p:ext uri="{D42A27DB-BD31-4B8C-83A1-F6EECF244321}">
                <p14:modId xmlns:p14="http://schemas.microsoft.com/office/powerpoint/2010/main" val="1468759447"/>
              </p:ext>
            </p:extLst>
          </p:nvPr>
        </p:nvGraphicFramePr>
        <p:xfrm>
          <a:off x="178443" y="1447464"/>
          <a:ext cx="10515600" cy="2926080"/>
        </p:xfrm>
        <a:graphic>
          <a:graphicData uri="http://schemas.openxmlformats.org/drawingml/2006/table">
            <a:tbl>
              <a:tblPr/>
              <a:tblGrid>
                <a:gridCol w="2103120">
                  <a:extLst>
                    <a:ext uri="{9D8B030D-6E8A-4147-A177-3AD203B41FA5}">
                      <a16:colId xmlns:a16="http://schemas.microsoft.com/office/drawing/2014/main" val="1454424763"/>
                    </a:ext>
                  </a:extLst>
                </a:gridCol>
                <a:gridCol w="2103120">
                  <a:extLst>
                    <a:ext uri="{9D8B030D-6E8A-4147-A177-3AD203B41FA5}">
                      <a16:colId xmlns:a16="http://schemas.microsoft.com/office/drawing/2014/main" val="1945028801"/>
                    </a:ext>
                  </a:extLst>
                </a:gridCol>
                <a:gridCol w="2103120">
                  <a:extLst>
                    <a:ext uri="{9D8B030D-6E8A-4147-A177-3AD203B41FA5}">
                      <a16:colId xmlns:a16="http://schemas.microsoft.com/office/drawing/2014/main" val="1385714216"/>
                    </a:ext>
                  </a:extLst>
                </a:gridCol>
                <a:gridCol w="2103120">
                  <a:extLst>
                    <a:ext uri="{9D8B030D-6E8A-4147-A177-3AD203B41FA5}">
                      <a16:colId xmlns:a16="http://schemas.microsoft.com/office/drawing/2014/main" val="887240002"/>
                    </a:ext>
                  </a:extLst>
                </a:gridCol>
                <a:gridCol w="2103120">
                  <a:extLst>
                    <a:ext uri="{9D8B030D-6E8A-4147-A177-3AD203B41FA5}">
                      <a16:colId xmlns:a16="http://schemas.microsoft.com/office/drawing/2014/main" val="782775597"/>
                    </a:ext>
                  </a:extLst>
                </a:gridCol>
              </a:tblGrid>
              <a:tr h="0">
                <a:tc>
                  <a:txBody>
                    <a:bodyPr/>
                    <a:lstStyle/>
                    <a:p>
                      <a:pPr algn="r" fontAlgn="ctr"/>
                      <a:endParaRPr lang="en-IN" b="1">
                        <a:effectLst/>
                      </a:endParaRPr>
                    </a:p>
                  </a:txBody>
                  <a:tcPr anchor="ctr">
                    <a:lnL>
                      <a:noFill/>
                    </a:lnL>
                    <a:lnR>
                      <a:noFill/>
                    </a:lnR>
                    <a:lnT>
                      <a:noFill/>
                    </a:lnT>
                    <a:lnB>
                      <a:noFill/>
                    </a:lnB>
                    <a:solidFill>
                      <a:srgbClr val="FFFFFF"/>
                    </a:solidFill>
                  </a:tcPr>
                </a:tc>
                <a:tc>
                  <a:txBody>
                    <a:bodyPr/>
                    <a:lstStyle/>
                    <a:p>
                      <a:pPr algn="r" fontAlgn="ctr"/>
                      <a:r>
                        <a:rPr lang="en-IN" b="1">
                          <a:effectLst/>
                        </a:rPr>
                        <a:t>Train RMSE</a:t>
                      </a:r>
                    </a:p>
                  </a:txBody>
                  <a:tcPr anchor="ctr">
                    <a:lnL>
                      <a:noFill/>
                    </a:lnL>
                    <a:lnR>
                      <a:noFill/>
                    </a:lnR>
                    <a:lnT>
                      <a:noFill/>
                    </a:lnT>
                    <a:lnB>
                      <a:noFill/>
                    </a:lnB>
                    <a:solidFill>
                      <a:srgbClr val="FFFFFF"/>
                    </a:solidFill>
                  </a:tcPr>
                </a:tc>
                <a:tc>
                  <a:txBody>
                    <a:bodyPr/>
                    <a:lstStyle/>
                    <a:p>
                      <a:pPr algn="r" fontAlgn="ctr"/>
                      <a:r>
                        <a:rPr lang="en-IN" b="1">
                          <a:effectLst/>
                        </a:rPr>
                        <a:t>Test RMSE</a:t>
                      </a:r>
                    </a:p>
                  </a:txBody>
                  <a:tcPr anchor="ctr">
                    <a:lnL>
                      <a:noFill/>
                    </a:lnL>
                    <a:lnR>
                      <a:noFill/>
                    </a:lnR>
                    <a:lnT>
                      <a:noFill/>
                    </a:lnT>
                    <a:lnB>
                      <a:noFill/>
                    </a:lnB>
                    <a:solidFill>
                      <a:srgbClr val="FFFFFF"/>
                    </a:solidFill>
                  </a:tcPr>
                </a:tc>
                <a:tc>
                  <a:txBody>
                    <a:bodyPr/>
                    <a:lstStyle/>
                    <a:p>
                      <a:pPr algn="r" fontAlgn="ctr"/>
                      <a:r>
                        <a:rPr lang="en-IN" b="1">
                          <a:effectLst/>
                        </a:rPr>
                        <a:t>Training Score</a:t>
                      </a:r>
                    </a:p>
                  </a:txBody>
                  <a:tcPr anchor="ctr">
                    <a:lnL>
                      <a:noFill/>
                    </a:lnL>
                    <a:lnR>
                      <a:noFill/>
                    </a:lnR>
                    <a:lnT>
                      <a:noFill/>
                    </a:lnT>
                    <a:lnB>
                      <a:noFill/>
                    </a:lnB>
                    <a:solidFill>
                      <a:srgbClr val="FFFFFF"/>
                    </a:solidFill>
                  </a:tcPr>
                </a:tc>
                <a:tc>
                  <a:txBody>
                    <a:bodyPr/>
                    <a:lstStyle/>
                    <a:p>
                      <a:pPr algn="r" fontAlgn="ctr"/>
                      <a:r>
                        <a:rPr lang="en-IN" b="1">
                          <a:effectLst/>
                        </a:rPr>
                        <a:t>Test Scores</a:t>
                      </a:r>
                    </a:p>
                  </a:txBody>
                  <a:tcPr anchor="ctr">
                    <a:lnL>
                      <a:noFill/>
                    </a:lnL>
                    <a:lnR>
                      <a:noFill/>
                    </a:lnR>
                    <a:lnT>
                      <a:noFill/>
                    </a:lnT>
                    <a:lnB>
                      <a:noFill/>
                    </a:lnB>
                    <a:solidFill>
                      <a:srgbClr val="FFFFFF"/>
                    </a:solidFill>
                  </a:tcPr>
                </a:tc>
                <a:extLst>
                  <a:ext uri="{0D108BD9-81ED-4DB2-BD59-A6C34878D82A}">
                    <a16:rowId xmlns:a16="http://schemas.microsoft.com/office/drawing/2014/main" val="2401478754"/>
                  </a:ext>
                </a:extLst>
              </a:tr>
              <a:tr h="0">
                <a:tc>
                  <a:txBody>
                    <a:bodyPr/>
                    <a:lstStyle/>
                    <a:p>
                      <a:pPr algn="r" fontAlgn="ctr"/>
                      <a:r>
                        <a:rPr lang="en-IN" b="1">
                          <a:effectLst/>
                        </a:rPr>
                        <a:t>Linear Regression Model</a:t>
                      </a:r>
                    </a:p>
                  </a:txBody>
                  <a:tcPr anchor="ctr">
                    <a:lnL>
                      <a:noFill/>
                    </a:lnL>
                    <a:lnR>
                      <a:noFill/>
                    </a:lnR>
                    <a:lnT>
                      <a:noFill/>
                    </a:lnT>
                    <a:lnB>
                      <a:noFill/>
                    </a:lnB>
                    <a:solidFill>
                      <a:srgbClr val="F5F5F5"/>
                    </a:solidFill>
                  </a:tcPr>
                </a:tc>
                <a:tc>
                  <a:txBody>
                    <a:bodyPr/>
                    <a:lstStyle/>
                    <a:p>
                      <a:pPr algn="r" fontAlgn="ctr"/>
                      <a:r>
                        <a:rPr lang="en-IN">
                          <a:effectLst/>
                        </a:rPr>
                        <a:t>196588.780640</a:t>
                      </a:r>
                    </a:p>
                  </a:txBody>
                  <a:tcPr anchor="ctr">
                    <a:lnL>
                      <a:noFill/>
                    </a:lnL>
                    <a:lnR>
                      <a:noFill/>
                    </a:lnR>
                    <a:lnT>
                      <a:noFill/>
                    </a:lnT>
                    <a:lnB>
                      <a:noFill/>
                    </a:lnB>
                    <a:solidFill>
                      <a:srgbClr val="F5F5F5"/>
                    </a:solidFill>
                  </a:tcPr>
                </a:tc>
                <a:tc>
                  <a:txBody>
                    <a:bodyPr/>
                    <a:lstStyle/>
                    <a:p>
                      <a:pPr algn="r" fontAlgn="ctr"/>
                      <a:r>
                        <a:rPr lang="en-IN">
                          <a:effectLst/>
                        </a:rPr>
                        <a:t>170983.137274</a:t>
                      </a:r>
                    </a:p>
                  </a:txBody>
                  <a:tcPr anchor="ctr">
                    <a:lnL>
                      <a:noFill/>
                    </a:lnL>
                    <a:lnR>
                      <a:noFill/>
                    </a:lnR>
                    <a:lnT>
                      <a:noFill/>
                    </a:lnT>
                    <a:lnB>
                      <a:noFill/>
                    </a:lnB>
                    <a:solidFill>
                      <a:srgbClr val="F5F5F5"/>
                    </a:solidFill>
                  </a:tcPr>
                </a:tc>
                <a:tc>
                  <a:txBody>
                    <a:bodyPr/>
                    <a:lstStyle/>
                    <a:p>
                      <a:pPr algn="r" fontAlgn="ctr"/>
                      <a:r>
                        <a:rPr lang="en-IN">
                          <a:effectLst/>
                        </a:rPr>
                        <a:t>0.733705</a:t>
                      </a:r>
                    </a:p>
                  </a:txBody>
                  <a:tcPr anchor="ctr">
                    <a:lnL>
                      <a:noFill/>
                    </a:lnL>
                    <a:lnR>
                      <a:noFill/>
                    </a:lnR>
                    <a:lnT>
                      <a:noFill/>
                    </a:lnT>
                    <a:lnB>
                      <a:noFill/>
                    </a:lnB>
                    <a:solidFill>
                      <a:srgbClr val="F5F5F5"/>
                    </a:solidFill>
                  </a:tcPr>
                </a:tc>
                <a:tc>
                  <a:txBody>
                    <a:bodyPr/>
                    <a:lstStyle/>
                    <a:p>
                      <a:pPr algn="r" fontAlgn="ctr"/>
                      <a:r>
                        <a:rPr lang="en-IN">
                          <a:effectLst/>
                        </a:rPr>
                        <a:t>0.739797</a:t>
                      </a:r>
                    </a:p>
                  </a:txBody>
                  <a:tcPr anchor="ctr">
                    <a:lnL>
                      <a:noFill/>
                    </a:lnL>
                    <a:lnR>
                      <a:noFill/>
                    </a:lnR>
                    <a:lnT>
                      <a:noFill/>
                    </a:lnT>
                    <a:lnB>
                      <a:noFill/>
                    </a:lnB>
                    <a:solidFill>
                      <a:srgbClr val="F5F5F5"/>
                    </a:solidFill>
                  </a:tcPr>
                </a:tc>
                <a:extLst>
                  <a:ext uri="{0D108BD9-81ED-4DB2-BD59-A6C34878D82A}">
                    <a16:rowId xmlns:a16="http://schemas.microsoft.com/office/drawing/2014/main" val="541906226"/>
                  </a:ext>
                </a:extLst>
              </a:tr>
              <a:tr h="0">
                <a:tc>
                  <a:txBody>
                    <a:bodyPr/>
                    <a:lstStyle/>
                    <a:p>
                      <a:pPr algn="r" fontAlgn="ctr"/>
                      <a:r>
                        <a:rPr lang="en-IN" b="1">
                          <a:effectLst/>
                        </a:rPr>
                        <a:t>Decision Tree Model</a:t>
                      </a:r>
                    </a:p>
                  </a:txBody>
                  <a:tcPr anchor="ctr">
                    <a:lnL>
                      <a:noFill/>
                    </a:lnL>
                    <a:lnR>
                      <a:noFill/>
                    </a:lnR>
                    <a:lnT>
                      <a:noFill/>
                    </a:lnT>
                    <a:lnB>
                      <a:noFill/>
                    </a:lnB>
                    <a:solidFill>
                      <a:srgbClr val="FFFFFF"/>
                    </a:solidFill>
                  </a:tcPr>
                </a:tc>
                <a:tc>
                  <a:txBody>
                    <a:bodyPr/>
                    <a:lstStyle/>
                    <a:p>
                      <a:pPr algn="r" fontAlgn="ctr"/>
                      <a:r>
                        <a:rPr lang="en-IN">
                          <a:effectLst/>
                        </a:rPr>
                        <a:t>134106.946595</a:t>
                      </a:r>
                    </a:p>
                  </a:txBody>
                  <a:tcPr anchor="ctr">
                    <a:lnL>
                      <a:noFill/>
                    </a:lnL>
                    <a:lnR>
                      <a:noFill/>
                    </a:lnR>
                    <a:lnT>
                      <a:noFill/>
                    </a:lnT>
                    <a:lnB>
                      <a:noFill/>
                    </a:lnB>
                    <a:solidFill>
                      <a:srgbClr val="FFFFFF"/>
                    </a:solidFill>
                  </a:tcPr>
                </a:tc>
                <a:tc>
                  <a:txBody>
                    <a:bodyPr/>
                    <a:lstStyle/>
                    <a:p>
                      <a:pPr algn="r" fontAlgn="ctr"/>
                      <a:r>
                        <a:rPr lang="en-IN">
                          <a:effectLst/>
                        </a:rPr>
                        <a:t>192501.728747</a:t>
                      </a:r>
                    </a:p>
                  </a:txBody>
                  <a:tcPr anchor="ctr">
                    <a:lnL>
                      <a:noFill/>
                    </a:lnL>
                    <a:lnR>
                      <a:noFill/>
                    </a:lnR>
                    <a:lnT>
                      <a:noFill/>
                    </a:lnT>
                    <a:lnB>
                      <a:noFill/>
                    </a:lnB>
                    <a:solidFill>
                      <a:srgbClr val="FFFFFF"/>
                    </a:solidFill>
                  </a:tcPr>
                </a:tc>
                <a:tc>
                  <a:txBody>
                    <a:bodyPr/>
                    <a:lstStyle/>
                    <a:p>
                      <a:pPr algn="r" fontAlgn="ctr"/>
                      <a:r>
                        <a:rPr lang="en-IN">
                          <a:effectLst/>
                        </a:rPr>
                        <a:t>0.876078</a:t>
                      </a:r>
                    </a:p>
                  </a:txBody>
                  <a:tcPr anchor="ctr">
                    <a:lnL>
                      <a:noFill/>
                    </a:lnL>
                    <a:lnR>
                      <a:noFill/>
                    </a:lnR>
                    <a:lnT>
                      <a:noFill/>
                    </a:lnT>
                    <a:lnB>
                      <a:noFill/>
                    </a:lnB>
                    <a:solidFill>
                      <a:srgbClr val="FFFFFF"/>
                    </a:solidFill>
                  </a:tcPr>
                </a:tc>
                <a:tc>
                  <a:txBody>
                    <a:bodyPr/>
                    <a:lstStyle/>
                    <a:p>
                      <a:pPr algn="r" fontAlgn="ctr"/>
                      <a:r>
                        <a:rPr lang="en-IN">
                          <a:effectLst/>
                        </a:rPr>
                        <a:t>0.670182</a:t>
                      </a:r>
                    </a:p>
                  </a:txBody>
                  <a:tcPr anchor="ctr">
                    <a:lnL>
                      <a:noFill/>
                    </a:lnL>
                    <a:lnR>
                      <a:noFill/>
                    </a:lnR>
                    <a:lnT>
                      <a:noFill/>
                    </a:lnT>
                    <a:lnB>
                      <a:noFill/>
                    </a:lnB>
                    <a:solidFill>
                      <a:srgbClr val="FFFFFF"/>
                    </a:solidFill>
                  </a:tcPr>
                </a:tc>
                <a:extLst>
                  <a:ext uri="{0D108BD9-81ED-4DB2-BD59-A6C34878D82A}">
                    <a16:rowId xmlns:a16="http://schemas.microsoft.com/office/drawing/2014/main" val="2777097522"/>
                  </a:ext>
                </a:extLst>
              </a:tr>
              <a:tr h="0">
                <a:tc>
                  <a:txBody>
                    <a:bodyPr/>
                    <a:lstStyle/>
                    <a:p>
                      <a:pPr algn="r" fontAlgn="ctr"/>
                      <a:r>
                        <a:rPr lang="en-IN" b="1">
                          <a:effectLst/>
                        </a:rPr>
                        <a:t>Random Forest Model</a:t>
                      </a:r>
                    </a:p>
                  </a:txBody>
                  <a:tcPr anchor="ctr">
                    <a:lnL>
                      <a:noFill/>
                    </a:lnL>
                    <a:lnR>
                      <a:noFill/>
                    </a:lnR>
                    <a:lnT>
                      <a:noFill/>
                    </a:lnT>
                    <a:lnB>
                      <a:noFill/>
                    </a:lnB>
                    <a:solidFill>
                      <a:srgbClr val="F5F5F5"/>
                    </a:solidFill>
                  </a:tcPr>
                </a:tc>
                <a:tc>
                  <a:txBody>
                    <a:bodyPr/>
                    <a:lstStyle/>
                    <a:p>
                      <a:pPr algn="r" fontAlgn="ctr"/>
                      <a:r>
                        <a:rPr lang="en-IN">
                          <a:effectLst/>
                        </a:rPr>
                        <a:t>130372.528905</a:t>
                      </a:r>
                    </a:p>
                  </a:txBody>
                  <a:tcPr anchor="ctr">
                    <a:lnL>
                      <a:noFill/>
                    </a:lnL>
                    <a:lnR>
                      <a:noFill/>
                    </a:lnR>
                    <a:lnT>
                      <a:noFill/>
                    </a:lnT>
                    <a:lnB>
                      <a:noFill/>
                    </a:lnB>
                    <a:solidFill>
                      <a:srgbClr val="F5F5F5"/>
                    </a:solidFill>
                  </a:tcPr>
                </a:tc>
                <a:tc>
                  <a:txBody>
                    <a:bodyPr/>
                    <a:lstStyle/>
                    <a:p>
                      <a:pPr algn="r" fontAlgn="ctr"/>
                      <a:r>
                        <a:rPr lang="en-IN">
                          <a:effectLst/>
                        </a:rPr>
                        <a:t>150598.690068</a:t>
                      </a:r>
                    </a:p>
                  </a:txBody>
                  <a:tcPr anchor="ctr">
                    <a:lnL>
                      <a:noFill/>
                    </a:lnL>
                    <a:lnR>
                      <a:noFill/>
                    </a:lnR>
                    <a:lnT>
                      <a:noFill/>
                    </a:lnT>
                    <a:lnB>
                      <a:noFill/>
                    </a:lnB>
                    <a:solidFill>
                      <a:srgbClr val="F5F5F5"/>
                    </a:solidFill>
                  </a:tcPr>
                </a:tc>
                <a:tc>
                  <a:txBody>
                    <a:bodyPr/>
                    <a:lstStyle/>
                    <a:p>
                      <a:pPr algn="r" fontAlgn="ctr"/>
                      <a:r>
                        <a:rPr lang="en-IN">
                          <a:effectLst/>
                        </a:rPr>
                        <a:t>0.882884</a:t>
                      </a:r>
                    </a:p>
                  </a:txBody>
                  <a:tcPr anchor="ctr">
                    <a:lnL>
                      <a:noFill/>
                    </a:lnL>
                    <a:lnR>
                      <a:noFill/>
                    </a:lnR>
                    <a:lnT>
                      <a:noFill/>
                    </a:lnT>
                    <a:lnB>
                      <a:noFill/>
                    </a:lnB>
                    <a:solidFill>
                      <a:srgbClr val="F5F5F5"/>
                    </a:solidFill>
                  </a:tcPr>
                </a:tc>
                <a:tc>
                  <a:txBody>
                    <a:bodyPr/>
                    <a:lstStyle/>
                    <a:p>
                      <a:pPr algn="r" fontAlgn="ctr"/>
                      <a:r>
                        <a:rPr lang="en-IN">
                          <a:effectLst/>
                        </a:rPr>
                        <a:t>0.798141</a:t>
                      </a:r>
                    </a:p>
                  </a:txBody>
                  <a:tcPr anchor="ctr">
                    <a:lnL>
                      <a:noFill/>
                    </a:lnL>
                    <a:lnR>
                      <a:noFill/>
                    </a:lnR>
                    <a:lnT>
                      <a:noFill/>
                    </a:lnT>
                    <a:lnB>
                      <a:noFill/>
                    </a:lnB>
                    <a:solidFill>
                      <a:srgbClr val="F5F5F5"/>
                    </a:solidFill>
                  </a:tcPr>
                </a:tc>
                <a:extLst>
                  <a:ext uri="{0D108BD9-81ED-4DB2-BD59-A6C34878D82A}">
                    <a16:rowId xmlns:a16="http://schemas.microsoft.com/office/drawing/2014/main" val="2847670920"/>
                  </a:ext>
                </a:extLst>
              </a:tr>
              <a:tr h="0">
                <a:tc>
                  <a:txBody>
                    <a:bodyPr/>
                    <a:lstStyle/>
                    <a:p>
                      <a:pPr algn="r" fontAlgn="ctr"/>
                      <a:r>
                        <a:rPr lang="en-IN" b="1">
                          <a:effectLst/>
                        </a:rPr>
                        <a:t>Artificial Neural Network Model</a:t>
                      </a:r>
                    </a:p>
                  </a:txBody>
                  <a:tcPr anchor="ctr">
                    <a:lnL>
                      <a:noFill/>
                    </a:lnL>
                    <a:lnR>
                      <a:noFill/>
                    </a:lnR>
                    <a:lnT>
                      <a:noFill/>
                    </a:lnT>
                    <a:lnB>
                      <a:noFill/>
                    </a:lnB>
                    <a:solidFill>
                      <a:srgbClr val="FFFFFF"/>
                    </a:solidFill>
                  </a:tcPr>
                </a:tc>
                <a:tc>
                  <a:txBody>
                    <a:bodyPr/>
                    <a:lstStyle/>
                    <a:p>
                      <a:pPr algn="r" fontAlgn="ctr"/>
                      <a:r>
                        <a:rPr lang="en-IN">
                          <a:effectLst/>
                        </a:rPr>
                        <a:t>281821.925707</a:t>
                      </a:r>
                    </a:p>
                  </a:txBody>
                  <a:tcPr anchor="ctr">
                    <a:lnL>
                      <a:noFill/>
                    </a:lnL>
                    <a:lnR>
                      <a:noFill/>
                    </a:lnR>
                    <a:lnT>
                      <a:noFill/>
                    </a:lnT>
                    <a:lnB>
                      <a:noFill/>
                    </a:lnB>
                    <a:solidFill>
                      <a:srgbClr val="FFFFFF"/>
                    </a:solidFill>
                  </a:tcPr>
                </a:tc>
                <a:tc>
                  <a:txBody>
                    <a:bodyPr/>
                    <a:lstStyle/>
                    <a:p>
                      <a:pPr algn="r" fontAlgn="ctr"/>
                      <a:r>
                        <a:rPr lang="en-IN">
                          <a:effectLst/>
                        </a:rPr>
                        <a:t>244979.118902</a:t>
                      </a:r>
                    </a:p>
                  </a:txBody>
                  <a:tcPr anchor="ctr">
                    <a:lnL>
                      <a:noFill/>
                    </a:lnL>
                    <a:lnR>
                      <a:noFill/>
                    </a:lnR>
                    <a:lnT>
                      <a:noFill/>
                    </a:lnT>
                    <a:lnB>
                      <a:noFill/>
                    </a:lnB>
                    <a:solidFill>
                      <a:srgbClr val="FFFFFF"/>
                    </a:solidFill>
                  </a:tcPr>
                </a:tc>
                <a:tc>
                  <a:txBody>
                    <a:bodyPr/>
                    <a:lstStyle/>
                    <a:p>
                      <a:pPr algn="r" fontAlgn="ctr"/>
                      <a:r>
                        <a:rPr lang="en-IN">
                          <a:effectLst/>
                        </a:rPr>
                        <a:t>0.452739</a:t>
                      </a:r>
                    </a:p>
                  </a:txBody>
                  <a:tcPr anchor="ctr">
                    <a:lnL>
                      <a:noFill/>
                    </a:lnL>
                    <a:lnR>
                      <a:noFill/>
                    </a:lnR>
                    <a:lnT>
                      <a:noFill/>
                    </a:lnT>
                    <a:lnB>
                      <a:noFill/>
                    </a:lnB>
                    <a:solidFill>
                      <a:srgbClr val="FFFFFF"/>
                    </a:solidFill>
                  </a:tcPr>
                </a:tc>
                <a:tc>
                  <a:txBody>
                    <a:bodyPr/>
                    <a:lstStyle/>
                    <a:p>
                      <a:pPr algn="r" fontAlgn="ctr"/>
                      <a:r>
                        <a:rPr lang="en-IN" dirty="0">
                          <a:effectLst/>
                        </a:rPr>
                        <a:t>0.465849</a:t>
                      </a:r>
                    </a:p>
                  </a:txBody>
                  <a:tcPr anchor="ctr">
                    <a:lnL>
                      <a:noFill/>
                    </a:lnL>
                    <a:lnR>
                      <a:noFill/>
                    </a:lnR>
                    <a:lnT>
                      <a:noFill/>
                    </a:lnT>
                    <a:lnB>
                      <a:noFill/>
                    </a:lnB>
                    <a:solidFill>
                      <a:srgbClr val="FFFFFF"/>
                    </a:solidFill>
                  </a:tcPr>
                </a:tc>
                <a:extLst>
                  <a:ext uri="{0D108BD9-81ED-4DB2-BD59-A6C34878D82A}">
                    <a16:rowId xmlns:a16="http://schemas.microsoft.com/office/drawing/2014/main" val="1823280628"/>
                  </a:ext>
                </a:extLst>
              </a:tr>
            </a:tbl>
          </a:graphicData>
        </a:graphic>
      </p:graphicFrame>
    </p:spTree>
    <p:extLst>
      <p:ext uri="{BB962C8B-B14F-4D97-AF65-F5344CB8AC3E}">
        <p14:creationId xmlns:p14="http://schemas.microsoft.com/office/powerpoint/2010/main" val="1455776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757571" y="920188"/>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646331"/>
          </a:xfrm>
          <a:prstGeom prst="rect">
            <a:avLst/>
          </a:prstGeom>
          <a:noFill/>
        </p:spPr>
        <p:txBody>
          <a:bodyPr wrap="square" rtlCol="0">
            <a:spAutoFit/>
          </a:bodyPr>
          <a:lstStyle/>
          <a:p>
            <a:r>
              <a:rPr lang="en-IN" sz="2000" dirty="0"/>
              <a:t>Most important features for house price predictions:</a:t>
            </a:r>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B646DBD8-C432-53BA-E064-DE7252716CD2}"/>
              </a:ext>
            </a:extLst>
          </p:cNvPr>
          <p:cNvSpPr txBox="1"/>
          <p:nvPr/>
        </p:nvSpPr>
        <p:spPr>
          <a:xfrm>
            <a:off x="6470248" y="4282633"/>
            <a:ext cx="3692324" cy="2031325"/>
          </a:xfrm>
          <a:prstGeom prst="rect">
            <a:avLst/>
          </a:prstGeom>
          <a:noFill/>
        </p:spPr>
        <p:txBody>
          <a:bodyPr wrap="square" rtlCol="0">
            <a:spAutoFit/>
          </a:bodyPr>
          <a:lstStyle/>
          <a:p>
            <a:r>
              <a:rPr lang="en-IN" i="1" dirty="0"/>
              <a:t>We can see in this chart that the most important feature for predicting price for a house is quality followed by furnished and then zip code or the area it is located in. Least important feature for predictions are ceil and </a:t>
            </a:r>
            <a:r>
              <a:rPr lang="en-IN" i="1" dirty="0" err="1"/>
              <a:t>yr_renovated</a:t>
            </a:r>
            <a:r>
              <a:rPr lang="en-IN" i="1" dirty="0"/>
              <a:t>.</a:t>
            </a:r>
          </a:p>
        </p:txBody>
      </p:sp>
      <p:graphicFrame>
        <p:nvGraphicFramePr>
          <p:cNvPr id="4" name="Table 3">
            <a:extLst>
              <a:ext uri="{FF2B5EF4-FFF2-40B4-BE49-F238E27FC236}">
                <a16:creationId xmlns:a16="http://schemas.microsoft.com/office/drawing/2014/main" id="{7AAB6E81-D00D-EC4F-8DF6-4A17BF65C88D}"/>
              </a:ext>
            </a:extLst>
          </p:cNvPr>
          <p:cNvGraphicFramePr>
            <a:graphicFrameLocks noGrp="1"/>
          </p:cNvGraphicFramePr>
          <p:nvPr>
            <p:extLst>
              <p:ext uri="{D42A27DB-BD31-4B8C-83A1-F6EECF244321}">
                <p14:modId xmlns:p14="http://schemas.microsoft.com/office/powerpoint/2010/main" val="1274091722"/>
              </p:ext>
            </p:extLst>
          </p:nvPr>
        </p:nvGraphicFramePr>
        <p:xfrm>
          <a:off x="-1307939" y="2426487"/>
          <a:ext cx="6933236" cy="4455870"/>
        </p:xfrm>
        <a:graphic>
          <a:graphicData uri="http://schemas.openxmlformats.org/drawingml/2006/table">
            <a:tbl>
              <a:tblPr/>
              <a:tblGrid>
                <a:gridCol w="3466618">
                  <a:extLst>
                    <a:ext uri="{9D8B030D-6E8A-4147-A177-3AD203B41FA5}">
                      <a16:colId xmlns:a16="http://schemas.microsoft.com/office/drawing/2014/main" val="295214608"/>
                    </a:ext>
                  </a:extLst>
                </a:gridCol>
                <a:gridCol w="3466618">
                  <a:extLst>
                    <a:ext uri="{9D8B030D-6E8A-4147-A177-3AD203B41FA5}">
                      <a16:colId xmlns:a16="http://schemas.microsoft.com/office/drawing/2014/main" val="607809206"/>
                    </a:ext>
                  </a:extLst>
                </a:gridCol>
              </a:tblGrid>
              <a:tr h="253890">
                <a:tc>
                  <a:txBody>
                    <a:bodyPr/>
                    <a:lstStyle/>
                    <a:p>
                      <a:pPr algn="r" fontAlgn="ctr"/>
                      <a:endParaRPr lang="en-IN" sz="1300" b="1">
                        <a:effectLst/>
                      </a:endParaRPr>
                    </a:p>
                  </a:txBody>
                  <a:tcPr marL="63990" marR="63990" marT="31995" marB="31995" anchor="ctr">
                    <a:lnL>
                      <a:noFill/>
                    </a:lnL>
                    <a:lnR>
                      <a:noFill/>
                    </a:lnR>
                    <a:lnT>
                      <a:noFill/>
                    </a:lnT>
                    <a:lnB>
                      <a:noFill/>
                    </a:lnB>
                    <a:solidFill>
                      <a:srgbClr val="FFFFFF"/>
                    </a:solidFill>
                  </a:tcPr>
                </a:tc>
                <a:tc>
                  <a:txBody>
                    <a:bodyPr/>
                    <a:lstStyle/>
                    <a:p>
                      <a:pPr algn="r" fontAlgn="ctr"/>
                      <a:r>
                        <a:rPr lang="en-IN" sz="1300" b="1">
                          <a:effectLst/>
                        </a:rPr>
                        <a:t>Imp</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4149648968"/>
                  </a:ext>
                </a:extLst>
              </a:tr>
              <a:tr h="253890">
                <a:tc>
                  <a:txBody>
                    <a:bodyPr/>
                    <a:lstStyle/>
                    <a:p>
                      <a:pPr algn="r" fontAlgn="ctr"/>
                      <a:r>
                        <a:rPr lang="en-IN" sz="1300" b="1">
                          <a:effectLst/>
                        </a:rPr>
                        <a:t>quality</a:t>
                      </a:r>
                    </a:p>
                  </a:txBody>
                  <a:tcPr marL="63990" marR="63990" marT="31995" marB="31995" anchor="ctr">
                    <a:lnL>
                      <a:noFill/>
                    </a:lnL>
                    <a:lnR>
                      <a:noFill/>
                    </a:lnR>
                    <a:lnT>
                      <a:noFill/>
                    </a:lnT>
                    <a:lnB>
                      <a:noFill/>
                    </a:lnB>
                    <a:solidFill>
                      <a:srgbClr val="F5F5F5"/>
                    </a:solidFill>
                  </a:tcPr>
                </a:tc>
                <a:tc>
                  <a:txBody>
                    <a:bodyPr/>
                    <a:lstStyle/>
                    <a:p>
                      <a:pPr algn="r" fontAlgn="ctr"/>
                      <a:r>
                        <a:rPr lang="en-IN" sz="1300">
                          <a:effectLst/>
                        </a:rPr>
                        <a:t>0.286408</a:t>
                      </a:r>
                    </a:p>
                  </a:txBody>
                  <a:tcPr marL="63990" marR="63990" marT="31995" marB="31995" anchor="ctr">
                    <a:lnL>
                      <a:noFill/>
                    </a:lnL>
                    <a:lnR>
                      <a:noFill/>
                    </a:lnR>
                    <a:lnT>
                      <a:noFill/>
                    </a:lnT>
                    <a:lnB>
                      <a:noFill/>
                    </a:lnB>
                    <a:solidFill>
                      <a:srgbClr val="F5F5F5"/>
                    </a:solidFill>
                  </a:tcPr>
                </a:tc>
                <a:extLst>
                  <a:ext uri="{0D108BD9-81ED-4DB2-BD59-A6C34878D82A}">
                    <a16:rowId xmlns:a16="http://schemas.microsoft.com/office/drawing/2014/main" val="341935479"/>
                  </a:ext>
                </a:extLst>
              </a:tr>
              <a:tr h="253890">
                <a:tc>
                  <a:txBody>
                    <a:bodyPr/>
                    <a:lstStyle/>
                    <a:p>
                      <a:pPr algn="r" fontAlgn="ctr"/>
                      <a:r>
                        <a:rPr lang="en-IN" sz="1300" b="1">
                          <a:effectLst/>
                        </a:rPr>
                        <a:t>furnished</a:t>
                      </a:r>
                    </a:p>
                  </a:txBody>
                  <a:tcPr marL="63990" marR="63990" marT="31995" marB="31995" anchor="ctr">
                    <a:lnL>
                      <a:noFill/>
                    </a:lnL>
                    <a:lnR>
                      <a:noFill/>
                    </a:lnR>
                    <a:lnT>
                      <a:noFill/>
                    </a:lnT>
                    <a:lnB>
                      <a:noFill/>
                    </a:lnB>
                    <a:solidFill>
                      <a:srgbClr val="FFFFFF"/>
                    </a:solidFill>
                  </a:tcPr>
                </a:tc>
                <a:tc>
                  <a:txBody>
                    <a:bodyPr/>
                    <a:lstStyle/>
                    <a:p>
                      <a:pPr algn="r" fontAlgn="ctr"/>
                      <a:r>
                        <a:rPr lang="en-IN" sz="1300">
                          <a:effectLst/>
                        </a:rPr>
                        <a:t>0.141010</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13657106"/>
                  </a:ext>
                </a:extLst>
              </a:tr>
              <a:tr h="253890">
                <a:tc>
                  <a:txBody>
                    <a:bodyPr/>
                    <a:lstStyle/>
                    <a:p>
                      <a:pPr algn="r" fontAlgn="ctr"/>
                      <a:r>
                        <a:rPr lang="en-IN" sz="1300" b="1">
                          <a:effectLst/>
                        </a:rPr>
                        <a:t>zipcode</a:t>
                      </a:r>
                    </a:p>
                  </a:txBody>
                  <a:tcPr marL="63990" marR="63990" marT="31995" marB="31995" anchor="ctr">
                    <a:lnL>
                      <a:noFill/>
                    </a:lnL>
                    <a:lnR>
                      <a:noFill/>
                    </a:lnR>
                    <a:lnT>
                      <a:noFill/>
                    </a:lnT>
                    <a:lnB>
                      <a:noFill/>
                    </a:lnB>
                    <a:solidFill>
                      <a:srgbClr val="F5F5F5"/>
                    </a:solidFill>
                  </a:tcPr>
                </a:tc>
                <a:tc>
                  <a:txBody>
                    <a:bodyPr/>
                    <a:lstStyle/>
                    <a:p>
                      <a:pPr algn="r" fontAlgn="ctr"/>
                      <a:r>
                        <a:rPr lang="en-IN" sz="1300">
                          <a:effectLst/>
                        </a:rPr>
                        <a:t>0.138928</a:t>
                      </a:r>
                    </a:p>
                  </a:txBody>
                  <a:tcPr marL="63990" marR="63990" marT="31995" marB="31995" anchor="ctr">
                    <a:lnL>
                      <a:noFill/>
                    </a:lnL>
                    <a:lnR>
                      <a:noFill/>
                    </a:lnR>
                    <a:lnT>
                      <a:noFill/>
                    </a:lnT>
                    <a:lnB>
                      <a:noFill/>
                    </a:lnB>
                    <a:solidFill>
                      <a:srgbClr val="F5F5F5"/>
                    </a:solidFill>
                  </a:tcPr>
                </a:tc>
                <a:extLst>
                  <a:ext uri="{0D108BD9-81ED-4DB2-BD59-A6C34878D82A}">
                    <a16:rowId xmlns:a16="http://schemas.microsoft.com/office/drawing/2014/main" val="791568900"/>
                  </a:ext>
                </a:extLst>
              </a:tr>
              <a:tr h="253890">
                <a:tc>
                  <a:txBody>
                    <a:bodyPr/>
                    <a:lstStyle/>
                    <a:p>
                      <a:pPr algn="r" fontAlgn="ctr"/>
                      <a:r>
                        <a:rPr lang="en-IN" sz="1300" b="1">
                          <a:effectLst/>
                        </a:rPr>
                        <a:t>ceil_measure</a:t>
                      </a:r>
                    </a:p>
                  </a:txBody>
                  <a:tcPr marL="63990" marR="63990" marT="31995" marB="31995" anchor="ctr">
                    <a:lnL>
                      <a:noFill/>
                    </a:lnL>
                    <a:lnR>
                      <a:noFill/>
                    </a:lnR>
                    <a:lnT>
                      <a:noFill/>
                    </a:lnT>
                    <a:lnB>
                      <a:noFill/>
                    </a:lnB>
                    <a:solidFill>
                      <a:srgbClr val="FFFFFF"/>
                    </a:solidFill>
                  </a:tcPr>
                </a:tc>
                <a:tc>
                  <a:txBody>
                    <a:bodyPr/>
                    <a:lstStyle/>
                    <a:p>
                      <a:pPr algn="r" fontAlgn="ctr"/>
                      <a:r>
                        <a:rPr lang="en-IN" sz="1300">
                          <a:effectLst/>
                        </a:rPr>
                        <a:t>0.100440</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246535143"/>
                  </a:ext>
                </a:extLst>
              </a:tr>
              <a:tr h="253890">
                <a:tc>
                  <a:txBody>
                    <a:bodyPr/>
                    <a:lstStyle/>
                    <a:p>
                      <a:pPr algn="r" fontAlgn="ctr"/>
                      <a:r>
                        <a:rPr lang="en-IN" sz="1300" b="1">
                          <a:effectLst/>
                        </a:rPr>
                        <a:t>living_measure15</a:t>
                      </a:r>
                    </a:p>
                  </a:txBody>
                  <a:tcPr marL="63990" marR="63990" marT="31995" marB="31995" anchor="ctr">
                    <a:lnL>
                      <a:noFill/>
                    </a:lnL>
                    <a:lnR>
                      <a:noFill/>
                    </a:lnR>
                    <a:lnT>
                      <a:noFill/>
                    </a:lnT>
                    <a:lnB>
                      <a:noFill/>
                    </a:lnB>
                    <a:solidFill>
                      <a:srgbClr val="F5F5F5"/>
                    </a:solidFill>
                  </a:tcPr>
                </a:tc>
                <a:tc>
                  <a:txBody>
                    <a:bodyPr/>
                    <a:lstStyle/>
                    <a:p>
                      <a:pPr algn="r" fontAlgn="ctr"/>
                      <a:r>
                        <a:rPr lang="en-IN" sz="1300">
                          <a:effectLst/>
                        </a:rPr>
                        <a:t>0.070141</a:t>
                      </a:r>
                    </a:p>
                  </a:txBody>
                  <a:tcPr marL="63990" marR="63990" marT="31995" marB="31995" anchor="ctr">
                    <a:lnL>
                      <a:noFill/>
                    </a:lnL>
                    <a:lnR>
                      <a:noFill/>
                    </a:lnR>
                    <a:lnT>
                      <a:noFill/>
                    </a:lnT>
                    <a:lnB>
                      <a:noFill/>
                    </a:lnB>
                    <a:solidFill>
                      <a:srgbClr val="F5F5F5"/>
                    </a:solidFill>
                  </a:tcPr>
                </a:tc>
                <a:extLst>
                  <a:ext uri="{0D108BD9-81ED-4DB2-BD59-A6C34878D82A}">
                    <a16:rowId xmlns:a16="http://schemas.microsoft.com/office/drawing/2014/main" val="2893604639"/>
                  </a:ext>
                </a:extLst>
              </a:tr>
              <a:tr h="253890">
                <a:tc>
                  <a:txBody>
                    <a:bodyPr/>
                    <a:lstStyle/>
                    <a:p>
                      <a:pPr algn="r" fontAlgn="ctr"/>
                      <a:r>
                        <a:rPr lang="en-IN" sz="1300" b="1">
                          <a:effectLst/>
                        </a:rPr>
                        <a:t>room_bath</a:t>
                      </a:r>
                    </a:p>
                  </a:txBody>
                  <a:tcPr marL="63990" marR="63990" marT="31995" marB="31995" anchor="ctr">
                    <a:lnL>
                      <a:noFill/>
                    </a:lnL>
                    <a:lnR>
                      <a:noFill/>
                    </a:lnR>
                    <a:lnT>
                      <a:noFill/>
                    </a:lnT>
                    <a:lnB>
                      <a:noFill/>
                    </a:lnB>
                    <a:solidFill>
                      <a:srgbClr val="FFFFFF"/>
                    </a:solidFill>
                  </a:tcPr>
                </a:tc>
                <a:tc>
                  <a:txBody>
                    <a:bodyPr/>
                    <a:lstStyle/>
                    <a:p>
                      <a:pPr algn="r" fontAlgn="ctr"/>
                      <a:r>
                        <a:rPr lang="en-IN" sz="1300">
                          <a:effectLst/>
                        </a:rPr>
                        <a:t>0.063091</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186364311"/>
                  </a:ext>
                </a:extLst>
              </a:tr>
              <a:tr h="253890">
                <a:tc>
                  <a:txBody>
                    <a:bodyPr/>
                    <a:lstStyle/>
                    <a:p>
                      <a:pPr algn="r" fontAlgn="ctr"/>
                      <a:r>
                        <a:rPr lang="en-IN" sz="1300" b="1">
                          <a:effectLst/>
                        </a:rPr>
                        <a:t>yr_built</a:t>
                      </a:r>
                    </a:p>
                  </a:txBody>
                  <a:tcPr marL="63990" marR="63990" marT="31995" marB="31995" anchor="ctr">
                    <a:lnL>
                      <a:noFill/>
                    </a:lnL>
                    <a:lnR>
                      <a:noFill/>
                    </a:lnR>
                    <a:lnT>
                      <a:noFill/>
                    </a:lnT>
                    <a:lnB>
                      <a:noFill/>
                    </a:lnB>
                    <a:solidFill>
                      <a:srgbClr val="F5F5F5"/>
                    </a:solidFill>
                  </a:tcPr>
                </a:tc>
                <a:tc>
                  <a:txBody>
                    <a:bodyPr/>
                    <a:lstStyle/>
                    <a:p>
                      <a:pPr algn="r" fontAlgn="ctr"/>
                      <a:r>
                        <a:rPr lang="en-IN" sz="1300">
                          <a:effectLst/>
                        </a:rPr>
                        <a:t>0.051494</a:t>
                      </a:r>
                    </a:p>
                  </a:txBody>
                  <a:tcPr marL="63990" marR="63990" marT="31995" marB="31995" anchor="ctr">
                    <a:lnL>
                      <a:noFill/>
                    </a:lnL>
                    <a:lnR>
                      <a:noFill/>
                    </a:lnR>
                    <a:lnT>
                      <a:noFill/>
                    </a:lnT>
                    <a:lnB>
                      <a:noFill/>
                    </a:lnB>
                    <a:solidFill>
                      <a:srgbClr val="F5F5F5"/>
                    </a:solidFill>
                  </a:tcPr>
                </a:tc>
                <a:extLst>
                  <a:ext uri="{0D108BD9-81ED-4DB2-BD59-A6C34878D82A}">
                    <a16:rowId xmlns:a16="http://schemas.microsoft.com/office/drawing/2014/main" val="4144834443"/>
                  </a:ext>
                </a:extLst>
              </a:tr>
              <a:tr h="253890">
                <a:tc>
                  <a:txBody>
                    <a:bodyPr/>
                    <a:lstStyle/>
                    <a:p>
                      <a:pPr algn="r" fontAlgn="ctr"/>
                      <a:r>
                        <a:rPr lang="en-IN" sz="1300" b="1">
                          <a:effectLst/>
                        </a:rPr>
                        <a:t>sight</a:t>
                      </a:r>
                    </a:p>
                  </a:txBody>
                  <a:tcPr marL="63990" marR="63990" marT="31995" marB="31995" anchor="ctr">
                    <a:lnL>
                      <a:noFill/>
                    </a:lnL>
                    <a:lnR>
                      <a:noFill/>
                    </a:lnR>
                    <a:lnT>
                      <a:noFill/>
                    </a:lnT>
                    <a:lnB>
                      <a:noFill/>
                    </a:lnB>
                    <a:solidFill>
                      <a:srgbClr val="FFFFFF"/>
                    </a:solidFill>
                  </a:tcPr>
                </a:tc>
                <a:tc>
                  <a:txBody>
                    <a:bodyPr/>
                    <a:lstStyle/>
                    <a:p>
                      <a:pPr algn="r" fontAlgn="ctr"/>
                      <a:r>
                        <a:rPr lang="en-IN" sz="1300">
                          <a:effectLst/>
                        </a:rPr>
                        <a:t>0.040969</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747688217"/>
                  </a:ext>
                </a:extLst>
              </a:tr>
              <a:tr h="253890">
                <a:tc>
                  <a:txBody>
                    <a:bodyPr/>
                    <a:lstStyle/>
                    <a:p>
                      <a:pPr algn="r" fontAlgn="ctr"/>
                      <a:r>
                        <a:rPr lang="en-IN" sz="1300" b="1">
                          <a:effectLst/>
                        </a:rPr>
                        <a:t>basement</a:t>
                      </a:r>
                    </a:p>
                  </a:txBody>
                  <a:tcPr marL="63990" marR="63990" marT="31995" marB="31995" anchor="ctr">
                    <a:lnL>
                      <a:noFill/>
                    </a:lnL>
                    <a:lnR>
                      <a:noFill/>
                    </a:lnR>
                    <a:lnT>
                      <a:noFill/>
                    </a:lnT>
                    <a:lnB>
                      <a:noFill/>
                    </a:lnB>
                    <a:solidFill>
                      <a:srgbClr val="F5F5F5"/>
                    </a:solidFill>
                  </a:tcPr>
                </a:tc>
                <a:tc>
                  <a:txBody>
                    <a:bodyPr/>
                    <a:lstStyle/>
                    <a:p>
                      <a:pPr algn="r" fontAlgn="ctr"/>
                      <a:r>
                        <a:rPr lang="en-IN" sz="1300">
                          <a:effectLst/>
                        </a:rPr>
                        <a:t>0.037372</a:t>
                      </a:r>
                    </a:p>
                  </a:txBody>
                  <a:tcPr marL="63990" marR="63990" marT="31995" marB="31995" anchor="ctr">
                    <a:lnL>
                      <a:noFill/>
                    </a:lnL>
                    <a:lnR>
                      <a:noFill/>
                    </a:lnR>
                    <a:lnT>
                      <a:noFill/>
                    </a:lnT>
                    <a:lnB>
                      <a:noFill/>
                    </a:lnB>
                    <a:solidFill>
                      <a:srgbClr val="F5F5F5"/>
                    </a:solidFill>
                  </a:tcPr>
                </a:tc>
                <a:extLst>
                  <a:ext uri="{0D108BD9-81ED-4DB2-BD59-A6C34878D82A}">
                    <a16:rowId xmlns:a16="http://schemas.microsoft.com/office/drawing/2014/main" val="98826961"/>
                  </a:ext>
                </a:extLst>
              </a:tr>
              <a:tr h="253890">
                <a:tc>
                  <a:txBody>
                    <a:bodyPr/>
                    <a:lstStyle/>
                    <a:p>
                      <a:pPr algn="r" fontAlgn="ctr"/>
                      <a:r>
                        <a:rPr lang="en-IN" sz="1300" b="1">
                          <a:effectLst/>
                        </a:rPr>
                        <a:t>coast</a:t>
                      </a:r>
                    </a:p>
                  </a:txBody>
                  <a:tcPr marL="63990" marR="63990" marT="31995" marB="31995" anchor="ctr">
                    <a:lnL>
                      <a:noFill/>
                    </a:lnL>
                    <a:lnR>
                      <a:noFill/>
                    </a:lnR>
                    <a:lnT>
                      <a:noFill/>
                    </a:lnT>
                    <a:lnB>
                      <a:noFill/>
                    </a:lnB>
                    <a:solidFill>
                      <a:srgbClr val="FFFFFF"/>
                    </a:solidFill>
                  </a:tcPr>
                </a:tc>
                <a:tc>
                  <a:txBody>
                    <a:bodyPr/>
                    <a:lstStyle/>
                    <a:p>
                      <a:pPr algn="r" fontAlgn="ctr"/>
                      <a:r>
                        <a:rPr lang="en-IN" sz="1300">
                          <a:effectLst/>
                        </a:rPr>
                        <a:t>0.025239</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349932985"/>
                  </a:ext>
                </a:extLst>
              </a:tr>
              <a:tr h="253890">
                <a:tc>
                  <a:txBody>
                    <a:bodyPr/>
                    <a:lstStyle/>
                    <a:p>
                      <a:pPr algn="r" fontAlgn="ctr"/>
                      <a:r>
                        <a:rPr lang="en-IN" sz="1300" b="1">
                          <a:effectLst/>
                        </a:rPr>
                        <a:t>lot_measure15</a:t>
                      </a:r>
                    </a:p>
                  </a:txBody>
                  <a:tcPr marL="63990" marR="63990" marT="31995" marB="31995" anchor="ctr">
                    <a:lnL>
                      <a:noFill/>
                    </a:lnL>
                    <a:lnR>
                      <a:noFill/>
                    </a:lnR>
                    <a:lnT>
                      <a:noFill/>
                    </a:lnT>
                    <a:lnB>
                      <a:noFill/>
                    </a:lnB>
                    <a:solidFill>
                      <a:srgbClr val="F5F5F5"/>
                    </a:solidFill>
                  </a:tcPr>
                </a:tc>
                <a:tc>
                  <a:txBody>
                    <a:bodyPr/>
                    <a:lstStyle/>
                    <a:p>
                      <a:pPr algn="r" fontAlgn="ctr"/>
                      <a:r>
                        <a:rPr lang="en-IN" sz="1300">
                          <a:effectLst/>
                        </a:rPr>
                        <a:t>0.013517</a:t>
                      </a:r>
                    </a:p>
                  </a:txBody>
                  <a:tcPr marL="63990" marR="63990" marT="31995" marB="31995" anchor="ctr">
                    <a:lnL>
                      <a:noFill/>
                    </a:lnL>
                    <a:lnR>
                      <a:noFill/>
                    </a:lnR>
                    <a:lnT>
                      <a:noFill/>
                    </a:lnT>
                    <a:lnB>
                      <a:noFill/>
                    </a:lnB>
                    <a:solidFill>
                      <a:srgbClr val="F5F5F5"/>
                    </a:solidFill>
                  </a:tcPr>
                </a:tc>
                <a:extLst>
                  <a:ext uri="{0D108BD9-81ED-4DB2-BD59-A6C34878D82A}">
                    <a16:rowId xmlns:a16="http://schemas.microsoft.com/office/drawing/2014/main" val="2197975005"/>
                  </a:ext>
                </a:extLst>
              </a:tr>
              <a:tr h="253890">
                <a:tc>
                  <a:txBody>
                    <a:bodyPr/>
                    <a:lstStyle/>
                    <a:p>
                      <a:pPr algn="r" fontAlgn="ctr"/>
                      <a:r>
                        <a:rPr lang="en-IN" sz="1300" b="1">
                          <a:effectLst/>
                        </a:rPr>
                        <a:t>total_area</a:t>
                      </a:r>
                    </a:p>
                  </a:txBody>
                  <a:tcPr marL="63990" marR="63990" marT="31995" marB="31995" anchor="ctr">
                    <a:lnL>
                      <a:noFill/>
                    </a:lnL>
                    <a:lnR>
                      <a:noFill/>
                    </a:lnR>
                    <a:lnT>
                      <a:noFill/>
                    </a:lnT>
                    <a:lnB>
                      <a:noFill/>
                    </a:lnB>
                    <a:solidFill>
                      <a:srgbClr val="FFFFFF"/>
                    </a:solidFill>
                  </a:tcPr>
                </a:tc>
                <a:tc>
                  <a:txBody>
                    <a:bodyPr/>
                    <a:lstStyle/>
                    <a:p>
                      <a:pPr algn="r" fontAlgn="ctr"/>
                      <a:r>
                        <a:rPr lang="en-IN" sz="1300">
                          <a:effectLst/>
                        </a:rPr>
                        <a:t>0.012449</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572038882"/>
                  </a:ext>
                </a:extLst>
              </a:tr>
              <a:tr h="253890">
                <a:tc>
                  <a:txBody>
                    <a:bodyPr/>
                    <a:lstStyle/>
                    <a:p>
                      <a:pPr algn="r" fontAlgn="ctr"/>
                      <a:r>
                        <a:rPr lang="en-IN" sz="1300" b="1">
                          <a:effectLst/>
                        </a:rPr>
                        <a:t>room_bed</a:t>
                      </a:r>
                    </a:p>
                  </a:txBody>
                  <a:tcPr marL="63990" marR="63990" marT="31995" marB="31995" anchor="ctr">
                    <a:lnL>
                      <a:noFill/>
                    </a:lnL>
                    <a:lnR>
                      <a:noFill/>
                    </a:lnR>
                    <a:lnT>
                      <a:noFill/>
                    </a:lnT>
                    <a:lnB>
                      <a:noFill/>
                    </a:lnB>
                    <a:solidFill>
                      <a:srgbClr val="F5F5F5"/>
                    </a:solidFill>
                  </a:tcPr>
                </a:tc>
                <a:tc>
                  <a:txBody>
                    <a:bodyPr/>
                    <a:lstStyle/>
                    <a:p>
                      <a:pPr algn="r" fontAlgn="ctr"/>
                      <a:r>
                        <a:rPr lang="en-IN" sz="1300">
                          <a:effectLst/>
                        </a:rPr>
                        <a:t>0.007623</a:t>
                      </a:r>
                    </a:p>
                  </a:txBody>
                  <a:tcPr marL="63990" marR="63990" marT="31995" marB="31995" anchor="ctr">
                    <a:lnL>
                      <a:noFill/>
                    </a:lnL>
                    <a:lnR>
                      <a:noFill/>
                    </a:lnR>
                    <a:lnT>
                      <a:noFill/>
                    </a:lnT>
                    <a:lnB>
                      <a:noFill/>
                    </a:lnB>
                    <a:solidFill>
                      <a:srgbClr val="F5F5F5"/>
                    </a:solidFill>
                  </a:tcPr>
                </a:tc>
                <a:extLst>
                  <a:ext uri="{0D108BD9-81ED-4DB2-BD59-A6C34878D82A}">
                    <a16:rowId xmlns:a16="http://schemas.microsoft.com/office/drawing/2014/main" val="256424529"/>
                  </a:ext>
                </a:extLst>
              </a:tr>
              <a:tr h="253890">
                <a:tc>
                  <a:txBody>
                    <a:bodyPr/>
                    <a:lstStyle/>
                    <a:p>
                      <a:pPr algn="r" fontAlgn="ctr"/>
                      <a:r>
                        <a:rPr lang="en-IN" sz="1300" b="1">
                          <a:effectLst/>
                        </a:rPr>
                        <a:t>condition</a:t>
                      </a:r>
                    </a:p>
                  </a:txBody>
                  <a:tcPr marL="63990" marR="63990" marT="31995" marB="31995" anchor="ctr">
                    <a:lnL>
                      <a:noFill/>
                    </a:lnL>
                    <a:lnR>
                      <a:noFill/>
                    </a:lnR>
                    <a:lnT>
                      <a:noFill/>
                    </a:lnT>
                    <a:lnB>
                      <a:noFill/>
                    </a:lnB>
                    <a:solidFill>
                      <a:srgbClr val="FFFFFF"/>
                    </a:solidFill>
                  </a:tcPr>
                </a:tc>
                <a:tc>
                  <a:txBody>
                    <a:bodyPr/>
                    <a:lstStyle/>
                    <a:p>
                      <a:pPr algn="r" fontAlgn="ctr"/>
                      <a:r>
                        <a:rPr lang="en-IN" sz="1300">
                          <a:effectLst/>
                        </a:rPr>
                        <a:t>0.004761</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4045089539"/>
                  </a:ext>
                </a:extLst>
              </a:tr>
              <a:tr h="253890">
                <a:tc>
                  <a:txBody>
                    <a:bodyPr/>
                    <a:lstStyle/>
                    <a:p>
                      <a:pPr algn="r" fontAlgn="ctr"/>
                      <a:r>
                        <a:rPr lang="en-IN" sz="1300" b="1">
                          <a:effectLst/>
                        </a:rPr>
                        <a:t>yr_renovated</a:t>
                      </a:r>
                    </a:p>
                  </a:txBody>
                  <a:tcPr marL="63990" marR="63990" marT="31995" marB="31995" anchor="ctr">
                    <a:lnL>
                      <a:noFill/>
                    </a:lnL>
                    <a:lnR>
                      <a:noFill/>
                    </a:lnR>
                    <a:lnT>
                      <a:noFill/>
                    </a:lnT>
                    <a:lnB>
                      <a:noFill/>
                    </a:lnB>
                    <a:solidFill>
                      <a:srgbClr val="F5F5F5"/>
                    </a:solidFill>
                  </a:tcPr>
                </a:tc>
                <a:tc>
                  <a:txBody>
                    <a:bodyPr/>
                    <a:lstStyle/>
                    <a:p>
                      <a:pPr algn="r" fontAlgn="ctr"/>
                      <a:r>
                        <a:rPr lang="en-IN" sz="1300">
                          <a:effectLst/>
                        </a:rPr>
                        <a:t>0.003934</a:t>
                      </a:r>
                    </a:p>
                  </a:txBody>
                  <a:tcPr marL="63990" marR="63990" marT="31995" marB="31995" anchor="ctr">
                    <a:lnL>
                      <a:noFill/>
                    </a:lnL>
                    <a:lnR>
                      <a:noFill/>
                    </a:lnR>
                    <a:lnT>
                      <a:noFill/>
                    </a:lnT>
                    <a:lnB>
                      <a:noFill/>
                    </a:lnB>
                    <a:solidFill>
                      <a:srgbClr val="F5F5F5"/>
                    </a:solidFill>
                  </a:tcPr>
                </a:tc>
                <a:extLst>
                  <a:ext uri="{0D108BD9-81ED-4DB2-BD59-A6C34878D82A}">
                    <a16:rowId xmlns:a16="http://schemas.microsoft.com/office/drawing/2014/main" val="3412908895"/>
                  </a:ext>
                </a:extLst>
              </a:tr>
              <a:tr h="253890">
                <a:tc>
                  <a:txBody>
                    <a:bodyPr/>
                    <a:lstStyle/>
                    <a:p>
                      <a:pPr algn="r" fontAlgn="ctr"/>
                      <a:r>
                        <a:rPr lang="en-IN" sz="1300" b="1">
                          <a:effectLst/>
                        </a:rPr>
                        <a:t>ceil</a:t>
                      </a:r>
                    </a:p>
                  </a:txBody>
                  <a:tcPr marL="63990" marR="63990" marT="31995" marB="31995" anchor="ctr">
                    <a:lnL>
                      <a:noFill/>
                    </a:lnL>
                    <a:lnR>
                      <a:noFill/>
                    </a:lnR>
                    <a:lnT>
                      <a:noFill/>
                    </a:lnT>
                    <a:lnB>
                      <a:noFill/>
                    </a:lnB>
                    <a:solidFill>
                      <a:srgbClr val="FFFFFF"/>
                    </a:solidFill>
                  </a:tcPr>
                </a:tc>
                <a:tc>
                  <a:txBody>
                    <a:bodyPr/>
                    <a:lstStyle/>
                    <a:p>
                      <a:pPr algn="r" fontAlgn="ctr"/>
                      <a:r>
                        <a:rPr lang="en-IN" sz="1300" dirty="0">
                          <a:effectLst/>
                        </a:rPr>
                        <a:t>0.002624</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553072534"/>
                  </a:ext>
                </a:extLst>
              </a:tr>
            </a:tbl>
          </a:graphicData>
        </a:graphic>
      </p:graphicFrame>
    </p:spTree>
    <p:extLst>
      <p:ext uri="{BB962C8B-B14F-4D97-AF65-F5344CB8AC3E}">
        <p14:creationId xmlns:p14="http://schemas.microsoft.com/office/powerpoint/2010/main" val="207328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408571" y="91729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3" name="TextBox 2">
            <a:extLst>
              <a:ext uri="{FF2B5EF4-FFF2-40B4-BE49-F238E27FC236}">
                <a16:creationId xmlns:a16="http://schemas.microsoft.com/office/drawing/2014/main" id="{B204946F-7E2D-3432-85E2-F058562DED46}"/>
              </a:ext>
            </a:extLst>
          </p:cNvPr>
          <p:cNvSpPr txBox="1"/>
          <p:nvPr/>
        </p:nvSpPr>
        <p:spPr>
          <a:xfrm>
            <a:off x="185195" y="2164466"/>
            <a:ext cx="10475089" cy="2308324"/>
          </a:xfrm>
          <a:prstGeom prst="rect">
            <a:avLst/>
          </a:prstGeom>
          <a:noFill/>
        </p:spPr>
        <p:txBody>
          <a:bodyPr wrap="square" rtlCol="0">
            <a:spAutoFit/>
          </a:bodyPr>
          <a:lstStyle/>
          <a:p>
            <a:r>
              <a:rPr lang="en-IN" dirty="0"/>
              <a:t>Recommendations for seller:</a:t>
            </a:r>
          </a:p>
          <a:p>
            <a:pPr marL="285750" indent="-285750">
              <a:buFont typeface="Arial" panose="020B0604020202020204" pitchFamily="34" charset="0"/>
              <a:buChar char="•"/>
            </a:pPr>
            <a:r>
              <a:rPr lang="en-IN" dirty="0"/>
              <a:t>Seller should invest in quality of the house to get more price for the house as it has a very big impact on the price of the house.</a:t>
            </a:r>
          </a:p>
          <a:p>
            <a:pPr marL="285750" indent="-285750">
              <a:buFont typeface="Arial" panose="020B0604020202020204" pitchFamily="34" charset="0"/>
              <a:buChar char="•"/>
            </a:pPr>
            <a:r>
              <a:rPr lang="en-IN" dirty="0"/>
              <a:t>He can also invest in furnishing the house to increase the price of the property. </a:t>
            </a:r>
          </a:p>
          <a:p>
            <a:pPr marL="285750" indent="-285750">
              <a:buFont typeface="Arial" panose="020B0604020202020204" pitchFamily="34" charset="0"/>
              <a:buChar char="•"/>
            </a:pPr>
            <a:r>
              <a:rPr lang="en-IN" dirty="0"/>
              <a:t>He should also not try to increase the floors because it will take a lot of investment but the process will not increase as much.</a:t>
            </a:r>
          </a:p>
          <a:p>
            <a:pPr marL="285750" indent="-285750">
              <a:buFont typeface="Arial" panose="020B0604020202020204" pitchFamily="34" charset="0"/>
              <a:buChar char="•"/>
            </a:pPr>
            <a:r>
              <a:rPr lang="en-IN" dirty="0"/>
              <a:t>He should try bring more people to view the property as we see that it has an impact on the price of the property, probably because there are more bidders for the house.</a:t>
            </a:r>
          </a:p>
        </p:txBody>
      </p:sp>
      <p:sp>
        <p:nvSpPr>
          <p:cNvPr id="4" name="TextBox 3">
            <a:extLst>
              <a:ext uri="{FF2B5EF4-FFF2-40B4-BE49-F238E27FC236}">
                <a16:creationId xmlns:a16="http://schemas.microsoft.com/office/drawing/2014/main" id="{5F847C8F-051D-B8DF-08D0-6D1A9E730DBB}"/>
              </a:ext>
            </a:extLst>
          </p:cNvPr>
          <p:cNvSpPr txBox="1"/>
          <p:nvPr/>
        </p:nvSpPr>
        <p:spPr>
          <a:xfrm>
            <a:off x="185195" y="4740377"/>
            <a:ext cx="10602410" cy="1200329"/>
          </a:xfrm>
          <a:prstGeom prst="rect">
            <a:avLst/>
          </a:prstGeom>
          <a:noFill/>
        </p:spPr>
        <p:txBody>
          <a:bodyPr wrap="square" rtlCol="0">
            <a:spAutoFit/>
          </a:bodyPr>
          <a:lstStyle/>
          <a:p>
            <a:r>
              <a:rPr lang="en-IN" dirty="0"/>
              <a:t>Recommendations for buyer:</a:t>
            </a:r>
          </a:p>
          <a:p>
            <a:pPr marL="285750" indent="-285750">
              <a:buFont typeface="Arial" panose="020B0604020202020204" pitchFamily="34" charset="0"/>
              <a:buChar char="•"/>
            </a:pPr>
            <a:r>
              <a:rPr lang="en-IN" dirty="0"/>
              <a:t>A buyer should check for a different location or property in another zip code to have the same level of quality and furnishing in a house.</a:t>
            </a:r>
          </a:p>
          <a:p>
            <a:pPr marL="285750" indent="-285750">
              <a:buFont typeface="Arial" panose="020B0604020202020204" pitchFamily="34" charset="0"/>
              <a:buChar char="•"/>
            </a:pPr>
            <a:r>
              <a:rPr lang="en-IN" dirty="0"/>
              <a:t>Buyer may also compromise on number of bath rooms to get a lower price for the property.</a:t>
            </a:r>
          </a:p>
        </p:txBody>
      </p:sp>
    </p:spTree>
    <p:extLst>
      <p:ext uri="{BB962C8B-B14F-4D97-AF65-F5344CB8AC3E}">
        <p14:creationId xmlns:p14="http://schemas.microsoft.com/office/powerpoint/2010/main" val="202373415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2165</TotalTime>
  <Words>943</Words>
  <Application>Microsoft Office PowerPoint</Application>
  <PresentationFormat>Widescreen</PresentationFormat>
  <Paragraphs>232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Saurabh Dharmadhikari</cp:lastModifiedBy>
  <cp:revision>70</cp:revision>
  <dcterms:created xsi:type="dcterms:W3CDTF">2019-12-31T09:37:22Z</dcterms:created>
  <dcterms:modified xsi:type="dcterms:W3CDTF">2022-12-23T18:07:19Z</dcterms:modified>
</cp:coreProperties>
</file>