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46" r:id="rId2"/>
    <p:sldMasterId id="2147483939" r:id="rId3"/>
  </p:sldMasterIdLst>
  <p:notesMasterIdLst>
    <p:notesMasterId r:id="rId17"/>
  </p:notesMasterIdLst>
  <p:handoutMasterIdLst>
    <p:handoutMasterId r:id="rId18"/>
  </p:handoutMasterIdLst>
  <p:sldIdLst>
    <p:sldId id="358" r:id="rId4"/>
    <p:sldId id="378" r:id="rId5"/>
    <p:sldId id="379" r:id="rId6"/>
    <p:sldId id="366" r:id="rId7"/>
    <p:sldId id="365" r:id="rId8"/>
    <p:sldId id="371" r:id="rId9"/>
    <p:sldId id="375" r:id="rId10"/>
    <p:sldId id="377" r:id="rId11"/>
    <p:sldId id="370" r:id="rId12"/>
    <p:sldId id="374" r:id="rId13"/>
    <p:sldId id="373" r:id="rId14"/>
    <p:sldId id="364" r:id="rId15"/>
    <p:sldId id="360" r:id="rId16"/>
  </p:sldIdLst>
  <p:sldSz cx="9906000" cy="6858000" type="A4"/>
  <p:notesSz cx="6797675" cy="9874250"/>
  <p:custDataLst>
    <p:tags r:id="rId19"/>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4">
          <p15:clr>
            <a:srgbClr val="A4A3A4"/>
          </p15:clr>
        </p15:guide>
        <p15:guide id="2" pos="5957">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2BFAF"/>
    <a:srgbClr val="ACB7B2"/>
    <a:srgbClr val="AF1C63"/>
    <a:srgbClr val="6A9529"/>
    <a:srgbClr val="00A0D6"/>
    <a:srgbClr val="0085B3"/>
    <a:srgbClr val="005B7C"/>
    <a:srgbClr val="909090"/>
    <a:srgbClr val="FFC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55" autoAdjust="0"/>
    <p:restoredTop sz="94564" autoAdjust="0"/>
  </p:normalViewPr>
  <p:slideViewPr>
    <p:cSldViewPr snapToGrid="0">
      <p:cViewPr varScale="1">
        <p:scale>
          <a:sx n="68" d="100"/>
          <a:sy n="68" d="100"/>
        </p:scale>
        <p:origin x="980" y="52"/>
      </p:cViewPr>
      <p:guideLst>
        <p:guide orient="horz" pos="954"/>
        <p:guide pos="5957"/>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90" d="100"/>
          <a:sy n="90" d="100"/>
        </p:scale>
        <p:origin x="-1982" y="2045"/>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tags" Target="tags/tag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en-US"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en-US" sz="800" dirty="0">
                <a:latin typeface="Arial" pitchFamily="34" charset="0"/>
                <a:cs typeface="Arial" pitchFamily="34" charset="0"/>
              </a:rPr>
              <a:t>© 2016 Capgemini. All rights reserved.</a:t>
            </a: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en-US" sz="800" smtClean="0">
                <a:latin typeface="Arial" pitchFamily="34" charset="0"/>
                <a:cs typeface="Arial" pitchFamily="34" charset="0"/>
              </a:rPr>
              <a:pPr/>
              <a:t>‹#›</a:t>
            </a:fld>
            <a:endParaRPr lang="en-US" sz="800">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3/1/2018</a:t>
            </a:fld>
            <a:endParaRPr lang="en-US"/>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5.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4.jpeg"/><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1.xml"/><Relationship Id="rId7" Type="http://schemas.openxmlformats.org/officeDocument/2006/relationships/oleObject" Target="../embeddings/oleObject12.bin"/><Relationship Id="rId2" Type="http://schemas.openxmlformats.org/officeDocument/2006/relationships/tags" Target="../tags/tag40.xml"/><Relationship Id="rId1" Type="http://schemas.openxmlformats.org/officeDocument/2006/relationships/vmlDrawing" Target="../drawings/vmlDrawing12.vml"/><Relationship Id="rId6" Type="http://schemas.openxmlformats.org/officeDocument/2006/relationships/image" Target="../media/image3.jpeg"/><Relationship Id="rId5" Type="http://schemas.openxmlformats.org/officeDocument/2006/relationships/slideMaster" Target="../slideMasters/slideMaster2.xml"/><Relationship Id="rId4" Type="http://schemas.openxmlformats.org/officeDocument/2006/relationships/tags" Target="../tags/tag42.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4.xml"/><Relationship Id="rId7" Type="http://schemas.openxmlformats.org/officeDocument/2006/relationships/oleObject" Target="../embeddings/oleObject13.bin"/><Relationship Id="rId2" Type="http://schemas.openxmlformats.org/officeDocument/2006/relationships/tags" Target="../tags/tag43.xml"/><Relationship Id="rId1" Type="http://schemas.openxmlformats.org/officeDocument/2006/relationships/vmlDrawing" Target="../drawings/vmlDrawing13.vml"/><Relationship Id="rId6" Type="http://schemas.openxmlformats.org/officeDocument/2006/relationships/image" Target="../media/image3.jpeg"/><Relationship Id="rId5" Type="http://schemas.openxmlformats.org/officeDocument/2006/relationships/slideMaster" Target="../slideMasters/slideMaster2.xml"/><Relationship Id="rId4" Type="http://schemas.openxmlformats.org/officeDocument/2006/relationships/tags" Target="../tags/tag45.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6.xml"/><Relationship Id="rId7" Type="http://schemas.openxmlformats.org/officeDocument/2006/relationships/image" Target="../media/image1.emf"/><Relationship Id="rId2" Type="http://schemas.openxmlformats.org/officeDocument/2006/relationships/tags" Target="../tags/tag55.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slideMaster" Target="../slideMasters/slideMaster3.xml"/><Relationship Id="rId4" Type="http://schemas.openxmlformats.org/officeDocument/2006/relationships/tags" Target="../tags/tag57.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emf"/><Relationship Id="rId2" Type="http://schemas.openxmlformats.org/officeDocument/2006/relationships/tags" Target="../tags/tag18.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5.bin"/><Relationship Id="rId2" Type="http://schemas.openxmlformats.org/officeDocument/2006/relationships/tags" Target="../tags/tag21.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6.xml"/><Relationship Id="rId7" Type="http://schemas.openxmlformats.org/officeDocument/2006/relationships/oleObject" Target="../embeddings/oleObject6.bin"/><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28.xml"/><Relationship Id="rId4"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image" Target="../media/image1.emf"/><Relationship Id="rId4" Type="http://schemas.openxmlformats.org/officeDocument/2006/relationships/tags" Target="../tags/tag31.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shutterstock_111035876.jpg"/>
          <p:cNvPicPr>
            <a:picLocks noChangeAspect="1"/>
          </p:cNvPicPr>
          <p:nvPr userDrawn="1"/>
        </p:nvPicPr>
        <p:blipFill>
          <a:blip r:embed="rId9" cstate="print"/>
          <a:srcRect b="6147"/>
          <a:stretch>
            <a:fillRect/>
          </a:stretch>
        </p:blipFill>
        <p:spPr>
          <a:xfrm>
            <a:off x="0" y="972965"/>
            <a:ext cx="9906000" cy="5885035"/>
          </a:xfrm>
          <a:prstGeom prst="rect">
            <a:avLst/>
          </a:prstGeom>
          <a:noFill/>
          <a:ln>
            <a:noFill/>
          </a:ln>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sp>
        <p:nvSpPr>
          <p:cNvPr id="17" name="Rectangle 7"/>
          <p:cNvSpPr/>
          <p:nvPr userDrawn="1">
            <p:custDataLst>
              <p:tags r:id="rId3"/>
            </p:custDataLst>
          </p:nvPr>
        </p:nvSpPr>
        <p:spPr bwMode="auto">
          <a:xfrm>
            <a:off x="1" y="0"/>
            <a:ext cx="9906318"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pic>
        <p:nvPicPr>
          <p:cNvPr id="11" name="Image 10" descr="Capgemini_logo.jpg"/>
          <p:cNvPicPr>
            <a:picLocks noChangeAspect="1"/>
          </p:cNvPicPr>
          <p:nvPr userDrawn="1"/>
        </p:nvPicPr>
        <p:blipFill>
          <a:blip r:embed="rId10" cstate="print"/>
          <a:stretch>
            <a:fillRect/>
          </a:stretch>
        </p:blipFill>
        <p:spPr>
          <a:xfrm>
            <a:off x="735690" y="658705"/>
            <a:ext cx="2880000"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138"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6"/>
            <a:ext cx="2880000" cy="229351"/>
          </a:xfrm>
          <a:prstGeom prst="rect">
            <a:avLst/>
          </a:prstGeom>
          <a:noFill/>
        </p:spPr>
      </p:pic>
      <p:sp>
        <p:nvSpPr>
          <p:cNvPr id="2" name="Title 1"/>
          <p:cNvSpPr>
            <a:spLocks noGrp="1"/>
          </p:cNvSpPr>
          <p:nvPr>
            <p:ph type="ctrTitle" hasCustomPrompt="1"/>
            <p:custDataLst>
              <p:tags r:id="rId6"/>
            </p:custDataLst>
          </p:nvPr>
        </p:nvSpPr>
        <p:spPr>
          <a:xfrm>
            <a:off x="0" y="2959925"/>
            <a:ext cx="4909457" cy="1098157"/>
          </a:xfrm>
        </p:spPr>
        <p:txBody>
          <a:bodyPr lIns="720000" tIns="33059" rIns="33059" bIns="33059" anchor="t"/>
          <a:lstStyle>
            <a:lvl1pPr marL="0" indent="0" algn="l">
              <a:defRPr sz="40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7"/>
            </p:custDataLst>
          </p:nvPr>
        </p:nvSpPr>
        <p:spPr>
          <a:xfrm>
            <a:off x="4865915" y="4949632"/>
            <a:ext cx="5040086"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Heading_Subtitl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203790" name="think-cell Slide" r:id="rId4" imgW="360" imgH="360" progId="">
                  <p:embed/>
                </p:oleObj>
              </mc:Choice>
              <mc:Fallback>
                <p:oleObj name="think-cell Slide" r:id="rId4" imgW="360" imgH="360" progId="">
                  <p:embed/>
                  <p:pic>
                    <p:nvPicPr>
                      <p:cNvPr id="4" name="Object 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nvPr>
        </p:nvSpPr>
        <p:spPr/>
        <p:txBody>
          <a:bodyPr/>
          <a:lstStyle>
            <a:lvl1pPr>
              <a:defRPr sz="2400"/>
            </a:lvl1pPr>
          </a:lstStyle>
          <a:p>
            <a:r>
              <a:rPr lang="en-US" noProof="0" dirty="0"/>
              <a:t>Click to edit Master title style</a:t>
            </a:r>
            <a:endParaRPr lang="en-US" dirty="0"/>
          </a:p>
        </p:txBody>
      </p:sp>
      <p:sp>
        <p:nvSpPr>
          <p:cNvPr id="8" name="Espace réservé du texte 7"/>
          <p:cNvSpPr>
            <a:spLocks noGrp="1"/>
          </p:cNvSpPr>
          <p:nvPr>
            <p:ph type="body" sz="quarter" idx="11" hasCustomPrompt="1"/>
          </p:nvPr>
        </p:nvSpPr>
        <p:spPr>
          <a:xfrm>
            <a:off x="273050" y="1412720"/>
            <a:ext cx="9359900" cy="288413"/>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Arial"/>
              </a:defRPr>
            </a:lvl1pPr>
          </a:lstStyle>
          <a:p>
            <a:pPr lvl="0"/>
            <a:r>
              <a:rPr lang="fr-FR" dirty="0"/>
              <a:t>Click to </a:t>
            </a:r>
            <a:r>
              <a:rPr lang="fr-FR" dirty="0" err="1"/>
              <a:t>edit</a:t>
            </a:r>
            <a:r>
              <a:rPr lang="fr-FR" dirty="0"/>
              <a:t> Master </a:t>
            </a:r>
            <a:r>
              <a:rPr lang="fr-FR" dirty="0" err="1"/>
              <a:t>text</a:t>
            </a:r>
            <a:r>
              <a:rPr lang="fr-FR" dirty="0"/>
              <a:t> style</a:t>
            </a:r>
          </a:p>
        </p:txBody>
      </p:sp>
      <p:sp>
        <p:nvSpPr>
          <p:cNvPr id="6" name="Date Placeholder 5"/>
          <p:cNvSpPr>
            <a:spLocks noGrp="1"/>
          </p:cNvSpPr>
          <p:nvPr>
            <p:ph type="dt" sz="half" idx="12"/>
          </p:nvPr>
        </p:nvSpPr>
        <p:spPr>
          <a:xfrm>
            <a:off x="6741831" y="6427223"/>
            <a:ext cx="2660643" cy="195814"/>
          </a:xfrm>
          <a:prstGeom prst="rect">
            <a:avLst/>
          </a:prstGeom>
        </p:spPr>
        <p:txBody>
          <a:bodyPr/>
          <a:lstStyle>
            <a:lvl1pPr>
              <a:defRPr/>
            </a:lvl1pPr>
          </a:lstStyle>
          <a:p>
            <a:pPr defTabSz="995445" eaLnBrk="0" hangingPunct="0">
              <a:lnSpc>
                <a:spcPct val="90000"/>
              </a:lnSpc>
              <a:spcBef>
                <a:spcPct val="10000"/>
              </a:spcBef>
              <a:defRPr/>
            </a:pPr>
            <a:endParaRPr lang="en-US" dirty="0">
              <a:solidFill>
                <a:srgbClr val="000000">
                  <a:lumMod val="50000"/>
                  <a:lumOff val="50000"/>
                </a:srgbClr>
              </a:solidFill>
            </a:endParaRPr>
          </a:p>
        </p:txBody>
      </p:sp>
      <p:sp>
        <p:nvSpPr>
          <p:cNvPr id="7" name="Slide Number Placeholder 6"/>
          <p:cNvSpPr>
            <a:spLocks noGrp="1"/>
          </p:cNvSpPr>
          <p:nvPr>
            <p:ph type="sldNum" sz="quarter" idx="13"/>
          </p:nvPr>
        </p:nvSpPr>
        <p:spPr>
          <a:xfrm>
            <a:off x="9560277" y="6653996"/>
            <a:ext cx="125034" cy="123111"/>
          </a:xfrm>
          <a:prstGeom prst="rect">
            <a:avLst/>
          </a:prstGeom>
        </p:spPr>
        <p:txBody>
          <a:bodyPr/>
          <a:lstStyle>
            <a:lvl1pPr>
              <a:defRPr/>
            </a:lvl1pPr>
          </a:lstStyle>
          <a:p>
            <a:fld id="{880BADDE-CEDF-4108-ADCD-25C7E5D681A5}" type="slidenum">
              <a:rPr lang="en-US" smtClean="0">
                <a:solidFill>
                  <a:srgbClr val="000000">
                    <a:lumMod val="50000"/>
                    <a:lumOff val="50000"/>
                  </a:srgbClr>
                </a:solidFill>
              </a:rPr>
              <a:pPr/>
              <a:t>‹#›</a:t>
            </a:fld>
            <a:endParaRPr lang="en-US" dirty="0">
              <a:solidFill>
                <a:srgbClr val="000000">
                  <a:lumMod val="50000"/>
                  <a:lumOff val="50000"/>
                </a:srgbClr>
              </a:solidFill>
            </a:endParaRPr>
          </a:p>
        </p:txBody>
      </p:sp>
      <p:sp>
        <p:nvSpPr>
          <p:cNvPr id="9" name="Footer Placeholder 8"/>
          <p:cNvSpPr>
            <a:spLocks noGrp="1"/>
          </p:cNvSpPr>
          <p:nvPr>
            <p:ph type="ftr" sz="quarter" idx="14"/>
          </p:nvPr>
        </p:nvSpPr>
        <p:spPr>
          <a:xfrm>
            <a:off x="6741831" y="6623402"/>
            <a:ext cx="2660643" cy="183502"/>
          </a:xfrm>
          <a:prstGeom prst="rect">
            <a:avLst/>
          </a:prstGeom>
        </p:spPr>
        <p:txBody>
          <a:bodyPr/>
          <a:lstStyle>
            <a:lvl1pPr>
              <a:defRPr/>
            </a:lvl1pPr>
          </a:lstStyle>
          <a:p>
            <a:endParaRPr lang="en-US" dirty="0">
              <a:solidFill>
                <a:srgbClr val="000000">
                  <a:lumMod val="50000"/>
                  <a:lumOff val="50000"/>
                </a:srgbClr>
              </a:solidFill>
            </a:endParaRPr>
          </a:p>
        </p:txBody>
      </p:sp>
    </p:spTree>
    <p:extLst>
      <p:ext uri="{BB962C8B-B14F-4D97-AF65-F5344CB8AC3E}">
        <p14:creationId xmlns:p14="http://schemas.microsoft.com/office/powerpoint/2010/main" val="2934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184721" y="0"/>
            <a:ext cx="9039254"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184720" y="1815352"/>
            <a:ext cx="950625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p:nvPr>
        </p:nvSpPr>
        <p:spPr>
          <a:xfrm>
            <a:off x="184721" y="1148607"/>
            <a:ext cx="9506250" cy="504056"/>
          </a:xfrm>
          <a:prstGeom prst="rect">
            <a:avLst/>
          </a:prstGeom>
        </p:spPr>
        <p:txBody>
          <a:bodyPr/>
          <a:lstStyle>
            <a:lvl1pPr>
              <a:defRPr>
                <a:solidFill>
                  <a:schemeClr val="accent2"/>
                </a:solidFill>
              </a:defRPr>
            </a:lvl1pPr>
          </a:lstStyle>
          <a:p>
            <a:pPr lvl="0"/>
            <a:r>
              <a:rPr lang="en-US"/>
              <a:t>Edit Master text styles</a:t>
            </a:r>
          </a:p>
        </p:txBody>
      </p:sp>
    </p:spTree>
    <p:extLst>
      <p:ext uri="{BB962C8B-B14F-4D97-AF65-F5344CB8AC3E}">
        <p14:creationId xmlns:p14="http://schemas.microsoft.com/office/powerpoint/2010/main" val="4028397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5" descr="shutterstock_111035876.jpg"/>
          <p:cNvPicPr>
            <a:picLocks noChangeAspect="1"/>
          </p:cNvPicPr>
          <p:nvPr userDrawn="1"/>
        </p:nvPicPr>
        <p:blipFill>
          <a:blip r:embed="rId6" cstate="print"/>
          <a:srcRect t="17534"/>
          <a:stretch>
            <a:fillRect/>
          </a:stretch>
        </p:blipFill>
        <p:spPr>
          <a:xfrm>
            <a:off x="0" y="0"/>
            <a:ext cx="9906000" cy="5171041"/>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7570" name="think-cell Slide" r:id="rId7" imgW="360" imgH="360" progId="">
                  <p:embed/>
                </p:oleObj>
              </mc:Choice>
              <mc:Fallback>
                <p:oleObj name="think-cell Slide" r:id="rId7" imgW="360" imgH="360" progId="">
                  <p:embed/>
                  <p:pic>
                    <p:nvPicPr>
                      <p:cNvPr id="0" name="Object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88"/>
            <a:ext cx="9906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a:t>Click to edit Master text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8" name="Image 7" descr="shutterstock_111035876.jpg"/>
          <p:cNvPicPr>
            <a:picLocks noChangeAspect="1"/>
          </p:cNvPicPr>
          <p:nvPr userDrawn="1"/>
        </p:nvPicPr>
        <p:blipFill>
          <a:blip r:embed="rId6" cstate="print"/>
          <a:srcRect b="14783"/>
          <a:stretch>
            <a:fillRect/>
          </a:stretch>
        </p:blipFill>
        <p:spPr>
          <a:xfrm>
            <a:off x="0" y="1514475"/>
            <a:ext cx="9906000" cy="5343525"/>
          </a:xfrm>
          <a:prstGeom prst="rect">
            <a:avLst/>
          </a:prstGeom>
          <a:noFill/>
          <a:ln>
            <a:noFill/>
          </a:ln>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94674" name="think-cell Slide" r:id="rId7" imgW="360" imgH="360" progId="">
                  <p:embed/>
                </p:oleObj>
              </mc:Choice>
              <mc:Fallback>
                <p:oleObj name="think-cell Slide" r:id="rId7" imgW="360" imgH="360" progId="">
                  <p:embed/>
                  <p:pic>
                    <p:nvPicPr>
                      <p:cNvPr id="0" name="Picture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a:t>Click to edit Master text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1" y="1"/>
          <a:ext cx="147061" cy="143985"/>
        </p:xfrm>
        <a:graphic>
          <a:graphicData uri="http://schemas.openxmlformats.org/presentationml/2006/ole">
            <mc:AlternateContent xmlns:mc="http://schemas.openxmlformats.org/markup-compatibility/2006">
              <mc:Choice xmlns:v="urn:schemas-microsoft-com:vml" Requires="v">
                <p:oleObj spid="_x0000_s199794" name="think-cell Slide" r:id="rId6" imgW="360" imgH="360" progId="">
                  <p:embed/>
                </p:oleObj>
              </mc:Choice>
              <mc:Fallback>
                <p:oleObj name="think-cell Slide" r:id="rId6" imgW="360" imgH="360" progId="">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904793"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a:solidFill>
                  <a:schemeClr val="bg1"/>
                </a:solidFill>
                <a:latin typeface="Arial" pitchFamily="34" charset="0"/>
                <a:cs typeface="Arial" pitchFamily="34" charset="0"/>
              </a:rPr>
              <a:t>© 2016 Capgemini. All rights reserved. Rightshore</a:t>
            </a:r>
            <a:r>
              <a:rPr lang="en-US" sz="600" b="0" baseline="30000" dirty="0">
                <a:solidFill>
                  <a:schemeClr val="bg1"/>
                </a:solidFill>
                <a:latin typeface="Arial" pitchFamily="34" charset="0"/>
                <a:cs typeface="Arial" pitchFamily="34" charset="0"/>
              </a:rPr>
              <a:t>®  </a:t>
            </a:r>
            <a:r>
              <a:rPr lang="en-US" sz="600" b="0" baseline="0" dirty="0">
                <a:solidFill>
                  <a:schemeClr val="bg1"/>
                </a:solidFill>
                <a:latin typeface="Arial" pitchFamily="34" charset="0"/>
                <a:cs typeface="Arial" pitchFamily="34" charset="0"/>
              </a:rPr>
              <a:t>is a trademark belonging to Capgemini.</a:t>
            </a:r>
            <a:endParaRPr lang="en-US" sz="600" b="0" kern="0" noProof="1">
              <a:solidFill>
                <a:schemeClr val="bg1"/>
              </a:solidFill>
              <a:latin typeface="Arial" pitchFamily="34" charset="0"/>
              <a:cs typeface="Arial" pitchFamily="34" charset="0"/>
            </a:endParaRPr>
          </a:p>
        </p:txBody>
      </p:sp>
      <p:sp>
        <p:nvSpPr>
          <p:cNvPr id="9" name="Rectangle 9"/>
          <p:cNvSpPr>
            <a:spLocks noChangeArrowheads="1"/>
          </p:cNvSpPr>
          <p:nvPr userDrawn="1">
            <p:custDataLst>
              <p:tags r:id="rId4"/>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a:cs typeface="Arial"/>
              </a:rPr>
              <a:t>About Capgemini</a:t>
            </a:r>
            <a:endParaRPr lang="en-US" sz="1000" dirty="0">
              <a:solidFill>
                <a:schemeClr val="bg1"/>
              </a:solidFill>
              <a:latin typeface="Arial" pitchFamily="34" charset="0"/>
              <a:cs typeface="Arial" pitchFamily="34" charset="0"/>
            </a:endParaRPr>
          </a:p>
          <a:p>
            <a:pPr marL="0" indent="0" algn="just"/>
            <a:endParaRPr lang="en-US" sz="1000" dirty="0">
              <a:solidFill>
                <a:schemeClr val="bg1"/>
              </a:solidFill>
              <a:latin typeface="Arial" pitchFamily="34" charset="0"/>
              <a:cs typeface="Arial" pitchFamily="34" charset="0"/>
            </a:endParaRPr>
          </a:p>
          <a:p>
            <a:r>
              <a:rPr lang="en-US" sz="1000" kern="1200" dirty="0">
                <a:solidFill>
                  <a:schemeClr val="bg1"/>
                </a:solidFill>
                <a:latin typeface="+mn-lt"/>
                <a:ea typeface="+mn-ea"/>
                <a:cs typeface="+mn-cs"/>
              </a:rPr>
              <a:t>With more than 180,000 people in over 40 countries, Capgemini is one of the world's foremost providers of consulting, technology and outsourcing services. The Group reported 2015 global revenues of EUR 11.9 billion. </a:t>
            </a:r>
          </a:p>
          <a:p>
            <a:endParaRPr lang="en-US" sz="1000" kern="1200" dirty="0">
              <a:solidFill>
                <a:schemeClr val="bg1"/>
              </a:solidFill>
              <a:latin typeface="+mn-lt"/>
              <a:ea typeface="+mn-ea"/>
              <a:cs typeface="+mn-cs"/>
            </a:endParaRPr>
          </a:p>
          <a:p>
            <a:r>
              <a:rPr lang="en-US" sz="1000" kern="1200" dirty="0">
                <a:solidFill>
                  <a:schemeClr val="bg1"/>
                </a:solidFill>
                <a:latin typeface="+mn-lt"/>
                <a:ea typeface="+mn-ea"/>
                <a:cs typeface="+mn-cs"/>
              </a:rPr>
              <a:t>Together with its clients, Capgemini creates and delivers business, technology and digital solutions that fit their needs, enabling them to achieve innovation and competitiveness. A deeply multicultural organization, Capgemini has developed its own way of working, the Collaborative Business </a:t>
            </a:r>
            <a:r>
              <a:rPr lang="en-US" sz="1000" kern="1200" dirty="0" err="1">
                <a:solidFill>
                  <a:schemeClr val="bg1"/>
                </a:solidFill>
                <a:latin typeface="+mn-lt"/>
                <a:ea typeface="+mn-ea"/>
                <a:cs typeface="+mn-cs"/>
              </a:rPr>
              <a:t>Experience</a:t>
            </a:r>
            <a:r>
              <a:rPr lang="en-US" sz="1000" kern="1200" baseline="30000" dirty="0" err="1">
                <a:solidFill>
                  <a:schemeClr val="bg1"/>
                </a:solidFill>
                <a:latin typeface="+mn-lt"/>
                <a:ea typeface="+mn-ea"/>
                <a:cs typeface="+mn-cs"/>
              </a:rPr>
              <a:t>TM</a:t>
            </a:r>
            <a:r>
              <a:rPr lang="en-US" sz="1000" kern="1200" dirty="0">
                <a:solidFill>
                  <a:schemeClr val="bg1"/>
                </a:solidFill>
                <a:latin typeface="+mn-lt"/>
                <a:ea typeface="+mn-ea"/>
                <a:cs typeface="+mn-cs"/>
              </a:rPr>
              <a:t>, and draws on </a:t>
            </a:r>
            <a:r>
              <a:rPr lang="en-US" sz="1000" kern="1200" dirty="0" err="1">
                <a:solidFill>
                  <a:schemeClr val="bg1"/>
                </a:solidFill>
                <a:latin typeface="+mn-lt"/>
                <a:ea typeface="+mn-ea"/>
                <a:cs typeface="+mn-cs"/>
              </a:rPr>
              <a:t>Rightshore</a:t>
            </a:r>
            <a:r>
              <a:rPr lang="en-US" sz="1000" b="1" kern="1200" baseline="30000" dirty="0">
                <a:solidFill>
                  <a:schemeClr val="bg1"/>
                </a:solidFill>
                <a:latin typeface="+mn-lt"/>
                <a:ea typeface="+mn-ea"/>
                <a:cs typeface="+mn-cs"/>
              </a:rPr>
              <a:t>®</a:t>
            </a:r>
            <a:r>
              <a:rPr lang="en-US" sz="1000" kern="1200" dirty="0">
                <a:solidFill>
                  <a:schemeClr val="bg1"/>
                </a:solidFill>
                <a:latin typeface="+mn-lt"/>
                <a:ea typeface="+mn-ea"/>
                <a:cs typeface="+mn-cs"/>
              </a:rPr>
              <a:t>, its worldwide delivery model.</a:t>
            </a:r>
            <a:endParaRPr lang="fr-FR" sz="1000" kern="1200" dirty="0">
              <a:solidFill>
                <a:schemeClr val="bg1"/>
              </a:solidFill>
              <a:latin typeface="+mn-lt"/>
              <a:ea typeface="+mn-ea"/>
              <a:cs typeface="+mn-cs"/>
            </a:endParaRPr>
          </a:p>
          <a:p>
            <a:pPr algn="just"/>
            <a:endParaRPr lang="fr-FR" sz="1000" kern="1200" dirty="0">
              <a:solidFill>
                <a:schemeClr val="bg1"/>
              </a:solidFill>
              <a:latin typeface="+mn-lt"/>
              <a:ea typeface="+mn-ea"/>
              <a:cs typeface="+mn-cs"/>
            </a:endParaRPr>
          </a:p>
        </p:txBody>
      </p:sp>
      <p:pic>
        <p:nvPicPr>
          <p:cNvPr id="10" name="Image 9" descr="ppt_Label_CBE.png"/>
          <p:cNvPicPr>
            <a:picLocks noChangeAspect="1"/>
          </p:cNvPicPr>
          <p:nvPr userDrawn="1"/>
        </p:nvPicPr>
        <p:blipFill>
          <a:blip r:embed="rId8" cstate="email"/>
          <a:stretch>
            <a:fillRect/>
          </a:stretch>
        </p:blipFill>
        <p:spPr>
          <a:xfrm>
            <a:off x="814448" y="3458687"/>
            <a:ext cx="576000" cy="57600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0161"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custDataLst>
              <p:tags r:id="rId3"/>
            </p:custDataLst>
          </p:nvPr>
        </p:nvSpPr>
        <p:spPr>
          <a:xfrm>
            <a:off x="4904792"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a:solidFill>
                  <a:schemeClr val="bg1"/>
                </a:solidFill>
                <a:latin typeface="Arial" pitchFamily="34" charset="0"/>
                <a:cs typeface="Arial" pitchFamily="34" charset="0"/>
              </a:rPr>
              <a:t>© 2016 Capgemini. All rights reserved.</a:t>
            </a:r>
            <a:r>
              <a:rPr lang="en-US" sz="600" b="0" baseline="0" dirty="0">
                <a:solidFill>
                  <a:schemeClr val="bg1"/>
                </a:solidFill>
                <a:latin typeface="Arial" pitchFamily="34" charset="0"/>
                <a:cs typeface="Arial" pitchFamily="34" charset="0"/>
              </a:rPr>
              <a:t>.</a:t>
            </a:r>
            <a:endParaRPr lang="en-US" sz="600" b="0" kern="0" noProof="1">
              <a:solidFill>
                <a:schemeClr val="bg1"/>
              </a:solidFill>
              <a:latin typeface="Arial" pitchFamily="34" charset="0"/>
              <a:cs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8530" name="think-cell Slide" r:id="rId5" imgW="360" imgH="360" progId="">
                  <p:embed/>
                </p:oleObj>
              </mc:Choice>
              <mc:Fallback>
                <p:oleObj name="think-cell Slide" r:id="rId5" imgW="360" imgH="360" progId="">
                  <p:embed/>
                  <p:pic>
                    <p:nvPicPr>
                      <p:cNvPr id="0"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981400"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314326" y="962025"/>
            <a:ext cx="3124200"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a:t>Click here to edit master text</a:t>
            </a:r>
          </a:p>
        </p:txBody>
      </p:sp>
      <p:sp>
        <p:nvSpPr>
          <p:cNvPr id="10" name="Espace réservé du contenu 9"/>
          <p:cNvSpPr>
            <a:spLocks noGrp="1"/>
          </p:cNvSpPr>
          <p:nvPr>
            <p:ph sz="quarter" idx="10"/>
          </p:nvPr>
        </p:nvSpPr>
        <p:spPr>
          <a:xfrm>
            <a:off x="4140000" y="1512000"/>
            <a:ext cx="5256213" cy="4788000"/>
          </a:xfrm>
        </p:spPr>
        <p:txBody>
          <a:bodyPr/>
          <a:lstStyle/>
          <a:p>
            <a:pPr lvl="0"/>
            <a:r>
              <a:rPr lang="en-US"/>
              <a:t>Edit Master text styles</a:t>
            </a:r>
          </a:p>
          <a:p>
            <a:pPr lvl="1"/>
            <a:r>
              <a:rPr lang="en-US"/>
              <a:t>Second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8898"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9922" name="think-cell Slide" r:id="rId7" imgW="360" imgH="360" progId="">
                  <p:embed/>
                </p:oleObj>
              </mc:Choice>
              <mc:Fallback>
                <p:oleObj name="think-cell Slide" r:id="rId7" imgW="360" imgH="360" progId="">
                  <p:embed/>
                  <p:pic>
                    <p:nvPicPr>
                      <p:cNvPr id="0" name="Object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2111956"/>
            <a:ext cx="9582608"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23487" y="1495447"/>
            <a:ext cx="9598643"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4017"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14709" y="1533439"/>
            <a:ext cx="4502138"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5022838" y="1533440"/>
            <a:ext cx="4502138"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2993" name="think-cell Slide" r:id="rId9" imgW="360" imgH="360" progId="">
                  <p:embed/>
                </p:oleObj>
              </mc:Choice>
              <mc:Fallback>
                <p:oleObj name="think-cell Slide" r:id="rId9" imgW="360" imgH="360" progId="">
                  <p:embed/>
                  <p:pic>
                    <p:nvPicPr>
                      <p:cNvPr id="0" name="Picture 1"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37533" y="1436915"/>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37533" y="3820890"/>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1969"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76913"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9.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tags" Target="../tags/tag8.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jpeg"/><Relationship Id="rId5" Type="http://schemas.openxmlformats.org/officeDocument/2006/relationships/slideLayout" Target="../slideLayouts/slideLayout5.xml"/><Relationship Id="rId15" Type="http://schemas.openxmlformats.org/officeDocument/2006/relationships/tags" Target="../tags/tag3.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1.emf"/><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oleObject" Target="../embeddings/oleObject11.bin"/><Relationship Id="rId5" Type="http://schemas.openxmlformats.org/officeDocument/2006/relationships/tags" Target="../tags/tag39.xml"/><Relationship Id="rId4" Type="http://schemas.openxmlformats.org/officeDocument/2006/relationships/vmlDrawing" Target="../drawings/vmlDrawing11.v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tags" Target="../tags/tag54.xml"/><Relationship Id="rId18" Type="http://schemas.openxmlformats.org/officeDocument/2006/relationships/image" Target="../media/image6.png"/><Relationship Id="rId26" Type="http://schemas.openxmlformats.org/officeDocument/2006/relationships/image" Target="../media/image10.gif"/><Relationship Id="rId3" Type="http://schemas.openxmlformats.org/officeDocument/2006/relationships/theme" Target="../theme/theme3.xml"/><Relationship Id="rId21" Type="http://schemas.openxmlformats.org/officeDocument/2006/relationships/hyperlink" Target="http://www.twitter.com/capgemini" TargetMode="External"/><Relationship Id="rId7" Type="http://schemas.openxmlformats.org/officeDocument/2006/relationships/tags" Target="../tags/tag48.xml"/><Relationship Id="rId12" Type="http://schemas.openxmlformats.org/officeDocument/2006/relationships/tags" Target="../tags/tag53.xml"/><Relationship Id="rId17" Type="http://schemas.openxmlformats.org/officeDocument/2006/relationships/hyperlink" Target="http://www.facebook.com/Capgemini" TargetMode="External"/><Relationship Id="rId25" Type="http://schemas.openxmlformats.org/officeDocument/2006/relationships/hyperlink" Target="http://www.slideshare.net/capgemini" TargetMode="External"/><Relationship Id="rId2" Type="http://schemas.openxmlformats.org/officeDocument/2006/relationships/slideLayout" Target="../slideLayouts/slideLayout15.xml"/><Relationship Id="rId16" Type="http://schemas.openxmlformats.org/officeDocument/2006/relationships/image" Target="../media/image5.emf"/><Relationship Id="rId20" Type="http://schemas.openxmlformats.org/officeDocument/2006/relationships/image" Target="../media/image7.png"/><Relationship Id="rId1" Type="http://schemas.openxmlformats.org/officeDocument/2006/relationships/slideLayout" Target="../slideLayouts/slideLayout14.xml"/><Relationship Id="rId6" Type="http://schemas.openxmlformats.org/officeDocument/2006/relationships/tags" Target="../tags/tag47.xml"/><Relationship Id="rId11" Type="http://schemas.openxmlformats.org/officeDocument/2006/relationships/tags" Target="../tags/tag52.xml"/><Relationship Id="rId24" Type="http://schemas.openxmlformats.org/officeDocument/2006/relationships/image" Target="../media/image9.png"/><Relationship Id="rId5" Type="http://schemas.openxmlformats.org/officeDocument/2006/relationships/tags" Target="../tags/tag46.xml"/><Relationship Id="rId15" Type="http://schemas.openxmlformats.org/officeDocument/2006/relationships/image" Target="../media/image1.emf"/><Relationship Id="rId23" Type="http://schemas.openxmlformats.org/officeDocument/2006/relationships/hyperlink" Target="http://www.youtube.com/capgeminimedia" TargetMode="External"/><Relationship Id="rId10" Type="http://schemas.openxmlformats.org/officeDocument/2006/relationships/tags" Target="../tags/tag51.xml"/><Relationship Id="rId19" Type="http://schemas.openxmlformats.org/officeDocument/2006/relationships/hyperlink" Target="http://www.linkedin.com/company/capgemini" TargetMode="External"/><Relationship Id="rId4" Type="http://schemas.openxmlformats.org/officeDocument/2006/relationships/vmlDrawing" Target="../drawings/vmlDrawing14.vml"/><Relationship Id="rId9" Type="http://schemas.openxmlformats.org/officeDocument/2006/relationships/tags" Target="../tags/tag50.xml"/><Relationship Id="rId14" Type="http://schemas.openxmlformats.org/officeDocument/2006/relationships/oleObject" Target="../embeddings/oleObject14.bin"/><Relationship Id="rId22" Type="http://schemas.openxmlformats.org/officeDocument/2006/relationships/image" Target="../media/image8.png"/><Relationship Id="rId27"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161" name="think-cell Slide" r:id="rId22" imgW="360" imgH="360" progId="">
                  <p:embed/>
                </p:oleObj>
              </mc:Choice>
              <mc:Fallback>
                <p:oleObj name="think-cell Slide" r:id="rId22" imgW="360" imgH="360" progId="">
                  <p:embed/>
                  <p:pic>
                    <p:nvPicPr>
                      <p:cNvPr id="0" name="Picture 1" hidden="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5"/>
            </p:custDataLst>
          </p:nvPr>
        </p:nvSpPr>
        <p:spPr>
          <a:xfrm>
            <a:off x="1" y="0"/>
            <a:ext cx="9905999" cy="1002135"/>
          </a:xfrm>
          <a:prstGeom prst="rect">
            <a:avLst/>
          </a:prstGeom>
        </p:spPr>
        <p:txBody>
          <a:bodyPr vert="horz" lIns="297529" tIns="33059" rIns="165294" bIns="33059" rtlCol="0" anchor="ctr">
            <a:noAutofit/>
          </a:bodyPr>
          <a:lstStyle/>
          <a:p>
            <a:r>
              <a:rPr lang="fr-FR" noProof="0" dirty="0"/>
              <a:t>Cliquez pour modifier le style du titre</a:t>
            </a:r>
            <a:endParaRPr lang="en-US" noProof="0" dirty="0"/>
          </a:p>
        </p:txBody>
      </p:sp>
      <p:sp>
        <p:nvSpPr>
          <p:cNvPr id="3" name="Text Placeholder 2"/>
          <p:cNvSpPr>
            <a:spLocks noGrp="1"/>
          </p:cNvSpPr>
          <p:nvPr>
            <p:ph type="body" idx="1"/>
            <p:custDataLst>
              <p:tags r:id="rId16"/>
            </p:custDataLst>
          </p:nvPr>
        </p:nvSpPr>
        <p:spPr>
          <a:xfrm>
            <a:off x="323392" y="1501977"/>
            <a:ext cx="9438125"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7"/>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8"/>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19"/>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a:solidFill>
                  <a:schemeClr val="tx2"/>
                </a:solidFill>
                <a:latin typeface="+mj-lt"/>
                <a:cs typeface="Helvetica Light"/>
              </a:rPr>
              <a:t>Copyright © Capgemini 2016. All Rights Reserved</a:t>
            </a:r>
          </a:p>
        </p:txBody>
      </p:sp>
      <p:sp>
        <p:nvSpPr>
          <p:cNvPr id="13" name="Rectangle 12"/>
          <p:cNvSpPr/>
          <p:nvPr>
            <p:custDataLst>
              <p:tags r:id="rId20"/>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a:solidFill>
                  <a:schemeClr val="tx2"/>
                </a:solidFill>
                <a:latin typeface="+mj-lt"/>
              </a:rPr>
              <a:t>Presentation Title | Date</a:t>
            </a:r>
          </a:p>
        </p:txBody>
      </p:sp>
      <p:cxnSp>
        <p:nvCxnSpPr>
          <p:cNvPr id="15" name="Straight Connector 5"/>
          <p:cNvCxnSpPr/>
          <p:nvPr>
            <p:custDataLst>
              <p:tags r:id="rId21"/>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4" cstate="print"/>
          <a:stretch>
            <a:fillRect/>
          </a:stretch>
        </p:blipFill>
        <p:spPr>
          <a:xfrm>
            <a:off x="118184" y="6419977"/>
            <a:ext cx="1440000" cy="343023"/>
          </a:xfrm>
          <a:prstGeom prst="rect">
            <a:avLst/>
          </a:prstGeom>
        </p:spPr>
      </p:pic>
    </p:spTree>
  </p:cSld>
  <p:clrMap bg1="lt1" tx1="dk1" bg2="lt2" tx2="dk2" accent1="accent1" accent2="accent2" accent3="accent3" accent4="accent4" accent5="accent5" accent6="accent6" hlink="hlink" folHlink="folHlink"/>
  <p:sldLayoutIdLst>
    <p:sldLayoutId id="2147483928" r:id="rId1"/>
    <p:sldLayoutId id="2147483989" r:id="rId2"/>
    <p:sldLayoutId id="2147483965" r:id="rId3"/>
    <p:sldLayoutId id="2147483966" r:id="rId4"/>
    <p:sldLayoutId id="2147483962" r:id="rId5"/>
    <p:sldLayoutId id="2147483963" r:id="rId6"/>
    <p:sldLayoutId id="2147483968" r:id="rId7"/>
    <p:sldLayoutId id="2147483964" r:id="rId8"/>
    <p:sldLayoutId id="2147483934" r:id="rId9"/>
    <p:sldLayoutId id="2147483992" r:id="rId10"/>
    <p:sldLayoutId id="2147483993" r:id="rId11"/>
  </p:sldLayoutIdLst>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9137" name="think-cell Slide" r:id="rId6" imgW="360" imgH="360" progId="">
                  <p:embed/>
                </p:oleObj>
              </mc:Choice>
              <mc:Fallback>
                <p:oleObj name="think-cell Slide" r:id="rId6" imgW="360" imgH="360" progId="">
                  <p:embed/>
                  <p:pic>
                    <p:nvPicPr>
                      <p:cNvPr id="0" name="Picture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71" r:id="rId1"/>
    <p:sldLayoutId id="2147483990"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233" name="think-cell Slide" r:id="rId14" imgW="360" imgH="360" progId="">
                  <p:embed/>
                </p:oleObj>
              </mc:Choice>
              <mc:Fallback>
                <p:oleObj name="think-cell Slide" r:id="rId14" imgW="360" imgH="360" progId="">
                  <p:embed/>
                  <p:pic>
                    <p:nvPicPr>
                      <p:cNvPr id="0" name="Picture 1"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6"/>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7"/>
            </p:custDataLst>
          </p:nvPr>
        </p:nvPicPr>
        <p:blipFill>
          <a:blip r:embed="rId16" cstate="email"/>
          <a:srcRect/>
          <a:stretch>
            <a:fillRect/>
          </a:stretch>
        </p:blipFill>
        <p:spPr bwMode="auto">
          <a:xfrm>
            <a:off x="6406875" y="1209254"/>
            <a:ext cx="2880000" cy="229353"/>
          </a:xfrm>
          <a:prstGeom prst="rect">
            <a:avLst/>
          </a:prstGeom>
          <a:noFill/>
        </p:spPr>
      </p:pic>
      <p:sp>
        <p:nvSpPr>
          <p:cNvPr id="15" name="Rectangle 14"/>
          <p:cNvSpPr/>
          <p:nvPr>
            <p:custDataLst>
              <p:tags r:id="rId8"/>
            </p:custDataLst>
          </p:nvPr>
        </p:nvSpPr>
        <p:spPr>
          <a:xfrm>
            <a:off x="6763620"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7"/>
          </p:cNvPr>
          <p:cNvPicPr>
            <a:picLocks noChangeAspect="1" noChangeArrowheads="1"/>
          </p:cNvPicPr>
          <p:nvPr>
            <p:custDataLst>
              <p:tags r:id="rId9"/>
            </p:custDataLst>
          </p:nvPr>
        </p:nvPicPr>
        <p:blipFill>
          <a:blip r:embed="rId18" cstate="email"/>
          <a:srcRect/>
          <a:stretch>
            <a:fillRect/>
          </a:stretch>
        </p:blipFill>
        <p:spPr bwMode="auto">
          <a:xfrm>
            <a:off x="7689877" y="5932547"/>
            <a:ext cx="278223" cy="263770"/>
          </a:xfrm>
          <a:prstGeom prst="rect">
            <a:avLst/>
          </a:prstGeom>
          <a:noFill/>
        </p:spPr>
      </p:pic>
      <p:pic>
        <p:nvPicPr>
          <p:cNvPr id="17" name="Picture 4" descr="C:\Users\UserSim\Desktop\DS_icons\128x128 shadows\linkedin.png">
            <a:hlinkClick r:id="rId19"/>
          </p:cNvPr>
          <p:cNvPicPr>
            <a:picLocks noChangeAspect="1" noChangeArrowheads="1"/>
          </p:cNvPicPr>
          <p:nvPr>
            <p:custDataLst>
              <p:tags r:id="rId10"/>
            </p:custDataLst>
          </p:nvPr>
        </p:nvPicPr>
        <p:blipFill>
          <a:blip r:embed="rId20" cstate="email"/>
          <a:srcRect/>
          <a:stretch>
            <a:fillRect/>
          </a:stretch>
        </p:blipFill>
        <p:spPr bwMode="auto">
          <a:xfrm>
            <a:off x="8025290" y="5932547"/>
            <a:ext cx="281313" cy="266700"/>
          </a:xfrm>
          <a:prstGeom prst="rect">
            <a:avLst/>
          </a:prstGeom>
          <a:noFill/>
        </p:spPr>
      </p:pic>
      <p:pic>
        <p:nvPicPr>
          <p:cNvPr id="18" name="Picture 5" descr="C:\Users\UserSim\Desktop\DS_icons\128x128 shadows\twitter.png">
            <a:hlinkClick r:id="rId21"/>
          </p:cNvPr>
          <p:cNvPicPr>
            <a:picLocks noChangeAspect="1" noChangeArrowheads="1"/>
          </p:cNvPicPr>
          <p:nvPr>
            <p:custDataLst>
              <p:tags r:id="rId11"/>
            </p:custDataLst>
          </p:nvPr>
        </p:nvPicPr>
        <p:blipFill>
          <a:blip r:embed="rId22" cstate="email"/>
          <a:srcRect/>
          <a:stretch>
            <a:fillRect/>
          </a:stretch>
        </p:blipFill>
        <p:spPr bwMode="auto">
          <a:xfrm>
            <a:off x="8654345" y="5932547"/>
            <a:ext cx="281313" cy="266700"/>
          </a:xfrm>
          <a:prstGeom prst="rect">
            <a:avLst/>
          </a:prstGeom>
          <a:noFill/>
        </p:spPr>
      </p:pic>
      <p:pic>
        <p:nvPicPr>
          <p:cNvPr id="19" name="Picture 6" descr="C:\Users\UserSim\Desktop\DS_icons\128x128 shadows\youtube.png">
            <a:hlinkClick r:id="rId23"/>
          </p:cNvPr>
          <p:cNvPicPr>
            <a:picLocks noChangeAspect="1" noChangeArrowheads="1"/>
          </p:cNvPicPr>
          <p:nvPr>
            <p:custDataLst>
              <p:tags r:id="rId12"/>
            </p:custDataLst>
          </p:nvPr>
        </p:nvPicPr>
        <p:blipFill>
          <a:blip r:embed="rId24" cstate="email"/>
          <a:srcRect/>
          <a:stretch>
            <a:fillRect/>
          </a:stretch>
        </p:blipFill>
        <p:spPr bwMode="auto">
          <a:xfrm>
            <a:off x="8992848" y="5932547"/>
            <a:ext cx="281313" cy="266700"/>
          </a:xfrm>
          <a:prstGeom prst="rect">
            <a:avLst/>
          </a:prstGeom>
          <a:noFill/>
        </p:spPr>
      </p:pic>
      <p:pic>
        <p:nvPicPr>
          <p:cNvPr id="20" name="Image 22" descr="Picto_Slideshare.gif">
            <a:hlinkClick r:id="rId25"/>
          </p:cNvPr>
          <p:cNvPicPr preferRelativeResize="0">
            <a:picLocks/>
          </p:cNvPicPr>
          <p:nvPr>
            <p:custDataLst>
              <p:tags r:id="rId13"/>
            </p:custDataLst>
          </p:nvPr>
        </p:nvPicPr>
        <p:blipFill>
          <a:blip r:embed="rId26" cstate="email"/>
          <a:srcRect l="4793" t="6316" r="5718" b="7969"/>
          <a:stretch>
            <a:fillRect/>
          </a:stretch>
        </p:blipFill>
        <p:spPr>
          <a:xfrm>
            <a:off x="8363793" y="5932547"/>
            <a:ext cx="233362"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7" cstate="print"/>
          <a:stretch>
            <a:fillRect/>
          </a:stretch>
        </p:blipFill>
        <p:spPr>
          <a:xfrm>
            <a:off x="747567" y="1014965"/>
            <a:ext cx="2880000" cy="686046"/>
          </a:xfrm>
          <a:prstGeom prst="rect">
            <a:avLst/>
          </a:prstGeom>
        </p:spPr>
      </p:pic>
    </p:spTree>
  </p:cSld>
  <p:clrMap bg1="lt1" tx1="dk1" bg2="lt2" tx2="dk2" accent1="accent1" accent2="accent2" accent3="accent3" accent4="accent4" accent5="accent5" accent6="accent6" hlink="hlink" folHlink="folHlink"/>
  <p:sldLayoutIdLst>
    <p:sldLayoutId id="2147483991" r:id="rId1"/>
    <p:sldLayoutId id="2147483961"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8.xml"/><Relationship Id="rId1" Type="http://schemas.openxmlformats.org/officeDocument/2006/relationships/vmlDrawing" Target="../drawings/vmlDrawing17.vml"/><Relationship Id="rId4" Type="http://schemas.openxmlformats.org/officeDocument/2006/relationships/image" Target="../media/image15.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a:t>Microservice</a:t>
            </a:r>
            <a:br>
              <a:rPr lang="en-US" dirty="0"/>
            </a:br>
            <a:r>
              <a:rPr lang="en-US" dirty="0"/>
              <a:t>POC</a:t>
            </a:r>
          </a:p>
        </p:txBody>
      </p:sp>
      <p:sp>
        <p:nvSpPr>
          <p:cNvPr id="3" name="Sous-titre 2"/>
          <p:cNvSpPr>
            <a:spLocks noGrp="1"/>
          </p:cNvSpPr>
          <p:nvPr>
            <p:ph type="subTitle" idx="1"/>
          </p:nvPr>
        </p:nvSpPr>
        <p:spPr/>
        <p:txBody>
          <a:bodyPr/>
          <a:lstStyle/>
          <a:p>
            <a:r>
              <a:rPr lang="en-GB" altLang="en-US" dirty="0" err="1"/>
              <a:t>Deinwagen</a:t>
            </a:r>
            <a:r>
              <a:rPr lang="en-GB" altLang="en-US" dirty="0"/>
              <a:t> -</a:t>
            </a:r>
            <a:r>
              <a:rPr lang="en-US" dirty="0"/>
              <a:t>Vehicle Order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0CF19-8256-48CF-8984-AB248418C587}"/>
              </a:ext>
            </a:extLst>
          </p:cNvPr>
          <p:cNvSpPr>
            <a:spLocks noGrp="1"/>
          </p:cNvSpPr>
          <p:nvPr>
            <p:ph type="title"/>
          </p:nvPr>
        </p:nvSpPr>
        <p:spPr/>
        <p:txBody>
          <a:bodyPr/>
          <a:lstStyle/>
          <a:p>
            <a:r>
              <a:rPr lang="en-IN" dirty="0" err="1"/>
              <a:t>Json</a:t>
            </a:r>
            <a:r>
              <a:rPr lang="en-IN" dirty="0"/>
              <a:t> Web token(JWT) – security cont..</a:t>
            </a:r>
          </a:p>
        </p:txBody>
      </p:sp>
      <p:pic>
        <p:nvPicPr>
          <p:cNvPr id="4" name="Content Placeholder 20">
            <a:extLst>
              <a:ext uri="{FF2B5EF4-FFF2-40B4-BE49-F238E27FC236}">
                <a16:creationId xmlns:a16="http://schemas.microsoft.com/office/drawing/2014/main" id="{AFF16C16-3644-4962-8439-6C8E0FBE6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047" y="1391992"/>
            <a:ext cx="8587819" cy="4537468"/>
          </a:xfrm>
          <a:prstGeom prst="rect">
            <a:avLst/>
          </a:prstGeom>
        </p:spPr>
      </p:pic>
    </p:spTree>
    <p:extLst>
      <p:ext uri="{BB962C8B-B14F-4D97-AF65-F5344CB8AC3E}">
        <p14:creationId xmlns:p14="http://schemas.microsoft.com/office/powerpoint/2010/main" val="4000642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D566F-FE29-47A5-B03A-40C9320BBC77}"/>
              </a:ext>
            </a:extLst>
          </p:cNvPr>
          <p:cNvSpPr>
            <a:spLocks noGrp="1"/>
          </p:cNvSpPr>
          <p:nvPr>
            <p:ph type="title"/>
          </p:nvPr>
        </p:nvSpPr>
        <p:spPr/>
        <p:txBody>
          <a:bodyPr/>
          <a:lstStyle/>
          <a:p>
            <a:r>
              <a:rPr lang="en-IN" dirty="0"/>
              <a:t>Architecture – approach 2</a:t>
            </a:r>
          </a:p>
        </p:txBody>
      </p:sp>
      <p:sp>
        <p:nvSpPr>
          <p:cNvPr id="4" name="Rectangle: Rounded Corners 3">
            <a:extLst>
              <a:ext uri="{FF2B5EF4-FFF2-40B4-BE49-F238E27FC236}">
                <a16:creationId xmlns:a16="http://schemas.microsoft.com/office/drawing/2014/main" id="{4A8C328E-B34B-4638-BB0A-0220454774FC}"/>
              </a:ext>
            </a:extLst>
          </p:cNvPr>
          <p:cNvSpPr/>
          <p:nvPr/>
        </p:nvSpPr>
        <p:spPr>
          <a:xfrm>
            <a:off x="3312862" y="1948727"/>
            <a:ext cx="603316" cy="2507530"/>
          </a:xfrm>
          <a:prstGeom prst="roundRect">
            <a:avLst/>
          </a:prstGeom>
          <a:solidFill>
            <a:schemeClr val="tx1">
              <a:lumMod val="25000"/>
              <a:lumOff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err="1">
                <a:solidFill>
                  <a:schemeClr val="tx2">
                    <a:lumMod val="50000"/>
                  </a:schemeClr>
                </a:solidFill>
              </a:rPr>
              <a:t>Zuul</a:t>
            </a:r>
            <a:r>
              <a:rPr lang="en-IN" sz="1200" dirty="0">
                <a:solidFill>
                  <a:schemeClr val="tx2">
                    <a:lumMod val="50000"/>
                  </a:schemeClr>
                </a:solidFill>
              </a:rPr>
              <a:t> API </a:t>
            </a:r>
          </a:p>
          <a:p>
            <a:pPr algn="ctr"/>
            <a:r>
              <a:rPr lang="en-IN" sz="1200" dirty="0">
                <a:solidFill>
                  <a:schemeClr val="tx2">
                    <a:lumMod val="50000"/>
                  </a:schemeClr>
                </a:solidFill>
              </a:rPr>
              <a:t>Gateway</a:t>
            </a:r>
          </a:p>
        </p:txBody>
      </p:sp>
      <p:sp>
        <p:nvSpPr>
          <p:cNvPr id="5" name="Rectangle: Rounded Corners 4">
            <a:extLst>
              <a:ext uri="{FF2B5EF4-FFF2-40B4-BE49-F238E27FC236}">
                <a16:creationId xmlns:a16="http://schemas.microsoft.com/office/drawing/2014/main" id="{2C92D1D8-1104-45B8-888D-122CF535C491}"/>
              </a:ext>
            </a:extLst>
          </p:cNvPr>
          <p:cNvSpPr/>
          <p:nvPr/>
        </p:nvSpPr>
        <p:spPr>
          <a:xfrm>
            <a:off x="4711656" y="1948727"/>
            <a:ext cx="804823" cy="2507530"/>
          </a:xfrm>
          <a:prstGeom prst="round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2">
                    <a:lumMod val="50000"/>
                  </a:schemeClr>
                </a:solidFill>
              </a:rPr>
              <a:t>Netflix Eureka Naming service</a:t>
            </a:r>
          </a:p>
        </p:txBody>
      </p:sp>
      <p:sp>
        <p:nvSpPr>
          <p:cNvPr id="6" name="Oval 5">
            <a:extLst>
              <a:ext uri="{FF2B5EF4-FFF2-40B4-BE49-F238E27FC236}">
                <a16:creationId xmlns:a16="http://schemas.microsoft.com/office/drawing/2014/main" id="{3B7CE752-A324-4055-A46D-DCEEE0482532}"/>
              </a:ext>
            </a:extLst>
          </p:cNvPr>
          <p:cNvSpPr/>
          <p:nvPr/>
        </p:nvSpPr>
        <p:spPr>
          <a:xfrm>
            <a:off x="6611693" y="2161148"/>
            <a:ext cx="1525441" cy="838986"/>
          </a:xfrm>
          <a:prstGeom prst="ellipse">
            <a:avLst/>
          </a:prstGeom>
          <a:solidFill>
            <a:schemeClr val="accent6">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200" dirty="0">
                <a:solidFill>
                  <a:schemeClr val="tx2">
                    <a:lumMod val="50000"/>
                  </a:schemeClr>
                </a:solidFill>
              </a:rPr>
              <a:t>Order Management service</a:t>
            </a:r>
          </a:p>
        </p:txBody>
      </p:sp>
      <p:sp>
        <p:nvSpPr>
          <p:cNvPr id="7" name="Oval 6">
            <a:extLst>
              <a:ext uri="{FF2B5EF4-FFF2-40B4-BE49-F238E27FC236}">
                <a16:creationId xmlns:a16="http://schemas.microsoft.com/office/drawing/2014/main" id="{583F8FB8-24D1-45C9-ACB3-7F67D189FCBF}"/>
              </a:ext>
            </a:extLst>
          </p:cNvPr>
          <p:cNvSpPr/>
          <p:nvPr/>
        </p:nvSpPr>
        <p:spPr>
          <a:xfrm>
            <a:off x="6638271" y="3347450"/>
            <a:ext cx="1480009" cy="838986"/>
          </a:xfrm>
          <a:prstGeom prst="ellipse">
            <a:avLst/>
          </a:prstGeom>
          <a:solidFill>
            <a:schemeClr val="accent6">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2">
                    <a:lumMod val="50000"/>
                  </a:schemeClr>
                </a:solidFill>
              </a:rPr>
              <a:t>Vehicle information service</a:t>
            </a:r>
          </a:p>
        </p:txBody>
      </p:sp>
      <p:sp>
        <p:nvSpPr>
          <p:cNvPr id="8" name="Cylinder 7">
            <a:extLst>
              <a:ext uri="{FF2B5EF4-FFF2-40B4-BE49-F238E27FC236}">
                <a16:creationId xmlns:a16="http://schemas.microsoft.com/office/drawing/2014/main" id="{686CE25C-787D-4076-8E98-7890EAEFA580}"/>
              </a:ext>
            </a:extLst>
          </p:cNvPr>
          <p:cNvSpPr/>
          <p:nvPr/>
        </p:nvSpPr>
        <p:spPr>
          <a:xfrm>
            <a:off x="8925624" y="2394610"/>
            <a:ext cx="809641" cy="375888"/>
          </a:xfrm>
          <a:prstGeom prst="can">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2">
                    <a:lumMod val="50000"/>
                  </a:schemeClr>
                </a:solidFill>
              </a:rPr>
              <a:t>DB</a:t>
            </a:r>
          </a:p>
        </p:txBody>
      </p:sp>
      <p:cxnSp>
        <p:nvCxnSpPr>
          <p:cNvPr id="10" name="Connector: Elbow 9">
            <a:extLst>
              <a:ext uri="{FF2B5EF4-FFF2-40B4-BE49-F238E27FC236}">
                <a16:creationId xmlns:a16="http://schemas.microsoft.com/office/drawing/2014/main" id="{FCCE9740-DD01-44BA-BBAF-A6616C8FC479}"/>
              </a:ext>
            </a:extLst>
          </p:cNvPr>
          <p:cNvCxnSpPr>
            <a:cxnSpLocks/>
            <a:stCxn id="6" idx="6"/>
            <a:endCxn id="8" idx="2"/>
          </p:cNvCxnSpPr>
          <p:nvPr/>
        </p:nvCxnSpPr>
        <p:spPr>
          <a:xfrm>
            <a:off x="8137134" y="2580641"/>
            <a:ext cx="788490" cy="1913"/>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4" name="Connector: Elbow 13">
            <a:extLst>
              <a:ext uri="{FF2B5EF4-FFF2-40B4-BE49-F238E27FC236}">
                <a16:creationId xmlns:a16="http://schemas.microsoft.com/office/drawing/2014/main" id="{B8C849E0-5097-41C9-A46E-881B00EC9003}"/>
              </a:ext>
            </a:extLst>
          </p:cNvPr>
          <p:cNvCxnSpPr>
            <a:stCxn id="5" idx="3"/>
            <a:endCxn id="6" idx="2"/>
          </p:cNvCxnSpPr>
          <p:nvPr/>
        </p:nvCxnSpPr>
        <p:spPr>
          <a:xfrm flipV="1">
            <a:off x="5516479" y="2580641"/>
            <a:ext cx="1095214" cy="62185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6" name="Connector: Elbow 15">
            <a:extLst>
              <a:ext uri="{FF2B5EF4-FFF2-40B4-BE49-F238E27FC236}">
                <a16:creationId xmlns:a16="http://schemas.microsoft.com/office/drawing/2014/main" id="{6F2E2CF3-9E94-4882-9105-362E7DCC486D}"/>
              </a:ext>
            </a:extLst>
          </p:cNvPr>
          <p:cNvCxnSpPr>
            <a:stCxn id="5" idx="3"/>
            <a:endCxn id="7" idx="2"/>
          </p:cNvCxnSpPr>
          <p:nvPr/>
        </p:nvCxnSpPr>
        <p:spPr>
          <a:xfrm>
            <a:off x="5516479" y="3202492"/>
            <a:ext cx="1121792" cy="56445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FD0672ED-CC8E-4F21-864E-9979EE04C661}"/>
              </a:ext>
            </a:extLst>
          </p:cNvPr>
          <p:cNvCxnSpPr>
            <a:stCxn id="4" idx="3"/>
            <a:endCxn id="5" idx="1"/>
          </p:cNvCxnSpPr>
          <p:nvPr/>
        </p:nvCxnSpPr>
        <p:spPr>
          <a:xfrm>
            <a:off x="3916178" y="3202492"/>
            <a:ext cx="79547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Rectangle: Rounded Corners 19">
            <a:extLst>
              <a:ext uri="{FF2B5EF4-FFF2-40B4-BE49-F238E27FC236}">
                <a16:creationId xmlns:a16="http://schemas.microsoft.com/office/drawing/2014/main" id="{F4636B7F-5E25-4CCE-97D8-5F7CB0D3970C}"/>
              </a:ext>
            </a:extLst>
          </p:cNvPr>
          <p:cNvSpPr/>
          <p:nvPr/>
        </p:nvSpPr>
        <p:spPr>
          <a:xfrm>
            <a:off x="1797231" y="2639854"/>
            <a:ext cx="834301" cy="1124753"/>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2">
                    <a:lumMod val="50000"/>
                  </a:schemeClr>
                </a:solidFill>
              </a:rPr>
              <a:t>Angular  App</a:t>
            </a:r>
          </a:p>
        </p:txBody>
      </p:sp>
      <p:pic>
        <p:nvPicPr>
          <p:cNvPr id="34" name="Picture 33">
            <a:extLst>
              <a:ext uri="{FF2B5EF4-FFF2-40B4-BE49-F238E27FC236}">
                <a16:creationId xmlns:a16="http://schemas.microsoft.com/office/drawing/2014/main" id="{DE378250-F273-427C-B82E-43A0C3A32941}"/>
              </a:ext>
            </a:extLst>
          </p:cNvPr>
          <p:cNvPicPr>
            <a:picLocks noChangeAspect="1"/>
          </p:cNvPicPr>
          <p:nvPr/>
        </p:nvPicPr>
        <p:blipFill>
          <a:blip r:embed="rId2"/>
          <a:stretch>
            <a:fillRect/>
          </a:stretch>
        </p:blipFill>
        <p:spPr>
          <a:xfrm>
            <a:off x="185994" y="2431124"/>
            <a:ext cx="629353" cy="569010"/>
          </a:xfrm>
          <a:prstGeom prst="rect">
            <a:avLst/>
          </a:prstGeom>
        </p:spPr>
      </p:pic>
      <p:pic>
        <p:nvPicPr>
          <p:cNvPr id="35" name="Picture 34">
            <a:extLst>
              <a:ext uri="{FF2B5EF4-FFF2-40B4-BE49-F238E27FC236}">
                <a16:creationId xmlns:a16="http://schemas.microsoft.com/office/drawing/2014/main" id="{1262288B-C7BA-41A6-BF41-942155FDB901}"/>
              </a:ext>
            </a:extLst>
          </p:cNvPr>
          <p:cNvPicPr>
            <a:picLocks noChangeAspect="1"/>
          </p:cNvPicPr>
          <p:nvPr/>
        </p:nvPicPr>
        <p:blipFill>
          <a:blip r:embed="rId3"/>
          <a:stretch>
            <a:fillRect/>
          </a:stretch>
        </p:blipFill>
        <p:spPr>
          <a:xfrm>
            <a:off x="471288" y="3249084"/>
            <a:ext cx="344059" cy="600645"/>
          </a:xfrm>
          <a:prstGeom prst="rect">
            <a:avLst/>
          </a:prstGeom>
        </p:spPr>
      </p:pic>
      <p:cxnSp>
        <p:nvCxnSpPr>
          <p:cNvPr id="37" name="Connector: Elbow 36">
            <a:extLst>
              <a:ext uri="{FF2B5EF4-FFF2-40B4-BE49-F238E27FC236}">
                <a16:creationId xmlns:a16="http://schemas.microsoft.com/office/drawing/2014/main" id="{31AB49F8-DAFE-4226-BDC5-A117B5846481}"/>
              </a:ext>
            </a:extLst>
          </p:cNvPr>
          <p:cNvCxnSpPr>
            <a:cxnSpLocks/>
            <a:stCxn id="34" idx="3"/>
          </p:cNvCxnSpPr>
          <p:nvPr/>
        </p:nvCxnSpPr>
        <p:spPr>
          <a:xfrm>
            <a:off x="815347" y="2715629"/>
            <a:ext cx="981884" cy="284505"/>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39" name="Connector: Elbow 38">
            <a:extLst>
              <a:ext uri="{FF2B5EF4-FFF2-40B4-BE49-F238E27FC236}">
                <a16:creationId xmlns:a16="http://schemas.microsoft.com/office/drawing/2014/main" id="{F304E08D-6357-40C8-AA83-196C78C6DBB2}"/>
              </a:ext>
            </a:extLst>
          </p:cNvPr>
          <p:cNvCxnSpPr>
            <a:cxnSpLocks/>
            <a:stCxn id="35" idx="3"/>
            <a:endCxn id="20" idx="1"/>
          </p:cNvCxnSpPr>
          <p:nvPr/>
        </p:nvCxnSpPr>
        <p:spPr>
          <a:xfrm flipV="1">
            <a:off x="815347" y="3202231"/>
            <a:ext cx="981884" cy="347176"/>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43" name="TextBox 42">
            <a:extLst>
              <a:ext uri="{FF2B5EF4-FFF2-40B4-BE49-F238E27FC236}">
                <a16:creationId xmlns:a16="http://schemas.microsoft.com/office/drawing/2014/main" id="{DE32C64D-43A0-45AC-ABC7-6A3A6A1B3D9D}"/>
              </a:ext>
            </a:extLst>
          </p:cNvPr>
          <p:cNvSpPr txBox="1"/>
          <p:nvPr/>
        </p:nvSpPr>
        <p:spPr>
          <a:xfrm>
            <a:off x="921980" y="2431124"/>
            <a:ext cx="582211" cy="261610"/>
          </a:xfrm>
          <a:prstGeom prst="rect">
            <a:avLst/>
          </a:prstGeom>
          <a:noFill/>
        </p:spPr>
        <p:txBody>
          <a:bodyPr wrap="none" rtlCol="0">
            <a:spAutoFit/>
          </a:bodyPr>
          <a:lstStyle/>
          <a:p>
            <a:r>
              <a:rPr lang="en-IN" sz="1100" dirty="0">
                <a:solidFill>
                  <a:schemeClr val="tx2">
                    <a:lumMod val="50000"/>
                  </a:schemeClr>
                </a:solidFill>
              </a:rPr>
              <a:t>http(s)</a:t>
            </a:r>
          </a:p>
        </p:txBody>
      </p:sp>
      <p:sp>
        <p:nvSpPr>
          <p:cNvPr id="44" name="TextBox 43">
            <a:extLst>
              <a:ext uri="{FF2B5EF4-FFF2-40B4-BE49-F238E27FC236}">
                <a16:creationId xmlns:a16="http://schemas.microsoft.com/office/drawing/2014/main" id="{22029C8A-2757-4C80-B8BF-DBEA0D130C39}"/>
              </a:ext>
            </a:extLst>
          </p:cNvPr>
          <p:cNvSpPr txBox="1"/>
          <p:nvPr/>
        </p:nvSpPr>
        <p:spPr>
          <a:xfrm>
            <a:off x="2573255" y="2911909"/>
            <a:ext cx="582211" cy="261610"/>
          </a:xfrm>
          <a:prstGeom prst="rect">
            <a:avLst/>
          </a:prstGeom>
          <a:noFill/>
        </p:spPr>
        <p:txBody>
          <a:bodyPr wrap="none" rtlCol="0">
            <a:spAutoFit/>
          </a:bodyPr>
          <a:lstStyle/>
          <a:p>
            <a:r>
              <a:rPr lang="en-IN" sz="1100" dirty="0">
                <a:solidFill>
                  <a:schemeClr val="tx2">
                    <a:lumMod val="50000"/>
                  </a:schemeClr>
                </a:solidFill>
              </a:rPr>
              <a:t>http(s)</a:t>
            </a:r>
          </a:p>
        </p:txBody>
      </p:sp>
      <p:sp>
        <p:nvSpPr>
          <p:cNvPr id="47" name="TextBox 46">
            <a:extLst>
              <a:ext uri="{FF2B5EF4-FFF2-40B4-BE49-F238E27FC236}">
                <a16:creationId xmlns:a16="http://schemas.microsoft.com/office/drawing/2014/main" id="{0C7AD41E-F5EE-455E-9399-24AC4BE4F152}"/>
              </a:ext>
            </a:extLst>
          </p:cNvPr>
          <p:cNvSpPr txBox="1"/>
          <p:nvPr/>
        </p:nvSpPr>
        <p:spPr>
          <a:xfrm>
            <a:off x="3991782" y="2911909"/>
            <a:ext cx="582211" cy="261610"/>
          </a:xfrm>
          <a:prstGeom prst="rect">
            <a:avLst/>
          </a:prstGeom>
          <a:noFill/>
        </p:spPr>
        <p:txBody>
          <a:bodyPr wrap="none" rtlCol="0">
            <a:spAutoFit/>
          </a:bodyPr>
          <a:lstStyle/>
          <a:p>
            <a:r>
              <a:rPr lang="en-IN" sz="1100" dirty="0">
                <a:solidFill>
                  <a:schemeClr val="tx2">
                    <a:lumMod val="50000"/>
                  </a:schemeClr>
                </a:solidFill>
              </a:rPr>
              <a:t>http(s)</a:t>
            </a:r>
          </a:p>
        </p:txBody>
      </p:sp>
      <p:sp>
        <p:nvSpPr>
          <p:cNvPr id="48" name="TextBox 47">
            <a:extLst>
              <a:ext uri="{FF2B5EF4-FFF2-40B4-BE49-F238E27FC236}">
                <a16:creationId xmlns:a16="http://schemas.microsoft.com/office/drawing/2014/main" id="{862A9EF2-700D-4A6D-BFA4-257884037212}"/>
              </a:ext>
            </a:extLst>
          </p:cNvPr>
          <p:cNvSpPr txBox="1"/>
          <p:nvPr/>
        </p:nvSpPr>
        <p:spPr>
          <a:xfrm>
            <a:off x="5816392" y="2217852"/>
            <a:ext cx="418704" cy="261610"/>
          </a:xfrm>
          <a:prstGeom prst="rect">
            <a:avLst/>
          </a:prstGeom>
          <a:noFill/>
        </p:spPr>
        <p:txBody>
          <a:bodyPr wrap="none" rtlCol="0">
            <a:spAutoFit/>
          </a:bodyPr>
          <a:lstStyle/>
          <a:p>
            <a:r>
              <a:rPr lang="en-IN" sz="1100" dirty="0">
                <a:solidFill>
                  <a:schemeClr val="tx2">
                    <a:lumMod val="50000"/>
                  </a:schemeClr>
                </a:solidFill>
              </a:rPr>
              <a:t>http</a:t>
            </a:r>
          </a:p>
        </p:txBody>
      </p:sp>
      <p:sp>
        <p:nvSpPr>
          <p:cNvPr id="50" name="Oval 49">
            <a:extLst>
              <a:ext uri="{FF2B5EF4-FFF2-40B4-BE49-F238E27FC236}">
                <a16:creationId xmlns:a16="http://schemas.microsoft.com/office/drawing/2014/main" id="{D6C78CF3-FA46-4EF1-BE2D-73B29A08DF7D}"/>
              </a:ext>
            </a:extLst>
          </p:cNvPr>
          <p:cNvSpPr/>
          <p:nvPr/>
        </p:nvSpPr>
        <p:spPr>
          <a:xfrm>
            <a:off x="1927937" y="3508607"/>
            <a:ext cx="304718" cy="237146"/>
          </a:xfrm>
          <a:prstGeom prst="ellipse">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2">
                    <a:lumMod val="50000"/>
                  </a:schemeClr>
                </a:solidFill>
              </a:rPr>
              <a:t>1</a:t>
            </a:r>
          </a:p>
        </p:txBody>
      </p:sp>
      <p:sp>
        <p:nvSpPr>
          <p:cNvPr id="51" name="Oval 50">
            <a:extLst>
              <a:ext uri="{FF2B5EF4-FFF2-40B4-BE49-F238E27FC236}">
                <a16:creationId xmlns:a16="http://schemas.microsoft.com/office/drawing/2014/main" id="{6C67FAC4-C1F4-4E6F-8D9D-EDE4F95F307C}"/>
              </a:ext>
            </a:extLst>
          </p:cNvPr>
          <p:cNvSpPr/>
          <p:nvPr/>
        </p:nvSpPr>
        <p:spPr>
          <a:xfrm>
            <a:off x="3462161" y="4154529"/>
            <a:ext cx="304718" cy="237146"/>
          </a:xfrm>
          <a:prstGeom prst="ellipse">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2">
                    <a:lumMod val="50000"/>
                  </a:schemeClr>
                </a:solidFill>
              </a:rPr>
              <a:t>2</a:t>
            </a:r>
          </a:p>
        </p:txBody>
      </p:sp>
      <p:sp>
        <p:nvSpPr>
          <p:cNvPr id="52" name="Oval 51">
            <a:extLst>
              <a:ext uri="{FF2B5EF4-FFF2-40B4-BE49-F238E27FC236}">
                <a16:creationId xmlns:a16="http://schemas.microsoft.com/office/drawing/2014/main" id="{E48CB7E0-4B4B-4A26-AE8D-97A0754C0792}"/>
              </a:ext>
            </a:extLst>
          </p:cNvPr>
          <p:cNvSpPr/>
          <p:nvPr/>
        </p:nvSpPr>
        <p:spPr>
          <a:xfrm>
            <a:off x="7675445" y="3648370"/>
            <a:ext cx="304718" cy="237146"/>
          </a:xfrm>
          <a:prstGeom prst="ellipse">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2">
                    <a:lumMod val="50000"/>
                  </a:schemeClr>
                </a:solidFill>
              </a:rPr>
              <a:t>4</a:t>
            </a:r>
          </a:p>
        </p:txBody>
      </p:sp>
      <p:sp>
        <p:nvSpPr>
          <p:cNvPr id="53" name="Oval 52">
            <a:extLst>
              <a:ext uri="{FF2B5EF4-FFF2-40B4-BE49-F238E27FC236}">
                <a16:creationId xmlns:a16="http://schemas.microsoft.com/office/drawing/2014/main" id="{AFD57E25-42D7-431B-9A81-68AC3FEFD2B8}"/>
              </a:ext>
            </a:extLst>
          </p:cNvPr>
          <p:cNvSpPr/>
          <p:nvPr/>
        </p:nvSpPr>
        <p:spPr>
          <a:xfrm>
            <a:off x="4962554" y="4154529"/>
            <a:ext cx="304718" cy="237146"/>
          </a:xfrm>
          <a:prstGeom prst="ellipse">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2">
                    <a:lumMod val="50000"/>
                  </a:schemeClr>
                </a:solidFill>
              </a:rPr>
              <a:t>3</a:t>
            </a:r>
          </a:p>
        </p:txBody>
      </p:sp>
      <p:sp>
        <p:nvSpPr>
          <p:cNvPr id="54" name="Oval 53">
            <a:extLst>
              <a:ext uri="{FF2B5EF4-FFF2-40B4-BE49-F238E27FC236}">
                <a16:creationId xmlns:a16="http://schemas.microsoft.com/office/drawing/2014/main" id="{63AD016E-D6E4-44D3-84DF-6B5417484A85}"/>
              </a:ext>
            </a:extLst>
          </p:cNvPr>
          <p:cNvSpPr/>
          <p:nvPr/>
        </p:nvSpPr>
        <p:spPr>
          <a:xfrm>
            <a:off x="9240786" y="4067863"/>
            <a:ext cx="304718" cy="237146"/>
          </a:xfrm>
          <a:prstGeom prst="ellipse">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2">
                    <a:lumMod val="50000"/>
                  </a:schemeClr>
                </a:solidFill>
              </a:rPr>
              <a:t>5</a:t>
            </a:r>
          </a:p>
        </p:txBody>
      </p:sp>
      <p:sp>
        <p:nvSpPr>
          <p:cNvPr id="55" name="Speech Bubble: Rectangle with Corners Rounded 54">
            <a:extLst>
              <a:ext uri="{FF2B5EF4-FFF2-40B4-BE49-F238E27FC236}">
                <a16:creationId xmlns:a16="http://schemas.microsoft.com/office/drawing/2014/main" id="{BE953FC0-B261-4392-A8AF-4977D4D1AF17}"/>
              </a:ext>
            </a:extLst>
          </p:cNvPr>
          <p:cNvSpPr/>
          <p:nvPr/>
        </p:nvSpPr>
        <p:spPr>
          <a:xfrm>
            <a:off x="471288" y="4544499"/>
            <a:ext cx="1137505" cy="612648"/>
          </a:xfrm>
          <a:prstGeom prst="wedgeRoundRectCallout">
            <a:avLst>
              <a:gd name="adj1" fmla="val 71648"/>
              <a:gd name="adj2" fmla="val -176530"/>
              <a:gd name="adj3" fmla="val 1666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2">
                    <a:lumMod val="50000"/>
                  </a:schemeClr>
                </a:solidFill>
              </a:rPr>
              <a:t>Angular 4 Application </a:t>
            </a:r>
          </a:p>
        </p:txBody>
      </p:sp>
      <p:sp>
        <p:nvSpPr>
          <p:cNvPr id="56" name="Speech Bubble: Rectangle with Corners Rounded 55">
            <a:extLst>
              <a:ext uri="{FF2B5EF4-FFF2-40B4-BE49-F238E27FC236}">
                <a16:creationId xmlns:a16="http://schemas.microsoft.com/office/drawing/2014/main" id="{C2173F04-596D-42D4-AFBF-FDB1E967D7F0}"/>
              </a:ext>
            </a:extLst>
          </p:cNvPr>
          <p:cNvSpPr/>
          <p:nvPr/>
        </p:nvSpPr>
        <p:spPr>
          <a:xfrm>
            <a:off x="3145382" y="1196360"/>
            <a:ext cx="1137505" cy="612648"/>
          </a:xfrm>
          <a:prstGeom prst="wedgeRoundRectCallout">
            <a:avLst>
              <a:gd name="adj1" fmla="val 328"/>
              <a:gd name="adj2" fmla="val 71478"/>
              <a:gd name="adj3" fmla="val 1666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err="1">
                <a:solidFill>
                  <a:schemeClr val="tx2">
                    <a:lumMod val="50000"/>
                  </a:schemeClr>
                </a:solidFill>
              </a:rPr>
              <a:t>Zuul</a:t>
            </a:r>
            <a:r>
              <a:rPr lang="en-IN" sz="1000" dirty="0">
                <a:solidFill>
                  <a:schemeClr val="tx2">
                    <a:lumMod val="50000"/>
                  </a:schemeClr>
                </a:solidFill>
              </a:rPr>
              <a:t> API Gateway – Authentication </a:t>
            </a:r>
          </a:p>
        </p:txBody>
      </p:sp>
      <p:sp>
        <p:nvSpPr>
          <p:cNvPr id="57" name="Speech Bubble: Rectangle with Corners Rounded 56">
            <a:extLst>
              <a:ext uri="{FF2B5EF4-FFF2-40B4-BE49-F238E27FC236}">
                <a16:creationId xmlns:a16="http://schemas.microsoft.com/office/drawing/2014/main" id="{D8AB1B88-61CC-47DC-A499-92C2D485C655}"/>
              </a:ext>
            </a:extLst>
          </p:cNvPr>
          <p:cNvSpPr/>
          <p:nvPr/>
        </p:nvSpPr>
        <p:spPr>
          <a:xfrm>
            <a:off x="3780630" y="4764273"/>
            <a:ext cx="1735849" cy="612648"/>
          </a:xfrm>
          <a:prstGeom prst="wedgeRoundRectCallout">
            <a:avLst>
              <a:gd name="adj1" fmla="val 25321"/>
              <a:gd name="adj2" fmla="val -101342"/>
              <a:gd name="adj3" fmla="val 1666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2">
                    <a:lumMod val="50000"/>
                  </a:schemeClr>
                </a:solidFill>
              </a:rPr>
              <a:t>Service Registry </a:t>
            </a:r>
          </a:p>
        </p:txBody>
      </p:sp>
      <p:sp>
        <p:nvSpPr>
          <p:cNvPr id="59" name="Speech Bubble: Rectangle with Corners Rounded 58">
            <a:extLst>
              <a:ext uri="{FF2B5EF4-FFF2-40B4-BE49-F238E27FC236}">
                <a16:creationId xmlns:a16="http://schemas.microsoft.com/office/drawing/2014/main" id="{2E22FB92-620C-47C3-A27E-62BE822ABCD2}"/>
              </a:ext>
            </a:extLst>
          </p:cNvPr>
          <p:cNvSpPr/>
          <p:nvPr/>
        </p:nvSpPr>
        <p:spPr>
          <a:xfrm>
            <a:off x="6517423" y="4707795"/>
            <a:ext cx="1735849" cy="771730"/>
          </a:xfrm>
          <a:prstGeom prst="wedgeRoundRectCallout">
            <a:avLst>
              <a:gd name="adj1" fmla="val 6706"/>
              <a:gd name="adj2" fmla="val -115674"/>
              <a:gd name="adj3" fmla="val 1666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2">
                    <a:lumMod val="50000"/>
                  </a:schemeClr>
                </a:solidFill>
              </a:rPr>
              <a:t>Microservices implemented by  Spring Boot &amp; Spring MVC frameworks</a:t>
            </a:r>
          </a:p>
        </p:txBody>
      </p:sp>
      <p:cxnSp>
        <p:nvCxnSpPr>
          <p:cNvPr id="13" name="Straight Arrow Connector 12">
            <a:extLst>
              <a:ext uri="{FF2B5EF4-FFF2-40B4-BE49-F238E27FC236}">
                <a16:creationId xmlns:a16="http://schemas.microsoft.com/office/drawing/2014/main" id="{3ACFC790-0A1C-41FA-8702-FACDA0CDB67D}"/>
              </a:ext>
            </a:extLst>
          </p:cNvPr>
          <p:cNvCxnSpPr>
            <a:stCxn id="20" idx="3"/>
            <a:endCxn id="4" idx="1"/>
          </p:cNvCxnSpPr>
          <p:nvPr/>
        </p:nvCxnSpPr>
        <p:spPr>
          <a:xfrm>
            <a:off x="2631532" y="3202231"/>
            <a:ext cx="681330" cy="26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8" name="Cylinder 37">
            <a:extLst>
              <a:ext uri="{FF2B5EF4-FFF2-40B4-BE49-F238E27FC236}">
                <a16:creationId xmlns:a16="http://schemas.microsoft.com/office/drawing/2014/main" id="{DB0CC68C-439F-43D9-B4EC-62530F6955EC}"/>
              </a:ext>
            </a:extLst>
          </p:cNvPr>
          <p:cNvSpPr/>
          <p:nvPr/>
        </p:nvSpPr>
        <p:spPr>
          <a:xfrm>
            <a:off x="8988325" y="3557809"/>
            <a:ext cx="809641" cy="375888"/>
          </a:xfrm>
          <a:prstGeom prst="can">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2">
                    <a:lumMod val="50000"/>
                  </a:schemeClr>
                </a:solidFill>
              </a:rPr>
              <a:t>DB</a:t>
            </a:r>
          </a:p>
        </p:txBody>
      </p:sp>
      <p:cxnSp>
        <p:nvCxnSpPr>
          <p:cNvPr id="19" name="Straight Arrow Connector 18">
            <a:extLst>
              <a:ext uri="{FF2B5EF4-FFF2-40B4-BE49-F238E27FC236}">
                <a16:creationId xmlns:a16="http://schemas.microsoft.com/office/drawing/2014/main" id="{8CAB18E2-A039-4AB5-BAFB-259729B63EC2}"/>
              </a:ext>
            </a:extLst>
          </p:cNvPr>
          <p:cNvCxnSpPr>
            <a:stCxn id="7" idx="6"/>
            <a:endCxn id="38" idx="2"/>
          </p:cNvCxnSpPr>
          <p:nvPr/>
        </p:nvCxnSpPr>
        <p:spPr>
          <a:xfrm flipV="1">
            <a:off x="8118280" y="3745753"/>
            <a:ext cx="870045" cy="2119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6" name="Oval 35">
            <a:extLst>
              <a:ext uri="{FF2B5EF4-FFF2-40B4-BE49-F238E27FC236}">
                <a16:creationId xmlns:a16="http://schemas.microsoft.com/office/drawing/2014/main" id="{D06EDD7D-2370-4924-8DEF-9B51703C8B37}"/>
              </a:ext>
            </a:extLst>
          </p:cNvPr>
          <p:cNvSpPr/>
          <p:nvPr/>
        </p:nvSpPr>
        <p:spPr>
          <a:xfrm>
            <a:off x="6562855" y="1188166"/>
            <a:ext cx="1525441" cy="838986"/>
          </a:xfrm>
          <a:prstGeom prst="ellipse">
            <a:avLst/>
          </a:prstGeom>
          <a:solidFill>
            <a:schemeClr val="accent6">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200" dirty="0">
                <a:solidFill>
                  <a:schemeClr val="tx2">
                    <a:lumMod val="50000"/>
                  </a:schemeClr>
                </a:solidFill>
              </a:rPr>
              <a:t>Customer Service</a:t>
            </a:r>
          </a:p>
        </p:txBody>
      </p:sp>
      <p:cxnSp>
        <p:nvCxnSpPr>
          <p:cNvPr id="23" name="Connector: Elbow 22">
            <a:extLst>
              <a:ext uri="{FF2B5EF4-FFF2-40B4-BE49-F238E27FC236}">
                <a16:creationId xmlns:a16="http://schemas.microsoft.com/office/drawing/2014/main" id="{B9A3545C-3E28-4724-B567-01D5F1050856}"/>
              </a:ext>
            </a:extLst>
          </p:cNvPr>
          <p:cNvCxnSpPr>
            <a:stCxn id="48" idx="2"/>
            <a:endCxn id="36" idx="2"/>
          </p:cNvCxnSpPr>
          <p:nvPr/>
        </p:nvCxnSpPr>
        <p:spPr>
          <a:xfrm rot="5400000" flipH="1" flipV="1">
            <a:off x="5858397" y="1775005"/>
            <a:ext cx="871803" cy="537111"/>
          </a:xfrm>
          <a:prstGeom prst="bentConnector4">
            <a:avLst>
              <a:gd name="adj1" fmla="val -26222"/>
              <a:gd name="adj2" fmla="val -715"/>
            </a:avLst>
          </a:prstGeom>
          <a:ln>
            <a:tailEnd type="triangle"/>
          </a:ln>
        </p:spPr>
        <p:style>
          <a:lnRef idx="2">
            <a:schemeClr val="dk1"/>
          </a:lnRef>
          <a:fillRef idx="0">
            <a:schemeClr val="dk1"/>
          </a:fillRef>
          <a:effectRef idx="1">
            <a:schemeClr val="dk1"/>
          </a:effectRef>
          <a:fontRef idx="minor">
            <a:schemeClr val="tx1"/>
          </a:fontRef>
        </p:style>
      </p:cxnSp>
      <p:sp>
        <p:nvSpPr>
          <p:cNvPr id="45" name="Cylinder 44">
            <a:extLst>
              <a:ext uri="{FF2B5EF4-FFF2-40B4-BE49-F238E27FC236}">
                <a16:creationId xmlns:a16="http://schemas.microsoft.com/office/drawing/2014/main" id="{B4D2601F-2BED-4969-93E6-1713BB6EF39E}"/>
              </a:ext>
            </a:extLst>
          </p:cNvPr>
          <p:cNvSpPr/>
          <p:nvPr/>
        </p:nvSpPr>
        <p:spPr>
          <a:xfrm>
            <a:off x="8865192" y="1419292"/>
            <a:ext cx="809641" cy="375888"/>
          </a:xfrm>
          <a:prstGeom prst="can">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2">
                    <a:lumMod val="50000"/>
                  </a:schemeClr>
                </a:solidFill>
              </a:rPr>
              <a:t>DB</a:t>
            </a:r>
          </a:p>
        </p:txBody>
      </p:sp>
      <p:cxnSp>
        <p:nvCxnSpPr>
          <p:cNvPr id="26" name="Straight Arrow Connector 25">
            <a:extLst>
              <a:ext uri="{FF2B5EF4-FFF2-40B4-BE49-F238E27FC236}">
                <a16:creationId xmlns:a16="http://schemas.microsoft.com/office/drawing/2014/main" id="{62EEAC55-CDF9-4B82-AF7C-E166E9791311}"/>
              </a:ext>
            </a:extLst>
          </p:cNvPr>
          <p:cNvCxnSpPr>
            <a:stCxn id="36" idx="6"/>
            <a:endCxn id="45" idx="2"/>
          </p:cNvCxnSpPr>
          <p:nvPr/>
        </p:nvCxnSpPr>
        <p:spPr>
          <a:xfrm flipV="1">
            <a:off x="8088296" y="1607236"/>
            <a:ext cx="776896" cy="423"/>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85440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Risk/Constraints</a:t>
            </a:r>
          </a:p>
        </p:txBody>
      </p:sp>
      <p:sp>
        <p:nvSpPr>
          <p:cNvPr id="3" name="Content Placeholder 2"/>
          <p:cNvSpPr>
            <a:spLocks noGrp="1"/>
          </p:cNvSpPr>
          <p:nvPr>
            <p:ph idx="1"/>
          </p:nvPr>
        </p:nvSpPr>
        <p:spPr/>
        <p:txBody>
          <a:bodyPr/>
          <a:lstStyle/>
          <a:p>
            <a:r>
              <a:rPr lang="en-US" dirty="0"/>
              <a:t>Availability of resources till completion of the process.</a:t>
            </a:r>
          </a:p>
          <a:p>
            <a:r>
              <a:rPr lang="en-US" dirty="0"/>
              <a:t>No provisioning of infrastructure to simulate real life development / deployment.</a:t>
            </a:r>
          </a:p>
        </p:txBody>
      </p:sp>
    </p:spTree>
    <p:extLst>
      <p:ext uri="{BB962C8B-B14F-4D97-AF65-F5344CB8AC3E}">
        <p14:creationId xmlns:p14="http://schemas.microsoft.com/office/powerpoint/2010/main" val="1054993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356848-8B0F-4C99-8266-5F547F7CE757}"/>
              </a:ext>
            </a:extLst>
          </p:cNvPr>
          <p:cNvSpPr>
            <a:spLocks noGrp="1"/>
          </p:cNvSpPr>
          <p:nvPr>
            <p:ph type="title"/>
          </p:nvPr>
        </p:nvSpPr>
        <p:spPr/>
        <p:txBody>
          <a:bodyPr/>
          <a:lstStyle/>
          <a:p>
            <a:r>
              <a:rPr lang="en-GB" altLang="en-US" dirty="0" err="1"/>
              <a:t>Deinwagen</a:t>
            </a:r>
            <a:r>
              <a:rPr lang="en-GB" altLang="en-US" dirty="0"/>
              <a:t> – </a:t>
            </a:r>
            <a:r>
              <a:rPr lang="en-US" dirty="0"/>
              <a:t>Vehicle Order Management</a:t>
            </a:r>
            <a:endParaRPr lang="en-IN" dirty="0"/>
          </a:p>
        </p:txBody>
      </p:sp>
      <p:sp>
        <p:nvSpPr>
          <p:cNvPr id="6" name="Content Placeholder 5">
            <a:extLst>
              <a:ext uri="{FF2B5EF4-FFF2-40B4-BE49-F238E27FC236}">
                <a16:creationId xmlns:a16="http://schemas.microsoft.com/office/drawing/2014/main" id="{AFB51761-A3A2-48CC-B476-F1CC5D119A12}"/>
              </a:ext>
            </a:extLst>
          </p:cNvPr>
          <p:cNvSpPr>
            <a:spLocks noGrp="1"/>
          </p:cNvSpPr>
          <p:nvPr>
            <p:ph idx="1"/>
          </p:nvPr>
        </p:nvSpPr>
        <p:spPr/>
        <p:txBody>
          <a:bodyPr/>
          <a:lstStyle/>
          <a:p>
            <a:pPr marL="342900" indent="-342900">
              <a:spcAft>
                <a:spcPts val="0"/>
              </a:spcAft>
              <a:buFont typeface="Arial" panose="020B0604020202020204" pitchFamily="34" charset="0"/>
              <a:buChar char="•"/>
              <a:defRPr/>
            </a:pPr>
            <a:r>
              <a:rPr lang="en-US" dirty="0"/>
              <a:t>Point of Sales Application which will be used for selling new cars. </a:t>
            </a:r>
          </a:p>
          <a:p>
            <a:pPr marL="342900" indent="-342900">
              <a:spcAft>
                <a:spcPts val="0"/>
              </a:spcAft>
              <a:buFont typeface="Arial" panose="020B0604020202020204" pitchFamily="34" charset="0"/>
              <a:buChar char="•"/>
              <a:defRPr/>
            </a:pPr>
            <a:r>
              <a:rPr lang="en-US" dirty="0"/>
              <a:t>Purpose is to </a:t>
            </a:r>
          </a:p>
          <a:p>
            <a:pPr marL="609600" lvl="1" indent="-342900">
              <a:spcAft>
                <a:spcPts val="0"/>
              </a:spcAft>
              <a:buFont typeface="Arial" panose="020B0604020202020204" pitchFamily="34" charset="0"/>
              <a:buChar char="•"/>
              <a:defRPr/>
            </a:pPr>
            <a:r>
              <a:rPr lang="en-US" dirty="0"/>
              <a:t>configuring the vehicle</a:t>
            </a:r>
          </a:p>
          <a:p>
            <a:pPr marL="609600" lvl="1" indent="-342900">
              <a:spcAft>
                <a:spcPts val="0"/>
              </a:spcAft>
              <a:buFont typeface="Arial" panose="020B0604020202020204" pitchFamily="34" charset="0"/>
              <a:buChar char="•"/>
              <a:defRPr/>
            </a:pPr>
            <a:r>
              <a:rPr lang="en-US" dirty="0"/>
              <a:t>maintaining customer data</a:t>
            </a:r>
          </a:p>
          <a:p>
            <a:pPr marL="609600" lvl="1" indent="-342900">
              <a:spcAft>
                <a:spcPts val="0"/>
              </a:spcAft>
              <a:buFont typeface="Arial" panose="020B0604020202020204" pitchFamily="34" charset="0"/>
              <a:buChar char="•"/>
              <a:defRPr/>
            </a:pPr>
            <a:r>
              <a:rPr lang="en-US" dirty="0"/>
              <a:t>transaction data</a:t>
            </a:r>
          </a:p>
          <a:p>
            <a:pPr marL="609600" lvl="1" indent="-342900">
              <a:spcAft>
                <a:spcPts val="0"/>
              </a:spcAft>
              <a:buFont typeface="Arial" panose="020B0604020202020204" pitchFamily="34" charset="0"/>
              <a:buChar char="•"/>
              <a:defRPr/>
            </a:pPr>
            <a:r>
              <a:rPr lang="en-US" dirty="0"/>
              <a:t>View/ create Offer</a:t>
            </a:r>
          </a:p>
          <a:p>
            <a:pPr marL="609600" lvl="1" indent="-342900">
              <a:spcAft>
                <a:spcPts val="0"/>
              </a:spcAft>
              <a:buFont typeface="Arial" panose="020B0604020202020204" pitchFamily="34" charset="0"/>
              <a:buChar char="•"/>
              <a:defRPr/>
            </a:pPr>
            <a:r>
              <a:rPr lang="en-US" dirty="0"/>
              <a:t>Placing Order request.</a:t>
            </a:r>
          </a:p>
          <a:p>
            <a:pPr marL="342900" indent="-342900">
              <a:spcAft>
                <a:spcPts val="0"/>
              </a:spcAft>
              <a:buFont typeface="Arial" panose="020B0604020202020204" pitchFamily="34" charset="0"/>
              <a:buChar char="•"/>
              <a:defRPr/>
            </a:pPr>
            <a:r>
              <a:rPr lang="en-US" dirty="0"/>
              <a:t>Used by Dealers for selling passenger car </a:t>
            </a:r>
          </a:p>
          <a:p>
            <a:endParaRPr lang="en-IN" dirty="0"/>
          </a:p>
        </p:txBody>
      </p:sp>
    </p:spTree>
    <p:extLst>
      <p:ext uri="{BB962C8B-B14F-4D97-AF65-F5344CB8AC3E}">
        <p14:creationId xmlns:p14="http://schemas.microsoft.com/office/powerpoint/2010/main" val="3193050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Process 7">
            <a:extLst>
              <a:ext uri="{FF2B5EF4-FFF2-40B4-BE49-F238E27FC236}">
                <a16:creationId xmlns:a16="http://schemas.microsoft.com/office/drawing/2014/main" id="{99ABFC60-47D3-44AE-AE5C-0D907861B15E}"/>
              </a:ext>
            </a:extLst>
          </p:cNvPr>
          <p:cNvSpPr/>
          <p:nvPr/>
        </p:nvSpPr>
        <p:spPr>
          <a:xfrm>
            <a:off x="1787724" y="1202480"/>
            <a:ext cx="7524948" cy="5074245"/>
          </a:xfrm>
          <a:prstGeom prst="flowChartProcess">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IN" sz="1544" dirty="0"/>
          </a:p>
        </p:txBody>
      </p:sp>
      <p:grpSp>
        <p:nvGrpSpPr>
          <p:cNvPr id="12291" name="Group 161">
            <a:extLst>
              <a:ext uri="{FF2B5EF4-FFF2-40B4-BE49-F238E27FC236}">
                <a16:creationId xmlns:a16="http://schemas.microsoft.com/office/drawing/2014/main" id="{251F7A05-C95E-436F-B498-0DAF42CB5398}"/>
              </a:ext>
            </a:extLst>
          </p:cNvPr>
          <p:cNvGrpSpPr>
            <a:grpSpLocks/>
          </p:cNvGrpSpPr>
          <p:nvPr/>
        </p:nvGrpSpPr>
        <p:grpSpPr bwMode="auto">
          <a:xfrm>
            <a:off x="858721" y="1639859"/>
            <a:ext cx="8026698" cy="3777953"/>
            <a:chOff x="1253669" y="403008"/>
            <a:chExt cx="9879528" cy="4649881"/>
          </a:xfrm>
        </p:grpSpPr>
        <p:pic>
          <p:nvPicPr>
            <p:cNvPr id="12293" name="Picture 9">
              <a:extLst>
                <a:ext uri="{FF2B5EF4-FFF2-40B4-BE49-F238E27FC236}">
                  <a16:creationId xmlns:a16="http://schemas.microsoft.com/office/drawing/2014/main" id="{7E413A30-F7DE-4B75-9ADA-E634BA63D6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2493"/>
            <a:stretch>
              <a:fillRect/>
            </a:stretch>
          </p:blipFill>
          <p:spPr bwMode="auto">
            <a:xfrm>
              <a:off x="1460373" y="821221"/>
              <a:ext cx="487248"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0D19A5FB-1301-4A05-A8C1-42D908D9ED65}"/>
                </a:ext>
              </a:extLst>
            </p:cNvPr>
            <p:cNvSpPr txBox="1"/>
            <p:nvPr/>
          </p:nvSpPr>
          <p:spPr>
            <a:xfrm>
              <a:off x="1347337" y="1742885"/>
              <a:ext cx="714411" cy="275189"/>
            </a:xfrm>
            <a:prstGeom prst="rect">
              <a:avLst/>
            </a:prstGeom>
            <a:noFill/>
          </p:spPr>
          <p:txBody>
            <a:bodyPr>
              <a:spAutoFit/>
            </a:bodyPr>
            <a:lstStyle/>
            <a:p>
              <a:pPr>
                <a:defRPr/>
              </a:pPr>
              <a:r>
                <a:rPr lang="en-IN" sz="853" dirty="0"/>
                <a:t>Dealer</a:t>
              </a:r>
            </a:p>
          </p:txBody>
        </p:sp>
        <p:pic>
          <p:nvPicPr>
            <p:cNvPr id="12295" name="Picture 11">
              <a:extLst>
                <a:ext uri="{FF2B5EF4-FFF2-40B4-BE49-F238E27FC236}">
                  <a16:creationId xmlns:a16="http://schemas.microsoft.com/office/drawing/2014/main" id="{C2EC4437-A7D4-458C-AD0D-7AE93CBA62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2493"/>
            <a:stretch>
              <a:fillRect/>
            </a:stretch>
          </p:blipFill>
          <p:spPr bwMode="auto">
            <a:xfrm>
              <a:off x="1415050" y="2571385"/>
              <a:ext cx="487248"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6860CC39-B024-4E05-9BE0-1241358CDAF3}"/>
                </a:ext>
              </a:extLst>
            </p:cNvPr>
            <p:cNvSpPr txBox="1"/>
            <p:nvPr/>
          </p:nvSpPr>
          <p:spPr>
            <a:xfrm>
              <a:off x="1253669" y="3497108"/>
              <a:ext cx="1200213" cy="275189"/>
            </a:xfrm>
            <a:prstGeom prst="rect">
              <a:avLst/>
            </a:prstGeom>
            <a:noFill/>
          </p:spPr>
          <p:txBody>
            <a:bodyPr>
              <a:spAutoFit/>
            </a:bodyPr>
            <a:lstStyle/>
            <a:p>
              <a:pPr>
                <a:defRPr/>
              </a:pPr>
              <a:r>
                <a:rPr lang="en-IN" sz="853" dirty="0"/>
                <a:t>Customer</a:t>
              </a:r>
            </a:p>
          </p:txBody>
        </p:sp>
        <p:sp>
          <p:nvSpPr>
            <p:cNvPr id="16" name="Oval 15">
              <a:extLst>
                <a:ext uri="{FF2B5EF4-FFF2-40B4-BE49-F238E27FC236}">
                  <a16:creationId xmlns:a16="http://schemas.microsoft.com/office/drawing/2014/main" id="{06B89A3E-B9A6-45E8-BEC7-1F3B2C27D211}"/>
                </a:ext>
              </a:extLst>
            </p:cNvPr>
            <p:cNvSpPr/>
            <p:nvPr/>
          </p:nvSpPr>
          <p:spPr>
            <a:xfrm>
              <a:off x="3804915" y="403008"/>
              <a:ext cx="2073383" cy="317506"/>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IN" sz="975" dirty="0"/>
                <a:t>Login</a:t>
              </a:r>
            </a:p>
          </p:txBody>
        </p:sp>
        <p:sp>
          <p:nvSpPr>
            <p:cNvPr id="2" name="Oval 1">
              <a:extLst>
                <a:ext uri="{FF2B5EF4-FFF2-40B4-BE49-F238E27FC236}">
                  <a16:creationId xmlns:a16="http://schemas.microsoft.com/office/drawing/2014/main" id="{C7A6CF93-E8C1-4992-AD94-0E87D954E1DD}"/>
                </a:ext>
              </a:extLst>
            </p:cNvPr>
            <p:cNvSpPr/>
            <p:nvPr/>
          </p:nvSpPr>
          <p:spPr>
            <a:xfrm>
              <a:off x="3706485" y="995158"/>
              <a:ext cx="2114660" cy="481022"/>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IN" sz="975" dirty="0"/>
                <a:t>Request </a:t>
              </a:r>
            </a:p>
          </p:txBody>
        </p:sp>
        <p:cxnSp>
          <p:nvCxnSpPr>
            <p:cNvPr id="19" name="Straight Arrow Connector 18">
              <a:extLst>
                <a:ext uri="{FF2B5EF4-FFF2-40B4-BE49-F238E27FC236}">
                  <a16:creationId xmlns:a16="http://schemas.microsoft.com/office/drawing/2014/main" id="{531F005C-4DD6-4713-ADA4-C0329D343A56}"/>
                </a:ext>
              </a:extLst>
            </p:cNvPr>
            <p:cNvCxnSpPr>
              <a:cxnSpLocks/>
              <a:stCxn id="2" idx="6"/>
            </p:cNvCxnSpPr>
            <p:nvPr/>
          </p:nvCxnSpPr>
          <p:spPr>
            <a:xfrm flipV="1">
              <a:off x="5821145" y="771315"/>
              <a:ext cx="1154172" cy="46514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6D0228C9-7C4E-4338-968F-CA9C0F4346C8}"/>
                </a:ext>
              </a:extLst>
            </p:cNvPr>
            <p:cNvSpPr/>
            <p:nvPr/>
          </p:nvSpPr>
          <p:spPr>
            <a:xfrm>
              <a:off x="6981668" y="507785"/>
              <a:ext cx="1735228" cy="458797"/>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IN" sz="975" dirty="0"/>
                <a:t>Create New</a:t>
              </a:r>
            </a:p>
          </p:txBody>
        </p:sp>
        <p:sp>
          <p:nvSpPr>
            <p:cNvPr id="12301" name="TextBox 25">
              <a:extLst>
                <a:ext uri="{FF2B5EF4-FFF2-40B4-BE49-F238E27FC236}">
                  <a16:creationId xmlns:a16="http://schemas.microsoft.com/office/drawing/2014/main" id="{DE0CC103-B015-4117-AA18-FE262570CB09}"/>
                </a:ext>
              </a:extLst>
            </p:cNvPr>
            <p:cNvSpPr txBox="1">
              <a:spLocks noChangeArrowheads="1"/>
            </p:cNvSpPr>
            <p:nvPr/>
          </p:nvSpPr>
          <p:spPr bwMode="auto">
            <a:xfrm rot="9775684" flipV="1">
              <a:off x="5768251" y="748502"/>
              <a:ext cx="1312241" cy="28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IN" altLang="en-US" sz="894">
                  <a:latin typeface="Verdana" panose="020B0604030504040204" pitchFamily="34" charset="0"/>
                </a:rPr>
                <a:t>&lt;&lt;include&gt;&gt;</a:t>
              </a:r>
            </a:p>
          </p:txBody>
        </p:sp>
        <p:sp>
          <p:nvSpPr>
            <p:cNvPr id="29" name="Oval 28">
              <a:extLst>
                <a:ext uri="{FF2B5EF4-FFF2-40B4-BE49-F238E27FC236}">
                  <a16:creationId xmlns:a16="http://schemas.microsoft.com/office/drawing/2014/main" id="{BB35B054-1DED-42EE-8748-C350F05A01C0}"/>
                </a:ext>
              </a:extLst>
            </p:cNvPr>
            <p:cNvSpPr/>
            <p:nvPr/>
          </p:nvSpPr>
          <p:spPr>
            <a:xfrm>
              <a:off x="7013419" y="1122160"/>
              <a:ext cx="1863822" cy="458796"/>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IN" sz="975" dirty="0"/>
                <a:t>Open</a:t>
              </a:r>
            </a:p>
          </p:txBody>
        </p:sp>
        <p:sp>
          <p:nvSpPr>
            <p:cNvPr id="12303" name="TextBox 29">
              <a:extLst>
                <a:ext uri="{FF2B5EF4-FFF2-40B4-BE49-F238E27FC236}">
                  <a16:creationId xmlns:a16="http://schemas.microsoft.com/office/drawing/2014/main" id="{FBF4A047-0870-4717-B17A-AAA746AD3950}"/>
                </a:ext>
              </a:extLst>
            </p:cNvPr>
            <p:cNvSpPr txBox="1">
              <a:spLocks noChangeArrowheads="1"/>
            </p:cNvSpPr>
            <p:nvPr/>
          </p:nvSpPr>
          <p:spPr bwMode="auto">
            <a:xfrm rot="880563">
              <a:off x="5842876" y="1248286"/>
              <a:ext cx="1202485" cy="28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IN" altLang="en-US" sz="894">
                  <a:latin typeface="Verdana" panose="020B0604030504040204" pitchFamily="34" charset="0"/>
                </a:rPr>
                <a:t>&lt;&lt;include&gt;&gt;</a:t>
              </a:r>
            </a:p>
          </p:txBody>
        </p:sp>
        <p:cxnSp>
          <p:nvCxnSpPr>
            <p:cNvPr id="32" name="Straight Arrow Connector 31">
              <a:extLst>
                <a:ext uri="{FF2B5EF4-FFF2-40B4-BE49-F238E27FC236}">
                  <a16:creationId xmlns:a16="http://schemas.microsoft.com/office/drawing/2014/main" id="{5A5920A8-17AF-4791-BFF2-9D4D0C961251}"/>
                </a:ext>
              </a:extLst>
            </p:cNvPr>
            <p:cNvCxnSpPr>
              <a:cxnSpLocks/>
              <a:stCxn id="2" idx="6"/>
            </p:cNvCxnSpPr>
            <p:nvPr/>
          </p:nvCxnSpPr>
          <p:spPr>
            <a:xfrm>
              <a:off x="5821145" y="1236463"/>
              <a:ext cx="1093844" cy="265117"/>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1DC4446-7372-4EE1-B785-7D92B7EBC8CE}"/>
                </a:ext>
              </a:extLst>
            </p:cNvPr>
            <p:cNvCxnSpPr>
              <a:cxnSpLocks/>
              <a:stCxn id="16" idx="4"/>
            </p:cNvCxnSpPr>
            <p:nvPr/>
          </p:nvCxnSpPr>
          <p:spPr>
            <a:xfrm>
              <a:off x="4841606" y="720514"/>
              <a:ext cx="0" cy="246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8D531D43-BF62-4E23-BA54-0A7C68CBE67A}"/>
                </a:ext>
              </a:extLst>
            </p:cNvPr>
            <p:cNvSpPr/>
            <p:nvPr/>
          </p:nvSpPr>
          <p:spPr>
            <a:xfrm>
              <a:off x="3796977" y="1887351"/>
              <a:ext cx="2114660" cy="48261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IN" sz="975" dirty="0"/>
                <a:t>Vehicle Configuration</a:t>
              </a:r>
            </a:p>
          </p:txBody>
        </p:sp>
        <p:cxnSp>
          <p:nvCxnSpPr>
            <p:cNvPr id="43" name="Straight Arrow Connector 42">
              <a:extLst>
                <a:ext uri="{FF2B5EF4-FFF2-40B4-BE49-F238E27FC236}">
                  <a16:creationId xmlns:a16="http://schemas.microsoft.com/office/drawing/2014/main" id="{7C67AF48-24F3-4349-87BC-3AC047E793D6}"/>
                </a:ext>
              </a:extLst>
            </p:cNvPr>
            <p:cNvCxnSpPr>
              <a:cxnSpLocks/>
            </p:cNvCxnSpPr>
            <p:nvPr/>
          </p:nvCxnSpPr>
          <p:spPr>
            <a:xfrm flipH="1">
              <a:off x="5660799" y="1484118"/>
              <a:ext cx="1578057" cy="455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08" name="TextBox 44">
              <a:extLst>
                <a:ext uri="{FF2B5EF4-FFF2-40B4-BE49-F238E27FC236}">
                  <a16:creationId xmlns:a16="http://schemas.microsoft.com/office/drawing/2014/main" id="{3CFB9D9B-8CF3-4F22-856E-6AB4D9E16271}"/>
                </a:ext>
              </a:extLst>
            </p:cNvPr>
            <p:cNvSpPr txBox="1">
              <a:spLocks noChangeArrowheads="1"/>
            </p:cNvSpPr>
            <p:nvPr/>
          </p:nvSpPr>
          <p:spPr bwMode="auto">
            <a:xfrm rot="21161635">
              <a:off x="6954945" y="2004492"/>
              <a:ext cx="1193278" cy="28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IN" altLang="en-US" sz="894">
                  <a:latin typeface="Verdana" panose="020B0604030504040204" pitchFamily="34" charset="0"/>
                </a:rPr>
                <a:t>&lt;&lt;include&gt;&gt;</a:t>
              </a:r>
            </a:p>
          </p:txBody>
        </p:sp>
        <p:cxnSp>
          <p:nvCxnSpPr>
            <p:cNvPr id="47" name="Straight Arrow Connector 46">
              <a:extLst>
                <a:ext uri="{FF2B5EF4-FFF2-40B4-BE49-F238E27FC236}">
                  <a16:creationId xmlns:a16="http://schemas.microsoft.com/office/drawing/2014/main" id="{53A7286A-8FAD-4DDC-B371-96B587ED096D}"/>
                </a:ext>
              </a:extLst>
            </p:cNvPr>
            <p:cNvCxnSpPr>
              <a:cxnSpLocks/>
              <a:stCxn id="41" idx="6"/>
              <a:endCxn id="44" idx="2"/>
            </p:cNvCxnSpPr>
            <p:nvPr/>
          </p:nvCxnSpPr>
          <p:spPr>
            <a:xfrm flipV="1">
              <a:off x="5911637" y="2006415"/>
              <a:ext cx="2784620" cy="12224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A3A40FE-EA26-4065-8C4D-A8785DF69448}"/>
                </a:ext>
              </a:extLst>
            </p:cNvPr>
            <p:cNvCxnSpPr>
              <a:cxnSpLocks/>
              <a:stCxn id="41" idx="6"/>
              <a:endCxn id="46" idx="2"/>
            </p:cNvCxnSpPr>
            <p:nvPr/>
          </p:nvCxnSpPr>
          <p:spPr>
            <a:xfrm>
              <a:off x="5911637" y="2128656"/>
              <a:ext cx="2721117" cy="534998"/>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sp>
          <p:nvSpPr>
            <p:cNvPr id="60" name="Arrow: Down 59">
              <a:extLst>
                <a:ext uri="{FF2B5EF4-FFF2-40B4-BE49-F238E27FC236}">
                  <a16:creationId xmlns:a16="http://schemas.microsoft.com/office/drawing/2014/main" id="{755F6084-F991-411E-AF6F-CA6308C2D95D}"/>
                </a:ext>
              </a:extLst>
            </p:cNvPr>
            <p:cNvSpPr/>
            <p:nvPr/>
          </p:nvSpPr>
          <p:spPr>
            <a:xfrm>
              <a:off x="9494812" y="2252483"/>
              <a:ext cx="131769" cy="1698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544"/>
            </a:p>
          </p:txBody>
        </p:sp>
        <p:sp>
          <p:nvSpPr>
            <p:cNvPr id="12312" name="TextBox 60">
              <a:extLst>
                <a:ext uri="{FF2B5EF4-FFF2-40B4-BE49-F238E27FC236}">
                  <a16:creationId xmlns:a16="http://schemas.microsoft.com/office/drawing/2014/main" id="{CA54A0C4-63AB-4BDC-8E41-45D1C5143D03}"/>
                </a:ext>
              </a:extLst>
            </p:cNvPr>
            <p:cNvSpPr txBox="1">
              <a:spLocks noChangeArrowheads="1"/>
            </p:cNvSpPr>
            <p:nvPr/>
          </p:nvSpPr>
          <p:spPr bwMode="auto">
            <a:xfrm rot="1023750">
              <a:off x="6661870" y="2521550"/>
              <a:ext cx="1202485" cy="28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IN" altLang="en-US" sz="894">
                  <a:latin typeface="Verdana" panose="020B0604030504040204" pitchFamily="34" charset="0"/>
                </a:rPr>
                <a:t>&lt;&lt;include&gt;&gt;</a:t>
              </a:r>
            </a:p>
          </p:txBody>
        </p:sp>
        <p:sp>
          <p:nvSpPr>
            <p:cNvPr id="63" name="Oval 62">
              <a:extLst>
                <a:ext uri="{FF2B5EF4-FFF2-40B4-BE49-F238E27FC236}">
                  <a16:creationId xmlns:a16="http://schemas.microsoft.com/office/drawing/2014/main" id="{88BB584C-B59F-446C-AFEE-1345FB5D723A}"/>
                </a:ext>
              </a:extLst>
            </p:cNvPr>
            <p:cNvSpPr/>
            <p:nvPr/>
          </p:nvSpPr>
          <p:spPr>
            <a:xfrm>
              <a:off x="8675619" y="3009735"/>
              <a:ext cx="2033693" cy="48896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IN" sz="975" dirty="0"/>
                <a:t>Select Line type</a:t>
              </a:r>
            </a:p>
          </p:txBody>
        </p:sp>
        <p:sp>
          <p:nvSpPr>
            <p:cNvPr id="12314" name="TextBox 63">
              <a:extLst>
                <a:ext uri="{FF2B5EF4-FFF2-40B4-BE49-F238E27FC236}">
                  <a16:creationId xmlns:a16="http://schemas.microsoft.com/office/drawing/2014/main" id="{301C4108-C028-4ED1-B1BF-21DF79962BAE}"/>
                </a:ext>
              </a:extLst>
            </p:cNvPr>
            <p:cNvSpPr txBox="1">
              <a:spLocks noChangeArrowheads="1"/>
            </p:cNvSpPr>
            <p:nvPr/>
          </p:nvSpPr>
          <p:spPr bwMode="auto">
            <a:xfrm rot="2356986">
              <a:off x="6516799" y="2873621"/>
              <a:ext cx="1202485" cy="28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IN" altLang="en-US" sz="894">
                  <a:latin typeface="Verdana" panose="020B0604030504040204" pitchFamily="34" charset="0"/>
                </a:rPr>
                <a:t>&lt;&lt;include&gt;</a:t>
              </a:r>
            </a:p>
          </p:txBody>
        </p:sp>
        <p:sp>
          <p:nvSpPr>
            <p:cNvPr id="69" name="Arrow: Down 68">
              <a:extLst>
                <a:ext uri="{FF2B5EF4-FFF2-40B4-BE49-F238E27FC236}">
                  <a16:creationId xmlns:a16="http://schemas.microsoft.com/office/drawing/2014/main" id="{0604A553-AE80-43FA-8847-0588B9F0344B}"/>
                </a:ext>
              </a:extLst>
            </p:cNvPr>
            <p:cNvSpPr/>
            <p:nvPr/>
          </p:nvSpPr>
          <p:spPr>
            <a:xfrm>
              <a:off x="9544026" y="2847807"/>
              <a:ext cx="158758" cy="1603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544"/>
            </a:p>
          </p:txBody>
        </p:sp>
        <p:cxnSp>
          <p:nvCxnSpPr>
            <p:cNvPr id="73" name="Straight Arrow Connector 72">
              <a:extLst>
                <a:ext uri="{FF2B5EF4-FFF2-40B4-BE49-F238E27FC236}">
                  <a16:creationId xmlns:a16="http://schemas.microsoft.com/office/drawing/2014/main" id="{FB3401E7-F7D9-4067-8D80-7A440B52E999}"/>
                </a:ext>
              </a:extLst>
            </p:cNvPr>
            <p:cNvCxnSpPr>
              <a:stCxn id="12293" idx="3"/>
            </p:cNvCxnSpPr>
            <p:nvPr/>
          </p:nvCxnSpPr>
          <p:spPr>
            <a:xfrm flipV="1">
              <a:off x="1947443" y="582400"/>
              <a:ext cx="1857472" cy="714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DAC78EC-68AD-44B1-9213-7BE70EB585D4}"/>
                </a:ext>
              </a:extLst>
            </p:cNvPr>
            <p:cNvCxnSpPr>
              <a:stCxn id="12293" idx="3"/>
            </p:cNvCxnSpPr>
            <p:nvPr/>
          </p:nvCxnSpPr>
          <p:spPr>
            <a:xfrm flipV="1">
              <a:off x="1947443" y="1136448"/>
              <a:ext cx="1857472" cy="160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320DF041-1048-4ADA-9A22-4EE94A349D6E}"/>
                </a:ext>
              </a:extLst>
            </p:cNvPr>
            <p:cNvCxnSpPr>
              <a:stCxn id="12293" idx="3"/>
              <a:endCxn id="41" idx="2"/>
            </p:cNvCxnSpPr>
            <p:nvPr/>
          </p:nvCxnSpPr>
          <p:spPr>
            <a:xfrm>
              <a:off x="1947443" y="1296789"/>
              <a:ext cx="1849533" cy="831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5E84F98B-0EB3-4239-9528-7DF6D84DFBE5}"/>
                </a:ext>
              </a:extLst>
            </p:cNvPr>
            <p:cNvCxnSpPr>
              <a:cxnSpLocks/>
              <a:stCxn id="41" idx="6"/>
              <a:endCxn id="70" idx="2"/>
            </p:cNvCxnSpPr>
            <p:nvPr/>
          </p:nvCxnSpPr>
          <p:spPr>
            <a:xfrm>
              <a:off x="5911637" y="2128656"/>
              <a:ext cx="2654438" cy="1839949"/>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FC68AC7-FD82-4F6A-9B7E-34AEDC1E9736}"/>
                </a:ext>
              </a:extLst>
            </p:cNvPr>
            <p:cNvCxnSpPr>
              <a:cxnSpLocks/>
            </p:cNvCxnSpPr>
            <p:nvPr/>
          </p:nvCxnSpPr>
          <p:spPr>
            <a:xfrm>
              <a:off x="5932276" y="2235020"/>
              <a:ext cx="2733818" cy="2255883"/>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2321" name="TextBox 83">
              <a:extLst>
                <a:ext uri="{FF2B5EF4-FFF2-40B4-BE49-F238E27FC236}">
                  <a16:creationId xmlns:a16="http://schemas.microsoft.com/office/drawing/2014/main" id="{142E7153-B67F-4375-A5A1-C63B11CBAFE2}"/>
                </a:ext>
              </a:extLst>
            </p:cNvPr>
            <p:cNvSpPr txBox="1">
              <a:spLocks noChangeArrowheads="1"/>
            </p:cNvSpPr>
            <p:nvPr/>
          </p:nvSpPr>
          <p:spPr bwMode="auto">
            <a:xfrm rot="2540788">
              <a:off x="7457652" y="3958537"/>
              <a:ext cx="1473649" cy="28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IN" altLang="en-US" sz="894">
                  <a:latin typeface="Verdana" panose="020B0604030504040204" pitchFamily="34" charset="0"/>
                </a:rPr>
                <a:t>&lt;&lt;include&gt;&gt;</a:t>
              </a:r>
            </a:p>
          </p:txBody>
        </p:sp>
        <p:cxnSp>
          <p:nvCxnSpPr>
            <p:cNvPr id="95" name="Straight Arrow Connector 94">
              <a:extLst>
                <a:ext uri="{FF2B5EF4-FFF2-40B4-BE49-F238E27FC236}">
                  <a16:creationId xmlns:a16="http://schemas.microsoft.com/office/drawing/2014/main" id="{FA8C8994-8179-4C85-9316-22E2C3C7E583}"/>
                </a:ext>
              </a:extLst>
            </p:cNvPr>
            <p:cNvCxnSpPr>
              <a:stCxn id="12295" idx="3"/>
            </p:cNvCxnSpPr>
            <p:nvPr/>
          </p:nvCxnSpPr>
          <p:spPr>
            <a:xfrm flipV="1">
              <a:off x="1902991" y="2190569"/>
              <a:ext cx="1893986" cy="857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Oval 95">
              <a:extLst>
                <a:ext uri="{FF2B5EF4-FFF2-40B4-BE49-F238E27FC236}">
                  <a16:creationId xmlns:a16="http://schemas.microsoft.com/office/drawing/2014/main" id="{64B7377E-8AEB-4FEF-9F50-56B957A8BA77}"/>
                </a:ext>
              </a:extLst>
            </p:cNvPr>
            <p:cNvSpPr/>
            <p:nvPr/>
          </p:nvSpPr>
          <p:spPr>
            <a:xfrm>
              <a:off x="3804915" y="2701754"/>
              <a:ext cx="2275006" cy="668351"/>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IN" sz="975" dirty="0"/>
                <a:t>Maintain Customer Data </a:t>
              </a:r>
            </a:p>
          </p:txBody>
        </p:sp>
        <p:cxnSp>
          <p:nvCxnSpPr>
            <p:cNvPr id="99" name="Straight Arrow Connector 98">
              <a:extLst>
                <a:ext uri="{FF2B5EF4-FFF2-40B4-BE49-F238E27FC236}">
                  <a16:creationId xmlns:a16="http://schemas.microsoft.com/office/drawing/2014/main" id="{72FE529D-31B0-470B-BFD8-ED937E8B1CFF}"/>
                </a:ext>
              </a:extLst>
            </p:cNvPr>
            <p:cNvCxnSpPr>
              <a:stCxn id="41" idx="4"/>
            </p:cNvCxnSpPr>
            <p:nvPr/>
          </p:nvCxnSpPr>
          <p:spPr>
            <a:xfrm>
              <a:off x="4854307" y="2369960"/>
              <a:ext cx="0" cy="331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15350A83-B4E0-43B4-BCFC-15C07FC5F640}"/>
                </a:ext>
              </a:extLst>
            </p:cNvPr>
            <p:cNvCxnSpPr>
              <a:stCxn id="41" idx="6"/>
              <a:endCxn id="63" idx="2"/>
            </p:cNvCxnSpPr>
            <p:nvPr/>
          </p:nvCxnSpPr>
          <p:spPr>
            <a:xfrm>
              <a:off x="5911637" y="2128656"/>
              <a:ext cx="2763982" cy="112556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grpSp>
          <p:nvGrpSpPr>
            <p:cNvPr id="12326" name="Group 124">
              <a:extLst>
                <a:ext uri="{FF2B5EF4-FFF2-40B4-BE49-F238E27FC236}">
                  <a16:creationId xmlns:a16="http://schemas.microsoft.com/office/drawing/2014/main" id="{E169E287-D672-4B1C-9BE8-4B9C69920E6C}"/>
                </a:ext>
              </a:extLst>
            </p:cNvPr>
            <p:cNvGrpSpPr>
              <a:grpSpLocks/>
            </p:cNvGrpSpPr>
            <p:nvPr/>
          </p:nvGrpSpPr>
          <p:grpSpPr bwMode="auto">
            <a:xfrm>
              <a:off x="8565575" y="1776780"/>
              <a:ext cx="2567622" cy="3064278"/>
              <a:chOff x="7821088" y="1851840"/>
              <a:chExt cx="2567622" cy="3064278"/>
            </a:xfrm>
          </p:grpSpPr>
          <p:sp>
            <p:nvSpPr>
              <p:cNvPr id="44" name="Oval 43">
                <a:extLst>
                  <a:ext uri="{FF2B5EF4-FFF2-40B4-BE49-F238E27FC236}">
                    <a16:creationId xmlns:a16="http://schemas.microsoft.com/office/drawing/2014/main" id="{9B9E6EE1-2AB4-4ACF-89BF-D8685B090CAC}"/>
                  </a:ext>
                </a:extLst>
              </p:cNvPr>
              <p:cNvSpPr/>
              <p:nvPr/>
            </p:nvSpPr>
            <p:spPr>
              <a:xfrm>
                <a:off x="7951770" y="1851283"/>
                <a:ext cx="1698714" cy="458796"/>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IN" sz="975" dirty="0"/>
                  <a:t>Search Vehicle</a:t>
                </a:r>
              </a:p>
            </p:txBody>
          </p:sp>
          <p:sp>
            <p:nvSpPr>
              <p:cNvPr id="46" name="Oval 45">
                <a:extLst>
                  <a:ext uri="{FF2B5EF4-FFF2-40B4-BE49-F238E27FC236}">
                    <a16:creationId xmlns:a16="http://schemas.microsoft.com/office/drawing/2014/main" id="{BACDF534-82BE-4F22-A7F3-23ABD0736D97}"/>
                  </a:ext>
                </a:extLst>
              </p:cNvPr>
              <p:cNvSpPr/>
              <p:nvPr/>
            </p:nvSpPr>
            <p:spPr>
              <a:xfrm>
                <a:off x="7889855" y="2508521"/>
                <a:ext cx="1987654" cy="458796"/>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IN" sz="975" dirty="0"/>
                  <a:t>Select vehicle model</a:t>
                </a:r>
              </a:p>
            </p:txBody>
          </p:sp>
          <p:sp>
            <p:nvSpPr>
              <p:cNvPr id="70" name="Oval 69">
                <a:extLst>
                  <a:ext uri="{FF2B5EF4-FFF2-40B4-BE49-F238E27FC236}">
                    <a16:creationId xmlns:a16="http://schemas.microsoft.com/office/drawing/2014/main" id="{01452848-0B77-44B2-84A0-87745B8270E1}"/>
                  </a:ext>
                </a:extLst>
              </p:cNvPr>
              <p:cNvSpPr/>
              <p:nvPr/>
            </p:nvSpPr>
            <p:spPr>
              <a:xfrm>
                <a:off x="7821588" y="3811884"/>
                <a:ext cx="2494093" cy="461972"/>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IN" sz="975" dirty="0"/>
                  <a:t>Select Exterior &amp; Interior </a:t>
                </a:r>
                <a:r>
                  <a:rPr lang="en-IN" sz="975" dirty="0" err="1"/>
                  <a:t>Color</a:t>
                </a:r>
                <a:endParaRPr lang="en-IN" sz="975" dirty="0"/>
              </a:p>
            </p:txBody>
          </p:sp>
          <p:sp>
            <p:nvSpPr>
              <p:cNvPr id="71" name="Arrow: Down 70">
                <a:extLst>
                  <a:ext uri="{FF2B5EF4-FFF2-40B4-BE49-F238E27FC236}">
                    <a16:creationId xmlns:a16="http://schemas.microsoft.com/office/drawing/2014/main" id="{13C08D81-1316-4F13-A750-DE7235F3BB8A}"/>
                  </a:ext>
                </a:extLst>
              </p:cNvPr>
              <p:cNvSpPr/>
              <p:nvPr/>
            </p:nvSpPr>
            <p:spPr>
              <a:xfrm>
                <a:off x="8885269" y="3651544"/>
                <a:ext cx="157171" cy="1603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544"/>
              </a:p>
            </p:txBody>
          </p:sp>
          <p:sp>
            <p:nvSpPr>
              <p:cNvPr id="79" name="Oval 78">
                <a:extLst>
                  <a:ext uri="{FF2B5EF4-FFF2-40B4-BE49-F238E27FC236}">
                    <a16:creationId xmlns:a16="http://schemas.microsoft.com/office/drawing/2014/main" id="{6B2E0D27-7580-44D8-9BC5-0C8FD97EA258}"/>
                  </a:ext>
                </a:extLst>
              </p:cNvPr>
              <p:cNvSpPr/>
              <p:nvPr/>
            </p:nvSpPr>
            <p:spPr>
              <a:xfrm>
                <a:off x="7980346" y="4440547"/>
                <a:ext cx="2408364" cy="476259"/>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IN" sz="975" dirty="0"/>
                  <a:t>Select Equipment</a:t>
                </a:r>
              </a:p>
            </p:txBody>
          </p:sp>
          <p:sp>
            <p:nvSpPr>
              <p:cNvPr id="114" name="Arrow: Down 113">
                <a:extLst>
                  <a:ext uri="{FF2B5EF4-FFF2-40B4-BE49-F238E27FC236}">
                    <a16:creationId xmlns:a16="http://schemas.microsoft.com/office/drawing/2014/main" id="{B0CC6FF0-0B36-47EB-B929-D9DF29469E5E}"/>
                  </a:ext>
                </a:extLst>
              </p:cNvPr>
              <p:cNvSpPr/>
              <p:nvPr/>
            </p:nvSpPr>
            <p:spPr>
              <a:xfrm>
                <a:off x="8915433" y="4294494"/>
                <a:ext cx="157170" cy="1603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544"/>
              </a:p>
            </p:txBody>
          </p:sp>
        </p:grpSp>
        <p:sp>
          <p:nvSpPr>
            <p:cNvPr id="115" name="Oval 114">
              <a:extLst>
                <a:ext uri="{FF2B5EF4-FFF2-40B4-BE49-F238E27FC236}">
                  <a16:creationId xmlns:a16="http://schemas.microsoft.com/office/drawing/2014/main" id="{069FA418-28E3-4907-954A-13AF9222E64E}"/>
                </a:ext>
              </a:extLst>
            </p:cNvPr>
            <p:cNvSpPr/>
            <p:nvPr/>
          </p:nvSpPr>
          <p:spPr>
            <a:xfrm>
              <a:off x="3768400" y="3570134"/>
              <a:ext cx="2275007" cy="66835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IN" sz="975" dirty="0"/>
                <a:t>View Offer</a:t>
              </a:r>
            </a:p>
          </p:txBody>
        </p:sp>
        <p:sp>
          <p:nvSpPr>
            <p:cNvPr id="116" name="Oval 115">
              <a:extLst>
                <a:ext uri="{FF2B5EF4-FFF2-40B4-BE49-F238E27FC236}">
                  <a16:creationId xmlns:a16="http://schemas.microsoft.com/office/drawing/2014/main" id="{07E1DED5-5488-4ADE-8957-8F5DD9A0EF7E}"/>
                </a:ext>
              </a:extLst>
            </p:cNvPr>
            <p:cNvSpPr/>
            <p:nvPr/>
          </p:nvSpPr>
          <p:spPr>
            <a:xfrm>
              <a:off x="3774750" y="4384538"/>
              <a:ext cx="2275007" cy="668351"/>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IN" sz="975" dirty="0"/>
                <a:t>Place Order</a:t>
              </a:r>
            </a:p>
          </p:txBody>
        </p:sp>
        <p:cxnSp>
          <p:nvCxnSpPr>
            <p:cNvPr id="130" name="Straight Arrow Connector 129">
              <a:extLst>
                <a:ext uri="{FF2B5EF4-FFF2-40B4-BE49-F238E27FC236}">
                  <a16:creationId xmlns:a16="http://schemas.microsoft.com/office/drawing/2014/main" id="{C7C8D548-AB53-43FD-87F0-9BAB2D17E559}"/>
                </a:ext>
              </a:extLst>
            </p:cNvPr>
            <p:cNvCxnSpPr>
              <a:cxnSpLocks/>
            </p:cNvCxnSpPr>
            <p:nvPr/>
          </p:nvCxnSpPr>
          <p:spPr>
            <a:xfrm>
              <a:off x="4857482" y="3351055"/>
              <a:ext cx="0" cy="219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BBFD0111-6204-4401-8742-452E7A9349FD}"/>
                </a:ext>
              </a:extLst>
            </p:cNvPr>
            <p:cNvCxnSpPr/>
            <p:nvPr/>
          </p:nvCxnSpPr>
          <p:spPr>
            <a:xfrm>
              <a:off x="4906697" y="4238485"/>
              <a:ext cx="0" cy="127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BC527900-61C8-42AE-BD12-64E092E45AC6}"/>
                </a:ext>
              </a:extLst>
            </p:cNvPr>
            <p:cNvCxnSpPr>
              <a:stCxn id="12295" idx="3"/>
              <a:endCxn id="115" idx="2"/>
            </p:cNvCxnSpPr>
            <p:nvPr/>
          </p:nvCxnSpPr>
          <p:spPr>
            <a:xfrm>
              <a:off x="1902991" y="3047836"/>
              <a:ext cx="1865409" cy="857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B4CCBBDB-69BB-4243-AA3B-52763A414EE4}"/>
                </a:ext>
              </a:extLst>
            </p:cNvPr>
            <p:cNvCxnSpPr>
              <a:stCxn id="12295" idx="3"/>
              <a:endCxn id="116" idx="2"/>
            </p:cNvCxnSpPr>
            <p:nvPr/>
          </p:nvCxnSpPr>
          <p:spPr>
            <a:xfrm>
              <a:off x="1902991" y="3047836"/>
              <a:ext cx="1871760" cy="1670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02507C53-9992-486D-A46A-DD7A351EAD58}"/>
                </a:ext>
              </a:extLst>
            </p:cNvPr>
            <p:cNvCxnSpPr>
              <a:stCxn id="12293" idx="3"/>
            </p:cNvCxnSpPr>
            <p:nvPr/>
          </p:nvCxnSpPr>
          <p:spPr>
            <a:xfrm>
              <a:off x="1947443" y="1296789"/>
              <a:ext cx="1835246" cy="1668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8AB3B396-A87B-4214-802D-CC64E6EC651B}"/>
                </a:ext>
              </a:extLst>
            </p:cNvPr>
            <p:cNvCxnSpPr>
              <a:cxnSpLocks/>
              <a:stCxn id="12293" idx="3"/>
            </p:cNvCxnSpPr>
            <p:nvPr/>
          </p:nvCxnSpPr>
          <p:spPr>
            <a:xfrm>
              <a:off x="1947443" y="1296789"/>
              <a:ext cx="1911450" cy="2454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11DECD96-78DA-4DA4-A475-23D100337C3A}"/>
                </a:ext>
              </a:extLst>
            </p:cNvPr>
            <p:cNvCxnSpPr>
              <a:stCxn id="12293" idx="3"/>
              <a:endCxn id="116" idx="2"/>
            </p:cNvCxnSpPr>
            <p:nvPr/>
          </p:nvCxnSpPr>
          <p:spPr>
            <a:xfrm>
              <a:off x="1947443" y="1296789"/>
              <a:ext cx="1827307" cy="3421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65" name="Straight Arrow Connector 164">
            <a:extLst>
              <a:ext uri="{FF2B5EF4-FFF2-40B4-BE49-F238E27FC236}">
                <a16:creationId xmlns:a16="http://schemas.microsoft.com/office/drawing/2014/main" id="{12C287E7-C9EB-4CBB-A6FA-C07527715003}"/>
              </a:ext>
            </a:extLst>
          </p:cNvPr>
          <p:cNvCxnSpPr>
            <a:stCxn id="20" idx="3"/>
          </p:cNvCxnSpPr>
          <p:nvPr/>
        </p:nvCxnSpPr>
        <p:spPr>
          <a:xfrm flipH="1">
            <a:off x="4416110" y="2043580"/>
            <a:ext cx="1302742" cy="829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D4F4541-9FB3-4DCE-87CA-55E055FD22DE}"/>
              </a:ext>
            </a:extLst>
          </p:cNvPr>
          <p:cNvSpPr/>
          <p:nvPr/>
        </p:nvSpPr>
        <p:spPr>
          <a:xfrm>
            <a:off x="574593" y="417006"/>
            <a:ext cx="6766019" cy="523220"/>
          </a:xfrm>
          <a:prstGeom prst="rect">
            <a:avLst/>
          </a:prstGeom>
        </p:spPr>
        <p:txBody>
          <a:bodyPr wrap="none">
            <a:spAutoFit/>
          </a:bodyPr>
          <a:lstStyle/>
          <a:p>
            <a:r>
              <a:rPr lang="en-GB" altLang="en-US" sz="2800" dirty="0" err="1"/>
              <a:t>Deinwagen</a:t>
            </a:r>
            <a:r>
              <a:rPr lang="en-GB" altLang="en-US" sz="2800" dirty="0"/>
              <a:t> – </a:t>
            </a:r>
            <a:r>
              <a:rPr lang="en-US" sz="2800" dirty="0"/>
              <a:t>Vehicle Order Management</a:t>
            </a:r>
            <a:endParaRPr lang="en-IN" sz="2800" dirty="0"/>
          </a:p>
        </p:txBody>
      </p:sp>
    </p:spTree>
    <p:extLst>
      <p:ext uri="{BB962C8B-B14F-4D97-AF65-F5344CB8AC3E}">
        <p14:creationId xmlns:p14="http://schemas.microsoft.com/office/powerpoint/2010/main" val="1270523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E036-B5B2-4FFF-A2F8-BB69098D7C3C}"/>
              </a:ext>
            </a:extLst>
          </p:cNvPr>
          <p:cNvSpPr>
            <a:spLocks noGrp="1"/>
          </p:cNvSpPr>
          <p:nvPr>
            <p:ph type="title"/>
          </p:nvPr>
        </p:nvSpPr>
        <p:spPr/>
        <p:txBody>
          <a:bodyPr/>
          <a:lstStyle/>
          <a:p>
            <a:r>
              <a:rPr lang="en-IN" dirty="0"/>
              <a:t>Technology Stack</a:t>
            </a:r>
          </a:p>
        </p:txBody>
      </p:sp>
      <p:graphicFrame>
        <p:nvGraphicFramePr>
          <p:cNvPr id="3" name="Table 2">
            <a:extLst>
              <a:ext uri="{FF2B5EF4-FFF2-40B4-BE49-F238E27FC236}">
                <a16:creationId xmlns:a16="http://schemas.microsoft.com/office/drawing/2014/main" id="{D1DE2042-1621-45E5-81B2-D05367B1A325}"/>
              </a:ext>
            </a:extLst>
          </p:cNvPr>
          <p:cNvGraphicFramePr>
            <a:graphicFrameLocks noGrp="1"/>
          </p:cNvGraphicFramePr>
          <p:nvPr>
            <p:extLst>
              <p:ext uri="{D42A27DB-BD31-4B8C-83A1-F6EECF244321}">
                <p14:modId xmlns:p14="http://schemas.microsoft.com/office/powerpoint/2010/main" val="2009516528"/>
              </p:ext>
            </p:extLst>
          </p:nvPr>
        </p:nvGraphicFramePr>
        <p:xfrm>
          <a:off x="706581" y="1227665"/>
          <a:ext cx="8171412" cy="5390190"/>
        </p:xfrm>
        <a:graphic>
          <a:graphicData uri="http://schemas.openxmlformats.org/drawingml/2006/table">
            <a:tbl>
              <a:tblPr firstRow="1" bandRow="1">
                <a:tableStyleId>{5C22544A-7EE6-4342-B048-85BDC9FD1C3A}</a:tableStyleId>
              </a:tblPr>
              <a:tblGrid>
                <a:gridCol w="2723804">
                  <a:extLst>
                    <a:ext uri="{9D8B030D-6E8A-4147-A177-3AD203B41FA5}">
                      <a16:colId xmlns:a16="http://schemas.microsoft.com/office/drawing/2014/main" val="2910390108"/>
                    </a:ext>
                  </a:extLst>
                </a:gridCol>
                <a:gridCol w="2723804">
                  <a:extLst>
                    <a:ext uri="{9D8B030D-6E8A-4147-A177-3AD203B41FA5}">
                      <a16:colId xmlns:a16="http://schemas.microsoft.com/office/drawing/2014/main" val="3248447547"/>
                    </a:ext>
                  </a:extLst>
                </a:gridCol>
                <a:gridCol w="2723804">
                  <a:extLst>
                    <a:ext uri="{9D8B030D-6E8A-4147-A177-3AD203B41FA5}">
                      <a16:colId xmlns:a16="http://schemas.microsoft.com/office/drawing/2014/main" val="3446745210"/>
                    </a:ext>
                  </a:extLst>
                </a:gridCol>
              </a:tblGrid>
              <a:tr h="820060">
                <a:tc>
                  <a:txBody>
                    <a:bodyPr/>
                    <a:lstStyle/>
                    <a:p>
                      <a:r>
                        <a:rPr lang="en-IN" dirty="0"/>
                        <a:t>Technology</a:t>
                      </a:r>
                    </a:p>
                  </a:txBody>
                  <a:tcPr/>
                </a:tc>
                <a:tc>
                  <a:txBody>
                    <a:bodyPr/>
                    <a:lstStyle/>
                    <a:p>
                      <a:r>
                        <a:rPr lang="en-IN" dirty="0"/>
                        <a:t>Tools &amp; component</a:t>
                      </a:r>
                    </a:p>
                  </a:txBody>
                  <a:tcPr/>
                </a:tc>
                <a:tc>
                  <a:txBody>
                    <a:bodyPr/>
                    <a:lstStyle/>
                    <a:p>
                      <a:r>
                        <a:rPr lang="en-IN" dirty="0"/>
                        <a:t>comments</a:t>
                      </a:r>
                    </a:p>
                  </a:txBody>
                  <a:tcPr/>
                </a:tc>
                <a:extLst>
                  <a:ext uri="{0D108BD9-81ED-4DB2-BD59-A6C34878D82A}">
                    <a16:rowId xmlns:a16="http://schemas.microsoft.com/office/drawing/2014/main" val="4198426002"/>
                  </a:ext>
                </a:extLst>
              </a:tr>
              <a:tr h="475114">
                <a:tc>
                  <a:txBody>
                    <a:bodyPr/>
                    <a:lstStyle/>
                    <a:p>
                      <a:r>
                        <a:rPr lang="en-IN" dirty="0"/>
                        <a:t>Language</a:t>
                      </a:r>
                    </a:p>
                  </a:txBody>
                  <a:tcPr/>
                </a:tc>
                <a:tc>
                  <a:txBody>
                    <a:bodyPr/>
                    <a:lstStyle/>
                    <a:p>
                      <a:r>
                        <a:rPr lang="en-IN" dirty="0"/>
                        <a:t>Java 8</a:t>
                      </a:r>
                    </a:p>
                  </a:txBody>
                  <a:tcPr/>
                </a:tc>
                <a:tc>
                  <a:txBody>
                    <a:bodyPr/>
                    <a:lstStyle/>
                    <a:p>
                      <a:endParaRPr lang="en-IN" dirty="0"/>
                    </a:p>
                  </a:txBody>
                  <a:tcPr/>
                </a:tc>
                <a:extLst>
                  <a:ext uri="{0D108BD9-81ED-4DB2-BD59-A6C34878D82A}">
                    <a16:rowId xmlns:a16="http://schemas.microsoft.com/office/drawing/2014/main" val="1141413943"/>
                  </a:ext>
                </a:extLst>
              </a:tr>
              <a:tr h="475114">
                <a:tc>
                  <a:txBody>
                    <a:bodyPr/>
                    <a:lstStyle/>
                    <a:p>
                      <a:r>
                        <a:rPr lang="en-IN" dirty="0"/>
                        <a:t>IDE</a:t>
                      </a:r>
                    </a:p>
                  </a:txBody>
                  <a:tcPr/>
                </a:tc>
                <a:tc>
                  <a:txBody>
                    <a:bodyPr/>
                    <a:lstStyle/>
                    <a:p>
                      <a:r>
                        <a:rPr lang="en-IN" dirty="0"/>
                        <a:t>Visual Studio code &amp; Spring Tool Suite (Eclipse Based)</a:t>
                      </a:r>
                    </a:p>
                  </a:txBody>
                  <a:tcPr/>
                </a:tc>
                <a:tc>
                  <a:txBody>
                    <a:bodyPr/>
                    <a:lstStyle/>
                    <a:p>
                      <a:endParaRPr lang="en-IN" dirty="0"/>
                    </a:p>
                  </a:txBody>
                  <a:tcPr/>
                </a:tc>
                <a:extLst>
                  <a:ext uri="{0D108BD9-81ED-4DB2-BD59-A6C34878D82A}">
                    <a16:rowId xmlns:a16="http://schemas.microsoft.com/office/drawing/2014/main" val="2339609916"/>
                  </a:ext>
                </a:extLst>
              </a:tr>
              <a:tr h="475114">
                <a:tc>
                  <a:txBody>
                    <a:bodyPr/>
                    <a:lstStyle/>
                    <a:p>
                      <a:r>
                        <a:rPr lang="en-IN" dirty="0"/>
                        <a:t>API Gateway</a:t>
                      </a:r>
                    </a:p>
                  </a:txBody>
                  <a:tcPr/>
                </a:tc>
                <a:tc>
                  <a:txBody>
                    <a:bodyPr/>
                    <a:lstStyle/>
                    <a:p>
                      <a:r>
                        <a:rPr lang="en-IN" dirty="0"/>
                        <a:t>ZUUL</a:t>
                      </a:r>
                    </a:p>
                  </a:txBody>
                  <a:tcPr/>
                </a:tc>
                <a:tc>
                  <a:txBody>
                    <a:bodyPr/>
                    <a:lstStyle/>
                    <a:p>
                      <a:endParaRPr lang="en-IN" dirty="0"/>
                    </a:p>
                  </a:txBody>
                  <a:tcPr/>
                </a:tc>
                <a:extLst>
                  <a:ext uri="{0D108BD9-81ED-4DB2-BD59-A6C34878D82A}">
                    <a16:rowId xmlns:a16="http://schemas.microsoft.com/office/drawing/2014/main" val="4286683190"/>
                  </a:ext>
                </a:extLst>
              </a:tr>
              <a:tr h="475114">
                <a:tc>
                  <a:txBody>
                    <a:bodyPr/>
                    <a:lstStyle/>
                    <a:p>
                      <a:r>
                        <a:rPr lang="en-IN" dirty="0"/>
                        <a:t>Registry Service</a:t>
                      </a:r>
                    </a:p>
                  </a:txBody>
                  <a:tcPr/>
                </a:tc>
                <a:tc>
                  <a:txBody>
                    <a:bodyPr/>
                    <a:lstStyle/>
                    <a:p>
                      <a:r>
                        <a:rPr lang="en-IN" dirty="0"/>
                        <a:t>Netflix Eureka server</a:t>
                      </a:r>
                    </a:p>
                  </a:txBody>
                  <a:tcPr/>
                </a:tc>
                <a:tc>
                  <a:txBody>
                    <a:bodyPr/>
                    <a:lstStyle/>
                    <a:p>
                      <a:endParaRPr lang="en-IN" dirty="0"/>
                    </a:p>
                  </a:txBody>
                  <a:tcPr/>
                </a:tc>
                <a:extLst>
                  <a:ext uri="{0D108BD9-81ED-4DB2-BD59-A6C34878D82A}">
                    <a16:rowId xmlns:a16="http://schemas.microsoft.com/office/drawing/2014/main" val="1918945403"/>
                  </a:ext>
                </a:extLst>
              </a:tr>
              <a:tr h="555847">
                <a:tc>
                  <a:txBody>
                    <a:bodyPr/>
                    <a:lstStyle/>
                    <a:p>
                      <a:r>
                        <a:rPr lang="en-IN" dirty="0"/>
                        <a:t>Front End App</a:t>
                      </a:r>
                    </a:p>
                  </a:txBody>
                  <a:tcPr/>
                </a:tc>
                <a:tc>
                  <a:txBody>
                    <a:bodyPr/>
                    <a:lstStyle/>
                    <a:p>
                      <a:r>
                        <a:rPr lang="en-IN" dirty="0"/>
                        <a:t>HTML, Boot Strap, Angular 4</a:t>
                      </a:r>
                    </a:p>
                  </a:txBody>
                  <a:tcPr/>
                </a:tc>
                <a:tc>
                  <a:txBody>
                    <a:bodyPr/>
                    <a:lstStyle/>
                    <a:p>
                      <a:endParaRPr lang="en-IN" dirty="0"/>
                    </a:p>
                  </a:txBody>
                  <a:tcPr/>
                </a:tc>
                <a:extLst>
                  <a:ext uri="{0D108BD9-81ED-4DB2-BD59-A6C34878D82A}">
                    <a16:rowId xmlns:a16="http://schemas.microsoft.com/office/drawing/2014/main" val="608473019"/>
                  </a:ext>
                </a:extLst>
              </a:tr>
              <a:tr h="555847">
                <a:tc>
                  <a:txBody>
                    <a:bodyPr/>
                    <a:lstStyle/>
                    <a:p>
                      <a:r>
                        <a:rPr lang="en-IN" dirty="0"/>
                        <a:t>Microservices</a:t>
                      </a:r>
                    </a:p>
                  </a:txBody>
                  <a:tcPr/>
                </a:tc>
                <a:tc>
                  <a:txBody>
                    <a:bodyPr/>
                    <a:lstStyle/>
                    <a:p>
                      <a:r>
                        <a:rPr lang="en-IN" dirty="0"/>
                        <a:t>Spring Boot , spring MVC, JPA</a:t>
                      </a:r>
                    </a:p>
                  </a:txBody>
                  <a:tcPr/>
                </a:tc>
                <a:tc>
                  <a:txBody>
                    <a:bodyPr/>
                    <a:lstStyle/>
                    <a:p>
                      <a:endParaRPr lang="en-IN"/>
                    </a:p>
                  </a:txBody>
                  <a:tcPr/>
                </a:tc>
                <a:extLst>
                  <a:ext uri="{0D108BD9-81ED-4DB2-BD59-A6C34878D82A}">
                    <a16:rowId xmlns:a16="http://schemas.microsoft.com/office/drawing/2014/main" val="900913542"/>
                  </a:ext>
                </a:extLst>
              </a:tr>
              <a:tr h="475114">
                <a:tc>
                  <a:txBody>
                    <a:bodyPr/>
                    <a:lstStyle/>
                    <a:p>
                      <a:r>
                        <a:rPr lang="en-IN" dirty="0"/>
                        <a:t>Database</a:t>
                      </a:r>
                    </a:p>
                  </a:txBody>
                  <a:tcPr/>
                </a:tc>
                <a:tc>
                  <a:txBody>
                    <a:bodyPr/>
                    <a:lstStyle/>
                    <a:p>
                      <a:r>
                        <a:rPr lang="en-IN" dirty="0"/>
                        <a:t>Postgres SQL</a:t>
                      </a:r>
                    </a:p>
                  </a:txBody>
                  <a:tcPr/>
                </a:tc>
                <a:tc>
                  <a:txBody>
                    <a:bodyPr/>
                    <a:lstStyle/>
                    <a:p>
                      <a:endParaRPr lang="en-IN"/>
                    </a:p>
                  </a:txBody>
                  <a:tcPr/>
                </a:tc>
                <a:extLst>
                  <a:ext uri="{0D108BD9-81ED-4DB2-BD59-A6C34878D82A}">
                    <a16:rowId xmlns:a16="http://schemas.microsoft.com/office/drawing/2014/main" val="3817979982"/>
                  </a:ext>
                </a:extLst>
              </a:tr>
              <a:tr h="475114">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308697094"/>
                  </a:ext>
                </a:extLst>
              </a:tr>
            </a:tbl>
          </a:graphicData>
        </a:graphic>
      </p:graphicFrame>
    </p:spTree>
    <p:extLst>
      <p:ext uri="{BB962C8B-B14F-4D97-AF65-F5344CB8AC3E}">
        <p14:creationId xmlns:p14="http://schemas.microsoft.com/office/powerpoint/2010/main" val="3664912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D566F-FE29-47A5-B03A-40C9320BBC77}"/>
              </a:ext>
            </a:extLst>
          </p:cNvPr>
          <p:cNvSpPr>
            <a:spLocks noGrp="1"/>
          </p:cNvSpPr>
          <p:nvPr>
            <p:ph type="title"/>
          </p:nvPr>
        </p:nvSpPr>
        <p:spPr/>
        <p:txBody>
          <a:bodyPr/>
          <a:lstStyle/>
          <a:p>
            <a:r>
              <a:rPr lang="en-IN" dirty="0"/>
              <a:t>Architecture – approach 1 </a:t>
            </a:r>
          </a:p>
        </p:txBody>
      </p:sp>
      <p:sp>
        <p:nvSpPr>
          <p:cNvPr id="4" name="Rectangle: Rounded Corners 3">
            <a:extLst>
              <a:ext uri="{FF2B5EF4-FFF2-40B4-BE49-F238E27FC236}">
                <a16:creationId xmlns:a16="http://schemas.microsoft.com/office/drawing/2014/main" id="{4A8C328E-B34B-4638-BB0A-0220454774FC}"/>
              </a:ext>
            </a:extLst>
          </p:cNvPr>
          <p:cNvSpPr/>
          <p:nvPr/>
        </p:nvSpPr>
        <p:spPr>
          <a:xfrm>
            <a:off x="3312862" y="1948727"/>
            <a:ext cx="603316" cy="2507530"/>
          </a:xfrm>
          <a:prstGeom prst="roundRect">
            <a:avLst/>
          </a:prstGeom>
          <a:solidFill>
            <a:schemeClr val="tx1">
              <a:lumMod val="25000"/>
              <a:lumOff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err="1">
                <a:solidFill>
                  <a:schemeClr val="tx2">
                    <a:lumMod val="50000"/>
                  </a:schemeClr>
                </a:solidFill>
              </a:rPr>
              <a:t>Zuul</a:t>
            </a:r>
            <a:r>
              <a:rPr lang="en-IN" sz="1200" dirty="0">
                <a:solidFill>
                  <a:schemeClr val="tx2">
                    <a:lumMod val="50000"/>
                  </a:schemeClr>
                </a:solidFill>
              </a:rPr>
              <a:t> API </a:t>
            </a:r>
          </a:p>
          <a:p>
            <a:pPr algn="ctr"/>
            <a:r>
              <a:rPr lang="en-IN" sz="1200" dirty="0">
                <a:solidFill>
                  <a:schemeClr val="tx2">
                    <a:lumMod val="50000"/>
                  </a:schemeClr>
                </a:solidFill>
              </a:rPr>
              <a:t>Gateway</a:t>
            </a:r>
          </a:p>
        </p:txBody>
      </p:sp>
      <p:sp>
        <p:nvSpPr>
          <p:cNvPr id="5" name="Rectangle: Rounded Corners 4">
            <a:extLst>
              <a:ext uri="{FF2B5EF4-FFF2-40B4-BE49-F238E27FC236}">
                <a16:creationId xmlns:a16="http://schemas.microsoft.com/office/drawing/2014/main" id="{2C92D1D8-1104-45B8-888D-122CF535C491}"/>
              </a:ext>
            </a:extLst>
          </p:cNvPr>
          <p:cNvSpPr/>
          <p:nvPr/>
        </p:nvSpPr>
        <p:spPr>
          <a:xfrm>
            <a:off x="4711656" y="1948727"/>
            <a:ext cx="804823" cy="2507530"/>
          </a:xfrm>
          <a:prstGeom prst="round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2">
                    <a:lumMod val="50000"/>
                  </a:schemeClr>
                </a:solidFill>
              </a:rPr>
              <a:t>Netflix Eureka Naming service</a:t>
            </a:r>
          </a:p>
        </p:txBody>
      </p:sp>
      <p:sp>
        <p:nvSpPr>
          <p:cNvPr id="6" name="Oval 5">
            <a:extLst>
              <a:ext uri="{FF2B5EF4-FFF2-40B4-BE49-F238E27FC236}">
                <a16:creationId xmlns:a16="http://schemas.microsoft.com/office/drawing/2014/main" id="{3B7CE752-A324-4055-A46D-DCEEE0482532}"/>
              </a:ext>
            </a:extLst>
          </p:cNvPr>
          <p:cNvSpPr/>
          <p:nvPr/>
        </p:nvSpPr>
        <p:spPr>
          <a:xfrm>
            <a:off x="6551072" y="1109741"/>
            <a:ext cx="1525441" cy="838986"/>
          </a:xfrm>
          <a:prstGeom prst="ellipse">
            <a:avLst/>
          </a:prstGeom>
          <a:solidFill>
            <a:schemeClr val="accent6">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200" dirty="0">
                <a:solidFill>
                  <a:schemeClr val="tx2">
                    <a:lumMod val="50000"/>
                  </a:schemeClr>
                </a:solidFill>
              </a:rPr>
              <a:t>Order Management service</a:t>
            </a:r>
          </a:p>
        </p:txBody>
      </p:sp>
      <p:sp>
        <p:nvSpPr>
          <p:cNvPr id="7" name="Oval 6">
            <a:extLst>
              <a:ext uri="{FF2B5EF4-FFF2-40B4-BE49-F238E27FC236}">
                <a16:creationId xmlns:a16="http://schemas.microsoft.com/office/drawing/2014/main" id="{583F8FB8-24D1-45C9-ACB3-7F67D189FCBF}"/>
              </a:ext>
            </a:extLst>
          </p:cNvPr>
          <p:cNvSpPr/>
          <p:nvPr/>
        </p:nvSpPr>
        <p:spPr>
          <a:xfrm>
            <a:off x="6690774" y="4310805"/>
            <a:ext cx="1480009" cy="838986"/>
          </a:xfrm>
          <a:prstGeom prst="ellipse">
            <a:avLst/>
          </a:prstGeom>
          <a:solidFill>
            <a:schemeClr val="accent6">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2">
                    <a:lumMod val="50000"/>
                  </a:schemeClr>
                </a:solidFill>
              </a:rPr>
              <a:t>Vehicle information service</a:t>
            </a:r>
          </a:p>
        </p:txBody>
      </p:sp>
      <p:sp>
        <p:nvSpPr>
          <p:cNvPr id="8" name="Cylinder 7">
            <a:extLst>
              <a:ext uri="{FF2B5EF4-FFF2-40B4-BE49-F238E27FC236}">
                <a16:creationId xmlns:a16="http://schemas.microsoft.com/office/drawing/2014/main" id="{686CE25C-787D-4076-8E98-7890EAEFA580}"/>
              </a:ext>
            </a:extLst>
          </p:cNvPr>
          <p:cNvSpPr/>
          <p:nvPr/>
        </p:nvSpPr>
        <p:spPr>
          <a:xfrm>
            <a:off x="8678118" y="2715135"/>
            <a:ext cx="1046376" cy="834272"/>
          </a:xfrm>
          <a:prstGeom prst="can">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tx2">
                    <a:lumMod val="50000"/>
                  </a:schemeClr>
                </a:solidFill>
              </a:rPr>
              <a:t>DB</a:t>
            </a:r>
          </a:p>
        </p:txBody>
      </p:sp>
      <p:cxnSp>
        <p:nvCxnSpPr>
          <p:cNvPr id="10" name="Connector: Elbow 9">
            <a:extLst>
              <a:ext uri="{FF2B5EF4-FFF2-40B4-BE49-F238E27FC236}">
                <a16:creationId xmlns:a16="http://schemas.microsoft.com/office/drawing/2014/main" id="{FCCE9740-DD01-44BA-BBAF-A6616C8FC479}"/>
              </a:ext>
            </a:extLst>
          </p:cNvPr>
          <p:cNvCxnSpPr>
            <a:stCxn id="6" idx="6"/>
            <a:endCxn id="8" idx="2"/>
          </p:cNvCxnSpPr>
          <p:nvPr/>
        </p:nvCxnSpPr>
        <p:spPr>
          <a:xfrm>
            <a:off x="8076513" y="1529234"/>
            <a:ext cx="601605" cy="1603037"/>
          </a:xfrm>
          <a:prstGeom prst="bentConnector3">
            <a:avLst>
              <a:gd name="adj1" fmla="val 59402"/>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 name="Connector: Elbow 11">
            <a:extLst>
              <a:ext uri="{FF2B5EF4-FFF2-40B4-BE49-F238E27FC236}">
                <a16:creationId xmlns:a16="http://schemas.microsoft.com/office/drawing/2014/main" id="{E874D104-DB9B-4303-9A0F-B2E2A27F9070}"/>
              </a:ext>
            </a:extLst>
          </p:cNvPr>
          <p:cNvCxnSpPr>
            <a:stCxn id="7" idx="6"/>
            <a:endCxn id="8" idx="2"/>
          </p:cNvCxnSpPr>
          <p:nvPr/>
        </p:nvCxnSpPr>
        <p:spPr>
          <a:xfrm flipV="1">
            <a:off x="8170783" y="3132271"/>
            <a:ext cx="507335" cy="1598027"/>
          </a:xfrm>
          <a:prstGeom prst="bentConnector3">
            <a:avLst>
              <a:gd name="adj1" fmla="val 50000"/>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4" name="Connector: Elbow 13">
            <a:extLst>
              <a:ext uri="{FF2B5EF4-FFF2-40B4-BE49-F238E27FC236}">
                <a16:creationId xmlns:a16="http://schemas.microsoft.com/office/drawing/2014/main" id="{B8C849E0-5097-41C9-A46E-881B00EC9003}"/>
              </a:ext>
            </a:extLst>
          </p:cNvPr>
          <p:cNvCxnSpPr>
            <a:stCxn id="5" idx="3"/>
            <a:endCxn id="6" idx="2"/>
          </p:cNvCxnSpPr>
          <p:nvPr/>
        </p:nvCxnSpPr>
        <p:spPr>
          <a:xfrm flipV="1">
            <a:off x="5516479" y="1529234"/>
            <a:ext cx="1034593" cy="1673258"/>
          </a:xfrm>
          <a:prstGeom prst="bentConnector3">
            <a:avLst>
              <a:gd name="adj1" fmla="val 57289"/>
            </a:avLst>
          </a:prstGeom>
          <a:ln>
            <a:tailEnd type="triangle"/>
          </a:ln>
        </p:spPr>
        <p:style>
          <a:lnRef idx="2">
            <a:schemeClr val="dk1"/>
          </a:lnRef>
          <a:fillRef idx="0">
            <a:schemeClr val="dk1"/>
          </a:fillRef>
          <a:effectRef idx="1">
            <a:schemeClr val="dk1"/>
          </a:effectRef>
          <a:fontRef idx="minor">
            <a:schemeClr val="tx1"/>
          </a:fontRef>
        </p:style>
      </p:cxnSp>
      <p:cxnSp>
        <p:nvCxnSpPr>
          <p:cNvPr id="16" name="Connector: Elbow 15">
            <a:extLst>
              <a:ext uri="{FF2B5EF4-FFF2-40B4-BE49-F238E27FC236}">
                <a16:creationId xmlns:a16="http://schemas.microsoft.com/office/drawing/2014/main" id="{6F2E2CF3-9E94-4882-9105-362E7DCC486D}"/>
              </a:ext>
            </a:extLst>
          </p:cNvPr>
          <p:cNvCxnSpPr>
            <a:stCxn id="5" idx="3"/>
            <a:endCxn id="7" idx="2"/>
          </p:cNvCxnSpPr>
          <p:nvPr/>
        </p:nvCxnSpPr>
        <p:spPr>
          <a:xfrm>
            <a:off x="5516479" y="3202492"/>
            <a:ext cx="1174295" cy="1527806"/>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FD0672ED-CC8E-4F21-864E-9979EE04C661}"/>
              </a:ext>
            </a:extLst>
          </p:cNvPr>
          <p:cNvCxnSpPr>
            <a:stCxn id="4" idx="3"/>
            <a:endCxn id="5" idx="1"/>
          </p:cNvCxnSpPr>
          <p:nvPr/>
        </p:nvCxnSpPr>
        <p:spPr>
          <a:xfrm>
            <a:off x="3916178" y="3202492"/>
            <a:ext cx="79547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Rectangle: Rounded Corners 19">
            <a:extLst>
              <a:ext uri="{FF2B5EF4-FFF2-40B4-BE49-F238E27FC236}">
                <a16:creationId xmlns:a16="http://schemas.microsoft.com/office/drawing/2014/main" id="{F4636B7F-5E25-4CCE-97D8-5F7CB0D3970C}"/>
              </a:ext>
            </a:extLst>
          </p:cNvPr>
          <p:cNvSpPr/>
          <p:nvPr/>
        </p:nvSpPr>
        <p:spPr>
          <a:xfrm>
            <a:off x="1797231" y="2639854"/>
            <a:ext cx="834301" cy="1124753"/>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2">
                    <a:lumMod val="50000"/>
                  </a:schemeClr>
                </a:solidFill>
              </a:rPr>
              <a:t>Angular  App</a:t>
            </a:r>
          </a:p>
        </p:txBody>
      </p:sp>
      <p:pic>
        <p:nvPicPr>
          <p:cNvPr id="34" name="Picture 33">
            <a:extLst>
              <a:ext uri="{FF2B5EF4-FFF2-40B4-BE49-F238E27FC236}">
                <a16:creationId xmlns:a16="http://schemas.microsoft.com/office/drawing/2014/main" id="{DE378250-F273-427C-B82E-43A0C3A32941}"/>
              </a:ext>
            </a:extLst>
          </p:cNvPr>
          <p:cNvPicPr>
            <a:picLocks noChangeAspect="1"/>
          </p:cNvPicPr>
          <p:nvPr/>
        </p:nvPicPr>
        <p:blipFill>
          <a:blip r:embed="rId2"/>
          <a:stretch>
            <a:fillRect/>
          </a:stretch>
        </p:blipFill>
        <p:spPr>
          <a:xfrm>
            <a:off x="185994" y="2431124"/>
            <a:ext cx="629353" cy="569010"/>
          </a:xfrm>
          <a:prstGeom prst="rect">
            <a:avLst/>
          </a:prstGeom>
        </p:spPr>
      </p:pic>
      <p:pic>
        <p:nvPicPr>
          <p:cNvPr id="35" name="Picture 34">
            <a:extLst>
              <a:ext uri="{FF2B5EF4-FFF2-40B4-BE49-F238E27FC236}">
                <a16:creationId xmlns:a16="http://schemas.microsoft.com/office/drawing/2014/main" id="{1262288B-C7BA-41A6-BF41-942155FDB901}"/>
              </a:ext>
            </a:extLst>
          </p:cNvPr>
          <p:cNvPicPr>
            <a:picLocks noChangeAspect="1"/>
          </p:cNvPicPr>
          <p:nvPr/>
        </p:nvPicPr>
        <p:blipFill>
          <a:blip r:embed="rId3"/>
          <a:stretch>
            <a:fillRect/>
          </a:stretch>
        </p:blipFill>
        <p:spPr>
          <a:xfrm>
            <a:off x="471288" y="3249084"/>
            <a:ext cx="344059" cy="600645"/>
          </a:xfrm>
          <a:prstGeom prst="rect">
            <a:avLst/>
          </a:prstGeom>
        </p:spPr>
      </p:pic>
      <p:cxnSp>
        <p:nvCxnSpPr>
          <p:cNvPr id="37" name="Connector: Elbow 36">
            <a:extLst>
              <a:ext uri="{FF2B5EF4-FFF2-40B4-BE49-F238E27FC236}">
                <a16:creationId xmlns:a16="http://schemas.microsoft.com/office/drawing/2014/main" id="{31AB49F8-DAFE-4226-BDC5-A117B5846481}"/>
              </a:ext>
            </a:extLst>
          </p:cNvPr>
          <p:cNvCxnSpPr>
            <a:cxnSpLocks/>
            <a:stCxn id="34" idx="3"/>
          </p:cNvCxnSpPr>
          <p:nvPr/>
        </p:nvCxnSpPr>
        <p:spPr>
          <a:xfrm>
            <a:off x="815347" y="2715629"/>
            <a:ext cx="981884" cy="284505"/>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39" name="Connector: Elbow 38">
            <a:extLst>
              <a:ext uri="{FF2B5EF4-FFF2-40B4-BE49-F238E27FC236}">
                <a16:creationId xmlns:a16="http://schemas.microsoft.com/office/drawing/2014/main" id="{F304E08D-6357-40C8-AA83-196C78C6DBB2}"/>
              </a:ext>
            </a:extLst>
          </p:cNvPr>
          <p:cNvCxnSpPr>
            <a:cxnSpLocks/>
            <a:stCxn id="35" idx="3"/>
            <a:endCxn id="20" idx="1"/>
          </p:cNvCxnSpPr>
          <p:nvPr/>
        </p:nvCxnSpPr>
        <p:spPr>
          <a:xfrm flipV="1">
            <a:off x="815347" y="3202231"/>
            <a:ext cx="981884" cy="347176"/>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43" name="TextBox 42">
            <a:extLst>
              <a:ext uri="{FF2B5EF4-FFF2-40B4-BE49-F238E27FC236}">
                <a16:creationId xmlns:a16="http://schemas.microsoft.com/office/drawing/2014/main" id="{DE32C64D-43A0-45AC-ABC7-6A3A6A1B3D9D}"/>
              </a:ext>
            </a:extLst>
          </p:cNvPr>
          <p:cNvSpPr txBox="1"/>
          <p:nvPr/>
        </p:nvSpPr>
        <p:spPr>
          <a:xfrm>
            <a:off x="921980" y="2431124"/>
            <a:ext cx="582211" cy="261610"/>
          </a:xfrm>
          <a:prstGeom prst="rect">
            <a:avLst/>
          </a:prstGeom>
          <a:noFill/>
        </p:spPr>
        <p:txBody>
          <a:bodyPr wrap="none" rtlCol="0">
            <a:spAutoFit/>
          </a:bodyPr>
          <a:lstStyle/>
          <a:p>
            <a:r>
              <a:rPr lang="en-IN" sz="1100" dirty="0">
                <a:solidFill>
                  <a:schemeClr val="tx2">
                    <a:lumMod val="50000"/>
                  </a:schemeClr>
                </a:solidFill>
              </a:rPr>
              <a:t>http(s)</a:t>
            </a:r>
          </a:p>
        </p:txBody>
      </p:sp>
      <p:sp>
        <p:nvSpPr>
          <p:cNvPr id="44" name="TextBox 43">
            <a:extLst>
              <a:ext uri="{FF2B5EF4-FFF2-40B4-BE49-F238E27FC236}">
                <a16:creationId xmlns:a16="http://schemas.microsoft.com/office/drawing/2014/main" id="{22029C8A-2757-4C80-B8BF-DBEA0D130C39}"/>
              </a:ext>
            </a:extLst>
          </p:cNvPr>
          <p:cNvSpPr txBox="1"/>
          <p:nvPr/>
        </p:nvSpPr>
        <p:spPr>
          <a:xfrm>
            <a:off x="2573255" y="2911909"/>
            <a:ext cx="582211" cy="261610"/>
          </a:xfrm>
          <a:prstGeom prst="rect">
            <a:avLst/>
          </a:prstGeom>
          <a:noFill/>
        </p:spPr>
        <p:txBody>
          <a:bodyPr wrap="none" rtlCol="0">
            <a:spAutoFit/>
          </a:bodyPr>
          <a:lstStyle/>
          <a:p>
            <a:r>
              <a:rPr lang="en-IN" sz="1100" dirty="0">
                <a:solidFill>
                  <a:schemeClr val="tx2">
                    <a:lumMod val="50000"/>
                  </a:schemeClr>
                </a:solidFill>
              </a:rPr>
              <a:t>http(s)</a:t>
            </a:r>
          </a:p>
        </p:txBody>
      </p:sp>
      <p:sp>
        <p:nvSpPr>
          <p:cNvPr id="47" name="TextBox 46">
            <a:extLst>
              <a:ext uri="{FF2B5EF4-FFF2-40B4-BE49-F238E27FC236}">
                <a16:creationId xmlns:a16="http://schemas.microsoft.com/office/drawing/2014/main" id="{0C7AD41E-F5EE-455E-9399-24AC4BE4F152}"/>
              </a:ext>
            </a:extLst>
          </p:cNvPr>
          <p:cNvSpPr txBox="1"/>
          <p:nvPr/>
        </p:nvSpPr>
        <p:spPr>
          <a:xfrm>
            <a:off x="3991782" y="2911909"/>
            <a:ext cx="582211" cy="261610"/>
          </a:xfrm>
          <a:prstGeom prst="rect">
            <a:avLst/>
          </a:prstGeom>
          <a:noFill/>
        </p:spPr>
        <p:txBody>
          <a:bodyPr wrap="none" rtlCol="0">
            <a:spAutoFit/>
          </a:bodyPr>
          <a:lstStyle/>
          <a:p>
            <a:r>
              <a:rPr lang="en-IN" sz="1100" dirty="0">
                <a:solidFill>
                  <a:schemeClr val="tx2">
                    <a:lumMod val="50000"/>
                  </a:schemeClr>
                </a:solidFill>
              </a:rPr>
              <a:t>http(s)</a:t>
            </a:r>
          </a:p>
        </p:txBody>
      </p:sp>
      <p:sp>
        <p:nvSpPr>
          <p:cNvPr id="48" name="TextBox 47">
            <a:extLst>
              <a:ext uri="{FF2B5EF4-FFF2-40B4-BE49-F238E27FC236}">
                <a16:creationId xmlns:a16="http://schemas.microsoft.com/office/drawing/2014/main" id="{862A9EF2-700D-4A6D-BFA4-257884037212}"/>
              </a:ext>
            </a:extLst>
          </p:cNvPr>
          <p:cNvSpPr txBox="1"/>
          <p:nvPr/>
        </p:nvSpPr>
        <p:spPr>
          <a:xfrm>
            <a:off x="5816392" y="2217852"/>
            <a:ext cx="418704" cy="261610"/>
          </a:xfrm>
          <a:prstGeom prst="rect">
            <a:avLst/>
          </a:prstGeom>
          <a:noFill/>
        </p:spPr>
        <p:txBody>
          <a:bodyPr wrap="none" rtlCol="0">
            <a:spAutoFit/>
          </a:bodyPr>
          <a:lstStyle/>
          <a:p>
            <a:r>
              <a:rPr lang="en-IN" sz="1100" dirty="0">
                <a:solidFill>
                  <a:schemeClr val="tx2">
                    <a:lumMod val="50000"/>
                  </a:schemeClr>
                </a:solidFill>
              </a:rPr>
              <a:t>http</a:t>
            </a:r>
          </a:p>
        </p:txBody>
      </p:sp>
      <p:sp>
        <p:nvSpPr>
          <p:cNvPr id="50" name="Oval 49">
            <a:extLst>
              <a:ext uri="{FF2B5EF4-FFF2-40B4-BE49-F238E27FC236}">
                <a16:creationId xmlns:a16="http://schemas.microsoft.com/office/drawing/2014/main" id="{D6C78CF3-FA46-4EF1-BE2D-73B29A08DF7D}"/>
              </a:ext>
            </a:extLst>
          </p:cNvPr>
          <p:cNvSpPr/>
          <p:nvPr/>
        </p:nvSpPr>
        <p:spPr>
          <a:xfrm>
            <a:off x="1927937" y="3508607"/>
            <a:ext cx="304718" cy="237146"/>
          </a:xfrm>
          <a:prstGeom prst="ellipse">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2">
                    <a:lumMod val="50000"/>
                  </a:schemeClr>
                </a:solidFill>
              </a:rPr>
              <a:t>1</a:t>
            </a:r>
          </a:p>
        </p:txBody>
      </p:sp>
      <p:sp>
        <p:nvSpPr>
          <p:cNvPr id="51" name="Oval 50">
            <a:extLst>
              <a:ext uri="{FF2B5EF4-FFF2-40B4-BE49-F238E27FC236}">
                <a16:creationId xmlns:a16="http://schemas.microsoft.com/office/drawing/2014/main" id="{6C67FAC4-C1F4-4E6F-8D9D-EDE4F95F307C}"/>
              </a:ext>
            </a:extLst>
          </p:cNvPr>
          <p:cNvSpPr/>
          <p:nvPr/>
        </p:nvSpPr>
        <p:spPr>
          <a:xfrm>
            <a:off x="3462161" y="4154529"/>
            <a:ext cx="304718" cy="237146"/>
          </a:xfrm>
          <a:prstGeom prst="ellipse">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2">
                    <a:lumMod val="50000"/>
                  </a:schemeClr>
                </a:solidFill>
              </a:rPr>
              <a:t>2</a:t>
            </a:r>
          </a:p>
        </p:txBody>
      </p:sp>
      <p:sp>
        <p:nvSpPr>
          <p:cNvPr id="52" name="Oval 51">
            <a:extLst>
              <a:ext uri="{FF2B5EF4-FFF2-40B4-BE49-F238E27FC236}">
                <a16:creationId xmlns:a16="http://schemas.microsoft.com/office/drawing/2014/main" id="{E48CB7E0-4B4B-4A26-AE8D-97A0754C0792}"/>
              </a:ext>
            </a:extLst>
          </p:cNvPr>
          <p:cNvSpPr/>
          <p:nvPr/>
        </p:nvSpPr>
        <p:spPr>
          <a:xfrm>
            <a:off x="8272091" y="4836348"/>
            <a:ext cx="304718" cy="237146"/>
          </a:xfrm>
          <a:prstGeom prst="ellipse">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2">
                    <a:lumMod val="50000"/>
                  </a:schemeClr>
                </a:solidFill>
              </a:rPr>
              <a:t>4</a:t>
            </a:r>
          </a:p>
        </p:txBody>
      </p:sp>
      <p:sp>
        <p:nvSpPr>
          <p:cNvPr id="53" name="Oval 52">
            <a:extLst>
              <a:ext uri="{FF2B5EF4-FFF2-40B4-BE49-F238E27FC236}">
                <a16:creationId xmlns:a16="http://schemas.microsoft.com/office/drawing/2014/main" id="{AFD57E25-42D7-431B-9A81-68AC3FEFD2B8}"/>
              </a:ext>
            </a:extLst>
          </p:cNvPr>
          <p:cNvSpPr/>
          <p:nvPr/>
        </p:nvSpPr>
        <p:spPr>
          <a:xfrm>
            <a:off x="4962554" y="4154529"/>
            <a:ext cx="304718" cy="237146"/>
          </a:xfrm>
          <a:prstGeom prst="ellipse">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2">
                    <a:lumMod val="50000"/>
                  </a:schemeClr>
                </a:solidFill>
              </a:rPr>
              <a:t>3</a:t>
            </a:r>
          </a:p>
        </p:txBody>
      </p:sp>
      <p:sp>
        <p:nvSpPr>
          <p:cNvPr id="54" name="Oval 53">
            <a:extLst>
              <a:ext uri="{FF2B5EF4-FFF2-40B4-BE49-F238E27FC236}">
                <a16:creationId xmlns:a16="http://schemas.microsoft.com/office/drawing/2014/main" id="{63AD016E-D6E4-44D3-84DF-6B5417484A85}"/>
              </a:ext>
            </a:extLst>
          </p:cNvPr>
          <p:cNvSpPr/>
          <p:nvPr/>
        </p:nvSpPr>
        <p:spPr>
          <a:xfrm>
            <a:off x="9089240" y="3302456"/>
            <a:ext cx="304718" cy="237146"/>
          </a:xfrm>
          <a:prstGeom prst="ellipse">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2">
                    <a:lumMod val="50000"/>
                  </a:schemeClr>
                </a:solidFill>
              </a:rPr>
              <a:t>5</a:t>
            </a:r>
          </a:p>
        </p:txBody>
      </p:sp>
      <p:sp>
        <p:nvSpPr>
          <p:cNvPr id="55" name="Speech Bubble: Rectangle with Corners Rounded 54">
            <a:extLst>
              <a:ext uri="{FF2B5EF4-FFF2-40B4-BE49-F238E27FC236}">
                <a16:creationId xmlns:a16="http://schemas.microsoft.com/office/drawing/2014/main" id="{BE953FC0-B261-4392-A8AF-4977D4D1AF17}"/>
              </a:ext>
            </a:extLst>
          </p:cNvPr>
          <p:cNvSpPr/>
          <p:nvPr/>
        </p:nvSpPr>
        <p:spPr>
          <a:xfrm>
            <a:off x="471288" y="4544499"/>
            <a:ext cx="1137505" cy="612648"/>
          </a:xfrm>
          <a:prstGeom prst="wedgeRoundRectCallout">
            <a:avLst>
              <a:gd name="adj1" fmla="val 71648"/>
              <a:gd name="adj2" fmla="val -176530"/>
              <a:gd name="adj3" fmla="val 1666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2">
                    <a:lumMod val="50000"/>
                  </a:schemeClr>
                </a:solidFill>
              </a:rPr>
              <a:t>Angular 4 Application </a:t>
            </a:r>
          </a:p>
        </p:txBody>
      </p:sp>
      <p:sp>
        <p:nvSpPr>
          <p:cNvPr id="56" name="Speech Bubble: Rectangle with Corners Rounded 55">
            <a:extLst>
              <a:ext uri="{FF2B5EF4-FFF2-40B4-BE49-F238E27FC236}">
                <a16:creationId xmlns:a16="http://schemas.microsoft.com/office/drawing/2014/main" id="{C2173F04-596D-42D4-AFBF-FDB1E967D7F0}"/>
              </a:ext>
            </a:extLst>
          </p:cNvPr>
          <p:cNvSpPr/>
          <p:nvPr/>
        </p:nvSpPr>
        <p:spPr>
          <a:xfrm>
            <a:off x="3145382" y="1196360"/>
            <a:ext cx="1137505" cy="612648"/>
          </a:xfrm>
          <a:prstGeom prst="wedgeRoundRectCallout">
            <a:avLst>
              <a:gd name="adj1" fmla="val 328"/>
              <a:gd name="adj2" fmla="val 71478"/>
              <a:gd name="adj3" fmla="val 1666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err="1">
                <a:solidFill>
                  <a:schemeClr val="tx2">
                    <a:lumMod val="50000"/>
                  </a:schemeClr>
                </a:solidFill>
              </a:rPr>
              <a:t>Zuul</a:t>
            </a:r>
            <a:r>
              <a:rPr lang="en-IN" sz="1000" dirty="0">
                <a:solidFill>
                  <a:schemeClr val="tx2">
                    <a:lumMod val="50000"/>
                  </a:schemeClr>
                </a:solidFill>
              </a:rPr>
              <a:t> API Gateway – Authentication </a:t>
            </a:r>
          </a:p>
        </p:txBody>
      </p:sp>
      <p:sp>
        <p:nvSpPr>
          <p:cNvPr id="57" name="Speech Bubble: Rectangle with Corners Rounded 56">
            <a:extLst>
              <a:ext uri="{FF2B5EF4-FFF2-40B4-BE49-F238E27FC236}">
                <a16:creationId xmlns:a16="http://schemas.microsoft.com/office/drawing/2014/main" id="{D8AB1B88-61CC-47DC-A499-92C2D485C655}"/>
              </a:ext>
            </a:extLst>
          </p:cNvPr>
          <p:cNvSpPr/>
          <p:nvPr/>
        </p:nvSpPr>
        <p:spPr>
          <a:xfrm>
            <a:off x="3780630" y="4764273"/>
            <a:ext cx="1735849" cy="612648"/>
          </a:xfrm>
          <a:prstGeom prst="wedgeRoundRectCallout">
            <a:avLst>
              <a:gd name="adj1" fmla="val 25321"/>
              <a:gd name="adj2" fmla="val -101342"/>
              <a:gd name="adj3" fmla="val 1666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2">
                    <a:lumMod val="50000"/>
                  </a:schemeClr>
                </a:solidFill>
              </a:rPr>
              <a:t>Service Registry </a:t>
            </a:r>
          </a:p>
        </p:txBody>
      </p:sp>
      <p:sp>
        <p:nvSpPr>
          <p:cNvPr id="59" name="Speech Bubble: Rectangle with Corners Rounded 58">
            <a:extLst>
              <a:ext uri="{FF2B5EF4-FFF2-40B4-BE49-F238E27FC236}">
                <a16:creationId xmlns:a16="http://schemas.microsoft.com/office/drawing/2014/main" id="{2E22FB92-620C-47C3-A27E-62BE822ABCD2}"/>
              </a:ext>
            </a:extLst>
          </p:cNvPr>
          <p:cNvSpPr/>
          <p:nvPr/>
        </p:nvSpPr>
        <p:spPr>
          <a:xfrm>
            <a:off x="6434934" y="5376921"/>
            <a:ext cx="1735849" cy="771730"/>
          </a:xfrm>
          <a:prstGeom prst="wedgeRoundRectCallout">
            <a:avLst>
              <a:gd name="adj1" fmla="val 14852"/>
              <a:gd name="adj2" fmla="val -80250"/>
              <a:gd name="adj3" fmla="val 16667"/>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2">
                    <a:lumMod val="50000"/>
                  </a:schemeClr>
                </a:solidFill>
              </a:rPr>
              <a:t>Microservices implemented by  Spring Boot &amp; Spring MVC frameworks</a:t>
            </a:r>
          </a:p>
        </p:txBody>
      </p:sp>
      <p:cxnSp>
        <p:nvCxnSpPr>
          <p:cNvPr id="13" name="Straight Arrow Connector 12">
            <a:extLst>
              <a:ext uri="{FF2B5EF4-FFF2-40B4-BE49-F238E27FC236}">
                <a16:creationId xmlns:a16="http://schemas.microsoft.com/office/drawing/2014/main" id="{3ACFC790-0A1C-41FA-8702-FACDA0CDB67D}"/>
              </a:ext>
            </a:extLst>
          </p:cNvPr>
          <p:cNvCxnSpPr>
            <a:stCxn id="20" idx="3"/>
            <a:endCxn id="4" idx="1"/>
          </p:cNvCxnSpPr>
          <p:nvPr/>
        </p:nvCxnSpPr>
        <p:spPr>
          <a:xfrm>
            <a:off x="2631532" y="3202231"/>
            <a:ext cx="681330" cy="26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8" name="Oval 37">
            <a:extLst>
              <a:ext uri="{FF2B5EF4-FFF2-40B4-BE49-F238E27FC236}">
                <a16:creationId xmlns:a16="http://schemas.microsoft.com/office/drawing/2014/main" id="{F37A7492-E5E4-4120-A6F4-35F15F859F32}"/>
              </a:ext>
            </a:extLst>
          </p:cNvPr>
          <p:cNvSpPr/>
          <p:nvPr/>
        </p:nvSpPr>
        <p:spPr>
          <a:xfrm>
            <a:off x="6535010" y="2063116"/>
            <a:ext cx="1629656" cy="838986"/>
          </a:xfrm>
          <a:prstGeom prst="ellipse">
            <a:avLst/>
          </a:prstGeom>
          <a:solidFill>
            <a:schemeClr val="accent6">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000" b="1" dirty="0">
                <a:solidFill>
                  <a:schemeClr val="tx2">
                    <a:lumMod val="50000"/>
                  </a:schemeClr>
                </a:solidFill>
              </a:rPr>
              <a:t>Authentication Service</a:t>
            </a:r>
          </a:p>
        </p:txBody>
      </p:sp>
      <p:sp>
        <p:nvSpPr>
          <p:cNvPr id="40" name="Oval 39">
            <a:extLst>
              <a:ext uri="{FF2B5EF4-FFF2-40B4-BE49-F238E27FC236}">
                <a16:creationId xmlns:a16="http://schemas.microsoft.com/office/drawing/2014/main" id="{66C62F1E-459D-4FE3-B936-720EE801FBC1}"/>
              </a:ext>
            </a:extLst>
          </p:cNvPr>
          <p:cNvSpPr/>
          <p:nvPr/>
        </p:nvSpPr>
        <p:spPr>
          <a:xfrm>
            <a:off x="6618667" y="3165928"/>
            <a:ext cx="1525441" cy="838986"/>
          </a:xfrm>
          <a:prstGeom prst="ellipse">
            <a:avLst/>
          </a:prstGeom>
          <a:solidFill>
            <a:schemeClr val="accent6">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200" dirty="0">
                <a:solidFill>
                  <a:schemeClr val="tx2">
                    <a:lumMod val="50000"/>
                  </a:schemeClr>
                </a:solidFill>
              </a:rPr>
              <a:t>Customer Service</a:t>
            </a:r>
          </a:p>
        </p:txBody>
      </p:sp>
      <p:cxnSp>
        <p:nvCxnSpPr>
          <p:cNvPr id="24" name="Straight Arrow Connector 23">
            <a:extLst>
              <a:ext uri="{FF2B5EF4-FFF2-40B4-BE49-F238E27FC236}">
                <a16:creationId xmlns:a16="http://schemas.microsoft.com/office/drawing/2014/main" id="{253CCD39-F3E6-4F40-86C9-91C0EBD7FF9F}"/>
              </a:ext>
            </a:extLst>
          </p:cNvPr>
          <p:cNvCxnSpPr>
            <a:cxnSpLocks/>
          </p:cNvCxnSpPr>
          <p:nvPr/>
        </p:nvCxnSpPr>
        <p:spPr>
          <a:xfrm>
            <a:off x="6072879" y="2479462"/>
            <a:ext cx="509266" cy="31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ACA51536-A2F3-4BC5-B28C-2667947E9347}"/>
              </a:ext>
            </a:extLst>
          </p:cNvPr>
          <p:cNvCxnSpPr>
            <a:cxnSpLocks/>
          </p:cNvCxnSpPr>
          <p:nvPr/>
        </p:nvCxnSpPr>
        <p:spPr>
          <a:xfrm>
            <a:off x="6118597" y="3591069"/>
            <a:ext cx="509266" cy="31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AE4CA516-E20F-4933-B80E-C84B17906FAB}"/>
              </a:ext>
            </a:extLst>
          </p:cNvPr>
          <p:cNvCxnSpPr>
            <a:cxnSpLocks/>
            <a:stCxn id="38" idx="6"/>
          </p:cNvCxnSpPr>
          <p:nvPr/>
        </p:nvCxnSpPr>
        <p:spPr>
          <a:xfrm flipV="1">
            <a:off x="8164666" y="2479462"/>
            <a:ext cx="259784" cy="31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F34719AA-87B3-44C9-A2FC-0F3A6C37EC44}"/>
              </a:ext>
            </a:extLst>
          </p:cNvPr>
          <p:cNvCxnSpPr>
            <a:stCxn id="40" idx="6"/>
          </p:cNvCxnSpPr>
          <p:nvPr/>
        </p:nvCxnSpPr>
        <p:spPr>
          <a:xfrm>
            <a:off x="8144108" y="3585421"/>
            <a:ext cx="280342" cy="722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77904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3055A-E787-4177-9AD0-950AE929AFB1}"/>
              </a:ext>
            </a:extLst>
          </p:cNvPr>
          <p:cNvSpPr>
            <a:spLocks noGrp="1"/>
          </p:cNvSpPr>
          <p:nvPr>
            <p:ph type="title"/>
          </p:nvPr>
        </p:nvSpPr>
        <p:spPr/>
        <p:txBody>
          <a:bodyPr/>
          <a:lstStyle/>
          <a:p>
            <a:r>
              <a:rPr lang="en-IN" dirty="0"/>
              <a:t>Architecture </a:t>
            </a:r>
            <a:r>
              <a:rPr lang="en-IN" dirty="0" err="1"/>
              <a:t>cont</a:t>
            </a:r>
            <a:r>
              <a:rPr lang="en-IN" dirty="0"/>
              <a:t>…</a:t>
            </a:r>
          </a:p>
        </p:txBody>
      </p:sp>
      <p:sp>
        <p:nvSpPr>
          <p:cNvPr id="3" name="Oval 2">
            <a:extLst>
              <a:ext uri="{FF2B5EF4-FFF2-40B4-BE49-F238E27FC236}">
                <a16:creationId xmlns:a16="http://schemas.microsoft.com/office/drawing/2014/main" id="{BC603989-F42E-419E-A62F-2FF64D7B5AFE}"/>
              </a:ext>
            </a:extLst>
          </p:cNvPr>
          <p:cNvSpPr/>
          <p:nvPr/>
        </p:nvSpPr>
        <p:spPr>
          <a:xfrm>
            <a:off x="542197" y="1777362"/>
            <a:ext cx="304718" cy="237146"/>
          </a:xfrm>
          <a:prstGeom prst="ellipse">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2">
                    <a:lumMod val="50000"/>
                  </a:schemeClr>
                </a:solidFill>
              </a:rPr>
              <a:t>1</a:t>
            </a:r>
          </a:p>
        </p:txBody>
      </p:sp>
      <p:sp>
        <p:nvSpPr>
          <p:cNvPr id="4" name="TextBox 3">
            <a:extLst>
              <a:ext uri="{FF2B5EF4-FFF2-40B4-BE49-F238E27FC236}">
                <a16:creationId xmlns:a16="http://schemas.microsoft.com/office/drawing/2014/main" id="{80513178-F77F-473A-9038-1325A887D455}"/>
              </a:ext>
            </a:extLst>
          </p:cNvPr>
          <p:cNvSpPr txBox="1"/>
          <p:nvPr/>
        </p:nvSpPr>
        <p:spPr>
          <a:xfrm>
            <a:off x="952107" y="1715879"/>
            <a:ext cx="8293232" cy="523220"/>
          </a:xfrm>
          <a:prstGeom prst="rect">
            <a:avLst/>
          </a:prstGeom>
          <a:noFill/>
        </p:spPr>
        <p:txBody>
          <a:bodyPr wrap="none" rtlCol="0">
            <a:spAutoFit/>
          </a:bodyPr>
          <a:lstStyle/>
          <a:p>
            <a:r>
              <a:rPr lang="en-IN" sz="1400" dirty="0">
                <a:solidFill>
                  <a:schemeClr val="tx2">
                    <a:lumMod val="50000"/>
                  </a:schemeClr>
                </a:solidFill>
              </a:rPr>
              <a:t>Angular Application is a SPA front End application which can be accessed through browser or Mobile . </a:t>
            </a:r>
          </a:p>
          <a:p>
            <a:r>
              <a:rPr lang="en-IN" sz="1400" dirty="0">
                <a:solidFill>
                  <a:schemeClr val="tx2">
                    <a:lumMod val="50000"/>
                  </a:schemeClr>
                </a:solidFill>
              </a:rPr>
              <a:t>The Technology Stack of the Application is Angular 4 with HTML 5 and Bootstrap</a:t>
            </a:r>
          </a:p>
        </p:txBody>
      </p:sp>
      <p:sp>
        <p:nvSpPr>
          <p:cNvPr id="6" name="Oval 5">
            <a:extLst>
              <a:ext uri="{FF2B5EF4-FFF2-40B4-BE49-F238E27FC236}">
                <a16:creationId xmlns:a16="http://schemas.microsoft.com/office/drawing/2014/main" id="{5CAA1D00-7EE0-44D9-B09E-2ACC6A4483C5}"/>
              </a:ext>
            </a:extLst>
          </p:cNvPr>
          <p:cNvSpPr/>
          <p:nvPr/>
        </p:nvSpPr>
        <p:spPr>
          <a:xfrm>
            <a:off x="542197" y="2460103"/>
            <a:ext cx="304718" cy="237146"/>
          </a:xfrm>
          <a:prstGeom prst="ellipse">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2">
                    <a:lumMod val="50000"/>
                  </a:schemeClr>
                </a:solidFill>
              </a:rPr>
              <a:t>2</a:t>
            </a:r>
          </a:p>
        </p:txBody>
      </p:sp>
      <p:sp>
        <p:nvSpPr>
          <p:cNvPr id="7" name="Oval 6">
            <a:extLst>
              <a:ext uri="{FF2B5EF4-FFF2-40B4-BE49-F238E27FC236}">
                <a16:creationId xmlns:a16="http://schemas.microsoft.com/office/drawing/2014/main" id="{05741B04-8512-4008-A9DB-E58096AFF8CD}"/>
              </a:ext>
            </a:extLst>
          </p:cNvPr>
          <p:cNvSpPr/>
          <p:nvPr/>
        </p:nvSpPr>
        <p:spPr>
          <a:xfrm>
            <a:off x="565235" y="2922789"/>
            <a:ext cx="304718" cy="237146"/>
          </a:xfrm>
          <a:prstGeom prst="ellipse">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2">
                    <a:lumMod val="50000"/>
                  </a:schemeClr>
                </a:solidFill>
              </a:rPr>
              <a:t>3</a:t>
            </a:r>
          </a:p>
        </p:txBody>
      </p:sp>
      <p:sp>
        <p:nvSpPr>
          <p:cNvPr id="8" name="Oval 7">
            <a:extLst>
              <a:ext uri="{FF2B5EF4-FFF2-40B4-BE49-F238E27FC236}">
                <a16:creationId xmlns:a16="http://schemas.microsoft.com/office/drawing/2014/main" id="{4D8BE884-EE10-474F-A174-E5DE12F98F53}"/>
              </a:ext>
            </a:extLst>
          </p:cNvPr>
          <p:cNvSpPr/>
          <p:nvPr/>
        </p:nvSpPr>
        <p:spPr>
          <a:xfrm>
            <a:off x="542197" y="3379990"/>
            <a:ext cx="304718" cy="237146"/>
          </a:xfrm>
          <a:prstGeom prst="ellipse">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2">
                    <a:lumMod val="50000"/>
                  </a:schemeClr>
                </a:solidFill>
              </a:rPr>
              <a:t>4</a:t>
            </a:r>
          </a:p>
        </p:txBody>
      </p:sp>
      <p:sp>
        <p:nvSpPr>
          <p:cNvPr id="9" name="Oval 8">
            <a:extLst>
              <a:ext uri="{FF2B5EF4-FFF2-40B4-BE49-F238E27FC236}">
                <a16:creationId xmlns:a16="http://schemas.microsoft.com/office/drawing/2014/main" id="{E2295116-3EFC-4C06-8953-A0F620FF42FD}"/>
              </a:ext>
            </a:extLst>
          </p:cNvPr>
          <p:cNvSpPr/>
          <p:nvPr/>
        </p:nvSpPr>
        <p:spPr>
          <a:xfrm>
            <a:off x="542197" y="3779570"/>
            <a:ext cx="304718" cy="237146"/>
          </a:xfrm>
          <a:prstGeom prst="ellipse">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2">
                    <a:lumMod val="50000"/>
                  </a:schemeClr>
                </a:solidFill>
              </a:rPr>
              <a:t>5</a:t>
            </a:r>
          </a:p>
        </p:txBody>
      </p:sp>
      <p:sp>
        <p:nvSpPr>
          <p:cNvPr id="10" name="TextBox 9">
            <a:extLst>
              <a:ext uri="{FF2B5EF4-FFF2-40B4-BE49-F238E27FC236}">
                <a16:creationId xmlns:a16="http://schemas.microsoft.com/office/drawing/2014/main" id="{AC7CB512-91D1-44B4-B288-129CA24EE113}"/>
              </a:ext>
            </a:extLst>
          </p:cNvPr>
          <p:cNvSpPr txBox="1"/>
          <p:nvPr/>
        </p:nvSpPr>
        <p:spPr>
          <a:xfrm>
            <a:off x="952107" y="2424787"/>
            <a:ext cx="6445739" cy="307777"/>
          </a:xfrm>
          <a:prstGeom prst="rect">
            <a:avLst/>
          </a:prstGeom>
          <a:noFill/>
        </p:spPr>
        <p:txBody>
          <a:bodyPr wrap="none" rtlCol="0">
            <a:spAutoFit/>
          </a:bodyPr>
          <a:lstStyle/>
          <a:p>
            <a:r>
              <a:rPr lang="en-IN" sz="1400" dirty="0">
                <a:solidFill>
                  <a:schemeClr val="tx2">
                    <a:lumMod val="50000"/>
                  </a:schemeClr>
                </a:solidFill>
              </a:rPr>
              <a:t>Netflix </a:t>
            </a:r>
            <a:r>
              <a:rPr lang="en-IN" sz="1400" dirty="0" err="1">
                <a:solidFill>
                  <a:schemeClr val="tx2">
                    <a:lumMod val="50000"/>
                  </a:schemeClr>
                </a:solidFill>
              </a:rPr>
              <a:t>zuul</a:t>
            </a:r>
            <a:r>
              <a:rPr lang="en-IN" sz="1400" dirty="0">
                <a:solidFill>
                  <a:schemeClr val="tx2">
                    <a:lumMod val="50000"/>
                  </a:schemeClr>
                </a:solidFill>
              </a:rPr>
              <a:t> API Gateway is a entry for communicate with  all the Microservices</a:t>
            </a:r>
          </a:p>
        </p:txBody>
      </p:sp>
      <p:sp>
        <p:nvSpPr>
          <p:cNvPr id="11" name="TextBox 10">
            <a:extLst>
              <a:ext uri="{FF2B5EF4-FFF2-40B4-BE49-F238E27FC236}">
                <a16:creationId xmlns:a16="http://schemas.microsoft.com/office/drawing/2014/main" id="{98C32622-FA6F-40CB-B804-0D32E9A5B833}"/>
              </a:ext>
            </a:extLst>
          </p:cNvPr>
          <p:cNvSpPr txBox="1"/>
          <p:nvPr/>
        </p:nvSpPr>
        <p:spPr>
          <a:xfrm>
            <a:off x="952107" y="2852158"/>
            <a:ext cx="8069581" cy="523220"/>
          </a:xfrm>
          <a:prstGeom prst="rect">
            <a:avLst/>
          </a:prstGeom>
          <a:noFill/>
        </p:spPr>
        <p:txBody>
          <a:bodyPr wrap="none" rtlCol="0">
            <a:spAutoFit/>
          </a:bodyPr>
          <a:lstStyle/>
          <a:p>
            <a:r>
              <a:rPr lang="en-IN" sz="1400" dirty="0">
                <a:solidFill>
                  <a:schemeClr val="tx2">
                    <a:lumMod val="50000"/>
                  </a:schemeClr>
                </a:solidFill>
              </a:rPr>
              <a:t>Eureka Registry server in which all the Micro services will be registered. So </a:t>
            </a:r>
            <a:r>
              <a:rPr lang="en-IN" sz="1400" dirty="0" err="1">
                <a:solidFill>
                  <a:schemeClr val="tx2">
                    <a:lumMod val="50000"/>
                  </a:schemeClr>
                </a:solidFill>
              </a:rPr>
              <a:t>Zuul</a:t>
            </a:r>
            <a:r>
              <a:rPr lang="en-IN" sz="1400" dirty="0">
                <a:solidFill>
                  <a:schemeClr val="tx2">
                    <a:lumMod val="50000"/>
                  </a:schemeClr>
                </a:solidFill>
              </a:rPr>
              <a:t> API Gateway will </a:t>
            </a:r>
          </a:p>
          <a:p>
            <a:r>
              <a:rPr lang="en-IN" sz="1400" dirty="0">
                <a:solidFill>
                  <a:schemeClr val="tx2">
                    <a:lumMod val="50000"/>
                  </a:schemeClr>
                </a:solidFill>
              </a:rPr>
              <a:t>Connect with Naming server to get the appropriate service link</a:t>
            </a:r>
          </a:p>
        </p:txBody>
      </p:sp>
      <p:sp>
        <p:nvSpPr>
          <p:cNvPr id="12" name="TextBox 11">
            <a:extLst>
              <a:ext uri="{FF2B5EF4-FFF2-40B4-BE49-F238E27FC236}">
                <a16:creationId xmlns:a16="http://schemas.microsoft.com/office/drawing/2014/main" id="{A109BF7E-766F-4B7D-B369-A8BE38669A40}"/>
              </a:ext>
            </a:extLst>
          </p:cNvPr>
          <p:cNvSpPr txBox="1"/>
          <p:nvPr/>
        </p:nvSpPr>
        <p:spPr>
          <a:xfrm>
            <a:off x="929069" y="3375378"/>
            <a:ext cx="8451096" cy="307777"/>
          </a:xfrm>
          <a:prstGeom prst="rect">
            <a:avLst/>
          </a:prstGeom>
          <a:noFill/>
        </p:spPr>
        <p:txBody>
          <a:bodyPr wrap="none" rtlCol="0">
            <a:spAutoFit/>
          </a:bodyPr>
          <a:lstStyle/>
          <a:p>
            <a:r>
              <a:rPr lang="en-IN" sz="1400" dirty="0">
                <a:solidFill>
                  <a:schemeClr val="tx2">
                    <a:lumMod val="50000"/>
                  </a:schemeClr>
                </a:solidFill>
              </a:rPr>
              <a:t>Vehicle information service and Order Management service are created as Spring boot Rest web service</a:t>
            </a:r>
          </a:p>
        </p:txBody>
      </p:sp>
      <p:sp>
        <p:nvSpPr>
          <p:cNvPr id="13" name="TextBox 12">
            <a:extLst>
              <a:ext uri="{FF2B5EF4-FFF2-40B4-BE49-F238E27FC236}">
                <a16:creationId xmlns:a16="http://schemas.microsoft.com/office/drawing/2014/main" id="{8809EB07-979A-4250-8C61-2C0D42701DF0}"/>
              </a:ext>
            </a:extLst>
          </p:cNvPr>
          <p:cNvSpPr txBox="1"/>
          <p:nvPr/>
        </p:nvSpPr>
        <p:spPr>
          <a:xfrm>
            <a:off x="922338" y="3779570"/>
            <a:ext cx="8814721" cy="523220"/>
          </a:xfrm>
          <a:prstGeom prst="rect">
            <a:avLst/>
          </a:prstGeom>
          <a:noFill/>
        </p:spPr>
        <p:txBody>
          <a:bodyPr wrap="none" rtlCol="0">
            <a:spAutoFit/>
          </a:bodyPr>
          <a:lstStyle/>
          <a:p>
            <a:r>
              <a:rPr lang="en-IN" sz="1400" dirty="0">
                <a:solidFill>
                  <a:schemeClr val="tx2">
                    <a:lumMod val="50000"/>
                  </a:schemeClr>
                </a:solidFill>
              </a:rPr>
              <a:t>Postgres </a:t>
            </a:r>
            <a:r>
              <a:rPr lang="en-IN" sz="1400" dirty="0" err="1">
                <a:solidFill>
                  <a:schemeClr val="tx2">
                    <a:lumMod val="50000"/>
                  </a:schemeClr>
                </a:solidFill>
              </a:rPr>
              <a:t>sql</a:t>
            </a:r>
            <a:r>
              <a:rPr lang="en-IN" sz="1400" dirty="0">
                <a:solidFill>
                  <a:schemeClr val="tx2">
                    <a:lumMod val="50000"/>
                  </a:schemeClr>
                </a:solidFill>
              </a:rPr>
              <a:t> DB which will have both Vehicle and order service information. Both Vehicle Information service </a:t>
            </a:r>
          </a:p>
          <a:p>
            <a:r>
              <a:rPr lang="en-IN" sz="1400" dirty="0">
                <a:solidFill>
                  <a:schemeClr val="tx2">
                    <a:lumMod val="50000"/>
                  </a:schemeClr>
                </a:solidFill>
              </a:rPr>
              <a:t>and order Management service will use the Postgres </a:t>
            </a:r>
            <a:r>
              <a:rPr lang="en-IN" sz="1400" dirty="0" err="1">
                <a:solidFill>
                  <a:schemeClr val="tx2">
                    <a:lumMod val="50000"/>
                  </a:schemeClr>
                </a:solidFill>
              </a:rPr>
              <a:t>Sql</a:t>
            </a:r>
            <a:r>
              <a:rPr lang="en-IN" sz="1400" dirty="0">
                <a:solidFill>
                  <a:schemeClr val="tx2">
                    <a:lumMod val="50000"/>
                  </a:schemeClr>
                </a:solidFill>
              </a:rPr>
              <a:t> DB. </a:t>
            </a:r>
          </a:p>
        </p:txBody>
      </p:sp>
    </p:spTree>
    <p:extLst>
      <p:ext uri="{BB962C8B-B14F-4D97-AF65-F5344CB8AC3E}">
        <p14:creationId xmlns:p14="http://schemas.microsoft.com/office/powerpoint/2010/main" val="16374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2950F-3244-4F6D-A168-7931349288EA}"/>
              </a:ext>
            </a:extLst>
          </p:cNvPr>
          <p:cNvSpPr>
            <a:spLocks noGrp="1"/>
          </p:cNvSpPr>
          <p:nvPr>
            <p:ph type="title"/>
          </p:nvPr>
        </p:nvSpPr>
        <p:spPr/>
        <p:txBody>
          <a:bodyPr/>
          <a:lstStyle/>
          <a:p>
            <a:r>
              <a:rPr lang="en-IN" dirty="0"/>
              <a:t>Database</a:t>
            </a:r>
          </a:p>
        </p:txBody>
      </p:sp>
      <p:graphicFrame>
        <p:nvGraphicFramePr>
          <p:cNvPr id="4" name="Object 3">
            <a:extLst>
              <a:ext uri="{FF2B5EF4-FFF2-40B4-BE49-F238E27FC236}">
                <a16:creationId xmlns:a16="http://schemas.microsoft.com/office/drawing/2014/main" id="{255D6D20-4DFD-46CF-94B0-9C2C83C865F3}"/>
              </a:ext>
            </a:extLst>
          </p:cNvPr>
          <p:cNvGraphicFramePr>
            <a:graphicFrameLocks noChangeAspect="1"/>
          </p:cNvGraphicFramePr>
          <p:nvPr>
            <p:extLst>
              <p:ext uri="{D42A27DB-BD31-4B8C-83A1-F6EECF244321}">
                <p14:modId xmlns:p14="http://schemas.microsoft.com/office/powerpoint/2010/main" val="121758646"/>
              </p:ext>
            </p:extLst>
          </p:nvPr>
        </p:nvGraphicFramePr>
        <p:xfrm>
          <a:off x="3252247" y="1927443"/>
          <a:ext cx="2157953" cy="1903195"/>
        </p:xfrm>
        <a:graphic>
          <a:graphicData uri="http://schemas.openxmlformats.org/presentationml/2006/ole">
            <mc:AlternateContent xmlns:mc="http://schemas.openxmlformats.org/markup-compatibility/2006">
              <mc:Choice xmlns:v="urn:schemas-microsoft-com:vml" Requires="v">
                <p:oleObj spid="_x0000_s202787" name="Document" showAsIcon="1" r:id="rId3" imgW="914400" imgH="806400" progId="Word.Document.8">
                  <p:embed/>
                </p:oleObj>
              </mc:Choice>
              <mc:Fallback>
                <p:oleObj name="Document" showAsIcon="1" r:id="rId3" imgW="914400" imgH="806400" progId="Word.Document.8">
                  <p:embed/>
                  <p:pic>
                    <p:nvPicPr>
                      <p:cNvPr id="0" name=""/>
                      <p:cNvPicPr/>
                      <p:nvPr/>
                    </p:nvPicPr>
                    <p:blipFill>
                      <a:blip r:embed="rId4"/>
                      <a:stretch>
                        <a:fillRect/>
                      </a:stretch>
                    </p:blipFill>
                    <p:spPr>
                      <a:xfrm>
                        <a:off x="3252247" y="1927443"/>
                        <a:ext cx="2157953" cy="1903195"/>
                      </a:xfrm>
                      <a:prstGeom prst="rect">
                        <a:avLst/>
                      </a:prstGeom>
                    </p:spPr>
                  </p:pic>
                </p:oleObj>
              </mc:Fallback>
            </mc:AlternateContent>
          </a:graphicData>
        </a:graphic>
      </p:graphicFrame>
    </p:spTree>
    <p:extLst>
      <p:ext uri="{BB962C8B-B14F-4D97-AF65-F5344CB8AC3E}">
        <p14:creationId xmlns:p14="http://schemas.microsoft.com/office/powerpoint/2010/main" val="771253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0100B-98B9-4770-88C8-10E718E4E982}"/>
              </a:ext>
            </a:extLst>
          </p:cNvPr>
          <p:cNvSpPr>
            <a:spLocks noGrp="1"/>
          </p:cNvSpPr>
          <p:nvPr>
            <p:ph type="title"/>
          </p:nvPr>
        </p:nvSpPr>
        <p:spPr/>
        <p:txBody>
          <a:bodyPr/>
          <a:lstStyle/>
          <a:p>
            <a:r>
              <a:rPr lang="en-IN" dirty="0"/>
              <a:t>Benefit of Micro services Architecture</a:t>
            </a:r>
          </a:p>
        </p:txBody>
      </p:sp>
      <p:sp>
        <p:nvSpPr>
          <p:cNvPr id="3" name="Text Placeholder 2">
            <a:extLst>
              <a:ext uri="{FF2B5EF4-FFF2-40B4-BE49-F238E27FC236}">
                <a16:creationId xmlns:a16="http://schemas.microsoft.com/office/drawing/2014/main" id="{9C6E4B85-7729-492C-A2DC-663700E0E2B8}"/>
              </a:ext>
            </a:extLst>
          </p:cNvPr>
          <p:cNvSpPr>
            <a:spLocks noGrp="1"/>
          </p:cNvSpPr>
          <p:nvPr>
            <p:ph type="body" sz="quarter" idx="11"/>
          </p:nvPr>
        </p:nvSpPr>
        <p:spPr>
          <a:xfrm>
            <a:off x="273050" y="1412720"/>
            <a:ext cx="9359900" cy="4472745"/>
          </a:xfrm>
        </p:spPr>
        <p:txBody>
          <a:bodyPr/>
          <a:lstStyle/>
          <a:p>
            <a:pPr marL="342900" indent="-342900">
              <a:buFont typeface="+mj-lt"/>
              <a:buAutoNum type="arabicPeriod"/>
            </a:pPr>
            <a:r>
              <a:rPr lang="en-IN" sz="1600" dirty="0"/>
              <a:t>Each microservice is relatively small </a:t>
            </a:r>
          </a:p>
          <a:p>
            <a:pPr lvl="2"/>
            <a:r>
              <a:rPr lang="en-IN" sz="1400" dirty="0"/>
              <a:t>Easier for a developer to understand</a:t>
            </a:r>
          </a:p>
          <a:p>
            <a:pPr lvl="2"/>
            <a:r>
              <a:rPr lang="en-IN" sz="1400" dirty="0"/>
              <a:t>Code for different services can be written in different languages.</a:t>
            </a:r>
          </a:p>
          <a:p>
            <a:pPr marL="342900" indent="-342900">
              <a:buFont typeface="+mj-lt"/>
              <a:buAutoNum type="arabicPeriod"/>
            </a:pPr>
            <a:r>
              <a:rPr lang="en-IN" sz="1600" dirty="0"/>
              <a:t>Each service can be deployed independently of other services - </a:t>
            </a:r>
            <a:r>
              <a:rPr lang="en-IN" sz="1600" b="0" dirty="0"/>
              <a:t>easier to deploy new versions of services frequently</a:t>
            </a:r>
          </a:p>
          <a:p>
            <a:pPr marL="342900" indent="-342900">
              <a:buFont typeface="+mj-lt"/>
              <a:buAutoNum type="arabicPeriod"/>
            </a:pPr>
            <a:r>
              <a:rPr lang="en-IN" sz="1600" dirty="0"/>
              <a:t>Improved fault isolation. </a:t>
            </a:r>
            <a:r>
              <a:rPr lang="en-IN" sz="1600" b="0" dirty="0"/>
              <a:t>For example, if there is a memory leak in one service then only that service will be affected. The other services will continue to handle requests. In comparison, one misbehaving component of a monolithic architecture can bring down the entire system.</a:t>
            </a:r>
          </a:p>
          <a:p>
            <a:pPr marL="342900" indent="-342900">
              <a:buFont typeface="+mj-lt"/>
              <a:buAutoNum type="arabicPeriod"/>
            </a:pPr>
            <a:r>
              <a:rPr lang="en-IN" sz="1600" dirty="0"/>
              <a:t>Eliminates any long-term commitment to a technology stack. </a:t>
            </a:r>
            <a:r>
              <a:rPr lang="en-IN" sz="1600" b="0" dirty="0"/>
              <a:t>When developing a new service you can pick a new technology stack. Similarly, when making major changes to an existing service you can rewrite it using a new technology stack.</a:t>
            </a:r>
          </a:p>
          <a:p>
            <a:pPr marL="342900" indent="-342900">
              <a:buFont typeface="+mj-lt"/>
              <a:buAutoNum type="arabicPeriod"/>
            </a:pPr>
            <a:r>
              <a:rPr lang="en-IN" sz="1600" dirty="0"/>
              <a:t> Easier to scale development. </a:t>
            </a:r>
            <a:r>
              <a:rPr lang="en-IN" sz="1600" b="0" dirty="0"/>
              <a:t>It enables you to organize the development effort around multiple teams. Each team is owns and is responsible for one or more single service. Each team can develop and deploy their services independently of all of the other teams.</a:t>
            </a:r>
          </a:p>
          <a:p>
            <a:pPr marL="342900" indent="-342900">
              <a:buFont typeface="+mj-lt"/>
              <a:buAutoNum type="arabicPeriod"/>
            </a:pPr>
            <a:r>
              <a:rPr lang="en-IN" sz="1600" dirty="0">
                <a:solidFill>
                  <a:srgbClr val="FF0000"/>
                </a:solidFill>
              </a:rPr>
              <a:t>Easier to Scale deployment - Scale only the app components impacted, rather than the entire application and underlying infrastructure</a:t>
            </a:r>
            <a:r>
              <a:rPr lang="en-IN" sz="1600" b="0" i="0" dirty="0">
                <a:solidFill>
                  <a:srgbClr val="FF0000"/>
                </a:solidFill>
              </a:rPr>
              <a:t>.</a:t>
            </a:r>
            <a:endParaRPr lang="en-IN" sz="1600" dirty="0">
              <a:solidFill>
                <a:srgbClr val="FF0000"/>
              </a:solidFill>
            </a:endParaRPr>
          </a:p>
          <a:p>
            <a:endParaRPr lang="en-IN" sz="1600" dirty="0"/>
          </a:p>
        </p:txBody>
      </p:sp>
    </p:spTree>
    <p:extLst>
      <p:ext uri="{BB962C8B-B14F-4D97-AF65-F5344CB8AC3E}">
        <p14:creationId xmlns:p14="http://schemas.microsoft.com/office/powerpoint/2010/main" val="2081817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F1D4D-10D4-44E9-B463-57C5FC65D47E}"/>
              </a:ext>
            </a:extLst>
          </p:cNvPr>
          <p:cNvSpPr>
            <a:spLocks noGrp="1"/>
          </p:cNvSpPr>
          <p:nvPr>
            <p:ph type="title"/>
          </p:nvPr>
        </p:nvSpPr>
        <p:spPr/>
        <p:txBody>
          <a:bodyPr/>
          <a:lstStyle/>
          <a:p>
            <a:r>
              <a:rPr lang="en-IN" dirty="0" err="1"/>
              <a:t>Json</a:t>
            </a:r>
            <a:r>
              <a:rPr lang="en-IN" dirty="0"/>
              <a:t> Web token(JWT) - security</a:t>
            </a:r>
          </a:p>
        </p:txBody>
      </p:sp>
      <p:sp>
        <p:nvSpPr>
          <p:cNvPr id="3" name="TextBox 2">
            <a:extLst>
              <a:ext uri="{FF2B5EF4-FFF2-40B4-BE49-F238E27FC236}">
                <a16:creationId xmlns:a16="http://schemas.microsoft.com/office/drawing/2014/main" id="{BA445400-370D-4187-9803-4775CB76F197}"/>
              </a:ext>
            </a:extLst>
          </p:cNvPr>
          <p:cNvSpPr txBox="1"/>
          <p:nvPr/>
        </p:nvSpPr>
        <p:spPr>
          <a:xfrm>
            <a:off x="1371600" y="1516380"/>
            <a:ext cx="7396843" cy="22467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JSON Web Token(JWT) has three parts: Header , Payload, Signature.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It is Represented as a sequence of base64url encoded values that are separated by period (“.”)characters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The header contains the metadata for the token and it minimally contains the type of signature and the encryption algorithm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The Payload contains the information we want to transmit, and that the server can use to properly handle authentication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JSON Web Signature (JWS) specification to generate the final signed token. It is generated by combining the encoded JWT Header and the encoded JWT Payload, and signing it using a strong encryption algorithm, such as HMAC SHA-256</a:t>
            </a:r>
          </a:p>
        </p:txBody>
      </p:sp>
      <p:pic>
        <p:nvPicPr>
          <p:cNvPr id="4" name="Content Placeholder 4">
            <a:extLst>
              <a:ext uri="{FF2B5EF4-FFF2-40B4-BE49-F238E27FC236}">
                <a16:creationId xmlns:a16="http://schemas.microsoft.com/office/drawing/2014/main" id="{EA5BBEEC-678B-418C-B8C4-251D83662A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800" y="3834681"/>
            <a:ext cx="6085619" cy="2192634"/>
          </a:xfrm>
          <a:prstGeom prst="rect">
            <a:avLst/>
          </a:prstGeom>
        </p:spPr>
      </p:pic>
    </p:spTree>
    <p:extLst>
      <p:ext uri="{BB962C8B-B14F-4D97-AF65-F5344CB8AC3E}">
        <p14:creationId xmlns:p14="http://schemas.microsoft.com/office/powerpoint/2010/main" val="36852249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ppt_Template_Capgemini">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Microservice_capability_building_update_9_10_2017</Template>
  <TotalTime>1823</TotalTime>
  <Words>672</Words>
  <Application>Microsoft Office PowerPoint</Application>
  <PresentationFormat>A4 Paper (210x297 mm)</PresentationFormat>
  <Paragraphs>132</Paragraphs>
  <Slides>13</Slides>
  <Notes>0</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2</vt:i4>
      </vt:variant>
      <vt:variant>
        <vt:lpstr>Slide Titles</vt:lpstr>
      </vt:variant>
      <vt:variant>
        <vt:i4>13</vt:i4>
      </vt:variant>
    </vt:vector>
  </HeadingPairs>
  <TitlesOfParts>
    <vt:vector size="23" baseType="lpstr">
      <vt:lpstr>Arial</vt:lpstr>
      <vt:lpstr>Calibri</vt:lpstr>
      <vt:lpstr>Helvetica Light</vt:lpstr>
      <vt:lpstr>Verdana</vt:lpstr>
      <vt:lpstr>Wingdings</vt:lpstr>
      <vt:lpstr>ppt_Template_Capgemini</vt:lpstr>
      <vt:lpstr>Section break</vt:lpstr>
      <vt:lpstr>Closing slides</vt:lpstr>
      <vt:lpstr>think-cell Slide</vt:lpstr>
      <vt:lpstr>Microsoft Word 97 - 2003 Document</vt:lpstr>
      <vt:lpstr>Microservice POC</vt:lpstr>
      <vt:lpstr>Deinwagen – Vehicle Order Management</vt:lpstr>
      <vt:lpstr>PowerPoint Presentation</vt:lpstr>
      <vt:lpstr>Technology Stack</vt:lpstr>
      <vt:lpstr>Architecture – approach 1 </vt:lpstr>
      <vt:lpstr>Architecture cont…</vt:lpstr>
      <vt:lpstr>Database</vt:lpstr>
      <vt:lpstr>Benefit of Micro services Architecture</vt:lpstr>
      <vt:lpstr>Json Web token(JWT) - security</vt:lpstr>
      <vt:lpstr>Json Web token(JWT) – security cont..</vt:lpstr>
      <vt:lpstr>Architecture – approach 2</vt:lpstr>
      <vt:lpstr>Risk/Constraints</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subject>ppt Template</dc:subject>
  <dc:creator>Jadhav, Yogesh</dc:creator>
  <cp:lastModifiedBy>Chithambalam, Dharmaraj</cp:lastModifiedBy>
  <cp:revision>104</cp:revision>
  <dcterms:created xsi:type="dcterms:W3CDTF">2017-10-06T06:03:18Z</dcterms:created>
  <dcterms:modified xsi:type="dcterms:W3CDTF">2018-03-01T05:54:56Z</dcterms:modified>
</cp:coreProperties>
</file>