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2" d="100"/>
          <a:sy n="82" d="100"/>
        </p:scale>
        <p:origin x="539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F7DF-D046-4E11-A5E6-A05E80C97508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6C42953-4D86-4C46-8E29-02A93C56B23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276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F7DF-D046-4E11-A5E6-A05E80C97508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2953-4D86-4C46-8E29-02A93C56B23F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466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F7DF-D046-4E11-A5E6-A05E80C97508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2953-4D86-4C46-8E29-02A93C56B23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31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F7DF-D046-4E11-A5E6-A05E80C97508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2953-4D86-4C46-8E29-02A93C56B23F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717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F7DF-D046-4E11-A5E6-A05E80C97508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2953-4D86-4C46-8E29-02A93C56B23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703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F7DF-D046-4E11-A5E6-A05E80C97508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2953-4D86-4C46-8E29-02A93C56B23F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137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F7DF-D046-4E11-A5E6-A05E80C97508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2953-4D86-4C46-8E29-02A93C56B23F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226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F7DF-D046-4E11-A5E6-A05E80C97508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2953-4D86-4C46-8E29-02A93C56B23F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427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F7DF-D046-4E11-A5E6-A05E80C97508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2953-4D86-4C46-8E29-02A93C56B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12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F7DF-D046-4E11-A5E6-A05E80C97508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2953-4D86-4C46-8E29-02A93C56B23F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80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8A0F7DF-D046-4E11-A5E6-A05E80C97508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42953-4D86-4C46-8E29-02A93C56B23F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326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0F7DF-D046-4E11-A5E6-A05E80C97508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6C42953-4D86-4C46-8E29-02A93C56B23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777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2200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568093-20E2-ADBA-BE19-BF4F7D760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4000"/>
                    </a14:imgEffect>
                    <a14:imgEffect>
                      <a14:colorTemperature colorTemp="11200"/>
                    </a14:imgEffect>
                    <a14:imgEffect>
                      <a14:brightnessContrast contrast="-3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1862" y="3939988"/>
            <a:ext cx="4436839" cy="249293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181530-F271-AC76-FF08-34A888CAB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6438" y="623003"/>
            <a:ext cx="8637073" cy="2541431"/>
          </a:xfrm>
        </p:spPr>
        <p:txBody>
          <a:bodyPr>
            <a:normAutofit/>
          </a:bodyPr>
          <a:lstStyle/>
          <a:p>
            <a:pPr algn="ctr"/>
            <a:r>
              <a:rPr lang="en-US" sz="5400">
                <a:latin typeface="+mn-lt"/>
              </a:rPr>
              <a:t>Life </a:t>
            </a:r>
            <a:r>
              <a:rPr lang="en-US" sz="5400" dirty="0">
                <a:latin typeface="+mn-lt"/>
              </a:rPr>
              <a:t>Insurance Sales</a:t>
            </a:r>
            <a:endParaRPr lang="en-IN" sz="54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6D5808-CB6E-5A61-6787-8EFC12EAB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3066" y="4536248"/>
            <a:ext cx="8637072" cy="977621"/>
          </a:xfrm>
        </p:spPr>
        <p:txBody>
          <a:bodyPr/>
          <a:lstStyle/>
          <a:p>
            <a:pPr algn="r"/>
            <a:r>
              <a:rPr lang="en-IN" dirty="0"/>
              <a:t>Name: Saurabh Girpunje</a:t>
            </a:r>
          </a:p>
        </p:txBody>
      </p:sp>
    </p:spTree>
    <p:extLst>
      <p:ext uri="{BB962C8B-B14F-4D97-AF65-F5344CB8AC3E}">
        <p14:creationId xmlns:p14="http://schemas.microsoft.com/office/powerpoint/2010/main" val="3929631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9670-960B-6D72-45AE-8225C6806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070" y="1969930"/>
            <a:ext cx="7306235" cy="2557245"/>
          </a:xfrm>
        </p:spPr>
        <p:txBody>
          <a:bodyPr>
            <a:normAutofit/>
          </a:bodyPr>
          <a:lstStyle/>
          <a:p>
            <a:r>
              <a:rPr lang="en-IN" sz="9600" b="1" dirty="0">
                <a:latin typeface="Bahnschrift" panose="020B0502040204020203" pitchFamily="34" charset="0"/>
              </a:rPr>
              <a:t>Thank you</a:t>
            </a:r>
          </a:p>
        </p:txBody>
      </p:sp>
      <p:pic>
        <p:nvPicPr>
          <p:cNvPr id="5124" name="Picture 4" descr="powerpoint presentation thank you image for ppt - Clip Art Library">
            <a:extLst>
              <a:ext uri="{FF2B5EF4-FFF2-40B4-BE49-F238E27FC236}">
                <a16:creationId xmlns:a16="http://schemas.microsoft.com/office/drawing/2014/main" id="{A0E57B4D-C925-F392-DFE0-08FD716BED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5" t="9765" r="45208" b="10141"/>
          <a:stretch/>
        </p:blipFill>
        <p:spPr bwMode="auto">
          <a:xfrm>
            <a:off x="448235" y="3702424"/>
            <a:ext cx="1819835" cy="2151529"/>
          </a:xfrm>
          <a:prstGeom prst="roundRect">
            <a:avLst>
              <a:gd name="adj" fmla="val 16667"/>
            </a:avLst>
          </a:prstGeom>
          <a:ln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perspectiveHeroicExtremeRightFacing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72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79F64-0BF3-40FB-2146-0246D24E9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470" y="2698376"/>
            <a:ext cx="7351059" cy="1846729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23125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3C7F4E-6B47-CBA1-8BAD-D591EC291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358965-7F98-421A-4B27-32D8B345C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920" y="2248814"/>
            <a:ext cx="9603275" cy="3450613"/>
          </a:xfrm>
        </p:spPr>
        <p:txBody>
          <a:bodyPr>
            <a:normAutofit/>
          </a:bodyPr>
          <a:lstStyle/>
          <a:p>
            <a:r>
              <a:rPr lang="en-US" sz="2800" b="1" dirty="0"/>
              <a:t>Business Problem</a:t>
            </a:r>
            <a:r>
              <a:rPr lang="en-US" sz="2800" dirty="0"/>
              <a:t>: Predicting agent bonus to enhance performance and resource allocation</a:t>
            </a:r>
          </a:p>
          <a:p>
            <a:r>
              <a:rPr lang="en-US" sz="2800" b="1" dirty="0"/>
              <a:t>Goal</a:t>
            </a:r>
            <a:r>
              <a:rPr lang="en-US" sz="2800" dirty="0"/>
              <a:t>: Improve agent performance, increase sales, and optimize resource allocation using predictions</a:t>
            </a:r>
            <a:endParaRPr lang="en-IN" sz="2800" dirty="0"/>
          </a:p>
        </p:txBody>
      </p:sp>
      <p:pic>
        <p:nvPicPr>
          <p:cNvPr id="1026" name="Picture 2" descr="Powerpoint Design Agency in Mumbai,India | PPT Designers India |  Presentation Design Services in USA,UK,Dubai,India">
            <a:extLst>
              <a:ext uri="{FF2B5EF4-FFF2-40B4-BE49-F238E27FC236}">
                <a16:creationId xmlns:a16="http://schemas.microsoft.com/office/drawing/2014/main" id="{F6D9606A-6937-010D-B9AA-0C013FD14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8738" y="4194549"/>
            <a:ext cx="3205356" cy="2133019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Left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22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432CE-7A7D-A05D-340A-648A11CF2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8725" y="833230"/>
            <a:ext cx="9603275" cy="1049235"/>
          </a:xfrm>
        </p:spPr>
        <p:txBody>
          <a:bodyPr>
            <a:normAutofit/>
          </a:bodyPr>
          <a:lstStyle/>
          <a:p>
            <a:r>
              <a:rPr lang="en-IN" sz="4400" b="1" i="0" dirty="0">
                <a:effectLst/>
                <a:latin typeface="Söhne"/>
              </a:rPr>
              <a:t>Dataset Insights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46576-1C33-93C6-71C2-2530AD3B2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419144"/>
            <a:ext cx="9603275" cy="3450613"/>
          </a:xfrm>
        </p:spPr>
        <p:txBody>
          <a:bodyPr>
            <a:normAutofit/>
          </a:bodyPr>
          <a:lstStyle/>
          <a:p>
            <a:r>
              <a:rPr lang="en-US" sz="2800" b="1" dirty="0"/>
              <a:t>Key Features</a:t>
            </a:r>
            <a:r>
              <a:rPr lang="en-US" sz="2800" dirty="0"/>
              <a:t>: Age, Customer Tenure, Monthly Income, Sum Assured, Payment Method, Designation, Existing Policy Tenure</a:t>
            </a:r>
          </a:p>
          <a:p>
            <a:r>
              <a:rPr lang="en-US" sz="2800" b="1" dirty="0"/>
              <a:t>Data Scarcity</a:t>
            </a:r>
            <a:r>
              <a:rPr lang="en-US" sz="2800" dirty="0"/>
              <a:t>: South zone data is limited</a:t>
            </a:r>
          </a:p>
          <a:p>
            <a:r>
              <a:rPr lang="en-US" sz="2800" b="1" dirty="0"/>
              <a:t>Insights</a:t>
            </a:r>
            <a:r>
              <a:rPr lang="en-US" sz="2800" dirty="0"/>
              <a:t>: Focus on large business customers, unmarried individuals, and female customers</a:t>
            </a:r>
            <a:endParaRPr lang="en-IN" sz="2800" dirty="0"/>
          </a:p>
        </p:txBody>
      </p:sp>
      <p:pic>
        <p:nvPicPr>
          <p:cNvPr id="2054" name="Picture 6" descr="Data Insights PowerPoint Template and Google Slides Theme">
            <a:extLst>
              <a:ext uri="{FF2B5EF4-FFF2-40B4-BE49-F238E27FC236}">
                <a16:creationId xmlns:a16="http://schemas.microsoft.com/office/drawing/2014/main" id="{A7070570-E97E-D7E9-6FE7-E4789B3192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816" b="11747"/>
          <a:stretch/>
        </p:blipFill>
        <p:spPr bwMode="auto">
          <a:xfrm>
            <a:off x="574191" y="542256"/>
            <a:ext cx="1574145" cy="178844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215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FA9CC-5F72-BECC-BD3A-388DFA749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i="0" dirty="0">
                <a:effectLst/>
                <a:latin typeface="Söhne"/>
              </a:rPr>
              <a:t>Model Performance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E77A9-6DCC-711D-85F1-079898594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437073"/>
            <a:ext cx="9603275" cy="3450613"/>
          </a:xfrm>
        </p:spPr>
        <p:txBody>
          <a:bodyPr>
            <a:normAutofit/>
          </a:bodyPr>
          <a:lstStyle/>
          <a:p>
            <a:r>
              <a:rPr lang="en-IN" sz="2800" b="1" dirty="0"/>
              <a:t>Models Evaluated</a:t>
            </a:r>
            <a:r>
              <a:rPr lang="en-IN" sz="2800" dirty="0"/>
              <a:t>: Linear Regression, Decision Tree, Random Forest, Lasso, Ridge</a:t>
            </a:r>
          </a:p>
          <a:p>
            <a:r>
              <a:rPr lang="en-IN" sz="2800" b="1" dirty="0"/>
              <a:t>Metrics Compared</a:t>
            </a:r>
            <a:r>
              <a:rPr lang="en-IN" sz="2800" dirty="0"/>
              <a:t>: Train RSME, Test RSME, Train R2, Test R2 values</a:t>
            </a:r>
          </a:p>
        </p:txBody>
      </p:sp>
    </p:spTree>
    <p:extLst>
      <p:ext uri="{BB962C8B-B14F-4D97-AF65-F5344CB8AC3E}">
        <p14:creationId xmlns:p14="http://schemas.microsoft.com/office/powerpoint/2010/main" val="1944520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A53D4-C9DD-FBFC-15E5-CDDDDDA71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metrics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FA5D5F-9BD9-9378-E293-A44FF24882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7417575"/>
              </p:ext>
            </p:extLst>
          </p:nvPr>
        </p:nvGraphicFramePr>
        <p:xfrm>
          <a:off x="1451579" y="2017059"/>
          <a:ext cx="9467433" cy="4196052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3343159">
                  <a:extLst>
                    <a:ext uri="{9D8B030D-6E8A-4147-A177-3AD203B41FA5}">
                      <a16:colId xmlns:a16="http://schemas.microsoft.com/office/drawing/2014/main" val="3036734495"/>
                    </a:ext>
                  </a:extLst>
                </a:gridCol>
                <a:gridCol w="1612336">
                  <a:extLst>
                    <a:ext uri="{9D8B030D-6E8A-4147-A177-3AD203B41FA5}">
                      <a16:colId xmlns:a16="http://schemas.microsoft.com/office/drawing/2014/main" val="341083962"/>
                    </a:ext>
                  </a:extLst>
                </a:gridCol>
                <a:gridCol w="1612336">
                  <a:extLst>
                    <a:ext uri="{9D8B030D-6E8A-4147-A177-3AD203B41FA5}">
                      <a16:colId xmlns:a16="http://schemas.microsoft.com/office/drawing/2014/main" val="4265822436"/>
                    </a:ext>
                  </a:extLst>
                </a:gridCol>
                <a:gridCol w="1501862">
                  <a:extLst>
                    <a:ext uri="{9D8B030D-6E8A-4147-A177-3AD203B41FA5}">
                      <a16:colId xmlns:a16="http://schemas.microsoft.com/office/drawing/2014/main" val="192541219"/>
                    </a:ext>
                  </a:extLst>
                </a:gridCol>
                <a:gridCol w="1397740">
                  <a:extLst>
                    <a:ext uri="{9D8B030D-6E8A-4147-A177-3AD203B41FA5}">
                      <a16:colId xmlns:a16="http://schemas.microsoft.com/office/drawing/2014/main" val="4046707480"/>
                    </a:ext>
                  </a:extLst>
                </a:gridCol>
              </a:tblGrid>
              <a:tr h="476196">
                <a:tc>
                  <a:txBody>
                    <a:bodyPr/>
                    <a:lstStyle/>
                    <a:p>
                      <a:pPr marL="50292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 dirty="0">
                          <a:effectLst/>
                        </a:rPr>
                        <a:t>Model Name</a:t>
                      </a:r>
                      <a:endParaRPr lang="en-IN" sz="2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 dirty="0">
                          <a:effectLst/>
                        </a:rPr>
                        <a:t>Train RSME</a:t>
                      </a:r>
                      <a:endParaRPr lang="en-IN" sz="2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>
                          <a:effectLst/>
                        </a:rPr>
                        <a:t>Test RSME</a:t>
                      </a:r>
                      <a:endParaRPr lang="en-IN" sz="2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>
                          <a:effectLst/>
                        </a:rPr>
                        <a:t>Train R2</a:t>
                      </a:r>
                      <a:endParaRPr lang="en-IN" sz="2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 dirty="0">
                          <a:effectLst/>
                        </a:rPr>
                        <a:t>Test R2</a:t>
                      </a:r>
                      <a:endParaRPr lang="en-IN" sz="2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460178"/>
                  </a:ext>
                </a:extLst>
              </a:tr>
              <a:tr h="4761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 dirty="0">
                          <a:effectLst/>
                        </a:rPr>
                        <a:t>Linear Regression Model</a:t>
                      </a:r>
                      <a:endParaRPr lang="en-IN" sz="2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2920" algn="ctr">
                        <a:lnSpc>
                          <a:spcPct val="107000"/>
                        </a:lnSpc>
                      </a:pPr>
                      <a:r>
                        <a:rPr lang="en-IN" sz="2000" kern="0">
                          <a:effectLst/>
                        </a:rPr>
                        <a:t>613.47</a:t>
                      </a:r>
                      <a:endParaRPr lang="en-IN" sz="2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2920" algn="ctr">
                        <a:lnSpc>
                          <a:spcPct val="107000"/>
                        </a:lnSpc>
                      </a:pPr>
                      <a:r>
                        <a:rPr lang="en-IN" sz="2000" kern="0">
                          <a:effectLst/>
                        </a:rPr>
                        <a:t>623.56</a:t>
                      </a:r>
                      <a:endParaRPr lang="en-IN" sz="2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2920" algn="ctr">
                        <a:lnSpc>
                          <a:spcPct val="107000"/>
                        </a:lnSpc>
                      </a:pPr>
                      <a:r>
                        <a:rPr lang="en-IN" sz="2000" kern="0">
                          <a:effectLst/>
                        </a:rPr>
                        <a:t>0.806</a:t>
                      </a:r>
                      <a:endParaRPr lang="en-IN" sz="2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292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 dirty="0">
                          <a:effectLst/>
                        </a:rPr>
                        <a:t>0.807</a:t>
                      </a:r>
                      <a:endParaRPr lang="en-IN" sz="2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368946"/>
                  </a:ext>
                </a:extLst>
              </a:tr>
              <a:tr h="4761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 dirty="0">
                          <a:effectLst/>
                        </a:rPr>
                        <a:t>Lasso Regression Model</a:t>
                      </a:r>
                      <a:endParaRPr lang="en-IN" sz="2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2920" algn="ctr">
                        <a:lnSpc>
                          <a:spcPct val="107000"/>
                        </a:lnSpc>
                      </a:pPr>
                      <a:r>
                        <a:rPr lang="en-IN" sz="2000" kern="0" dirty="0">
                          <a:effectLst/>
                        </a:rPr>
                        <a:t>613.72</a:t>
                      </a:r>
                      <a:endParaRPr lang="en-IN" sz="2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2920" algn="ctr">
                        <a:lnSpc>
                          <a:spcPct val="107000"/>
                        </a:lnSpc>
                      </a:pPr>
                      <a:r>
                        <a:rPr lang="en-IN" sz="2000" kern="0">
                          <a:effectLst/>
                        </a:rPr>
                        <a:t>623.72</a:t>
                      </a:r>
                      <a:endParaRPr lang="en-IN" sz="2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2920" algn="ctr">
                        <a:lnSpc>
                          <a:spcPct val="107000"/>
                        </a:lnSpc>
                      </a:pPr>
                      <a:r>
                        <a:rPr lang="en-IN" sz="2000" kern="0">
                          <a:effectLst/>
                        </a:rPr>
                        <a:t>0.806</a:t>
                      </a:r>
                      <a:endParaRPr lang="en-IN" sz="2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292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>
                          <a:effectLst/>
                        </a:rPr>
                        <a:t>0.808</a:t>
                      </a:r>
                      <a:endParaRPr lang="en-IN" sz="2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190367"/>
                  </a:ext>
                </a:extLst>
              </a:tr>
              <a:tr h="4761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 dirty="0">
                          <a:effectLst/>
                        </a:rPr>
                        <a:t>Ridge Regression Model</a:t>
                      </a:r>
                      <a:endParaRPr lang="en-IN" sz="2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2920" algn="ctr">
                        <a:lnSpc>
                          <a:spcPct val="107000"/>
                        </a:lnSpc>
                      </a:pPr>
                      <a:r>
                        <a:rPr lang="en-IN" sz="2000" kern="0">
                          <a:effectLst/>
                        </a:rPr>
                        <a:t>613.47</a:t>
                      </a:r>
                      <a:endParaRPr lang="en-IN" sz="2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2920" algn="ctr">
                        <a:lnSpc>
                          <a:spcPct val="107000"/>
                        </a:lnSpc>
                      </a:pPr>
                      <a:r>
                        <a:rPr lang="en-IN" sz="2000" kern="0">
                          <a:effectLst/>
                        </a:rPr>
                        <a:t>623.57</a:t>
                      </a:r>
                      <a:endParaRPr lang="en-IN" sz="2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2920" algn="ctr">
                        <a:lnSpc>
                          <a:spcPct val="107000"/>
                        </a:lnSpc>
                      </a:pPr>
                      <a:r>
                        <a:rPr lang="en-IN" sz="2000" kern="0">
                          <a:effectLst/>
                        </a:rPr>
                        <a:t>0.807</a:t>
                      </a:r>
                      <a:endParaRPr lang="en-IN" sz="2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292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>
                          <a:effectLst/>
                        </a:rPr>
                        <a:t>0.808</a:t>
                      </a:r>
                      <a:endParaRPr lang="en-IN" sz="2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1560880"/>
                  </a:ext>
                </a:extLst>
              </a:tr>
              <a:tr h="4761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 dirty="0">
                          <a:effectLst/>
                        </a:rPr>
                        <a:t>Elastic Net Regression Model</a:t>
                      </a:r>
                      <a:endParaRPr lang="en-IN" sz="2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2920" algn="ctr">
                        <a:lnSpc>
                          <a:spcPct val="107000"/>
                        </a:lnSpc>
                      </a:pPr>
                      <a:r>
                        <a:rPr lang="en-IN" sz="2000" kern="0" dirty="0">
                          <a:effectLst/>
                        </a:rPr>
                        <a:t>675.72</a:t>
                      </a:r>
                      <a:endParaRPr lang="en-IN" sz="2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2920" algn="ctr">
                        <a:lnSpc>
                          <a:spcPct val="107000"/>
                        </a:lnSpc>
                      </a:pPr>
                      <a:r>
                        <a:rPr lang="en-IN" sz="2000" kern="0" dirty="0">
                          <a:effectLst/>
                        </a:rPr>
                        <a:t>688.87</a:t>
                      </a:r>
                      <a:endParaRPr lang="en-IN" sz="2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2920" algn="ctr">
                        <a:lnSpc>
                          <a:spcPct val="107000"/>
                        </a:lnSpc>
                      </a:pPr>
                      <a:r>
                        <a:rPr lang="en-IN" sz="2000" kern="0">
                          <a:effectLst/>
                        </a:rPr>
                        <a:t>0.765</a:t>
                      </a:r>
                      <a:endParaRPr lang="en-IN" sz="2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292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 dirty="0">
                          <a:effectLst/>
                        </a:rPr>
                        <a:t>0.764</a:t>
                      </a:r>
                      <a:endParaRPr lang="en-IN" sz="2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9574727"/>
                  </a:ext>
                </a:extLst>
              </a:tr>
              <a:tr h="8277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>
                          <a:effectLst/>
                        </a:rPr>
                        <a:t>Decision Tree Regression Model</a:t>
                      </a:r>
                      <a:endParaRPr lang="en-IN" sz="2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2920" algn="ctr">
                        <a:lnSpc>
                          <a:spcPct val="107000"/>
                        </a:lnSpc>
                      </a:pPr>
                      <a:r>
                        <a:rPr lang="en-IN" sz="2000" kern="0" dirty="0">
                          <a:effectLst/>
                        </a:rPr>
                        <a:t>461.93</a:t>
                      </a:r>
                      <a:endParaRPr lang="en-IN" sz="2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2920" algn="ctr">
                        <a:lnSpc>
                          <a:spcPct val="107000"/>
                        </a:lnSpc>
                      </a:pPr>
                      <a:r>
                        <a:rPr lang="en-IN" sz="2000" kern="0">
                          <a:effectLst/>
                        </a:rPr>
                        <a:t>645.18</a:t>
                      </a:r>
                      <a:endParaRPr lang="en-IN" sz="2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2920" algn="ctr">
                        <a:lnSpc>
                          <a:spcPct val="107000"/>
                        </a:lnSpc>
                      </a:pPr>
                      <a:r>
                        <a:rPr lang="en-IN" sz="2000" kern="0">
                          <a:effectLst/>
                        </a:rPr>
                        <a:t>0.89</a:t>
                      </a:r>
                      <a:endParaRPr lang="en-IN" sz="2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292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 dirty="0">
                          <a:effectLst/>
                        </a:rPr>
                        <a:t>0.794</a:t>
                      </a:r>
                      <a:endParaRPr lang="en-IN" sz="2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530516"/>
                  </a:ext>
                </a:extLst>
              </a:tr>
              <a:tr h="8277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>
                          <a:effectLst/>
                        </a:rPr>
                        <a:t>Random Forest Regression Model</a:t>
                      </a:r>
                      <a:endParaRPr lang="en-IN" sz="2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2920" algn="ctr">
                        <a:lnSpc>
                          <a:spcPct val="107000"/>
                        </a:lnSpc>
                      </a:pPr>
                      <a:r>
                        <a:rPr lang="en-IN" sz="2000" kern="0" dirty="0">
                          <a:effectLst/>
                        </a:rPr>
                        <a:t>252.97</a:t>
                      </a:r>
                      <a:endParaRPr lang="en-IN" sz="2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2920" algn="ctr">
                        <a:lnSpc>
                          <a:spcPct val="107000"/>
                        </a:lnSpc>
                      </a:pPr>
                      <a:r>
                        <a:rPr lang="en-IN" sz="2000" kern="0" dirty="0">
                          <a:effectLst/>
                        </a:rPr>
                        <a:t>562.32</a:t>
                      </a:r>
                      <a:endParaRPr lang="en-IN" sz="2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2920" algn="ctr">
                        <a:lnSpc>
                          <a:spcPct val="107000"/>
                        </a:lnSpc>
                      </a:pPr>
                      <a:r>
                        <a:rPr lang="en-IN" sz="2000" kern="0">
                          <a:effectLst/>
                        </a:rPr>
                        <a:t>0.967</a:t>
                      </a:r>
                      <a:endParaRPr lang="en-IN" sz="2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292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 dirty="0">
                          <a:effectLst/>
                        </a:rPr>
                        <a:t>0.843</a:t>
                      </a:r>
                      <a:endParaRPr lang="en-IN" sz="2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128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5473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24060-6295-EFB4-B5C6-D32009D6C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i="0" dirty="0">
                <a:effectLst/>
                <a:latin typeface="Söhne"/>
              </a:rPr>
              <a:t>Model Selection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05332-145C-032C-D9DA-0B9732A21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481898"/>
            <a:ext cx="9603275" cy="3450613"/>
          </a:xfrm>
        </p:spPr>
        <p:txBody>
          <a:bodyPr>
            <a:normAutofit/>
          </a:bodyPr>
          <a:lstStyle/>
          <a:p>
            <a:r>
              <a:rPr lang="en-US" b="1" dirty="0"/>
              <a:t>Chosen Models</a:t>
            </a:r>
            <a:r>
              <a:rPr lang="en-US" dirty="0"/>
              <a:t>: Lasso and Ridge Regression</a:t>
            </a:r>
          </a:p>
          <a:p>
            <a:r>
              <a:rPr lang="en-US" b="1" dirty="0"/>
              <a:t>Justification</a:t>
            </a:r>
            <a:r>
              <a:rPr lang="en-US" dirty="0"/>
              <a:t>: Comparable performance, high R2 values indicate good generalization</a:t>
            </a:r>
            <a:endParaRPr lang="en-IN" dirty="0"/>
          </a:p>
        </p:txBody>
      </p:sp>
      <p:pic>
        <p:nvPicPr>
          <p:cNvPr id="6146" name="Picture 2" descr="Regression Models | Coursera">
            <a:extLst>
              <a:ext uri="{FF2B5EF4-FFF2-40B4-BE49-F238E27FC236}">
                <a16:creationId xmlns:a16="http://schemas.microsoft.com/office/drawing/2014/main" id="{7C404CF7-B2EA-0264-F4EA-3F6E83021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339" y="4507738"/>
            <a:ext cx="3632084" cy="20529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reflection blurRad="12700" stA="38000" endPos="28000" dist="5000" dir="5400000" sy="-100000" algn="bl" rotWithShape="0"/>
          </a:effectLst>
          <a:scene3d>
            <a:camera prst="obliqueTopRight"/>
            <a:lightRig rig="threePt" dir="t"/>
          </a:scene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50AAF7-42D4-803D-DF52-AA60D8763B1F}"/>
              </a:ext>
            </a:extLst>
          </p:cNvPr>
          <p:cNvSpPr txBox="1"/>
          <p:nvPr/>
        </p:nvSpPr>
        <p:spPr>
          <a:xfrm>
            <a:off x="502024" y="4392706"/>
            <a:ext cx="77365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Line equation</a:t>
            </a:r>
            <a:r>
              <a:rPr lang="en-IN" sz="1400" dirty="0"/>
              <a:t>:</a:t>
            </a:r>
          </a:p>
          <a:p>
            <a:r>
              <a:rPr lang="en-IN" sz="1400" dirty="0" err="1"/>
              <a:t>Agent_Bonus</a:t>
            </a:r>
            <a:r>
              <a:rPr lang="en-IN" sz="1400" dirty="0"/>
              <a:t> = 4400.95 + (199.02) * Age + (216.31) * CustTenure + (26.72) * ExistingProdType + (171.60) * MonthlyIncome + (117.11) * </a:t>
            </a:r>
            <a:r>
              <a:rPr lang="en-IN" sz="1400" dirty="0" err="1"/>
              <a:t>ExistingPolicyTenure</a:t>
            </a:r>
            <a:r>
              <a:rPr lang="en-IN" sz="1400" dirty="0"/>
              <a:t> + (816.81) * SumAssured + (-363.45) * </a:t>
            </a:r>
            <a:r>
              <a:rPr lang="en-IN" sz="1400" dirty="0" err="1"/>
              <a:t>Designation_Executive</a:t>
            </a:r>
            <a:r>
              <a:rPr lang="en-IN" sz="1400" dirty="0"/>
              <a:t> + (-358.83) * </a:t>
            </a:r>
            <a:r>
              <a:rPr lang="en-IN" sz="1400" dirty="0" err="1"/>
              <a:t>Designation_Manager</a:t>
            </a:r>
            <a:r>
              <a:rPr lang="en-IN" sz="1400" dirty="0"/>
              <a:t> + (-205.72) * </a:t>
            </a:r>
            <a:r>
              <a:rPr lang="en-IN" sz="1400" dirty="0" err="1"/>
              <a:t>Designation_Senior</a:t>
            </a:r>
            <a:r>
              <a:rPr lang="en-IN" sz="1400" dirty="0"/>
              <a:t> Manager + (-39.88) * </a:t>
            </a:r>
            <a:r>
              <a:rPr lang="en-IN" sz="1400" dirty="0" err="1"/>
              <a:t>MaritalStatus_Married</a:t>
            </a:r>
            <a:r>
              <a:rPr lang="en-IN" sz="1400" dirty="0"/>
              <a:t> + (134.35) * </a:t>
            </a:r>
            <a:r>
              <a:rPr lang="en-IN" sz="1400" dirty="0" err="1"/>
              <a:t>PaymentMethod_Monthly</a:t>
            </a:r>
            <a:r>
              <a:rPr lang="en-IN" sz="1400" dirty="0"/>
              <a:t> + (-42.38) * </a:t>
            </a:r>
            <a:r>
              <a:rPr lang="en-IN" sz="1400" dirty="0" err="1"/>
              <a:t>PaymentMethod_Yearly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169279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7F1D3-E8CF-3B1A-51AB-22F4DBAE1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i="0" dirty="0">
                <a:effectLst/>
                <a:latin typeface="Söhne"/>
              </a:rPr>
              <a:t>Business Implications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C9DF6-E143-5C2D-2F67-32340C878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248814"/>
            <a:ext cx="9603275" cy="3450613"/>
          </a:xfrm>
        </p:spPr>
        <p:txBody>
          <a:bodyPr>
            <a:normAutofit/>
          </a:bodyPr>
          <a:lstStyle/>
          <a:p>
            <a:r>
              <a:rPr lang="en-US" sz="2800" b="1" dirty="0"/>
              <a:t>Impact</a:t>
            </a:r>
            <a:r>
              <a:rPr lang="en-US" sz="2800" dirty="0"/>
              <a:t>: Accurate bonus predictions for fair rewards and effective resource allocation.</a:t>
            </a:r>
          </a:p>
          <a:p>
            <a:r>
              <a:rPr lang="en-US" sz="2800" b="1" dirty="0"/>
              <a:t>Decision-Making</a:t>
            </a:r>
            <a:r>
              <a:rPr lang="en-US" sz="2800" dirty="0"/>
              <a:t>: Data-driven decisions for tailored engagement and training programs.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293824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2B350-6DB3-A639-E286-9656C3231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611" y="490754"/>
            <a:ext cx="9603275" cy="1049235"/>
          </a:xfrm>
        </p:spPr>
        <p:txBody>
          <a:bodyPr>
            <a:normAutofit/>
          </a:bodyPr>
          <a:lstStyle/>
          <a:p>
            <a:r>
              <a:rPr lang="en-IN" sz="4400" b="1" i="0" dirty="0">
                <a:effectLst/>
                <a:latin typeface="Söhne"/>
              </a:rPr>
              <a:t>Recommendations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13399-E4B8-78CC-C445-BE1A144F2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7973" y="2303216"/>
            <a:ext cx="10363906" cy="4007939"/>
          </a:xfrm>
        </p:spPr>
        <p:txBody>
          <a:bodyPr>
            <a:normAutofit/>
          </a:bodyPr>
          <a:lstStyle/>
          <a:p>
            <a:r>
              <a:rPr lang="en-US" sz="2400" b="1" dirty="0"/>
              <a:t>Tailored Rewards</a:t>
            </a:r>
            <a:endParaRPr lang="en-US" sz="2400" dirty="0"/>
          </a:p>
          <a:p>
            <a:r>
              <a:rPr lang="en-US" sz="2400" b="1" dirty="0"/>
              <a:t>Agent Motivation</a:t>
            </a:r>
            <a:endParaRPr lang="en-US" sz="2400" dirty="0"/>
          </a:p>
          <a:p>
            <a:r>
              <a:rPr lang="en-US" sz="2400" b="1" dirty="0"/>
              <a:t>Recognition and Rewards</a:t>
            </a:r>
            <a:endParaRPr lang="en-US" sz="2400" dirty="0"/>
          </a:p>
          <a:p>
            <a:r>
              <a:rPr lang="en-US" sz="2400" b="1" dirty="0"/>
              <a:t>Customer-Centric Approach</a:t>
            </a:r>
            <a:endParaRPr lang="en-US" sz="2400" dirty="0"/>
          </a:p>
          <a:p>
            <a:r>
              <a:rPr lang="en-US" sz="2400" b="1" dirty="0"/>
              <a:t>Regular Performance Reviews</a:t>
            </a:r>
          </a:p>
          <a:p>
            <a:r>
              <a:rPr lang="en-US" sz="2400" b="1" dirty="0"/>
              <a:t>Continuous Model Refinement</a:t>
            </a:r>
            <a:endParaRPr lang="en-IN" sz="2400" dirty="0"/>
          </a:p>
        </p:txBody>
      </p:sp>
      <p:pic>
        <p:nvPicPr>
          <p:cNvPr id="3074" name="Picture 2" descr="Insight Icon - Slide Team">
            <a:extLst>
              <a:ext uri="{FF2B5EF4-FFF2-40B4-BE49-F238E27FC236}">
                <a16:creationId xmlns:a16="http://schemas.microsoft.com/office/drawing/2014/main" id="{4C8BC899-1B0E-6D36-7A41-070787ED1A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670" t="21709" r="24503" b="2661"/>
          <a:stretch/>
        </p:blipFill>
        <p:spPr bwMode="auto">
          <a:xfrm>
            <a:off x="8327722" y="3766689"/>
            <a:ext cx="2166944" cy="1710746"/>
          </a:xfrm>
          <a:prstGeom prst="round2DiagRect">
            <a:avLst>
              <a:gd name="adj1" fmla="val 50000"/>
              <a:gd name="adj2" fmla="val 5764"/>
            </a:avLst>
          </a:prstGeom>
          <a:ln w="88900" cap="sq">
            <a:solidFill>
              <a:schemeClr val="accent1"/>
            </a:solidFill>
            <a:miter lim="800000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67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85E7F-378E-04F7-E08D-2D10AD67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i="0" dirty="0">
                <a:effectLst/>
                <a:latin typeface="Söhne"/>
              </a:rPr>
              <a:t>Conclusion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A74D4-90A7-2A71-D6A1-C620024F2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0544" y="1853753"/>
            <a:ext cx="9603275" cy="4556011"/>
          </a:xfrm>
        </p:spPr>
        <p:txBody>
          <a:bodyPr>
            <a:noAutofit/>
          </a:bodyPr>
          <a:lstStyle/>
          <a:p>
            <a:r>
              <a:rPr lang="en-US" b="1" dirty="0"/>
              <a:t>Enhanced Agent Engagement</a:t>
            </a:r>
          </a:p>
          <a:p>
            <a:r>
              <a:rPr lang="en-US" b="1" dirty="0"/>
              <a:t>Improved Customer Experience</a:t>
            </a:r>
          </a:p>
          <a:p>
            <a:r>
              <a:rPr lang="en-US" b="1" dirty="0"/>
              <a:t>Data-Driven Decision Making</a:t>
            </a:r>
          </a:p>
          <a:p>
            <a:r>
              <a:rPr lang="en-US" b="1" dirty="0"/>
              <a:t>Strategic Focus</a:t>
            </a:r>
          </a:p>
          <a:p>
            <a:r>
              <a:rPr lang="en-US" b="1" dirty="0"/>
              <a:t>Predictive Precision</a:t>
            </a:r>
          </a:p>
          <a:p>
            <a:r>
              <a:rPr lang="en-US" b="1" dirty="0"/>
              <a:t>Strategic Alignment</a:t>
            </a:r>
          </a:p>
          <a:p>
            <a:r>
              <a:rPr lang="en-US" b="1" dirty="0"/>
              <a:t>Ongoing Refinement</a:t>
            </a:r>
          </a:p>
          <a:p>
            <a:r>
              <a:rPr lang="en-US" b="1" dirty="0"/>
              <a:t>Future Excellence</a:t>
            </a:r>
            <a:endParaRPr lang="en-IN" b="1" dirty="0"/>
          </a:p>
        </p:txBody>
      </p:sp>
      <p:pic>
        <p:nvPicPr>
          <p:cNvPr id="4098" name="Picture 2" descr="PowerPoint Template: conclusion newintelligent - hand holding (ilhijnphhi)">
            <a:extLst>
              <a:ext uri="{FF2B5EF4-FFF2-40B4-BE49-F238E27FC236}">
                <a16:creationId xmlns:a16="http://schemas.microsoft.com/office/drawing/2014/main" id="{5DA59990-CF58-A966-8DDF-4D0C47A9E4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2629" b="10936"/>
          <a:stretch/>
        </p:blipFill>
        <p:spPr bwMode="auto">
          <a:xfrm>
            <a:off x="7537918" y="2672042"/>
            <a:ext cx="2861842" cy="2088217"/>
          </a:xfrm>
          <a:prstGeom prst="ellipse">
            <a:avLst/>
          </a:prstGeom>
          <a:ln w="63500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perspectiveHeroicExtremeLeftFacing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32760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ilk Glass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483</TotalTime>
  <Words>350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Bahnschrift</vt:lpstr>
      <vt:lpstr>Calibri</vt:lpstr>
      <vt:lpstr>Söhne</vt:lpstr>
      <vt:lpstr>Gallery</vt:lpstr>
      <vt:lpstr>Life Insurance Sales</vt:lpstr>
      <vt:lpstr>INTRODUCTION</vt:lpstr>
      <vt:lpstr>Dataset Insights</vt:lpstr>
      <vt:lpstr>Model Performance</vt:lpstr>
      <vt:lpstr>Model metrics</vt:lpstr>
      <vt:lpstr>Model Selection</vt:lpstr>
      <vt:lpstr>Business Implications</vt:lpstr>
      <vt:lpstr>Recommendations</vt:lpstr>
      <vt:lpstr>Conclusion</vt:lpstr>
      <vt:lpstr>Thank you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LI_BFSI_01 - Life Insurance Sales</dc:title>
  <dc:creator>Saurabh .</dc:creator>
  <cp:lastModifiedBy>Saurabh .</cp:lastModifiedBy>
  <cp:revision>9</cp:revision>
  <dcterms:created xsi:type="dcterms:W3CDTF">2023-08-04T10:20:58Z</dcterms:created>
  <dcterms:modified xsi:type="dcterms:W3CDTF">2024-05-25T06:30:21Z</dcterms:modified>
</cp:coreProperties>
</file>